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8" r:id="rId3"/>
    <p:sldId id="260" r:id="rId4"/>
    <p:sldId id="259" r:id="rId5"/>
    <p:sldId id="262" r:id="rId6"/>
    <p:sldId id="263" r:id="rId7"/>
    <p:sldId id="264" r:id="rId8"/>
    <p:sldId id="265" r:id="rId9"/>
  </p:sldIdLst>
  <p:sldSz cx="13166725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ash, Charles (ICRISAT-NIAMEY)" initials="HC(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0165"/>
    <a:srgbClr val="00FFFF"/>
    <a:srgbClr val="800000"/>
    <a:srgbClr val="00FF00"/>
    <a:srgbClr val="BF3202"/>
    <a:srgbClr val="FF00FF"/>
    <a:srgbClr val="31319D"/>
    <a:srgbClr val="0F02AE"/>
    <a:srgbClr val="808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94" autoAdjust="0"/>
    <p:restoredTop sz="97342" autoAdjust="0"/>
  </p:normalViewPr>
  <p:slideViewPr>
    <p:cSldViewPr>
      <p:cViewPr>
        <p:scale>
          <a:sx n="90" d="100"/>
          <a:sy n="90" d="100"/>
        </p:scale>
        <p:origin x="1814" y="-72"/>
      </p:cViewPr>
      <p:guideLst>
        <p:guide orient="horz" pos="2160"/>
        <p:guide pos="414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04-22T14:37:39.732" idx="1">
    <p:pos x="10" y="10"/>
    <p:text>Is there a typo in postions of Xipes0110 on Pg_A and SBI-04, or is it by chance that position of this marker on these two linkage groups is 67.7? </p:tex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87505" y="2130431"/>
            <a:ext cx="11191716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75009" y="3886200"/>
            <a:ext cx="921670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F2B7A-3DE2-4CB8-A640-3F4E86EE5E53}" type="datetimeFigureOut">
              <a:rPr lang="en-US"/>
              <a:pPr>
                <a:defRPr/>
              </a:pPr>
              <a:t>11/29/2012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A1B1B-CE0E-4336-8FA3-FCFB69AC66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89E91-41CB-4098-AAF1-C3A1B575FB60}" type="datetimeFigureOut">
              <a:rPr lang="en-US"/>
              <a:pPr>
                <a:defRPr/>
              </a:pPr>
              <a:t>11/29/2012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EDD30-8AB0-464C-83AF-722FE6BB53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45878" y="274644"/>
            <a:ext cx="2962513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8336" y="274644"/>
            <a:ext cx="8668094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4D044-888B-43B1-B3D8-BB30D4A2B7E4}" type="datetimeFigureOut">
              <a:rPr lang="en-US"/>
              <a:pPr>
                <a:defRPr/>
              </a:pPr>
              <a:t>11/29/2012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5BCB3-913B-45F8-BC20-BC23C7299B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12311-5608-4F81-9F48-1D107E667C49}" type="datetimeFigureOut">
              <a:rPr lang="en-US"/>
              <a:pPr>
                <a:defRPr/>
              </a:pPr>
              <a:t>11/29/2012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978A6-9A15-49A6-99E5-C3C320D2AA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0082" y="4406906"/>
            <a:ext cx="11191716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0082" y="2906713"/>
            <a:ext cx="11191716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B2DE7-06A9-4D76-9E7D-85CAF9D92059}" type="datetimeFigureOut">
              <a:rPr lang="en-US"/>
              <a:pPr>
                <a:defRPr/>
              </a:pPr>
              <a:t>11/29/2012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DA06C-2E8E-4A0D-9D20-90F64C110B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8336" y="1600206"/>
            <a:ext cx="5815304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93085" y="1600206"/>
            <a:ext cx="5815304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D90C4-352F-4BDD-889A-4DA0A7976C54}" type="datetimeFigureOut">
              <a:rPr lang="en-US"/>
              <a:pPr>
                <a:defRPr/>
              </a:pPr>
              <a:t>11/29/2012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9D2A3C-821A-4B2D-9844-9ADBB2AFA6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8338" y="1535113"/>
            <a:ext cx="5817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8338" y="2174875"/>
            <a:ext cx="5817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8514" y="1535113"/>
            <a:ext cx="581987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88514" y="2174875"/>
            <a:ext cx="581987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51878-6F4F-4B6A-837A-07DAEFE0DF7F}" type="datetimeFigureOut">
              <a:rPr lang="en-US"/>
              <a:pPr>
                <a:defRPr/>
              </a:pPr>
              <a:t>11/29/2012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0BDD4-80C8-4632-A123-54A7134197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AA2AC-4CFF-48A8-92DA-540D6B5474E5}" type="datetimeFigureOut">
              <a:rPr lang="en-US"/>
              <a:pPr>
                <a:defRPr/>
              </a:pPr>
              <a:t>11/29/2012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EE49C-A5D3-4DE9-B260-9171714EF2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3304F-815B-46FB-BCE2-401C818D8251}" type="datetimeFigureOut">
              <a:rPr lang="en-US"/>
              <a:pPr>
                <a:defRPr/>
              </a:pPr>
              <a:t>11/29/2012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304F0-6D55-4B3C-ABEB-DDE5D88EED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37" y="273050"/>
            <a:ext cx="433176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826" y="273056"/>
            <a:ext cx="736056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37" y="1435103"/>
            <a:ext cx="433176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FF58BD-193B-48EA-80F5-04008C142030}" type="datetimeFigureOut">
              <a:rPr lang="en-US"/>
              <a:pPr>
                <a:defRPr/>
              </a:pPr>
              <a:t>11/29/2012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CAC6B-2289-4D04-8DE3-A3EFB83A7F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0770" y="4800600"/>
            <a:ext cx="790003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80770" y="612775"/>
            <a:ext cx="7900035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0770" y="5367338"/>
            <a:ext cx="790003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2BDC59-D5EB-4358-9EA0-EF8E5706B53F}" type="datetimeFigureOut">
              <a:rPr lang="en-US"/>
              <a:pPr>
                <a:defRPr/>
              </a:pPr>
              <a:t>11/29/2012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8743E-56B3-4CE8-A692-60FA2BA068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58813" y="274638"/>
            <a:ext cx="11849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58813" y="1600200"/>
            <a:ext cx="118491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813" y="6356350"/>
            <a:ext cx="30718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6D3AC31-44F8-4E8E-BF51-61C9B5CAB2DC}" type="datetimeFigureOut">
              <a:rPr lang="en-US"/>
              <a:pPr>
                <a:defRPr/>
              </a:pPr>
              <a:t>11/29/2012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98975" y="6356350"/>
            <a:ext cx="41687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36100" y="6356350"/>
            <a:ext cx="30718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61478F8-5EFE-40D5-8465-6658F335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TextBox 1"/>
          <p:cNvSpPr txBox="1">
            <a:spLocks noChangeArrowheads="1"/>
          </p:cNvSpPr>
          <p:nvPr/>
        </p:nvSpPr>
        <p:spPr bwMode="auto">
          <a:xfrm>
            <a:off x="639762" y="76200"/>
            <a:ext cx="11887200" cy="70788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Calibri" pitchFamily="34" charset="0"/>
              </a:rPr>
              <a:t>Additional file 9: Figure S2. </a:t>
            </a:r>
            <a:r>
              <a:rPr lang="en-US" sz="2000" b="1" dirty="0" err="1" smtClean="0">
                <a:latin typeface="Calibri" pitchFamily="34" charset="0"/>
              </a:rPr>
              <a:t>Syntenic</a:t>
            </a:r>
            <a:r>
              <a:rPr lang="en-US" sz="2000" b="1" dirty="0" smtClean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</a:rPr>
              <a:t>relationships between the </a:t>
            </a:r>
            <a:r>
              <a:rPr lang="en-US" sz="2000" b="1" dirty="0" smtClean="0">
                <a:latin typeface="Calibri" pitchFamily="34" charset="0"/>
              </a:rPr>
              <a:t>pearl </a:t>
            </a:r>
            <a:r>
              <a:rPr lang="en-US" sz="2000" b="1" dirty="0">
                <a:latin typeface="Calibri" pitchFamily="34" charset="0"/>
              </a:rPr>
              <a:t>millet (</a:t>
            </a:r>
            <a:r>
              <a:rPr lang="en-US" sz="2000" b="1" i="1" dirty="0" err="1">
                <a:latin typeface="Calibri" pitchFamily="34" charset="0"/>
              </a:rPr>
              <a:t>Pennisetum</a:t>
            </a:r>
            <a:r>
              <a:rPr lang="en-US" sz="2000" b="1" i="1" dirty="0">
                <a:latin typeface="Calibri" pitchFamily="34" charset="0"/>
              </a:rPr>
              <a:t> </a:t>
            </a:r>
            <a:r>
              <a:rPr lang="en-US" sz="2000" b="1" i="1" dirty="0" err="1">
                <a:latin typeface="Calibri" pitchFamily="34" charset="0"/>
              </a:rPr>
              <a:t>glaucum</a:t>
            </a:r>
            <a:r>
              <a:rPr lang="en-US" sz="2000" b="1" dirty="0">
                <a:latin typeface="Calibri" pitchFamily="34" charset="0"/>
              </a:rPr>
              <a:t>) linkage groups and </a:t>
            </a:r>
            <a:r>
              <a:rPr lang="en-US" sz="2000" b="1" dirty="0" smtClean="0">
                <a:latin typeface="Calibri" pitchFamily="34" charset="0"/>
              </a:rPr>
              <a:t>the chromosomes of 5 other sequenced grasses</a:t>
            </a:r>
            <a:endParaRPr lang="en-US" sz="2000" b="1" dirty="0">
              <a:latin typeface="Calibri" pitchFamily="34" charset="0"/>
            </a:endParaRPr>
          </a:p>
        </p:txBody>
      </p:sp>
      <p:sp>
        <p:nvSpPr>
          <p:cNvPr id="20485" name="TextBox 2"/>
          <p:cNvSpPr txBox="1">
            <a:spLocks noChangeArrowheads="1"/>
          </p:cNvSpPr>
          <p:nvPr/>
        </p:nvSpPr>
        <p:spPr bwMode="auto">
          <a:xfrm>
            <a:off x="652824" y="859975"/>
            <a:ext cx="11874137" cy="12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latin typeface="Calibri" pitchFamily="34" charset="0"/>
              </a:rPr>
              <a:t>How was </a:t>
            </a:r>
            <a:r>
              <a:rPr lang="en-US" b="1" dirty="0" err="1">
                <a:latin typeface="Calibri" pitchFamily="34" charset="0"/>
              </a:rPr>
              <a:t>synteny</a:t>
            </a:r>
            <a:r>
              <a:rPr lang="en-US" b="1" dirty="0">
                <a:latin typeface="Calibri" pitchFamily="34" charset="0"/>
              </a:rPr>
              <a:t> identified: </a:t>
            </a:r>
          </a:p>
          <a:p>
            <a:pPr>
              <a:buFont typeface="Arial" charset="0"/>
              <a:buChar char="•"/>
            </a:pPr>
            <a:r>
              <a:rPr lang="en-US" dirty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BLASTn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>
                <a:latin typeface="Calibri" pitchFamily="34" charset="0"/>
              </a:rPr>
              <a:t>search of the </a:t>
            </a:r>
            <a:r>
              <a:rPr lang="en-US" dirty="0" smtClean="0">
                <a:latin typeface="Calibri" pitchFamily="34" charset="0"/>
              </a:rPr>
              <a:t>full length EST sequences of </a:t>
            </a:r>
            <a:r>
              <a:rPr lang="en-US" dirty="0">
                <a:latin typeface="Calibri" pitchFamily="34" charset="0"/>
              </a:rPr>
              <a:t>the pearl millet EST-SSR (</a:t>
            </a:r>
            <a:r>
              <a:rPr lang="en-US" i="1" dirty="0" err="1">
                <a:latin typeface="Calibri" pitchFamily="34" charset="0"/>
              </a:rPr>
              <a:t>Xipes</a:t>
            </a:r>
            <a:r>
              <a:rPr lang="en-US" dirty="0">
                <a:latin typeface="Calibri" pitchFamily="34" charset="0"/>
              </a:rPr>
              <a:t> and </a:t>
            </a:r>
            <a:r>
              <a:rPr lang="en-US" i="1" dirty="0" err="1">
                <a:latin typeface="Calibri" pitchFamily="34" charset="0"/>
              </a:rPr>
              <a:t>Xicmp</a:t>
            </a:r>
            <a:r>
              <a:rPr lang="en-US" dirty="0">
                <a:latin typeface="Calibri" pitchFamily="34" charset="0"/>
              </a:rPr>
              <a:t>) </a:t>
            </a:r>
            <a:r>
              <a:rPr lang="en-US" dirty="0" smtClean="0">
                <a:latin typeface="Calibri" pitchFamily="34" charset="0"/>
              </a:rPr>
              <a:t>markers was </a:t>
            </a:r>
            <a:r>
              <a:rPr lang="en-US" dirty="0">
                <a:latin typeface="Calibri" pitchFamily="34" charset="0"/>
              </a:rPr>
              <a:t>done on the 5 </a:t>
            </a:r>
            <a:r>
              <a:rPr lang="en-US" dirty="0" smtClean="0">
                <a:latin typeface="Calibri" pitchFamily="34" charset="0"/>
              </a:rPr>
              <a:t>sequenced cereal </a:t>
            </a:r>
            <a:r>
              <a:rPr lang="en-US" dirty="0">
                <a:latin typeface="Calibri" pitchFamily="34" charset="0"/>
              </a:rPr>
              <a:t>genomes. </a:t>
            </a:r>
          </a:p>
          <a:p>
            <a:pPr>
              <a:buFont typeface="Arial" charset="0"/>
              <a:buChar char="•"/>
            </a:pPr>
            <a:r>
              <a:rPr lang="en-US" dirty="0">
                <a:latin typeface="Calibri" pitchFamily="34" charset="0"/>
              </a:rPr>
              <a:t> Top hits with </a:t>
            </a:r>
            <a:r>
              <a:rPr lang="en-US" dirty="0" err="1">
                <a:latin typeface="Calibri" pitchFamily="34" charset="0"/>
              </a:rPr>
              <a:t>evalue</a:t>
            </a:r>
            <a:r>
              <a:rPr lang="en-US" dirty="0">
                <a:latin typeface="Calibri" pitchFamily="34" charset="0"/>
              </a:rPr>
              <a:t> &lt;=E-10 were </a:t>
            </a:r>
            <a:r>
              <a:rPr lang="en-US" dirty="0" smtClean="0">
                <a:latin typeface="Calibri" pitchFamily="34" charset="0"/>
              </a:rPr>
              <a:t>selected </a:t>
            </a:r>
            <a:r>
              <a:rPr lang="en-US" dirty="0">
                <a:latin typeface="Calibri" pitchFamily="34" charset="0"/>
              </a:rPr>
              <a:t>and </a:t>
            </a:r>
            <a:r>
              <a:rPr lang="en-US" dirty="0" smtClean="0">
                <a:latin typeface="Calibri" pitchFamily="34" charset="0"/>
              </a:rPr>
              <a:t>their locus positions were used to identify </a:t>
            </a:r>
            <a:r>
              <a:rPr lang="en-US" dirty="0" err="1" smtClean="0">
                <a:latin typeface="Calibri" pitchFamily="34" charset="0"/>
              </a:rPr>
              <a:t>synteny</a:t>
            </a:r>
            <a:r>
              <a:rPr lang="en-US" dirty="0" smtClean="0">
                <a:latin typeface="Calibri" pitchFamily="34" charset="0"/>
              </a:rPr>
              <a:t> between these cereals</a:t>
            </a:r>
            <a:r>
              <a:rPr lang="en-US" dirty="0">
                <a:latin typeface="Calibri" pitchFamily="34" charset="0"/>
              </a:rPr>
              <a:t>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2119146"/>
              </p:ext>
            </p:extLst>
          </p:nvPr>
        </p:nvGraphicFramePr>
        <p:xfrm>
          <a:off x="715962" y="2160025"/>
          <a:ext cx="11811001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1"/>
                <a:gridCol w="4038600"/>
                <a:gridCol w="2362199"/>
                <a:gridCol w="2514601"/>
              </a:tblGrid>
              <a:tr h="465777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Grass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Genome release version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Position</a:t>
                      </a:r>
                      <a:r>
                        <a:rPr lang="en-US" baseline="0" dirty="0" smtClean="0">
                          <a:latin typeface="+mn-lt"/>
                        </a:rPr>
                        <a:t> of loci  </a:t>
                      </a:r>
                      <a:br>
                        <a:rPr lang="en-US" baseline="0" dirty="0" smtClean="0">
                          <a:latin typeface="+mn-lt"/>
                        </a:rPr>
                      </a:br>
                      <a:r>
                        <a:rPr lang="en-US" baseline="0" dirty="0" smtClean="0">
                          <a:latin typeface="+mn-lt"/>
                        </a:rPr>
                        <a:t>on chromosomes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Chromosomes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</a:tr>
              <a:tr h="266158">
                <a:tc>
                  <a:txBody>
                    <a:bodyPr/>
                    <a:lstStyle/>
                    <a:p>
                      <a:r>
                        <a:rPr lang="en-US" i="1" dirty="0" err="1" smtClean="0">
                          <a:latin typeface="+mn-lt"/>
                        </a:rPr>
                        <a:t>Oryza</a:t>
                      </a:r>
                      <a:r>
                        <a:rPr lang="en-US" i="1" dirty="0" smtClean="0">
                          <a:latin typeface="+mn-lt"/>
                        </a:rPr>
                        <a:t> sativa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IRGSP Release Build 5.0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Mb (million base pairs)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Os_01 to Os_12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</a:tr>
              <a:tr h="266158">
                <a:tc>
                  <a:txBody>
                    <a:bodyPr/>
                    <a:lstStyle/>
                    <a:p>
                      <a:r>
                        <a:rPr lang="en-US" i="1" dirty="0" err="1" smtClean="0">
                          <a:latin typeface="+mn-lt"/>
                        </a:rPr>
                        <a:t>Setaria</a:t>
                      </a:r>
                      <a:r>
                        <a:rPr lang="en-US" i="1" dirty="0" smtClean="0">
                          <a:latin typeface="+mn-lt"/>
                        </a:rPr>
                        <a:t> </a:t>
                      </a:r>
                      <a:r>
                        <a:rPr lang="en-US" i="1" dirty="0" err="1" smtClean="0">
                          <a:latin typeface="+mn-lt"/>
                        </a:rPr>
                        <a:t>italica</a:t>
                      </a:r>
                      <a:r>
                        <a:rPr lang="en-US" dirty="0" smtClean="0">
                          <a:latin typeface="+mn-lt"/>
                        </a:rPr>
                        <a:t> 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+mn-lt"/>
                        </a:rPr>
                        <a:t>Setaria</a:t>
                      </a:r>
                      <a:r>
                        <a:rPr lang="en-US" dirty="0" smtClean="0">
                          <a:latin typeface="+mn-lt"/>
                        </a:rPr>
                        <a:t> V1 (BGI in</a:t>
                      </a:r>
                      <a:r>
                        <a:rPr lang="en-US" baseline="0" dirty="0" smtClean="0">
                          <a:latin typeface="+mn-lt"/>
                        </a:rPr>
                        <a:t> </a:t>
                      </a:r>
                      <a:r>
                        <a:rPr lang="en-US" dirty="0" smtClean="0">
                          <a:latin typeface="+mn-lt"/>
                        </a:rPr>
                        <a:t>2012)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Mb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+mn-lt"/>
                        </a:rPr>
                        <a:t>Si_1 to Si_9</a:t>
                      </a:r>
                    </a:p>
                  </a:txBody>
                  <a:tcPr/>
                </a:tc>
              </a:tr>
              <a:tr h="465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 smtClean="0">
                          <a:latin typeface="+mn-lt"/>
                        </a:rPr>
                        <a:t>Pennisetum</a:t>
                      </a:r>
                      <a:r>
                        <a:rPr lang="en-US" i="1" dirty="0" smtClean="0">
                          <a:latin typeface="+mn-lt"/>
                        </a:rPr>
                        <a:t> </a:t>
                      </a:r>
                      <a:r>
                        <a:rPr lang="en-US" i="1" dirty="0" err="1" smtClean="0">
                          <a:latin typeface="+mn-lt"/>
                        </a:rPr>
                        <a:t>glaucum</a:t>
                      </a:r>
                      <a:r>
                        <a:rPr lang="en-US" i="1" dirty="0" smtClean="0">
                          <a:latin typeface="+mn-lt"/>
                        </a:rPr>
                        <a:t> 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-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+mn-lt"/>
                        </a:rPr>
                        <a:t>cM</a:t>
                      </a:r>
                      <a:r>
                        <a:rPr lang="en-US" dirty="0" smtClean="0">
                          <a:latin typeface="+mn-lt"/>
                        </a:rPr>
                        <a:t> (</a:t>
                      </a:r>
                      <a:r>
                        <a:rPr lang="en-US" dirty="0" err="1" smtClean="0">
                          <a:latin typeface="+mn-lt"/>
                        </a:rPr>
                        <a:t>centiMorgan</a:t>
                      </a:r>
                      <a:r>
                        <a:rPr lang="en-US" dirty="0" smtClean="0">
                          <a:latin typeface="+mn-lt"/>
                        </a:rPr>
                        <a:t>)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Pg_1 to Pg_7, and </a:t>
                      </a:r>
                      <a:r>
                        <a:rPr lang="en-US" dirty="0" err="1" smtClean="0">
                          <a:latin typeface="+mn-lt"/>
                        </a:rPr>
                        <a:t>Pg_A</a:t>
                      </a:r>
                      <a:r>
                        <a:rPr lang="en-US" dirty="0" smtClean="0">
                          <a:latin typeface="+mn-lt"/>
                        </a:rPr>
                        <a:t/>
                      </a:r>
                      <a:br>
                        <a:rPr lang="en-US" dirty="0" smtClean="0">
                          <a:latin typeface="+mn-lt"/>
                        </a:rPr>
                      </a:br>
                      <a:r>
                        <a:rPr lang="en-US" dirty="0" smtClean="0">
                          <a:latin typeface="+mn-lt"/>
                        </a:rPr>
                        <a:t>(Linkage groups)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</a:tr>
              <a:tr h="266158">
                <a:tc>
                  <a:txBody>
                    <a:bodyPr/>
                    <a:lstStyle/>
                    <a:p>
                      <a:r>
                        <a:rPr lang="en-US" i="1" dirty="0" smtClean="0">
                          <a:latin typeface="+mn-lt"/>
                        </a:rPr>
                        <a:t>Sorghum bicolor</a:t>
                      </a:r>
                      <a:r>
                        <a:rPr lang="en-US" dirty="0" smtClean="0">
                          <a:latin typeface="+mn-lt"/>
                        </a:rPr>
                        <a:t>	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JGI </a:t>
                      </a:r>
                      <a:r>
                        <a:rPr lang="en-US" dirty="0" err="1" smtClean="0">
                          <a:latin typeface="+mn-lt"/>
                        </a:rPr>
                        <a:t>Sbi</a:t>
                      </a:r>
                      <a:r>
                        <a:rPr lang="en-US" dirty="0" smtClean="0">
                          <a:latin typeface="+mn-lt"/>
                        </a:rPr>
                        <a:t>/SBGDB161 (SEPT2007) - Release1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Mb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+mn-lt"/>
                        </a:rPr>
                        <a:t>SBI-01 to SBI-10</a:t>
                      </a:r>
                    </a:p>
                  </a:txBody>
                  <a:tcPr/>
                </a:tc>
              </a:tr>
              <a:tr h="266158">
                <a:tc>
                  <a:txBody>
                    <a:bodyPr/>
                    <a:lstStyle/>
                    <a:p>
                      <a:r>
                        <a:rPr lang="en-US" i="1" dirty="0" err="1" smtClean="0">
                          <a:latin typeface="+mn-lt"/>
                        </a:rPr>
                        <a:t>Zea</a:t>
                      </a:r>
                      <a:r>
                        <a:rPr lang="en-US" i="1" dirty="0" smtClean="0">
                          <a:latin typeface="+mn-lt"/>
                        </a:rPr>
                        <a:t> </a:t>
                      </a:r>
                      <a:r>
                        <a:rPr lang="en-US" i="1" dirty="0" err="1" smtClean="0">
                          <a:latin typeface="+mn-lt"/>
                        </a:rPr>
                        <a:t>mays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AGPv1 (in 2009-03-20) 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+mn-lt"/>
                        </a:rPr>
                        <a:t>Mb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+mn-lt"/>
                        </a:rPr>
                        <a:t>Zm_01 to Zm_10</a:t>
                      </a:r>
                    </a:p>
                  </a:txBody>
                  <a:tcPr/>
                </a:tc>
              </a:tr>
              <a:tr h="266158">
                <a:tc>
                  <a:txBody>
                    <a:bodyPr/>
                    <a:lstStyle/>
                    <a:p>
                      <a:r>
                        <a:rPr lang="en-US" i="1" dirty="0" err="1" smtClean="0">
                          <a:latin typeface="+mn-lt"/>
                        </a:rPr>
                        <a:t>Brachypodium</a:t>
                      </a:r>
                      <a:r>
                        <a:rPr lang="en-US" i="1" dirty="0" smtClean="0">
                          <a:latin typeface="+mn-lt"/>
                        </a:rPr>
                        <a:t> </a:t>
                      </a:r>
                      <a:r>
                        <a:rPr lang="en-US" i="1" dirty="0" err="1" smtClean="0">
                          <a:latin typeface="+mn-lt"/>
                        </a:rPr>
                        <a:t>distachyon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+mn-lt"/>
                        </a:rPr>
                        <a:t>Brachypodium</a:t>
                      </a:r>
                      <a:r>
                        <a:rPr lang="en-US" dirty="0" smtClean="0">
                          <a:latin typeface="+mn-lt"/>
                        </a:rPr>
                        <a:t> v1.0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Mb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Bd_1 to Bd_5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715963" y="5321891"/>
            <a:ext cx="9982200" cy="14773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Calibri" pitchFamily="34" charset="0"/>
              </a:rPr>
              <a:t>Notations used for marker names:</a:t>
            </a:r>
          </a:p>
          <a:p>
            <a:r>
              <a:rPr lang="en-US" dirty="0" smtClean="0">
                <a:latin typeface="Calibri" pitchFamily="34" charset="0"/>
              </a:rPr>
              <a:t>Bold, underline and italic 	= If the pearl millet marker had BLAST hits on 4 or 5 other grass genomes</a:t>
            </a:r>
          </a:p>
          <a:p>
            <a:r>
              <a:rPr lang="en-US" dirty="0" smtClean="0">
                <a:latin typeface="Calibri" pitchFamily="34" charset="0"/>
              </a:rPr>
              <a:t>Bold, underline		= If the pearl millet marker had hits on 3 other grass genomes</a:t>
            </a:r>
          </a:p>
          <a:p>
            <a:r>
              <a:rPr lang="en-US" dirty="0" smtClean="0">
                <a:latin typeface="Calibri" pitchFamily="34" charset="0"/>
              </a:rPr>
              <a:t>Bold			= If the pearl millet marker had hits on 1 or 2 other grass genomes</a:t>
            </a:r>
          </a:p>
          <a:p>
            <a:r>
              <a:rPr lang="en-US" dirty="0" smtClean="0">
                <a:latin typeface="Calibri" pitchFamily="34" charset="0"/>
              </a:rPr>
              <a:t>Normal 			= If the marker had no hits on other cereal genomes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Line 50"/>
          <p:cNvSpPr>
            <a:spLocks noChangeShapeType="1"/>
          </p:cNvSpPr>
          <p:nvPr/>
        </p:nvSpPr>
        <p:spPr bwMode="auto">
          <a:xfrm flipH="1">
            <a:off x="9096374" y="3124200"/>
            <a:ext cx="1588" cy="619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3" name="Line 50"/>
          <p:cNvSpPr>
            <a:spLocks noChangeShapeType="1"/>
          </p:cNvSpPr>
          <p:nvPr/>
        </p:nvSpPr>
        <p:spPr bwMode="auto">
          <a:xfrm flipH="1">
            <a:off x="6886574" y="3794125"/>
            <a:ext cx="1588" cy="619125"/>
          </a:xfrm>
          <a:prstGeom prst="line">
            <a:avLst/>
          </a:prstGeom>
          <a:noFill/>
          <a:ln w="9525">
            <a:solidFill>
              <a:srgbClr val="A90E05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50" name="Group 449"/>
          <p:cNvGrpSpPr/>
          <p:nvPr/>
        </p:nvGrpSpPr>
        <p:grpSpPr>
          <a:xfrm>
            <a:off x="2422525" y="2174468"/>
            <a:ext cx="1493547" cy="452346"/>
            <a:chOff x="2422525" y="2933792"/>
            <a:chExt cx="1493547" cy="452346"/>
          </a:xfrm>
        </p:grpSpPr>
        <p:grpSp>
          <p:nvGrpSpPr>
            <p:cNvPr id="5" name="Group 297"/>
            <p:cNvGrpSpPr>
              <a:grpSpLocks/>
            </p:cNvGrpSpPr>
            <p:nvPr/>
          </p:nvGrpSpPr>
          <p:grpSpPr bwMode="auto">
            <a:xfrm>
              <a:off x="2422525" y="3173413"/>
              <a:ext cx="1493547" cy="212725"/>
              <a:chOff x="2368550" y="654051"/>
              <a:chExt cx="1493547" cy="212725"/>
            </a:xfrm>
          </p:grpSpPr>
          <p:sp>
            <p:nvSpPr>
              <p:cNvPr id="7" name="AutoShape 6"/>
              <p:cNvSpPr>
                <a:spLocks noChangeArrowheads="1"/>
              </p:cNvSpPr>
              <p:nvPr/>
            </p:nvSpPr>
            <p:spPr bwMode="auto">
              <a:xfrm>
                <a:off x="3289300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8" name="Rectangle 7"/>
              <p:cNvSpPr>
                <a:spLocks noChangeArrowheads="1"/>
              </p:cNvSpPr>
              <p:nvPr/>
            </p:nvSpPr>
            <p:spPr bwMode="auto">
              <a:xfrm>
                <a:off x="2368550" y="654051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dirty="0">
                    <a:solidFill>
                      <a:srgbClr val="1A5721"/>
                    </a:solidFill>
                  </a:rPr>
                  <a:t>Xipes0139</a:t>
                </a:r>
                <a:endParaRPr lang="en-US" dirty="0"/>
              </a:p>
            </p:txBody>
          </p:sp>
          <p:sp>
            <p:nvSpPr>
              <p:cNvPr id="9" name="Rectangle 8"/>
              <p:cNvSpPr>
                <a:spLocks noChangeArrowheads="1"/>
              </p:cNvSpPr>
              <p:nvPr/>
            </p:nvSpPr>
            <p:spPr bwMode="auto">
              <a:xfrm>
                <a:off x="3563938" y="665163"/>
                <a:ext cx="298159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dirty="0" smtClean="0">
                    <a:solidFill>
                      <a:srgbClr val="000000"/>
                    </a:solidFill>
                  </a:rPr>
                  <a:t>34.5</a:t>
                </a:r>
                <a:endParaRPr lang="en-US" dirty="0"/>
              </a:p>
            </p:txBody>
          </p:sp>
          <p:sp>
            <p:nvSpPr>
              <p:cNvPr id="10" name="Freeform 9"/>
              <p:cNvSpPr>
                <a:spLocks/>
              </p:cNvSpPr>
              <p:nvPr/>
            </p:nvSpPr>
            <p:spPr bwMode="auto">
              <a:xfrm>
                <a:off x="3395663" y="704851"/>
                <a:ext cx="125413" cy="36513"/>
              </a:xfrm>
              <a:custGeom>
                <a:avLst/>
                <a:gdLst>
                  <a:gd name="T0" fmla="*/ 41 w 41"/>
                  <a:gd name="T1" fmla="*/ 12 h 12"/>
                  <a:gd name="T2" fmla="*/ 35 w 41"/>
                  <a:gd name="T3" fmla="*/ 12 h 12"/>
                  <a:gd name="T4" fmla="*/ 0 w 41"/>
                  <a:gd name="T5" fmla="*/ 0 h 12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2"/>
                  <a:gd name="T11" fmla="*/ 41 w 41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2">
                    <a:moveTo>
                      <a:pt x="41" y="12"/>
                    </a:moveTo>
                    <a:lnTo>
                      <a:pt x="35" y="12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1" name="Freeform 10"/>
              <p:cNvSpPr>
                <a:spLocks/>
              </p:cNvSpPr>
              <p:nvPr/>
            </p:nvSpPr>
            <p:spPr bwMode="auto">
              <a:xfrm>
                <a:off x="3173413" y="704851"/>
                <a:ext cx="209550" cy="36513"/>
              </a:xfrm>
              <a:custGeom>
                <a:avLst/>
                <a:gdLst>
                  <a:gd name="T0" fmla="*/ 69 w 69"/>
                  <a:gd name="T1" fmla="*/ 0 h 12"/>
                  <a:gd name="T2" fmla="*/ 38 w 69"/>
                  <a:gd name="T3" fmla="*/ 0 h 12"/>
                  <a:gd name="T4" fmla="*/ 3 w 69"/>
                  <a:gd name="T5" fmla="*/ 12 h 12"/>
                  <a:gd name="T6" fmla="*/ 0 w 69"/>
                  <a:gd name="T7" fmla="*/ 12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2"/>
                  <a:gd name="T14" fmla="*/ 69 w 69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2">
                    <a:moveTo>
                      <a:pt x="69" y="0"/>
                    </a:moveTo>
                    <a:lnTo>
                      <a:pt x="38" y="0"/>
                    </a:lnTo>
                    <a:lnTo>
                      <a:pt x="3" y="12"/>
                    </a:lnTo>
                    <a:lnTo>
                      <a:pt x="0" y="12"/>
                    </a:lnTo>
                  </a:path>
                </a:pathLst>
              </a:custGeom>
              <a:noFill/>
              <a:ln w="12">
                <a:solidFill>
                  <a:srgbClr val="1A57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6" name="Rectangle 11"/>
            <p:cNvSpPr>
              <a:spLocks noChangeArrowheads="1"/>
            </p:cNvSpPr>
            <p:nvPr/>
          </p:nvSpPr>
          <p:spPr bwMode="auto">
            <a:xfrm>
              <a:off x="3152412" y="2933792"/>
              <a:ext cx="368691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 dirty="0" smtClean="0">
                  <a:solidFill>
                    <a:srgbClr val="000000"/>
                  </a:solidFill>
                </a:rPr>
                <a:t>Si_1</a:t>
              </a:r>
              <a:endParaRPr lang="en-US" dirty="0"/>
            </a:p>
          </p:txBody>
        </p:sp>
      </p:grpSp>
      <p:grpSp>
        <p:nvGrpSpPr>
          <p:cNvPr id="56" name="Group 429"/>
          <p:cNvGrpSpPr>
            <a:grpSpLocks/>
          </p:cNvGrpSpPr>
          <p:nvPr/>
        </p:nvGrpSpPr>
        <p:grpSpPr bwMode="auto">
          <a:xfrm>
            <a:off x="127000" y="3146425"/>
            <a:ext cx="1604963" cy="1265238"/>
            <a:chOff x="127000" y="3147060"/>
            <a:chExt cx="1604963" cy="1265238"/>
          </a:xfrm>
        </p:grpSpPr>
        <p:grpSp>
          <p:nvGrpSpPr>
            <p:cNvPr id="57" name="Group 428"/>
            <p:cNvGrpSpPr>
              <a:grpSpLocks/>
            </p:cNvGrpSpPr>
            <p:nvPr/>
          </p:nvGrpSpPr>
          <p:grpSpPr bwMode="auto">
            <a:xfrm>
              <a:off x="127000" y="3504248"/>
              <a:ext cx="1604963" cy="908050"/>
              <a:chOff x="127000" y="3504248"/>
              <a:chExt cx="1604963" cy="908050"/>
            </a:xfrm>
          </p:grpSpPr>
          <p:sp>
            <p:nvSpPr>
              <p:cNvPr id="59" name="AutoShape 6"/>
              <p:cNvSpPr>
                <a:spLocks noChangeArrowheads="1"/>
              </p:cNvSpPr>
              <p:nvPr/>
            </p:nvSpPr>
            <p:spPr bwMode="auto">
              <a:xfrm>
                <a:off x="1096963" y="3504248"/>
                <a:ext cx="106363" cy="715963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60" name="Rectangle 7"/>
              <p:cNvSpPr>
                <a:spLocks noChangeArrowheads="1"/>
              </p:cNvSpPr>
              <p:nvPr/>
            </p:nvSpPr>
            <p:spPr bwMode="auto">
              <a:xfrm>
                <a:off x="176213" y="3504248"/>
                <a:ext cx="750205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F02AE"/>
                    </a:solidFill>
                  </a:rPr>
                  <a:t>Xipes0045</a:t>
                </a:r>
                <a:endParaRPr lang="en-US"/>
              </a:p>
            </p:txBody>
          </p:sp>
          <p:sp>
            <p:nvSpPr>
              <p:cNvPr id="61" name="Rectangle 8"/>
              <p:cNvSpPr>
                <a:spLocks noChangeArrowheads="1"/>
              </p:cNvSpPr>
              <p:nvPr/>
            </p:nvSpPr>
            <p:spPr bwMode="auto">
              <a:xfrm>
                <a:off x="1370013" y="3512185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1.4</a:t>
                </a:r>
                <a:endParaRPr lang="en-US"/>
              </a:p>
            </p:txBody>
          </p:sp>
          <p:sp>
            <p:nvSpPr>
              <p:cNvPr id="62" name="Freeform 9"/>
              <p:cNvSpPr>
                <a:spLocks/>
              </p:cNvSpPr>
              <p:nvPr/>
            </p:nvSpPr>
            <p:spPr bwMode="auto">
              <a:xfrm>
                <a:off x="1203325" y="3555048"/>
                <a:ext cx="123825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63" name="Freeform 10"/>
              <p:cNvSpPr>
                <a:spLocks/>
              </p:cNvSpPr>
              <p:nvPr/>
            </p:nvSpPr>
            <p:spPr bwMode="auto">
              <a:xfrm>
                <a:off x="981075" y="3555048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0F02AE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64" name="Rectangle 11"/>
              <p:cNvSpPr>
                <a:spLocks noChangeArrowheads="1"/>
              </p:cNvSpPr>
              <p:nvPr/>
            </p:nvSpPr>
            <p:spPr bwMode="auto">
              <a:xfrm>
                <a:off x="127000" y="3677285"/>
                <a:ext cx="865188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0000"/>
                    </a:solidFill>
                  </a:rPr>
                  <a:t>Xicmp3080</a:t>
                </a:r>
                <a:endParaRPr lang="en-US"/>
              </a:p>
            </p:txBody>
          </p:sp>
          <p:sp>
            <p:nvSpPr>
              <p:cNvPr id="65" name="Rectangle 12"/>
              <p:cNvSpPr>
                <a:spLocks noChangeArrowheads="1"/>
              </p:cNvSpPr>
              <p:nvPr/>
            </p:nvSpPr>
            <p:spPr bwMode="auto">
              <a:xfrm>
                <a:off x="127000" y="3851910"/>
                <a:ext cx="865188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E80C00"/>
                    </a:solidFill>
                  </a:rPr>
                  <a:t>Xicmp3032</a:t>
                </a:r>
                <a:endParaRPr lang="en-US"/>
              </a:p>
            </p:txBody>
          </p:sp>
          <p:sp>
            <p:nvSpPr>
              <p:cNvPr id="66" name="Rectangle 13"/>
              <p:cNvSpPr>
                <a:spLocks noChangeArrowheads="1"/>
              </p:cNvSpPr>
              <p:nvPr/>
            </p:nvSpPr>
            <p:spPr bwMode="auto">
              <a:xfrm>
                <a:off x="127000" y="4024948"/>
                <a:ext cx="865188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90165"/>
                    </a:solidFill>
                  </a:rPr>
                  <a:t>Xicmp3017</a:t>
                </a:r>
                <a:endParaRPr lang="en-US"/>
              </a:p>
            </p:txBody>
          </p:sp>
          <p:sp>
            <p:nvSpPr>
              <p:cNvPr id="67" name="Rectangle 14"/>
              <p:cNvSpPr>
                <a:spLocks noChangeArrowheads="1"/>
              </p:cNvSpPr>
              <p:nvPr/>
            </p:nvSpPr>
            <p:spPr bwMode="auto">
              <a:xfrm>
                <a:off x="1370013" y="3859848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2.2</a:t>
                </a:r>
                <a:endParaRPr lang="en-US"/>
              </a:p>
            </p:txBody>
          </p:sp>
          <p:sp>
            <p:nvSpPr>
              <p:cNvPr id="68" name="Freeform 15"/>
              <p:cNvSpPr>
                <a:spLocks/>
              </p:cNvSpPr>
              <p:nvPr/>
            </p:nvSpPr>
            <p:spPr bwMode="auto">
              <a:xfrm>
                <a:off x="1203325" y="3577273"/>
                <a:ext cx="123825" cy="358775"/>
              </a:xfrm>
              <a:custGeom>
                <a:avLst/>
                <a:gdLst>
                  <a:gd name="T0" fmla="*/ 41 w 41"/>
                  <a:gd name="T1" fmla="*/ 118 h 118"/>
                  <a:gd name="T2" fmla="*/ 35 w 41"/>
                  <a:gd name="T3" fmla="*/ 118 h 118"/>
                  <a:gd name="T4" fmla="*/ 0 w 41"/>
                  <a:gd name="T5" fmla="*/ 0 h 11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8"/>
                  <a:gd name="T11" fmla="*/ 41 w 41"/>
                  <a:gd name="T12" fmla="*/ 118 h 1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8">
                    <a:moveTo>
                      <a:pt x="41" y="118"/>
                    </a:moveTo>
                    <a:lnTo>
                      <a:pt x="35" y="118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69" name="Freeform 16"/>
              <p:cNvSpPr>
                <a:spLocks/>
              </p:cNvSpPr>
              <p:nvPr/>
            </p:nvSpPr>
            <p:spPr bwMode="auto">
              <a:xfrm>
                <a:off x="974725" y="3570923"/>
                <a:ext cx="222250" cy="360363"/>
              </a:xfrm>
              <a:custGeom>
                <a:avLst/>
                <a:gdLst>
                  <a:gd name="T0" fmla="*/ 73 w 73"/>
                  <a:gd name="T1" fmla="*/ 0 h 118"/>
                  <a:gd name="T2" fmla="*/ 40 w 73"/>
                  <a:gd name="T3" fmla="*/ 0 h 118"/>
                  <a:gd name="T4" fmla="*/ 5 w 73"/>
                  <a:gd name="T5" fmla="*/ 118 h 118"/>
                  <a:gd name="T6" fmla="*/ 0 w 73"/>
                  <a:gd name="T7" fmla="*/ 118 h 1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118"/>
                  <a:gd name="T14" fmla="*/ 73 w 73"/>
                  <a:gd name="T15" fmla="*/ 118 h 1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118">
                    <a:moveTo>
                      <a:pt x="73" y="0"/>
                    </a:moveTo>
                    <a:lnTo>
                      <a:pt x="40" y="0"/>
                    </a:lnTo>
                    <a:lnTo>
                      <a:pt x="5" y="118"/>
                    </a:lnTo>
                    <a:lnTo>
                      <a:pt x="0" y="118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70" name="Freeform 17"/>
              <p:cNvSpPr>
                <a:spLocks/>
              </p:cNvSpPr>
              <p:nvPr/>
            </p:nvSpPr>
            <p:spPr bwMode="auto">
              <a:xfrm>
                <a:off x="974725" y="3577273"/>
                <a:ext cx="222250" cy="358775"/>
              </a:xfrm>
              <a:custGeom>
                <a:avLst/>
                <a:gdLst>
                  <a:gd name="T0" fmla="*/ 73 w 73"/>
                  <a:gd name="T1" fmla="*/ 0 h 118"/>
                  <a:gd name="T2" fmla="*/ 40 w 73"/>
                  <a:gd name="T3" fmla="*/ 0 h 118"/>
                  <a:gd name="T4" fmla="*/ 5 w 73"/>
                  <a:gd name="T5" fmla="*/ 118 h 118"/>
                  <a:gd name="T6" fmla="*/ 0 w 73"/>
                  <a:gd name="T7" fmla="*/ 118 h 1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118"/>
                  <a:gd name="T14" fmla="*/ 73 w 73"/>
                  <a:gd name="T15" fmla="*/ 118 h 1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118">
                    <a:moveTo>
                      <a:pt x="73" y="0"/>
                    </a:moveTo>
                    <a:lnTo>
                      <a:pt x="40" y="0"/>
                    </a:lnTo>
                    <a:lnTo>
                      <a:pt x="5" y="118"/>
                    </a:lnTo>
                    <a:lnTo>
                      <a:pt x="0" y="118"/>
                    </a:lnTo>
                  </a:path>
                </a:pathLst>
              </a:custGeom>
              <a:noFill/>
              <a:ln w="4">
                <a:solidFill>
                  <a:srgbClr val="E80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71" name="Freeform 18"/>
              <p:cNvSpPr>
                <a:spLocks/>
              </p:cNvSpPr>
              <p:nvPr/>
            </p:nvSpPr>
            <p:spPr bwMode="auto">
              <a:xfrm>
                <a:off x="974725" y="3583623"/>
                <a:ext cx="222250" cy="358775"/>
              </a:xfrm>
              <a:custGeom>
                <a:avLst/>
                <a:gdLst>
                  <a:gd name="T0" fmla="*/ 73 w 73"/>
                  <a:gd name="T1" fmla="*/ 0 h 118"/>
                  <a:gd name="T2" fmla="*/ 40 w 73"/>
                  <a:gd name="T3" fmla="*/ 0 h 118"/>
                  <a:gd name="T4" fmla="*/ 5 w 73"/>
                  <a:gd name="T5" fmla="*/ 118 h 118"/>
                  <a:gd name="T6" fmla="*/ 0 w 73"/>
                  <a:gd name="T7" fmla="*/ 118 h 1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118"/>
                  <a:gd name="T14" fmla="*/ 73 w 73"/>
                  <a:gd name="T15" fmla="*/ 118 h 1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118">
                    <a:moveTo>
                      <a:pt x="73" y="0"/>
                    </a:moveTo>
                    <a:lnTo>
                      <a:pt x="40" y="0"/>
                    </a:lnTo>
                    <a:lnTo>
                      <a:pt x="5" y="118"/>
                    </a:lnTo>
                    <a:lnTo>
                      <a:pt x="0" y="118"/>
                    </a:lnTo>
                  </a:path>
                </a:pathLst>
              </a:custGeom>
              <a:noFill/>
              <a:ln w="4">
                <a:solidFill>
                  <a:srgbClr val="090165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72" name="Line 19"/>
              <p:cNvSpPr>
                <a:spLocks noChangeShapeType="1"/>
              </p:cNvSpPr>
              <p:nvPr/>
            </p:nvSpPr>
            <p:spPr bwMode="auto">
              <a:xfrm>
                <a:off x="971550" y="3720148"/>
                <a:ext cx="1588" cy="444500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" name="Rectangle 20"/>
              <p:cNvSpPr>
                <a:spLocks noChangeArrowheads="1"/>
              </p:cNvSpPr>
              <p:nvPr/>
            </p:nvSpPr>
            <p:spPr bwMode="auto">
              <a:xfrm>
                <a:off x="176213" y="4197985"/>
                <a:ext cx="750205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800000"/>
                    </a:solidFill>
                  </a:rPr>
                  <a:t>Xipes0146</a:t>
                </a:r>
                <a:endParaRPr lang="en-US"/>
              </a:p>
            </p:txBody>
          </p:sp>
          <p:sp>
            <p:nvSpPr>
              <p:cNvPr id="74" name="Rectangle 21"/>
              <p:cNvSpPr>
                <a:spLocks noChangeArrowheads="1"/>
              </p:cNvSpPr>
              <p:nvPr/>
            </p:nvSpPr>
            <p:spPr bwMode="auto">
              <a:xfrm>
                <a:off x="1370013" y="4207510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23.2</a:t>
                </a:r>
                <a:endParaRPr lang="en-US"/>
              </a:p>
            </p:txBody>
          </p:sp>
          <p:sp>
            <p:nvSpPr>
              <p:cNvPr id="75" name="Freeform 22"/>
              <p:cNvSpPr>
                <a:spLocks/>
              </p:cNvSpPr>
              <p:nvPr/>
            </p:nvSpPr>
            <p:spPr bwMode="auto">
              <a:xfrm>
                <a:off x="1203325" y="4167823"/>
                <a:ext cx="123825" cy="115888"/>
              </a:xfrm>
              <a:custGeom>
                <a:avLst/>
                <a:gdLst>
                  <a:gd name="T0" fmla="*/ 41 w 41"/>
                  <a:gd name="T1" fmla="*/ 38 h 38"/>
                  <a:gd name="T2" fmla="*/ 35 w 41"/>
                  <a:gd name="T3" fmla="*/ 38 h 38"/>
                  <a:gd name="T4" fmla="*/ 0 w 41"/>
                  <a:gd name="T5" fmla="*/ 0 h 3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38"/>
                  <a:gd name="T11" fmla="*/ 41 w 41"/>
                  <a:gd name="T12" fmla="*/ 38 h 3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38">
                    <a:moveTo>
                      <a:pt x="41" y="38"/>
                    </a:moveTo>
                    <a:lnTo>
                      <a:pt x="35" y="38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76" name="Freeform 23"/>
              <p:cNvSpPr>
                <a:spLocks/>
              </p:cNvSpPr>
              <p:nvPr/>
            </p:nvSpPr>
            <p:spPr bwMode="auto">
              <a:xfrm>
                <a:off x="981075" y="4167823"/>
                <a:ext cx="209550" cy="115888"/>
              </a:xfrm>
              <a:custGeom>
                <a:avLst/>
                <a:gdLst>
                  <a:gd name="T0" fmla="*/ 69 w 69"/>
                  <a:gd name="T1" fmla="*/ 0 h 38"/>
                  <a:gd name="T2" fmla="*/ 38 w 69"/>
                  <a:gd name="T3" fmla="*/ 0 h 38"/>
                  <a:gd name="T4" fmla="*/ 3 w 69"/>
                  <a:gd name="T5" fmla="*/ 38 h 38"/>
                  <a:gd name="T6" fmla="*/ 0 w 69"/>
                  <a:gd name="T7" fmla="*/ 38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38"/>
                  <a:gd name="T14" fmla="*/ 69 w 69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38">
                    <a:moveTo>
                      <a:pt x="69" y="0"/>
                    </a:moveTo>
                    <a:lnTo>
                      <a:pt x="38" y="0"/>
                    </a:lnTo>
                    <a:lnTo>
                      <a:pt x="3" y="38"/>
                    </a:lnTo>
                    <a:lnTo>
                      <a:pt x="0" y="38"/>
                    </a:lnTo>
                  </a:path>
                </a:pathLst>
              </a:custGeom>
              <a:noFill/>
              <a:ln w="12">
                <a:solidFill>
                  <a:srgbClr val="8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58" name="Rectangle 24"/>
            <p:cNvSpPr>
              <a:spLocks noChangeArrowheads="1"/>
            </p:cNvSpPr>
            <p:nvPr/>
          </p:nvSpPr>
          <p:spPr bwMode="auto">
            <a:xfrm>
              <a:off x="885825" y="3147060"/>
              <a:ext cx="61595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Os_05</a:t>
              </a:r>
              <a:endParaRPr lang="en-US"/>
            </a:p>
          </p:txBody>
        </p:sp>
      </p:grpSp>
      <p:grpSp>
        <p:nvGrpSpPr>
          <p:cNvPr id="448" name="Group 447"/>
          <p:cNvGrpSpPr/>
          <p:nvPr/>
        </p:nvGrpSpPr>
        <p:grpSpPr>
          <a:xfrm>
            <a:off x="176213" y="988422"/>
            <a:ext cx="1555750" cy="478472"/>
            <a:chOff x="176213" y="1385253"/>
            <a:chExt cx="1555750" cy="478472"/>
          </a:xfrm>
        </p:grpSpPr>
        <p:grpSp>
          <p:nvGrpSpPr>
            <p:cNvPr id="78" name="Group 39"/>
            <p:cNvGrpSpPr>
              <a:grpSpLocks/>
            </p:cNvGrpSpPr>
            <p:nvPr/>
          </p:nvGrpSpPr>
          <p:grpSpPr bwMode="auto">
            <a:xfrm>
              <a:off x="176213" y="1651000"/>
              <a:ext cx="1555750" cy="212725"/>
              <a:chOff x="4090988" y="654051"/>
              <a:chExt cx="1555750" cy="212725"/>
            </a:xfrm>
          </p:grpSpPr>
          <p:sp>
            <p:nvSpPr>
              <p:cNvPr id="80" name="AutoShape 26"/>
              <p:cNvSpPr>
                <a:spLocks noChangeArrowheads="1"/>
              </p:cNvSpPr>
              <p:nvPr/>
            </p:nvSpPr>
            <p:spPr bwMode="auto">
              <a:xfrm>
                <a:off x="5011738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81" name="Rectangle 27"/>
              <p:cNvSpPr>
                <a:spLocks noChangeArrowheads="1"/>
              </p:cNvSpPr>
              <p:nvPr/>
            </p:nvSpPr>
            <p:spPr bwMode="auto">
              <a:xfrm>
                <a:off x="4090988" y="654051"/>
                <a:ext cx="815975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 dirty="0">
                    <a:solidFill>
                      <a:srgbClr val="BF3202"/>
                    </a:solidFill>
                  </a:rPr>
                  <a:t>Xipes0004</a:t>
                </a:r>
                <a:endParaRPr lang="en-US" dirty="0"/>
              </a:p>
            </p:txBody>
          </p:sp>
          <p:sp>
            <p:nvSpPr>
              <p:cNvPr id="82" name="Rectangle 28"/>
              <p:cNvSpPr>
                <a:spLocks noChangeArrowheads="1"/>
              </p:cNvSpPr>
              <p:nvPr/>
            </p:nvSpPr>
            <p:spPr bwMode="auto">
              <a:xfrm>
                <a:off x="5284788" y="6619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20.4</a:t>
                </a:r>
                <a:endParaRPr lang="en-US"/>
              </a:p>
            </p:txBody>
          </p:sp>
          <p:sp>
            <p:nvSpPr>
              <p:cNvPr id="83" name="Freeform 29"/>
              <p:cNvSpPr>
                <a:spLocks/>
              </p:cNvSpPr>
              <p:nvPr/>
            </p:nvSpPr>
            <p:spPr bwMode="auto">
              <a:xfrm>
                <a:off x="5118101" y="704851"/>
                <a:ext cx="123825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84" name="Freeform 30"/>
              <p:cNvSpPr>
                <a:spLocks/>
              </p:cNvSpPr>
              <p:nvPr/>
            </p:nvSpPr>
            <p:spPr bwMode="auto">
              <a:xfrm>
                <a:off x="4895851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1">
                <a:solidFill>
                  <a:srgbClr val="BF320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79" name="Rectangle 31"/>
            <p:cNvSpPr>
              <a:spLocks noChangeArrowheads="1"/>
            </p:cNvSpPr>
            <p:nvPr/>
          </p:nvSpPr>
          <p:spPr bwMode="auto">
            <a:xfrm>
              <a:off x="885826" y="1385253"/>
              <a:ext cx="61595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 dirty="0">
                  <a:solidFill>
                    <a:srgbClr val="000000"/>
                  </a:solidFill>
                </a:rPr>
                <a:t>Os_10</a:t>
              </a:r>
              <a:endParaRPr lang="en-US" dirty="0"/>
            </a:p>
          </p:txBody>
        </p:sp>
      </p:grpSp>
      <p:grpSp>
        <p:nvGrpSpPr>
          <p:cNvPr id="447" name="Group 446"/>
          <p:cNvGrpSpPr/>
          <p:nvPr/>
        </p:nvGrpSpPr>
        <p:grpSpPr>
          <a:xfrm>
            <a:off x="123825" y="5693729"/>
            <a:ext cx="1519238" cy="478471"/>
            <a:chOff x="123825" y="840378"/>
            <a:chExt cx="1519238" cy="478471"/>
          </a:xfrm>
        </p:grpSpPr>
        <p:grpSp>
          <p:nvGrpSpPr>
            <p:cNvPr id="86" name="Group 38"/>
            <p:cNvGrpSpPr>
              <a:grpSpLocks/>
            </p:cNvGrpSpPr>
            <p:nvPr/>
          </p:nvGrpSpPr>
          <p:grpSpPr bwMode="auto">
            <a:xfrm>
              <a:off x="123825" y="1106124"/>
              <a:ext cx="1519238" cy="212725"/>
              <a:chOff x="5764213" y="654051"/>
              <a:chExt cx="1519238" cy="212725"/>
            </a:xfrm>
          </p:grpSpPr>
          <p:sp>
            <p:nvSpPr>
              <p:cNvPr id="88" name="AutoShape 33"/>
              <p:cNvSpPr>
                <a:spLocks noChangeArrowheads="1"/>
              </p:cNvSpPr>
              <p:nvPr/>
            </p:nvSpPr>
            <p:spPr bwMode="auto">
              <a:xfrm>
                <a:off x="6732588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89" name="Rectangle 34"/>
              <p:cNvSpPr>
                <a:spLocks noChangeArrowheads="1"/>
              </p:cNvSpPr>
              <p:nvPr/>
            </p:nvSpPr>
            <p:spPr bwMode="auto">
              <a:xfrm>
                <a:off x="5764213" y="654051"/>
                <a:ext cx="865188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3D529A"/>
                    </a:solidFill>
                  </a:rPr>
                  <a:t>Xicmp4010</a:t>
                </a:r>
                <a:endParaRPr lang="en-US"/>
              </a:p>
            </p:txBody>
          </p:sp>
          <p:sp>
            <p:nvSpPr>
              <p:cNvPr id="90" name="Rectangle 35"/>
              <p:cNvSpPr>
                <a:spLocks noChangeArrowheads="1"/>
              </p:cNvSpPr>
              <p:nvPr/>
            </p:nvSpPr>
            <p:spPr bwMode="auto">
              <a:xfrm>
                <a:off x="7007226" y="661988"/>
                <a:ext cx="276225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0.7</a:t>
                </a:r>
                <a:endParaRPr lang="en-US"/>
              </a:p>
            </p:txBody>
          </p:sp>
          <p:sp>
            <p:nvSpPr>
              <p:cNvPr id="91" name="Freeform 36"/>
              <p:cNvSpPr>
                <a:spLocks/>
              </p:cNvSpPr>
              <p:nvPr/>
            </p:nvSpPr>
            <p:spPr bwMode="auto">
              <a:xfrm>
                <a:off x="6838951" y="704851"/>
                <a:ext cx="125413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92" name="Freeform 37"/>
              <p:cNvSpPr>
                <a:spLocks/>
              </p:cNvSpPr>
              <p:nvPr/>
            </p:nvSpPr>
            <p:spPr bwMode="auto">
              <a:xfrm>
                <a:off x="6616701" y="704851"/>
                <a:ext cx="211138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1">
                <a:solidFill>
                  <a:srgbClr val="3D529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87" name="Rectangle 38"/>
            <p:cNvSpPr>
              <a:spLocks noChangeArrowheads="1"/>
            </p:cNvSpPr>
            <p:nvPr/>
          </p:nvSpPr>
          <p:spPr bwMode="auto">
            <a:xfrm>
              <a:off x="882650" y="840378"/>
              <a:ext cx="61595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 dirty="0">
                  <a:solidFill>
                    <a:srgbClr val="000000"/>
                  </a:solidFill>
                </a:rPr>
                <a:t>Os_12</a:t>
              </a:r>
              <a:endParaRPr lang="en-US" dirty="0"/>
            </a:p>
          </p:txBody>
        </p:sp>
      </p:grpSp>
      <p:grpSp>
        <p:nvGrpSpPr>
          <p:cNvPr id="93" name="Group 90"/>
          <p:cNvGrpSpPr>
            <a:grpSpLocks/>
          </p:cNvGrpSpPr>
          <p:nvPr/>
        </p:nvGrpSpPr>
        <p:grpSpPr bwMode="auto">
          <a:xfrm>
            <a:off x="6983413" y="2044700"/>
            <a:ext cx="1557337" cy="573088"/>
            <a:chOff x="2368550" y="296863"/>
            <a:chExt cx="1557338" cy="573088"/>
          </a:xfrm>
        </p:grpSpPr>
        <p:grpSp>
          <p:nvGrpSpPr>
            <p:cNvPr id="94" name="Group 63"/>
            <p:cNvGrpSpPr>
              <a:grpSpLocks/>
            </p:cNvGrpSpPr>
            <p:nvPr/>
          </p:nvGrpSpPr>
          <p:grpSpPr bwMode="auto">
            <a:xfrm>
              <a:off x="2368550" y="654051"/>
              <a:ext cx="1557338" cy="215900"/>
              <a:chOff x="2368550" y="654051"/>
              <a:chExt cx="1557338" cy="215900"/>
            </a:xfrm>
          </p:grpSpPr>
          <p:sp>
            <p:nvSpPr>
              <p:cNvPr id="96" name="AutoShape 6"/>
              <p:cNvSpPr>
                <a:spLocks noChangeArrowheads="1"/>
              </p:cNvSpPr>
              <p:nvPr/>
            </p:nvSpPr>
            <p:spPr bwMode="auto">
              <a:xfrm>
                <a:off x="3289300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97" name="Rectangle 7"/>
              <p:cNvSpPr>
                <a:spLocks noChangeArrowheads="1"/>
              </p:cNvSpPr>
              <p:nvPr/>
            </p:nvSpPr>
            <p:spPr bwMode="auto">
              <a:xfrm>
                <a:off x="2368550" y="654051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>
                    <a:solidFill>
                      <a:srgbClr val="1A5721"/>
                    </a:solidFill>
                  </a:rPr>
                  <a:t>Xipes0139</a:t>
                </a:r>
                <a:endParaRPr lang="en-US"/>
              </a:p>
            </p:txBody>
          </p:sp>
          <p:sp>
            <p:nvSpPr>
              <p:cNvPr id="98" name="Rectangle 8"/>
              <p:cNvSpPr>
                <a:spLocks noChangeArrowheads="1"/>
              </p:cNvSpPr>
              <p:nvPr/>
            </p:nvSpPr>
            <p:spPr bwMode="auto">
              <a:xfrm>
                <a:off x="3563938" y="66516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55.1</a:t>
                </a:r>
                <a:endParaRPr lang="en-US"/>
              </a:p>
            </p:txBody>
          </p:sp>
          <p:sp>
            <p:nvSpPr>
              <p:cNvPr id="99" name="Freeform 9"/>
              <p:cNvSpPr>
                <a:spLocks/>
              </p:cNvSpPr>
              <p:nvPr/>
            </p:nvSpPr>
            <p:spPr bwMode="auto">
              <a:xfrm>
                <a:off x="3395663" y="704851"/>
                <a:ext cx="125413" cy="36513"/>
              </a:xfrm>
              <a:custGeom>
                <a:avLst/>
                <a:gdLst>
                  <a:gd name="T0" fmla="*/ 41 w 41"/>
                  <a:gd name="T1" fmla="*/ 12 h 12"/>
                  <a:gd name="T2" fmla="*/ 35 w 41"/>
                  <a:gd name="T3" fmla="*/ 12 h 12"/>
                  <a:gd name="T4" fmla="*/ 0 w 41"/>
                  <a:gd name="T5" fmla="*/ 0 h 12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2"/>
                  <a:gd name="T11" fmla="*/ 41 w 41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2">
                    <a:moveTo>
                      <a:pt x="41" y="12"/>
                    </a:moveTo>
                    <a:lnTo>
                      <a:pt x="35" y="12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00" name="Freeform 10"/>
              <p:cNvSpPr>
                <a:spLocks/>
              </p:cNvSpPr>
              <p:nvPr/>
            </p:nvSpPr>
            <p:spPr bwMode="auto">
              <a:xfrm>
                <a:off x="3173413" y="704851"/>
                <a:ext cx="209550" cy="36513"/>
              </a:xfrm>
              <a:custGeom>
                <a:avLst/>
                <a:gdLst>
                  <a:gd name="T0" fmla="*/ 69 w 69"/>
                  <a:gd name="T1" fmla="*/ 0 h 12"/>
                  <a:gd name="T2" fmla="*/ 38 w 69"/>
                  <a:gd name="T3" fmla="*/ 0 h 12"/>
                  <a:gd name="T4" fmla="*/ 3 w 69"/>
                  <a:gd name="T5" fmla="*/ 12 h 12"/>
                  <a:gd name="T6" fmla="*/ 0 w 69"/>
                  <a:gd name="T7" fmla="*/ 12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2"/>
                  <a:gd name="T14" fmla="*/ 69 w 69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2">
                    <a:moveTo>
                      <a:pt x="69" y="0"/>
                    </a:moveTo>
                    <a:lnTo>
                      <a:pt x="38" y="0"/>
                    </a:lnTo>
                    <a:lnTo>
                      <a:pt x="3" y="12"/>
                    </a:lnTo>
                    <a:lnTo>
                      <a:pt x="0" y="12"/>
                    </a:lnTo>
                  </a:path>
                </a:pathLst>
              </a:custGeom>
              <a:noFill/>
              <a:ln w="12">
                <a:solidFill>
                  <a:srgbClr val="1A57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95" name="Rectangle 11"/>
            <p:cNvSpPr>
              <a:spLocks noChangeArrowheads="1"/>
            </p:cNvSpPr>
            <p:nvPr/>
          </p:nvSpPr>
          <p:spPr bwMode="auto">
            <a:xfrm>
              <a:off x="3081338" y="296863"/>
              <a:ext cx="55784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 dirty="0">
                  <a:solidFill>
                    <a:srgbClr val="000000"/>
                  </a:solidFill>
                </a:rPr>
                <a:t>SBI-04</a:t>
              </a:r>
              <a:endParaRPr lang="en-US" dirty="0"/>
            </a:p>
          </p:txBody>
        </p:sp>
      </p:grpSp>
      <p:grpSp>
        <p:nvGrpSpPr>
          <p:cNvPr id="101" name="Group 98"/>
          <p:cNvGrpSpPr>
            <a:grpSpLocks/>
          </p:cNvGrpSpPr>
          <p:nvPr/>
        </p:nvGrpSpPr>
        <p:grpSpPr bwMode="auto">
          <a:xfrm>
            <a:off x="6983413" y="5970588"/>
            <a:ext cx="1557337" cy="573087"/>
            <a:chOff x="4041775" y="296863"/>
            <a:chExt cx="1557338" cy="573088"/>
          </a:xfrm>
        </p:grpSpPr>
        <p:grpSp>
          <p:nvGrpSpPr>
            <p:cNvPr id="102" name="Group 64"/>
            <p:cNvGrpSpPr>
              <a:grpSpLocks/>
            </p:cNvGrpSpPr>
            <p:nvPr/>
          </p:nvGrpSpPr>
          <p:grpSpPr bwMode="auto">
            <a:xfrm>
              <a:off x="4041775" y="654051"/>
              <a:ext cx="1557338" cy="215900"/>
              <a:chOff x="4041775" y="654051"/>
              <a:chExt cx="1557338" cy="215900"/>
            </a:xfrm>
          </p:grpSpPr>
          <p:sp>
            <p:nvSpPr>
              <p:cNvPr id="104" name="AutoShape 13"/>
              <p:cNvSpPr>
                <a:spLocks noChangeArrowheads="1"/>
              </p:cNvSpPr>
              <p:nvPr/>
            </p:nvSpPr>
            <p:spPr bwMode="auto">
              <a:xfrm>
                <a:off x="4962525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05" name="Rectangle 14"/>
              <p:cNvSpPr>
                <a:spLocks noChangeArrowheads="1"/>
              </p:cNvSpPr>
              <p:nvPr/>
            </p:nvSpPr>
            <p:spPr bwMode="auto">
              <a:xfrm>
                <a:off x="4041775" y="654051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u="sng">
                    <a:solidFill>
                      <a:srgbClr val="FF0000"/>
                    </a:solidFill>
                  </a:rPr>
                  <a:t>Xipes0098</a:t>
                </a:r>
                <a:endParaRPr lang="en-US"/>
              </a:p>
            </p:txBody>
          </p:sp>
          <p:sp>
            <p:nvSpPr>
              <p:cNvPr id="106" name="Rectangle 15"/>
              <p:cNvSpPr>
                <a:spLocks noChangeArrowheads="1"/>
              </p:cNvSpPr>
              <p:nvPr/>
            </p:nvSpPr>
            <p:spPr bwMode="auto">
              <a:xfrm>
                <a:off x="5237163" y="66516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51.2</a:t>
                </a:r>
                <a:endParaRPr lang="en-US"/>
              </a:p>
            </p:txBody>
          </p:sp>
          <p:sp>
            <p:nvSpPr>
              <p:cNvPr id="107" name="Freeform 16"/>
              <p:cNvSpPr>
                <a:spLocks/>
              </p:cNvSpPr>
              <p:nvPr/>
            </p:nvSpPr>
            <p:spPr bwMode="auto">
              <a:xfrm>
                <a:off x="5068888" y="704851"/>
                <a:ext cx="125413" cy="36513"/>
              </a:xfrm>
              <a:custGeom>
                <a:avLst/>
                <a:gdLst>
                  <a:gd name="T0" fmla="*/ 41 w 41"/>
                  <a:gd name="T1" fmla="*/ 12 h 12"/>
                  <a:gd name="T2" fmla="*/ 35 w 41"/>
                  <a:gd name="T3" fmla="*/ 12 h 12"/>
                  <a:gd name="T4" fmla="*/ 0 w 41"/>
                  <a:gd name="T5" fmla="*/ 0 h 12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2"/>
                  <a:gd name="T11" fmla="*/ 41 w 41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2">
                    <a:moveTo>
                      <a:pt x="41" y="12"/>
                    </a:moveTo>
                    <a:lnTo>
                      <a:pt x="35" y="12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08" name="Freeform 17"/>
              <p:cNvSpPr>
                <a:spLocks/>
              </p:cNvSpPr>
              <p:nvPr/>
            </p:nvSpPr>
            <p:spPr bwMode="auto">
              <a:xfrm>
                <a:off x="4846638" y="704851"/>
                <a:ext cx="209550" cy="36513"/>
              </a:xfrm>
              <a:custGeom>
                <a:avLst/>
                <a:gdLst>
                  <a:gd name="T0" fmla="*/ 69 w 69"/>
                  <a:gd name="T1" fmla="*/ 0 h 12"/>
                  <a:gd name="T2" fmla="*/ 38 w 69"/>
                  <a:gd name="T3" fmla="*/ 0 h 12"/>
                  <a:gd name="T4" fmla="*/ 3 w 69"/>
                  <a:gd name="T5" fmla="*/ 12 h 12"/>
                  <a:gd name="T6" fmla="*/ 0 w 69"/>
                  <a:gd name="T7" fmla="*/ 12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2"/>
                  <a:gd name="T14" fmla="*/ 69 w 69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2">
                    <a:moveTo>
                      <a:pt x="69" y="0"/>
                    </a:moveTo>
                    <a:lnTo>
                      <a:pt x="38" y="0"/>
                    </a:lnTo>
                    <a:lnTo>
                      <a:pt x="3" y="12"/>
                    </a:lnTo>
                    <a:lnTo>
                      <a:pt x="0" y="12"/>
                    </a:lnTo>
                  </a:path>
                </a:pathLst>
              </a:custGeom>
              <a:noFill/>
              <a:ln w="12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03" name="Rectangle 18"/>
            <p:cNvSpPr>
              <a:spLocks noChangeArrowheads="1"/>
            </p:cNvSpPr>
            <p:nvPr/>
          </p:nvSpPr>
          <p:spPr bwMode="auto">
            <a:xfrm>
              <a:off x="4754563" y="296863"/>
              <a:ext cx="55784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SBI-05</a:t>
              </a:r>
              <a:endParaRPr lang="en-US"/>
            </a:p>
          </p:txBody>
        </p:sp>
      </p:grpSp>
      <p:grpSp>
        <p:nvGrpSpPr>
          <p:cNvPr id="110" name="Group 66"/>
          <p:cNvGrpSpPr>
            <a:grpSpLocks/>
          </p:cNvGrpSpPr>
          <p:nvPr/>
        </p:nvGrpSpPr>
        <p:grpSpPr bwMode="auto">
          <a:xfrm>
            <a:off x="6935788" y="1081088"/>
            <a:ext cx="1520825" cy="387350"/>
            <a:chOff x="5715000" y="654051"/>
            <a:chExt cx="1520826" cy="387350"/>
          </a:xfrm>
        </p:grpSpPr>
        <p:sp>
          <p:nvSpPr>
            <p:cNvPr id="112" name="AutoShape 20"/>
            <p:cNvSpPr>
              <a:spLocks noChangeArrowheads="1"/>
            </p:cNvSpPr>
            <p:nvPr/>
          </p:nvSpPr>
          <p:spPr bwMode="auto">
            <a:xfrm>
              <a:off x="6684963" y="654051"/>
              <a:ext cx="106363" cy="149225"/>
            </a:xfrm>
            <a:prstGeom prst="roundRect">
              <a:avLst>
                <a:gd name="adj" fmla="val 50000"/>
              </a:avLst>
            </a:pr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13" name="Rectangle 21"/>
            <p:cNvSpPr>
              <a:spLocks noChangeArrowheads="1"/>
            </p:cNvSpPr>
            <p:nvPr/>
          </p:nvSpPr>
          <p:spPr bwMode="auto">
            <a:xfrm>
              <a:off x="5715000" y="654051"/>
              <a:ext cx="865188" cy="207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 i="1" u="sng">
                  <a:solidFill>
                    <a:srgbClr val="3D529A"/>
                  </a:solidFill>
                </a:rPr>
                <a:t>Xicmp4010</a:t>
              </a:r>
              <a:endParaRPr lang="en-US"/>
            </a:p>
          </p:txBody>
        </p:sp>
        <p:sp>
          <p:nvSpPr>
            <p:cNvPr id="114" name="Rectangle 22"/>
            <p:cNvSpPr>
              <a:spLocks noChangeArrowheads="1"/>
            </p:cNvSpPr>
            <p:nvPr/>
          </p:nvSpPr>
          <p:spPr bwMode="auto">
            <a:xfrm>
              <a:off x="6958013" y="661988"/>
              <a:ext cx="277813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2.8</a:t>
              </a:r>
              <a:endParaRPr lang="en-US"/>
            </a:p>
          </p:txBody>
        </p:sp>
        <p:sp>
          <p:nvSpPr>
            <p:cNvPr id="115" name="Freeform 23"/>
            <p:cNvSpPr>
              <a:spLocks/>
            </p:cNvSpPr>
            <p:nvPr/>
          </p:nvSpPr>
          <p:spPr bwMode="auto">
            <a:xfrm>
              <a:off x="6791325" y="704851"/>
              <a:ext cx="123825" cy="33338"/>
            </a:xfrm>
            <a:custGeom>
              <a:avLst/>
              <a:gdLst>
                <a:gd name="T0" fmla="*/ 41 w 41"/>
                <a:gd name="T1" fmla="*/ 11 h 11"/>
                <a:gd name="T2" fmla="*/ 35 w 41"/>
                <a:gd name="T3" fmla="*/ 11 h 11"/>
                <a:gd name="T4" fmla="*/ 0 w 41"/>
                <a:gd name="T5" fmla="*/ 0 h 11"/>
                <a:gd name="T6" fmla="*/ 0 60000 65536"/>
                <a:gd name="T7" fmla="*/ 0 60000 65536"/>
                <a:gd name="T8" fmla="*/ 0 60000 65536"/>
                <a:gd name="T9" fmla="*/ 0 w 41"/>
                <a:gd name="T10" fmla="*/ 0 h 11"/>
                <a:gd name="T11" fmla="*/ 41 w 41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11">
                  <a:moveTo>
                    <a:pt x="41" y="11"/>
                  </a:moveTo>
                  <a:lnTo>
                    <a:pt x="35" y="11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16" name="Freeform 24"/>
            <p:cNvSpPr>
              <a:spLocks/>
            </p:cNvSpPr>
            <p:nvPr/>
          </p:nvSpPr>
          <p:spPr bwMode="auto">
            <a:xfrm>
              <a:off x="6569075" y="704851"/>
              <a:ext cx="209550" cy="33338"/>
            </a:xfrm>
            <a:custGeom>
              <a:avLst/>
              <a:gdLst>
                <a:gd name="T0" fmla="*/ 69 w 69"/>
                <a:gd name="T1" fmla="*/ 0 h 11"/>
                <a:gd name="T2" fmla="*/ 38 w 69"/>
                <a:gd name="T3" fmla="*/ 0 h 11"/>
                <a:gd name="T4" fmla="*/ 3 w 69"/>
                <a:gd name="T5" fmla="*/ 11 h 11"/>
                <a:gd name="T6" fmla="*/ 0 w 69"/>
                <a:gd name="T7" fmla="*/ 11 h 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"/>
                <a:gd name="T13" fmla="*/ 0 h 11"/>
                <a:gd name="T14" fmla="*/ 69 w 69"/>
                <a:gd name="T15" fmla="*/ 11 h 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" h="11">
                  <a:moveTo>
                    <a:pt x="69" y="0"/>
                  </a:moveTo>
                  <a:lnTo>
                    <a:pt x="38" y="0"/>
                  </a:lnTo>
                  <a:lnTo>
                    <a:pt x="3" y="11"/>
                  </a:lnTo>
                  <a:lnTo>
                    <a:pt x="0" y="11"/>
                  </a:lnTo>
                </a:path>
              </a:pathLst>
            </a:custGeom>
            <a:noFill/>
            <a:ln w="12">
              <a:solidFill>
                <a:srgbClr val="3D529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17" name="Rectangle 25"/>
            <p:cNvSpPr>
              <a:spLocks noChangeArrowheads="1"/>
            </p:cNvSpPr>
            <p:nvPr/>
          </p:nvSpPr>
          <p:spPr bwMode="auto">
            <a:xfrm>
              <a:off x="5764213" y="827088"/>
              <a:ext cx="75020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 i="1" u="sng" dirty="0">
                  <a:solidFill>
                    <a:srgbClr val="BF3202"/>
                  </a:solidFill>
                </a:rPr>
                <a:t>Xipes0004</a:t>
              </a:r>
              <a:endParaRPr lang="en-US" dirty="0"/>
            </a:p>
          </p:txBody>
        </p:sp>
        <p:sp>
          <p:nvSpPr>
            <p:cNvPr id="118" name="Rectangle 26"/>
            <p:cNvSpPr>
              <a:spLocks noChangeArrowheads="1"/>
            </p:cNvSpPr>
            <p:nvPr/>
          </p:nvSpPr>
          <p:spPr bwMode="auto">
            <a:xfrm>
              <a:off x="6958013" y="836613"/>
              <a:ext cx="277813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6.7</a:t>
              </a:r>
              <a:endParaRPr lang="en-US"/>
            </a:p>
          </p:txBody>
        </p:sp>
        <p:sp>
          <p:nvSpPr>
            <p:cNvPr id="119" name="Freeform 27"/>
            <p:cNvSpPr>
              <a:spLocks/>
            </p:cNvSpPr>
            <p:nvPr/>
          </p:nvSpPr>
          <p:spPr bwMode="auto">
            <a:xfrm>
              <a:off x="6791325" y="750888"/>
              <a:ext cx="123825" cy="161925"/>
            </a:xfrm>
            <a:custGeom>
              <a:avLst/>
              <a:gdLst>
                <a:gd name="T0" fmla="*/ 41 w 41"/>
                <a:gd name="T1" fmla="*/ 53 h 53"/>
                <a:gd name="T2" fmla="*/ 35 w 41"/>
                <a:gd name="T3" fmla="*/ 53 h 53"/>
                <a:gd name="T4" fmla="*/ 0 w 41"/>
                <a:gd name="T5" fmla="*/ 0 h 53"/>
                <a:gd name="T6" fmla="*/ 0 60000 65536"/>
                <a:gd name="T7" fmla="*/ 0 60000 65536"/>
                <a:gd name="T8" fmla="*/ 0 60000 65536"/>
                <a:gd name="T9" fmla="*/ 0 w 41"/>
                <a:gd name="T10" fmla="*/ 0 h 53"/>
                <a:gd name="T11" fmla="*/ 41 w 41"/>
                <a:gd name="T12" fmla="*/ 53 h 5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53">
                  <a:moveTo>
                    <a:pt x="41" y="53"/>
                  </a:moveTo>
                  <a:lnTo>
                    <a:pt x="35" y="53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20" name="Freeform 28"/>
            <p:cNvSpPr>
              <a:spLocks/>
            </p:cNvSpPr>
            <p:nvPr/>
          </p:nvSpPr>
          <p:spPr bwMode="auto">
            <a:xfrm>
              <a:off x="6569075" y="750888"/>
              <a:ext cx="209550" cy="161925"/>
            </a:xfrm>
            <a:custGeom>
              <a:avLst/>
              <a:gdLst>
                <a:gd name="T0" fmla="*/ 69 w 69"/>
                <a:gd name="T1" fmla="*/ 0 h 53"/>
                <a:gd name="T2" fmla="*/ 38 w 69"/>
                <a:gd name="T3" fmla="*/ 0 h 53"/>
                <a:gd name="T4" fmla="*/ 3 w 69"/>
                <a:gd name="T5" fmla="*/ 53 h 53"/>
                <a:gd name="T6" fmla="*/ 0 w 69"/>
                <a:gd name="T7" fmla="*/ 53 h 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"/>
                <a:gd name="T13" fmla="*/ 0 h 53"/>
                <a:gd name="T14" fmla="*/ 69 w 69"/>
                <a:gd name="T15" fmla="*/ 53 h 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" h="53">
                  <a:moveTo>
                    <a:pt x="69" y="0"/>
                  </a:moveTo>
                  <a:lnTo>
                    <a:pt x="38" y="0"/>
                  </a:lnTo>
                  <a:lnTo>
                    <a:pt x="3" y="53"/>
                  </a:lnTo>
                  <a:lnTo>
                    <a:pt x="0" y="53"/>
                  </a:lnTo>
                </a:path>
              </a:pathLst>
            </a:custGeom>
            <a:noFill/>
            <a:ln w="12">
              <a:solidFill>
                <a:srgbClr val="BF320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</p:grpSp>
      <p:sp>
        <p:nvSpPr>
          <p:cNvPr id="111" name="Rectangle 29"/>
          <p:cNvSpPr>
            <a:spLocks noChangeArrowheads="1"/>
          </p:cNvSpPr>
          <p:nvPr/>
        </p:nvSpPr>
        <p:spPr bwMode="auto">
          <a:xfrm>
            <a:off x="7697787" y="776152"/>
            <a:ext cx="5578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</a:rPr>
              <a:t>SBI-08</a:t>
            </a:r>
            <a:endParaRPr lang="en-US" dirty="0"/>
          </a:p>
        </p:txBody>
      </p:sp>
      <p:grpSp>
        <p:nvGrpSpPr>
          <p:cNvPr id="121" name="Group 118"/>
          <p:cNvGrpSpPr>
            <a:grpSpLocks/>
          </p:cNvGrpSpPr>
          <p:nvPr/>
        </p:nvGrpSpPr>
        <p:grpSpPr bwMode="auto">
          <a:xfrm>
            <a:off x="6927850" y="3048000"/>
            <a:ext cx="1604963" cy="1979613"/>
            <a:chOff x="7351713" y="296863"/>
            <a:chExt cx="1604963" cy="1979613"/>
          </a:xfrm>
        </p:grpSpPr>
        <p:grpSp>
          <p:nvGrpSpPr>
            <p:cNvPr id="122" name="Group 65"/>
            <p:cNvGrpSpPr>
              <a:grpSpLocks/>
            </p:cNvGrpSpPr>
            <p:nvPr/>
          </p:nvGrpSpPr>
          <p:grpSpPr bwMode="auto">
            <a:xfrm>
              <a:off x="7351713" y="654051"/>
              <a:ext cx="1604963" cy="1622425"/>
              <a:chOff x="7351713" y="654051"/>
              <a:chExt cx="1604963" cy="1622425"/>
            </a:xfrm>
          </p:grpSpPr>
          <p:sp>
            <p:nvSpPr>
              <p:cNvPr id="124" name="AutoShape 31"/>
              <p:cNvSpPr>
                <a:spLocks noChangeArrowheads="1"/>
              </p:cNvSpPr>
              <p:nvPr/>
            </p:nvSpPr>
            <p:spPr bwMode="auto">
              <a:xfrm>
                <a:off x="8321676" y="654051"/>
                <a:ext cx="106363" cy="715963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25" name="Rectangle 32"/>
              <p:cNvSpPr>
                <a:spLocks noChangeArrowheads="1"/>
              </p:cNvSpPr>
              <p:nvPr/>
            </p:nvSpPr>
            <p:spPr bwMode="auto">
              <a:xfrm>
                <a:off x="7400926" y="654051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u="sng">
                    <a:solidFill>
                      <a:srgbClr val="A90E05"/>
                    </a:solidFill>
                  </a:rPr>
                  <a:t>Xipes0101</a:t>
                </a:r>
                <a:endParaRPr lang="en-US"/>
              </a:p>
            </p:txBody>
          </p:sp>
          <p:sp>
            <p:nvSpPr>
              <p:cNvPr id="126" name="Rectangle 33"/>
              <p:cNvSpPr>
                <a:spLocks noChangeArrowheads="1"/>
              </p:cNvSpPr>
              <p:nvPr/>
            </p:nvSpPr>
            <p:spPr bwMode="auto">
              <a:xfrm>
                <a:off x="8594726" y="665163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2.0</a:t>
                </a:r>
                <a:endParaRPr lang="en-US"/>
              </a:p>
            </p:txBody>
          </p:sp>
          <p:sp>
            <p:nvSpPr>
              <p:cNvPr id="127" name="Freeform 34"/>
              <p:cNvSpPr>
                <a:spLocks/>
              </p:cNvSpPr>
              <p:nvPr/>
            </p:nvSpPr>
            <p:spPr bwMode="auto">
              <a:xfrm>
                <a:off x="8428038" y="704851"/>
                <a:ext cx="123825" cy="36513"/>
              </a:xfrm>
              <a:custGeom>
                <a:avLst/>
                <a:gdLst>
                  <a:gd name="T0" fmla="*/ 41 w 41"/>
                  <a:gd name="T1" fmla="*/ 12 h 12"/>
                  <a:gd name="T2" fmla="*/ 35 w 41"/>
                  <a:gd name="T3" fmla="*/ 12 h 12"/>
                  <a:gd name="T4" fmla="*/ 0 w 41"/>
                  <a:gd name="T5" fmla="*/ 0 h 12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2"/>
                  <a:gd name="T11" fmla="*/ 41 w 41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2">
                    <a:moveTo>
                      <a:pt x="41" y="12"/>
                    </a:moveTo>
                    <a:lnTo>
                      <a:pt x="35" y="12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28" name="Freeform 35"/>
              <p:cNvSpPr>
                <a:spLocks/>
              </p:cNvSpPr>
              <p:nvPr/>
            </p:nvSpPr>
            <p:spPr bwMode="auto">
              <a:xfrm>
                <a:off x="8205788" y="704851"/>
                <a:ext cx="209550" cy="36513"/>
              </a:xfrm>
              <a:custGeom>
                <a:avLst/>
                <a:gdLst>
                  <a:gd name="T0" fmla="*/ 69 w 69"/>
                  <a:gd name="T1" fmla="*/ 0 h 12"/>
                  <a:gd name="T2" fmla="*/ 38 w 69"/>
                  <a:gd name="T3" fmla="*/ 0 h 12"/>
                  <a:gd name="T4" fmla="*/ 3 w 69"/>
                  <a:gd name="T5" fmla="*/ 12 h 12"/>
                  <a:gd name="T6" fmla="*/ 0 w 69"/>
                  <a:gd name="T7" fmla="*/ 12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2"/>
                  <a:gd name="T14" fmla="*/ 69 w 69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2">
                    <a:moveTo>
                      <a:pt x="69" y="0"/>
                    </a:moveTo>
                    <a:lnTo>
                      <a:pt x="38" y="0"/>
                    </a:lnTo>
                    <a:lnTo>
                      <a:pt x="3" y="12"/>
                    </a:lnTo>
                    <a:lnTo>
                      <a:pt x="0" y="12"/>
                    </a:lnTo>
                  </a:path>
                </a:pathLst>
              </a:custGeom>
              <a:noFill/>
              <a:ln w="12">
                <a:solidFill>
                  <a:srgbClr val="A90E05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29" name="Rectangle 36"/>
              <p:cNvSpPr>
                <a:spLocks noChangeArrowheads="1"/>
              </p:cNvSpPr>
              <p:nvPr/>
            </p:nvSpPr>
            <p:spPr bwMode="auto">
              <a:xfrm>
                <a:off x="7400926" y="833438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F02AE"/>
                    </a:solidFill>
                  </a:rPr>
                  <a:t>Xipes0045</a:t>
                </a:r>
                <a:endParaRPr lang="en-US"/>
              </a:p>
            </p:txBody>
          </p:sp>
          <p:sp>
            <p:nvSpPr>
              <p:cNvPr id="130" name="Rectangle 37"/>
              <p:cNvSpPr>
                <a:spLocks noChangeArrowheads="1"/>
              </p:cNvSpPr>
              <p:nvPr/>
            </p:nvSpPr>
            <p:spPr bwMode="auto">
              <a:xfrm>
                <a:off x="8594726" y="842963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2.4</a:t>
                </a:r>
                <a:endParaRPr lang="en-US"/>
              </a:p>
            </p:txBody>
          </p:sp>
          <p:sp>
            <p:nvSpPr>
              <p:cNvPr id="131" name="Freeform 38"/>
              <p:cNvSpPr>
                <a:spLocks/>
              </p:cNvSpPr>
              <p:nvPr/>
            </p:nvSpPr>
            <p:spPr bwMode="auto">
              <a:xfrm>
                <a:off x="8428038" y="711201"/>
                <a:ext cx="123825" cy="207963"/>
              </a:xfrm>
              <a:custGeom>
                <a:avLst/>
                <a:gdLst>
                  <a:gd name="T0" fmla="*/ 41 w 41"/>
                  <a:gd name="T1" fmla="*/ 68 h 68"/>
                  <a:gd name="T2" fmla="*/ 35 w 41"/>
                  <a:gd name="T3" fmla="*/ 68 h 68"/>
                  <a:gd name="T4" fmla="*/ 0 w 41"/>
                  <a:gd name="T5" fmla="*/ 0 h 6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68"/>
                  <a:gd name="T11" fmla="*/ 41 w 41"/>
                  <a:gd name="T12" fmla="*/ 68 h 6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68">
                    <a:moveTo>
                      <a:pt x="41" y="68"/>
                    </a:moveTo>
                    <a:lnTo>
                      <a:pt x="35" y="68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32" name="Freeform 39"/>
              <p:cNvSpPr>
                <a:spLocks/>
              </p:cNvSpPr>
              <p:nvPr/>
            </p:nvSpPr>
            <p:spPr bwMode="auto">
              <a:xfrm>
                <a:off x="8205788" y="711201"/>
                <a:ext cx="209550" cy="207963"/>
              </a:xfrm>
              <a:custGeom>
                <a:avLst/>
                <a:gdLst>
                  <a:gd name="T0" fmla="*/ 69 w 69"/>
                  <a:gd name="T1" fmla="*/ 0 h 68"/>
                  <a:gd name="T2" fmla="*/ 38 w 69"/>
                  <a:gd name="T3" fmla="*/ 0 h 68"/>
                  <a:gd name="T4" fmla="*/ 3 w 69"/>
                  <a:gd name="T5" fmla="*/ 68 h 68"/>
                  <a:gd name="T6" fmla="*/ 0 w 69"/>
                  <a:gd name="T7" fmla="*/ 68 h 6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68"/>
                  <a:gd name="T14" fmla="*/ 69 w 69"/>
                  <a:gd name="T15" fmla="*/ 68 h 6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68">
                    <a:moveTo>
                      <a:pt x="69" y="0"/>
                    </a:moveTo>
                    <a:lnTo>
                      <a:pt x="38" y="0"/>
                    </a:lnTo>
                    <a:lnTo>
                      <a:pt x="3" y="68"/>
                    </a:lnTo>
                    <a:lnTo>
                      <a:pt x="0" y="68"/>
                    </a:lnTo>
                  </a:path>
                </a:pathLst>
              </a:custGeom>
              <a:noFill/>
              <a:ln w="12">
                <a:solidFill>
                  <a:srgbClr val="0F02AE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33" name="Rectangle 40"/>
              <p:cNvSpPr>
                <a:spLocks noChangeArrowheads="1"/>
              </p:cNvSpPr>
              <p:nvPr/>
            </p:nvSpPr>
            <p:spPr bwMode="auto">
              <a:xfrm>
                <a:off x="7400926" y="1006476"/>
                <a:ext cx="750205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808000"/>
                    </a:solidFill>
                  </a:rPr>
                  <a:t>Xipes0226</a:t>
                </a:r>
                <a:endParaRPr lang="en-US"/>
              </a:p>
            </p:txBody>
          </p:sp>
          <p:sp>
            <p:nvSpPr>
              <p:cNvPr id="134" name="Rectangle 41"/>
              <p:cNvSpPr>
                <a:spLocks noChangeArrowheads="1"/>
              </p:cNvSpPr>
              <p:nvPr/>
            </p:nvSpPr>
            <p:spPr bwMode="auto">
              <a:xfrm>
                <a:off x="7351713" y="1181101"/>
                <a:ext cx="865188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0000"/>
                    </a:solidFill>
                  </a:rPr>
                  <a:t>Xicmp3080</a:t>
                </a:r>
                <a:endParaRPr lang="en-US"/>
              </a:p>
            </p:txBody>
          </p:sp>
          <p:sp>
            <p:nvSpPr>
              <p:cNvPr id="135" name="Rectangle 42"/>
              <p:cNvSpPr>
                <a:spLocks noChangeArrowheads="1"/>
              </p:cNvSpPr>
              <p:nvPr/>
            </p:nvSpPr>
            <p:spPr bwMode="auto">
              <a:xfrm>
                <a:off x="7351713" y="1354138"/>
                <a:ext cx="865188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 dirty="0">
                    <a:solidFill>
                      <a:srgbClr val="E80C00"/>
                    </a:solidFill>
                  </a:rPr>
                  <a:t>Xicmp3032</a:t>
                </a:r>
                <a:endParaRPr lang="en-US" dirty="0"/>
              </a:p>
            </p:txBody>
          </p:sp>
          <p:sp>
            <p:nvSpPr>
              <p:cNvPr id="136" name="Rectangle 43"/>
              <p:cNvSpPr>
                <a:spLocks noChangeArrowheads="1"/>
              </p:cNvSpPr>
              <p:nvPr/>
            </p:nvSpPr>
            <p:spPr bwMode="auto">
              <a:xfrm>
                <a:off x="7351713" y="1528763"/>
                <a:ext cx="865188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90165"/>
                    </a:solidFill>
                  </a:rPr>
                  <a:t>Xicmp3017</a:t>
                </a:r>
                <a:endParaRPr lang="en-US"/>
              </a:p>
            </p:txBody>
          </p:sp>
          <p:sp>
            <p:nvSpPr>
              <p:cNvPr id="137" name="Rectangle 44"/>
              <p:cNvSpPr>
                <a:spLocks noChangeArrowheads="1"/>
              </p:cNvSpPr>
              <p:nvPr/>
            </p:nvSpPr>
            <p:spPr bwMode="auto">
              <a:xfrm>
                <a:off x="8594726" y="1277938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3.3</a:t>
                </a:r>
                <a:endParaRPr lang="en-US"/>
              </a:p>
            </p:txBody>
          </p:sp>
          <p:sp>
            <p:nvSpPr>
              <p:cNvPr id="138" name="Freeform 45"/>
              <p:cNvSpPr>
                <a:spLocks/>
              </p:cNvSpPr>
              <p:nvPr/>
            </p:nvSpPr>
            <p:spPr bwMode="auto">
              <a:xfrm>
                <a:off x="8428038" y="720726"/>
                <a:ext cx="123825" cy="633413"/>
              </a:xfrm>
              <a:custGeom>
                <a:avLst/>
                <a:gdLst>
                  <a:gd name="T0" fmla="*/ 41 w 41"/>
                  <a:gd name="T1" fmla="*/ 208 h 208"/>
                  <a:gd name="T2" fmla="*/ 35 w 41"/>
                  <a:gd name="T3" fmla="*/ 208 h 208"/>
                  <a:gd name="T4" fmla="*/ 0 w 41"/>
                  <a:gd name="T5" fmla="*/ 0 h 20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208"/>
                  <a:gd name="T11" fmla="*/ 41 w 41"/>
                  <a:gd name="T12" fmla="*/ 208 h 20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208">
                    <a:moveTo>
                      <a:pt x="41" y="208"/>
                    </a:moveTo>
                    <a:lnTo>
                      <a:pt x="35" y="208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39" name="Freeform 46"/>
              <p:cNvSpPr>
                <a:spLocks/>
              </p:cNvSpPr>
              <p:nvPr/>
            </p:nvSpPr>
            <p:spPr bwMode="auto">
              <a:xfrm>
                <a:off x="8199438" y="711201"/>
                <a:ext cx="222250" cy="635000"/>
              </a:xfrm>
              <a:custGeom>
                <a:avLst/>
                <a:gdLst>
                  <a:gd name="T0" fmla="*/ 73 w 73"/>
                  <a:gd name="T1" fmla="*/ 0 h 208"/>
                  <a:gd name="T2" fmla="*/ 40 w 73"/>
                  <a:gd name="T3" fmla="*/ 0 h 208"/>
                  <a:gd name="T4" fmla="*/ 5 w 73"/>
                  <a:gd name="T5" fmla="*/ 208 h 208"/>
                  <a:gd name="T6" fmla="*/ 0 w 73"/>
                  <a:gd name="T7" fmla="*/ 208 h 2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208"/>
                  <a:gd name="T14" fmla="*/ 73 w 73"/>
                  <a:gd name="T15" fmla="*/ 208 h 2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208">
                    <a:moveTo>
                      <a:pt x="73" y="0"/>
                    </a:moveTo>
                    <a:lnTo>
                      <a:pt x="40" y="0"/>
                    </a:lnTo>
                    <a:lnTo>
                      <a:pt x="5" y="208"/>
                    </a:lnTo>
                    <a:lnTo>
                      <a:pt x="0" y="208"/>
                    </a:lnTo>
                  </a:path>
                </a:pathLst>
              </a:custGeom>
              <a:noFill/>
              <a:ln w="4">
                <a:solidFill>
                  <a:srgbClr val="8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0" name="Freeform 47"/>
              <p:cNvSpPr>
                <a:spLocks/>
              </p:cNvSpPr>
              <p:nvPr/>
            </p:nvSpPr>
            <p:spPr bwMode="auto">
              <a:xfrm>
                <a:off x="8199438" y="717551"/>
                <a:ext cx="222250" cy="633413"/>
              </a:xfrm>
              <a:custGeom>
                <a:avLst/>
                <a:gdLst>
                  <a:gd name="T0" fmla="*/ 73 w 73"/>
                  <a:gd name="T1" fmla="*/ 0 h 208"/>
                  <a:gd name="T2" fmla="*/ 40 w 73"/>
                  <a:gd name="T3" fmla="*/ 0 h 208"/>
                  <a:gd name="T4" fmla="*/ 5 w 73"/>
                  <a:gd name="T5" fmla="*/ 208 h 208"/>
                  <a:gd name="T6" fmla="*/ 0 w 73"/>
                  <a:gd name="T7" fmla="*/ 208 h 2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208"/>
                  <a:gd name="T14" fmla="*/ 73 w 73"/>
                  <a:gd name="T15" fmla="*/ 208 h 2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208">
                    <a:moveTo>
                      <a:pt x="73" y="0"/>
                    </a:moveTo>
                    <a:lnTo>
                      <a:pt x="40" y="0"/>
                    </a:lnTo>
                    <a:lnTo>
                      <a:pt x="5" y="208"/>
                    </a:lnTo>
                    <a:lnTo>
                      <a:pt x="0" y="208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1" name="Freeform 48"/>
              <p:cNvSpPr>
                <a:spLocks/>
              </p:cNvSpPr>
              <p:nvPr/>
            </p:nvSpPr>
            <p:spPr bwMode="auto">
              <a:xfrm>
                <a:off x="8199438" y="723901"/>
                <a:ext cx="222250" cy="633413"/>
              </a:xfrm>
              <a:custGeom>
                <a:avLst/>
                <a:gdLst>
                  <a:gd name="T0" fmla="*/ 73 w 73"/>
                  <a:gd name="T1" fmla="*/ 0 h 208"/>
                  <a:gd name="T2" fmla="*/ 40 w 73"/>
                  <a:gd name="T3" fmla="*/ 0 h 208"/>
                  <a:gd name="T4" fmla="*/ 5 w 73"/>
                  <a:gd name="T5" fmla="*/ 208 h 208"/>
                  <a:gd name="T6" fmla="*/ 0 w 73"/>
                  <a:gd name="T7" fmla="*/ 208 h 2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208"/>
                  <a:gd name="T14" fmla="*/ 73 w 73"/>
                  <a:gd name="T15" fmla="*/ 208 h 2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208">
                    <a:moveTo>
                      <a:pt x="73" y="0"/>
                    </a:moveTo>
                    <a:lnTo>
                      <a:pt x="40" y="0"/>
                    </a:lnTo>
                    <a:lnTo>
                      <a:pt x="5" y="208"/>
                    </a:lnTo>
                    <a:lnTo>
                      <a:pt x="0" y="208"/>
                    </a:lnTo>
                  </a:path>
                </a:pathLst>
              </a:custGeom>
              <a:noFill/>
              <a:ln w="4">
                <a:solidFill>
                  <a:srgbClr val="E80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2" name="Freeform 49"/>
              <p:cNvSpPr>
                <a:spLocks/>
              </p:cNvSpPr>
              <p:nvPr/>
            </p:nvSpPr>
            <p:spPr bwMode="auto">
              <a:xfrm>
                <a:off x="8199438" y="730251"/>
                <a:ext cx="222250" cy="633413"/>
              </a:xfrm>
              <a:custGeom>
                <a:avLst/>
                <a:gdLst>
                  <a:gd name="T0" fmla="*/ 73 w 73"/>
                  <a:gd name="T1" fmla="*/ 0 h 208"/>
                  <a:gd name="T2" fmla="*/ 40 w 73"/>
                  <a:gd name="T3" fmla="*/ 0 h 208"/>
                  <a:gd name="T4" fmla="*/ 5 w 73"/>
                  <a:gd name="T5" fmla="*/ 208 h 208"/>
                  <a:gd name="T6" fmla="*/ 0 w 73"/>
                  <a:gd name="T7" fmla="*/ 208 h 2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208"/>
                  <a:gd name="T14" fmla="*/ 73 w 73"/>
                  <a:gd name="T15" fmla="*/ 208 h 2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208">
                    <a:moveTo>
                      <a:pt x="73" y="0"/>
                    </a:moveTo>
                    <a:lnTo>
                      <a:pt x="40" y="0"/>
                    </a:lnTo>
                    <a:lnTo>
                      <a:pt x="5" y="208"/>
                    </a:lnTo>
                    <a:lnTo>
                      <a:pt x="0" y="208"/>
                    </a:lnTo>
                  </a:path>
                </a:pathLst>
              </a:custGeom>
              <a:noFill/>
              <a:ln w="4">
                <a:solidFill>
                  <a:srgbClr val="090165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3" name="Line 50"/>
              <p:cNvSpPr>
                <a:spLocks noChangeShapeType="1"/>
              </p:cNvSpPr>
              <p:nvPr/>
            </p:nvSpPr>
            <p:spPr bwMode="auto">
              <a:xfrm>
                <a:off x="8196263" y="1049338"/>
                <a:ext cx="1588" cy="619125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" name="Rectangle 51"/>
              <p:cNvSpPr>
                <a:spLocks noChangeArrowheads="1"/>
              </p:cNvSpPr>
              <p:nvPr/>
            </p:nvSpPr>
            <p:spPr bwMode="auto">
              <a:xfrm>
                <a:off x="7400926" y="1701801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>
                    <a:solidFill>
                      <a:srgbClr val="FF00FF"/>
                    </a:solidFill>
                  </a:rPr>
                  <a:t>Xipes0126</a:t>
                </a:r>
                <a:endParaRPr lang="en-US"/>
              </a:p>
            </p:txBody>
          </p:sp>
          <p:sp>
            <p:nvSpPr>
              <p:cNvPr id="145" name="Rectangle 52"/>
              <p:cNvSpPr>
                <a:spLocks noChangeArrowheads="1"/>
              </p:cNvSpPr>
              <p:nvPr/>
            </p:nvSpPr>
            <p:spPr bwMode="auto">
              <a:xfrm>
                <a:off x="8594726" y="1714501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45.6</a:t>
                </a:r>
                <a:endParaRPr lang="en-US"/>
              </a:p>
            </p:txBody>
          </p:sp>
          <p:sp>
            <p:nvSpPr>
              <p:cNvPr id="146" name="Freeform 53"/>
              <p:cNvSpPr>
                <a:spLocks/>
              </p:cNvSpPr>
              <p:nvPr/>
            </p:nvSpPr>
            <p:spPr bwMode="auto">
              <a:xfrm>
                <a:off x="8428038" y="1233488"/>
                <a:ext cx="123825" cy="557213"/>
              </a:xfrm>
              <a:custGeom>
                <a:avLst/>
                <a:gdLst>
                  <a:gd name="T0" fmla="*/ 41 w 41"/>
                  <a:gd name="T1" fmla="*/ 183 h 183"/>
                  <a:gd name="T2" fmla="*/ 35 w 41"/>
                  <a:gd name="T3" fmla="*/ 183 h 183"/>
                  <a:gd name="T4" fmla="*/ 0 w 41"/>
                  <a:gd name="T5" fmla="*/ 0 h 183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83"/>
                  <a:gd name="T11" fmla="*/ 41 w 41"/>
                  <a:gd name="T12" fmla="*/ 183 h 18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83">
                    <a:moveTo>
                      <a:pt x="41" y="183"/>
                    </a:moveTo>
                    <a:lnTo>
                      <a:pt x="35" y="183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7" name="Freeform 54"/>
              <p:cNvSpPr>
                <a:spLocks/>
              </p:cNvSpPr>
              <p:nvPr/>
            </p:nvSpPr>
            <p:spPr bwMode="auto">
              <a:xfrm>
                <a:off x="8205788" y="1233488"/>
                <a:ext cx="209550" cy="557213"/>
              </a:xfrm>
              <a:custGeom>
                <a:avLst/>
                <a:gdLst>
                  <a:gd name="T0" fmla="*/ 69 w 69"/>
                  <a:gd name="T1" fmla="*/ 0 h 183"/>
                  <a:gd name="T2" fmla="*/ 38 w 69"/>
                  <a:gd name="T3" fmla="*/ 0 h 183"/>
                  <a:gd name="T4" fmla="*/ 3 w 69"/>
                  <a:gd name="T5" fmla="*/ 183 h 183"/>
                  <a:gd name="T6" fmla="*/ 0 w 69"/>
                  <a:gd name="T7" fmla="*/ 183 h 18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83"/>
                  <a:gd name="T14" fmla="*/ 69 w 69"/>
                  <a:gd name="T15" fmla="*/ 183 h 18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83">
                    <a:moveTo>
                      <a:pt x="69" y="0"/>
                    </a:moveTo>
                    <a:lnTo>
                      <a:pt x="38" y="0"/>
                    </a:lnTo>
                    <a:lnTo>
                      <a:pt x="3" y="183"/>
                    </a:lnTo>
                    <a:lnTo>
                      <a:pt x="0" y="183"/>
                    </a:lnTo>
                  </a:path>
                </a:pathLst>
              </a:custGeom>
              <a:noFill/>
              <a:ln w="12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8" name="Rectangle 55"/>
              <p:cNvSpPr>
                <a:spLocks noChangeArrowheads="1"/>
              </p:cNvSpPr>
              <p:nvPr/>
            </p:nvSpPr>
            <p:spPr bwMode="auto">
              <a:xfrm>
                <a:off x="7400926" y="1882776"/>
                <a:ext cx="750205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u="sng">
                    <a:solidFill>
                      <a:srgbClr val="00FFFF"/>
                    </a:solidFill>
                  </a:rPr>
                  <a:t>Xipes0103</a:t>
                </a:r>
                <a:endParaRPr lang="en-US"/>
              </a:p>
            </p:txBody>
          </p:sp>
          <p:sp>
            <p:nvSpPr>
              <p:cNvPr id="149" name="Rectangle 56"/>
              <p:cNvSpPr>
                <a:spLocks noChangeArrowheads="1"/>
              </p:cNvSpPr>
              <p:nvPr/>
            </p:nvSpPr>
            <p:spPr bwMode="auto">
              <a:xfrm>
                <a:off x="8594726" y="18938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50.9</a:t>
                </a:r>
                <a:endParaRPr lang="en-US"/>
              </a:p>
            </p:txBody>
          </p:sp>
          <p:sp>
            <p:nvSpPr>
              <p:cNvPr id="150" name="Freeform 57"/>
              <p:cNvSpPr>
                <a:spLocks/>
              </p:cNvSpPr>
              <p:nvPr/>
            </p:nvSpPr>
            <p:spPr bwMode="auto">
              <a:xfrm>
                <a:off x="8428038" y="1296988"/>
                <a:ext cx="123825" cy="673100"/>
              </a:xfrm>
              <a:custGeom>
                <a:avLst/>
                <a:gdLst>
                  <a:gd name="T0" fmla="*/ 41 w 41"/>
                  <a:gd name="T1" fmla="*/ 221 h 221"/>
                  <a:gd name="T2" fmla="*/ 35 w 41"/>
                  <a:gd name="T3" fmla="*/ 221 h 221"/>
                  <a:gd name="T4" fmla="*/ 0 w 41"/>
                  <a:gd name="T5" fmla="*/ 0 h 22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221"/>
                  <a:gd name="T11" fmla="*/ 41 w 41"/>
                  <a:gd name="T12" fmla="*/ 221 h 22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221">
                    <a:moveTo>
                      <a:pt x="41" y="221"/>
                    </a:moveTo>
                    <a:lnTo>
                      <a:pt x="35" y="22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1" name="Freeform 58"/>
              <p:cNvSpPr>
                <a:spLocks/>
              </p:cNvSpPr>
              <p:nvPr/>
            </p:nvSpPr>
            <p:spPr bwMode="auto">
              <a:xfrm>
                <a:off x="8205788" y="1296988"/>
                <a:ext cx="209550" cy="673100"/>
              </a:xfrm>
              <a:custGeom>
                <a:avLst/>
                <a:gdLst>
                  <a:gd name="T0" fmla="*/ 69 w 69"/>
                  <a:gd name="T1" fmla="*/ 0 h 221"/>
                  <a:gd name="T2" fmla="*/ 38 w 69"/>
                  <a:gd name="T3" fmla="*/ 0 h 221"/>
                  <a:gd name="T4" fmla="*/ 3 w 69"/>
                  <a:gd name="T5" fmla="*/ 221 h 221"/>
                  <a:gd name="T6" fmla="*/ 0 w 69"/>
                  <a:gd name="T7" fmla="*/ 221 h 2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221"/>
                  <a:gd name="T14" fmla="*/ 69 w 69"/>
                  <a:gd name="T15" fmla="*/ 221 h 2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221">
                    <a:moveTo>
                      <a:pt x="69" y="0"/>
                    </a:moveTo>
                    <a:lnTo>
                      <a:pt x="38" y="0"/>
                    </a:lnTo>
                    <a:lnTo>
                      <a:pt x="3" y="221"/>
                    </a:lnTo>
                    <a:lnTo>
                      <a:pt x="0" y="221"/>
                    </a:lnTo>
                  </a:path>
                </a:pathLst>
              </a:custGeom>
              <a:noFill/>
              <a:ln w="12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2" name="Rectangle 59"/>
              <p:cNvSpPr>
                <a:spLocks noChangeArrowheads="1"/>
              </p:cNvSpPr>
              <p:nvPr/>
            </p:nvSpPr>
            <p:spPr bwMode="auto">
              <a:xfrm>
                <a:off x="7400926" y="2062163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800000"/>
                    </a:solidFill>
                  </a:rPr>
                  <a:t>Xipes0146</a:t>
                </a:r>
                <a:endParaRPr lang="en-US"/>
              </a:p>
            </p:txBody>
          </p:sp>
          <p:sp>
            <p:nvSpPr>
              <p:cNvPr id="153" name="Rectangle 60"/>
              <p:cNvSpPr>
                <a:spLocks noChangeArrowheads="1"/>
              </p:cNvSpPr>
              <p:nvPr/>
            </p:nvSpPr>
            <p:spPr bwMode="auto">
              <a:xfrm>
                <a:off x="8594726" y="20716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52.7</a:t>
                </a:r>
                <a:endParaRPr lang="en-US"/>
              </a:p>
            </p:txBody>
          </p:sp>
          <p:sp>
            <p:nvSpPr>
              <p:cNvPr id="154" name="Freeform 61"/>
              <p:cNvSpPr>
                <a:spLocks/>
              </p:cNvSpPr>
              <p:nvPr/>
            </p:nvSpPr>
            <p:spPr bwMode="auto">
              <a:xfrm>
                <a:off x="8428038" y="1317626"/>
                <a:ext cx="123825" cy="830263"/>
              </a:xfrm>
              <a:custGeom>
                <a:avLst/>
                <a:gdLst>
                  <a:gd name="T0" fmla="*/ 41 w 41"/>
                  <a:gd name="T1" fmla="*/ 272 h 272"/>
                  <a:gd name="T2" fmla="*/ 35 w 41"/>
                  <a:gd name="T3" fmla="*/ 272 h 272"/>
                  <a:gd name="T4" fmla="*/ 0 w 41"/>
                  <a:gd name="T5" fmla="*/ 0 h 272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272"/>
                  <a:gd name="T11" fmla="*/ 41 w 41"/>
                  <a:gd name="T12" fmla="*/ 272 h 27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272">
                    <a:moveTo>
                      <a:pt x="41" y="272"/>
                    </a:moveTo>
                    <a:lnTo>
                      <a:pt x="35" y="272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5" name="Freeform 62"/>
              <p:cNvSpPr>
                <a:spLocks/>
              </p:cNvSpPr>
              <p:nvPr/>
            </p:nvSpPr>
            <p:spPr bwMode="auto">
              <a:xfrm>
                <a:off x="8205788" y="1317626"/>
                <a:ext cx="209550" cy="830263"/>
              </a:xfrm>
              <a:custGeom>
                <a:avLst/>
                <a:gdLst>
                  <a:gd name="T0" fmla="*/ 69 w 69"/>
                  <a:gd name="T1" fmla="*/ 0 h 272"/>
                  <a:gd name="T2" fmla="*/ 38 w 69"/>
                  <a:gd name="T3" fmla="*/ 0 h 272"/>
                  <a:gd name="T4" fmla="*/ 3 w 69"/>
                  <a:gd name="T5" fmla="*/ 272 h 272"/>
                  <a:gd name="T6" fmla="*/ 0 w 69"/>
                  <a:gd name="T7" fmla="*/ 272 h 2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272"/>
                  <a:gd name="T14" fmla="*/ 69 w 69"/>
                  <a:gd name="T15" fmla="*/ 272 h 2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272">
                    <a:moveTo>
                      <a:pt x="69" y="0"/>
                    </a:moveTo>
                    <a:lnTo>
                      <a:pt x="38" y="0"/>
                    </a:lnTo>
                    <a:lnTo>
                      <a:pt x="3" y="272"/>
                    </a:lnTo>
                    <a:lnTo>
                      <a:pt x="0" y="272"/>
                    </a:lnTo>
                  </a:path>
                </a:pathLst>
              </a:custGeom>
              <a:noFill/>
              <a:ln w="12">
                <a:solidFill>
                  <a:srgbClr val="8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23" name="Rectangle 63"/>
            <p:cNvSpPr>
              <a:spLocks noChangeArrowheads="1"/>
            </p:cNvSpPr>
            <p:nvPr/>
          </p:nvSpPr>
          <p:spPr bwMode="auto">
            <a:xfrm>
              <a:off x="8113713" y="296863"/>
              <a:ext cx="55784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SBI-09</a:t>
              </a:r>
              <a:endParaRPr lang="en-US"/>
            </a:p>
          </p:txBody>
        </p:sp>
      </p:grpSp>
      <p:grpSp>
        <p:nvGrpSpPr>
          <p:cNvPr id="156" name="Group 153"/>
          <p:cNvGrpSpPr>
            <a:grpSpLocks/>
          </p:cNvGrpSpPr>
          <p:nvPr/>
        </p:nvGrpSpPr>
        <p:grpSpPr bwMode="auto">
          <a:xfrm>
            <a:off x="11444288" y="2001838"/>
            <a:ext cx="1604962" cy="2073275"/>
            <a:chOff x="2368550" y="296863"/>
            <a:chExt cx="1604963" cy="2073276"/>
          </a:xfrm>
        </p:grpSpPr>
        <p:grpSp>
          <p:nvGrpSpPr>
            <p:cNvPr id="157" name="Group 46"/>
            <p:cNvGrpSpPr>
              <a:grpSpLocks/>
            </p:cNvGrpSpPr>
            <p:nvPr/>
          </p:nvGrpSpPr>
          <p:grpSpPr bwMode="auto">
            <a:xfrm>
              <a:off x="2368550" y="654051"/>
              <a:ext cx="1604963" cy="1716088"/>
              <a:chOff x="2368550" y="654051"/>
              <a:chExt cx="1604963" cy="1716088"/>
            </a:xfrm>
          </p:grpSpPr>
          <p:sp>
            <p:nvSpPr>
              <p:cNvPr id="159" name="AutoShape 6"/>
              <p:cNvSpPr>
                <a:spLocks noChangeArrowheads="1"/>
              </p:cNvSpPr>
              <p:nvPr/>
            </p:nvSpPr>
            <p:spPr bwMode="auto">
              <a:xfrm>
                <a:off x="3338513" y="654051"/>
                <a:ext cx="106363" cy="1639888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0" name="Rectangle 7"/>
              <p:cNvSpPr>
                <a:spLocks noChangeArrowheads="1"/>
              </p:cNvSpPr>
              <p:nvPr/>
            </p:nvSpPr>
            <p:spPr bwMode="auto">
              <a:xfrm>
                <a:off x="2417763" y="654051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>
                    <a:solidFill>
                      <a:srgbClr val="141AFC"/>
                    </a:solidFill>
                  </a:rPr>
                  <a:t>Xipes0192</a:t>
                </a:r>
                <a:endParaRPr lang="en-US"/>
              </a:p>
            </p:txBody>
          </p:sp>
          <p:sp>
            <p:nvSpPr>
              <p:cNvPr id="161" name="Rectangle 8"/>
              <p:cNvSpPr>
                <a:spLocks noChangeArrowheads="1"/>
              </p:cNvSpPr>
              <p:nvPr/>
            </p:nvSpPr>
            <p:spPr bwMode="auto">
              <a:xfrm>
                <a:off x="3611563" y="66516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16.5</a:t>
                </a:r>
                <a:endParaRPr lang="en-US"/>
              </a:p>
            </p:txBody>
          </p:sp>
          <p:sp>
            <p:nvSpPr>
              <p:cNvPr id="162" name="Freeform 9"/>
              <p:cNvSpPr>
                <a:spLocks/>
              </p:cNvSpPr>
              <p:nvPr/>
            </p:nvSpPr>
            <p:spPr bwMode="auto">
              <a:xfrm>
                <a:off x="3444875" y="704851"/>
                <a:ext cx="123825" cy="36513"/>
              </a:xfrm>
              <a:custGeom>
                <a:avLst/>
                <a:gdLst>
                  <a:gd name="T0" fmla="*/ 41 w 41"/>
                  <a:gd name="T1" fmla="*/ 12 h 12"/>
                  <a:gd name="T2" fmla="*/ 35 w 41"/>
                  <a:gd name="T3" fmla="*/ 12 h 12"/>
                  <a:gd name="T4" fmla="*/ 0 w 41"/>
                  <a:gd name="T5" fmla="*/ 0 h 12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2"/>
                  <a:gd name="T11" fmla="*/ 41 w 41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2">
                    <a:moveTo>
                      <a:pt x="41" y="12"/>
                    </a:moveTo>
                    <a:lnTo>
                      <a:pt x="35" y="12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3" name="Freeform 10"/>
              <p:cNvSpPr>
                <a:spLocks/>
              </p:cNvSpPr>
              <p:nvPr/>
            </p:nvSpPr>
            <p:spPr bwMode="auto">
              <a:xfrm>
                <a:off x="3222625" y="704851"/>
                <a:ext cx="209550" cy="36513"/>
              </a:xfrm>
              <a:custGeom>
                <a:avLst/>
                <a:gdLst>
                  <a:gd name="T0" fmla="*/ 69 w 69"/>
                  <a:gd name="T1" fmla="*/ 0 h 12"/>
                  <a:gd name="T2" fmla="*/ 38 w 69"/>
                  <a:gd name="T3" fmla="*/ 0 h 12"/>
                  <a:gd name="T4" fmla="*/ 3 w 69"/>
                  <a:gd name="T5" fmla="*/ 12 h 12"/>
                  <a:gd name="T6" fmla="*/ 0 w 69"/>
                  <a:gd name="T7" fmla="*/ 12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2"/>
                  <a:gd name="T14" fmla="*/ 69 w 69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2">
                    <a:moveTo>
                      <a:pt x="69" y="0"/>
                    </a:moveTo>
                    <a:lnTo>
                      <a:pt x="38" y="0"/>
                    </a:lnTo>
                    <a:lnTo>
                      <a:pt x="3" y="12"/>
                    </a:lnTo>
                    <a:lnTo>
                      <a:pt x="0" y="12"/>
                    </a:lnTo>
                  </a:path>
                </a:pathLst>
              </a:custGeom>
              <a:noFill/>
              <a:ln w="12">
                <a:solidFill>
                  <a:srgbClr val="141AF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4" name="Rectangle 11"/>
              <p:cNvSpPr>
                <a:spLocks noChangeArrowheads="1"/>
              </p:cNvSpPr>
              <p:nvPr/>
            </p:nvSpPr>
            <p:spPr bwMode="auto">
              <a:xfrm>
                <a:off x="2417763" y="833438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800000"/>
                    </a:solidFill>
                  </a:rPr>
                  <a:t>Xipes0146</a:t>
                </a:r>
                <a:endParaRPr lang="en-US"/>
              </a:p>
            </p:txBody>
          </p:sp>
          <p:sp>
            <p:nvSpPr>
              <p:cNvPr id="165" name="Rectangle 12"/>
              <p:cNvSpPr>
                <a:spLocks noChangeArrowheads="1"/>
              </p:cNvSpPr>
              <p:nvPr/>
            </p:nvSpPr>
            <p:spPr bwMode="auto">
              <a:xfrm>
                <a:off x="3611563" y="84296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20.1</a:t>
                </a:r>
                <a:endParaRPr lang="en-US"/>
              </a:p>
            </p:txBody>
          </p:sp>
          <p:sp>
            <p:nvSpPr>
              <p:cNvPr id="166" name="Freeform 13"/>
              <p:cNvSpPr>
                <a:spLocks/>
              </p:cNvSpPr>
              <p:nvPr/>
            </p:nvSpPr>
            <p:spPr bwMode="auto">
              <a:xfrm>
                <a:off x="3444875" y="836613"/>
                <a:ext cx="123825" cy="82550"/>
              </a:xfrm>
              <a:custGeom>
                <a:avLst/>
                <a:gdLst>
                  <a:gd name="T0" fmla="*/ 41 w 41"/>
                  <a:gd name="T1" fmla="*/ 27 h 27"/>
                  <a:gd name="T2" fmla="*/ 35 w 41"/>
                  <a:gd name="T3" fmla="*/ 27 h 27"/>
                  <a:gd name="T4" fmla="*/ 0 w 41"/>
                  <a:gd name="T5" fmla="*/ 0 h 27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27"/>
                  <a:gd name="T11" fmla="*/ 41 w 41"/>
                  <a:gd name="T12" fmla="*/ 27 h 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27">
                    <a:moveTo>
                      <a:pt x="41" y="27"/>
                    </a:moveTo>
                    <a:lnTo>
                      <a:pt x="35" y="27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7" name="Freeform 14"/>
              <p:cNvSpPr>
                <a:spLocks/>
              </p:cNvSpPr>
              <p:nvPr/>
            </p:nvSpPr>
            <p:spPr bwMode="auto">
              <a:xfrm>
                <a:off x="3222625" y="836613"/>
                <a:ext cx="209550" cy="82550"/>
              </a:xfrm>
              <a:custGeom>
                <a:avLst/>
                <a:gdLst>
                  <a:gd name="T0" fmla="*/ 69 w 69"/>
                  <a:gd name="T1" fmla="*/ 0 h 27"/>
                  <a:gd name="T2" fmla="*/ 38 w 69"/>
                  <a:gd name="T3" fmla="*/ 0 h 27"/>
                  <a:gd name="T4" fmla="*/ 3 w 69"/>
                  <a:gd name="T5" fmla="*/ 27 h 27"/>
                  <a:gd name="T6" fmla="*/ 0 w 69"/>
                  <a:gd name="T7" fmla="*/ 27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27"/>
                  <a:gd name="T14" fmla="*/ 69 w 69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27">
                    <a:moveTo>
                      <a:pt x="69" y="0"/>
                    </a:moveTo>
                    <a:lnTo>
                      <a:pt x="38" y="0"/>
                    </a:lnTo>
                    <a:lnTo>
                      <a:pt x="3" y="27"/>
                    </a:lnTo>
                    <a:lnTo>
                      <a:pt x="0" y="27"/>
                    </a:lnTo>
                  </a:path>
                </a:pathLst>
              </a:custGeom>
              <a:noFill/>
              <a:ln w="12">
                <a:solidFill>
                  <a:srgbClr val="8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8" name="Rectangle 15"/>
              <p:cNvSpPr>
                <a:spLocks noChangeArrowheads="1"/>
              </p:cNvSpPr>
              <p:nvPr/>
            </p:nvSpPr>
            <p:spPr bwMode="auto">
              <a:xfrm>
                <a:off x="2368550" y="1187451"/>
                <a:ext cx="865188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0000"/>
                    </a:solidFill>
                  </a:rPr>
                  <a:t>Xicmp3080</a:t>
                </a:r>
                <a:endParaRPr lang="en-US"/>
              </a:p>
            </p:txBody>
          </p:sp>
          <p:sp>
            <p:nvSpPr>
              <p:cNvPr id="169" name="Rectangle 16"/>
              <p:cNvSpPr>
                <a:spLocks noChangeArrowheads="1"/>
              </p:cNvSpPr>
              <p:nvPr/>
            </p:nvSpPr>
            <p:spPr bwMode="auto">
              <a:xfrm>
                <a:off x="2368550" y="1360488"/>
                <a:ext cx="865188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E80C00"/>
                    </a:solidFill>
                  </a:rPr>
                  <a:t>Xicmp3032</a:t>
                </a:r>
                <a:endParaRPr lang="en-US"/>
              </a:p>
            </p:txBody>
          </p:sp>
          <p:sp>
            <p:nvSpPr>
              <p:cNvPr id="170" name="Rectangle 17"/>
              <p:cNvSpPr>
                <a:spLocks noChangeArrowheads="1"/>
              </p:cNvSpPr>
              <p:nvPr/>
            </p:nvSpPr>
            <p:spPr bwMode="auto">
              <a:xfrm>
                <a:off x="2368550" y="1535113"/>
                <a:ext cx="865188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90165"/>
                    </a:solidFill>
                  </a:rPr>
                  <a:t>Xicmp3017</a:t>
                </a:r>
                <a:endParaRPr lang="en-US"/>
              </a:p>
            </p:txBody>
          </p:sp>
          <p:sp>
            <p:nvSpPr>
              <p:cNvPr id="171" name="Rectangle 18"/>
              <p:cNvSpPr>
                <a:spLocks noChangeArrowheads="1"/>
              </p:cNvSpPr>
              <p:nvPr/>
            </p:nvSpPr>
            <p:spPr bwMode="auto">
              <a:xfrm>
                <a:off x="3611563" y="137001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37.1</a:t>
                </a:r>
                <a:endParaRPr lang="en-US"/>
              </a:p>
            </p:txBody>
          </p:sp>
          <p:sp>
            <p:nvSpPr>
              <p:cNvPr id="172" name="Freeform 19"/>
              <p:cNvSpPr>
                <a:spLocks/>
              </p:cNvSpPr>
              <p:nvPr/>
            </p:nvSpPr>
            <p:spPr bwMode="auto">
              <a:xfrm>
                <a:off x="3444875" y="1446213"/>
                <a:ext cx="123825" cy="1588"/>
              </a:xfrm>
              <a:custGeom>
                <a:avLst/>
                <a:gdLst>
                  <a:gd name="T0" fmla="*/ 41 w 41"/>
                  <a:gd name="T1" fmla="*/ 0 h 1588"/>
                  <a:gd name="T2" fmla="*/ 35 w 41"/>
                  <a:gd name="T3" fmla="*/ 0 h 1588"/>
                  <a:gd name="T4" fmla="*/ 0 w 41"/>
                  <a:gd name="T5" fmla="*/ 0 h 158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588"/>
                  <a:gd name="T11" fmla="*/ 41 w 41"/>
                  <a:gd name="T12" fmla="*/ 1588 h 158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588">
                    <a:moveTo>
                      <a:pt x="41" y="0"/>
                    </a:moveTo>
                    <a:lnTo>
                      <a:pt x="3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3" name="Freeform 20"/>
              <p:cNvSpPr>
                <a:spLocks/>
              </p:cNvSpPr>
              <p:nvPr/>
            </p:nvSpPr>
            <p:spPr bwMode="auto">
              <a:xfrm>
                <a:off x="3216275" y="1439863"/>
                <a:ext cx="222250" cy="1588"/>
              </a:xfrm>
              <a:custGeom>
                <a:avLst/>
                <a:gdLst>
                  <a:gd name="T0" fmla="*/ 73 w 73"/>
                  <a:gd name="T1" fmla="*/ 0 h 1588"/>
                  <a:gd name="T2" fmla="*/ 40 w 73"/>
                  <a:gd name="T3" fmla="*/ 0 h 1588"/>
                  <a:gd name="T4" fmla="*/ 5 w 73"/>
                  <a:gd name="T5" fmla="*/ 0 h 1588"/>
                  <a:gd name="T6" fmla="*/ 0 w 73"/>
                  <a:gd name="T7" fmla="*/ 0 h 15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1588"/>
                  <a:gd name="T14" fmla="*/ 73 w 73"/>
                  <a:gd name="T15" fmla="*/ 1588 h 15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1588">
                    <a:moveTo>
                      <a:pt x="73" y="0"/>
                    </a:moveTo>
                    <a:lnTo>
                      <a:pt x="40" y="0"/>
                    </a:ln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4" name="Freeform 21"/>
              <p:cNvSpPr>
                <a:spLocks/>
              </p:cNvSpPr>
              <p:nvPr/>
            </p:nvSpPr>
            <p:spPr bwMode="auto">
              <a:xfrm>
                <a:off x="3216275" y="1446213"/>
                <a:ext cx="222250" cy="1588"/>
              </a:xfrm>
              <a:custGeom>
                <a:avLst/>
                <a:gdLst>
                  <a:gd name="T0" fmla="*/ 73 w 73"/>
                  <a:gd name="T1" fmla="*/ 0 h 1588"/>
                  <a:gd name="T2" fmla="*/ 40 w 73"/>
                  <a:gd name="T3" fmla="*/ 0 h 1588"/>
                  <a:gd name="T4" fmla="*/ 5 w 73"/>
                  <a:gd name="T5" fmla="*/ 0 h 1588"/>
                  <a:gd name="T6" fmla="*/ 0 w 73"/>
                  <a:gd name="T7" fmla="*/ 0 h 15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1588"/>
                  <a:gd name="T14" fmla="*/ 73 w 73"/>
                  <a:gd name="T15" fmla="*/ 1588 h 15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1588">
                    <a:moveTo>
                      <a:pt x="73" y="0"/>
                    </a:moveTo>
                    <a:lnTo>
                      <a:pt x="40" y="0"/>
                    </a:ln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E80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5" name="Freeform 22"/>
              <p:cNvSpPr>
                <a:spLocks/>
              </p:cNvSpPr>
              <p:nvPr/>
            </p:nvSpPr>
            <p:spPr bwMode="auto">
              <a:xfrm>
                <a:off x="3216275" y="1452563"/>
                <a:ext cx="222250" cy="1588"/>
              </a:xfrm>
              <a:custGeom>
                <a:avLst/>
                <a:gdLst>
                  <a:gd name="T0" fmla="*/ 73 w 73"/>
                  <a:gd name="T1" fmla="*/ 0 h 1588"/>
                  <a:gd name="T2" fmla="*/ 40 w 73"/>
                  <a:gd name="T3" fmla="*/ 0 h 1588"/>
                  <a:gd name="T4" fmla="*/ 5 w 73"/>
                  <a:gd name="T5" fmla="*/ 0 h 1588"/>
                  <a:gd name="T6" fmla="*/ 0 w 73"/>
                  <a:gd name="T7" fmla="*/ 0 h 15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1588"/>
                  <a:gd name="T14" fmla="*/ 73 w 73"/>
                  <a:gd name="T15" fmla="*/ 1588 h 15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1588">
                    <a:moveTo>
                      <a:pt x="73" y="0"/>
                    </a:moveTo>
                    <a:lnTo>
                      <a:pt x="40" y="0"/>
                    </a:ln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90165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6" name="Line 23"/>
              <p:cNvSpPr>
                <a:spLocks noChangeShapeType="1"/>
              </p:cNvSpPr>
              <p:nvPr/>
            </p:nvSpPr>
            <p:spPr bwMode="auto">
              <a:xfrm>
                <a:off x="3213100" y="1230313"/>
                <a:ext cx="1588" cy="444500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7" name="Rectangle 24"/>
              <p:cNvSpPr>
                <a:spLocks noChangeArrowheads="1"/>
              </p:cNvSpPr>
              <p:nvPr/>
            </p:nvSpPr>
            <p:spPr bwMode="auto">
              <a:xfrm>
                <a:off x="2417763" y="1717676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808000"/>
                    </a:solidFill>
                  </a:rPr>
                  <a:t>Xipes0226</a:t>
                </a:r>
                <a:endParaRPr lang="en-US"/>
              </a:p>
            </p:txBody>
          </p:sp>
          <p:sp>
            <p:nvSpPr>
              <p:cNvPr id="178" name="Rectangle 25"/>
              <p:cNvSpPr>
                <a:spLocks noChangeArrowheads="1"/>
              </p:cNvSpPr>
              <p:nvPr/>
            </p:nvSpPr>
            <p:spPr bwMode="auto">
              <a:xfrm>
                <a:off x="3611563" y="1727201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47.0</a:t>
                </a:r>
                <a:endParaRPr lang="en-US"/>
              </a:p>
            </p:txBody>
          </p:sp>
          <p:sp>
            <p:nvSpPr>
              <p:cNvPr id="179" name="Freeform 26"/>
              <p:cNvSpPr>
                <a:spLocks/>
              </p:cNvSpPr>
              <p:nvPr/>
            </p:nvSpPr>
            <p:spPr bwMode="auto">
              <a:xfrm>
                <a:off x="3444875" y="1803401"/>
                <a:ext cx="123825" cy="1588"/>
              </a:xfrm>
              <a:custGeom>
                <a:avLst/>
                <a:gdLst>
                  <a:gd name="T0" fmla="*/ 41 w 41"/>
                  <a:gd name="T1" fmla="*/ 0 h 1588"/>
                  <a:gd name="T2" fmla="*/ 35 w 41"/>
                  <a:gd name="T3" fmla="*/ 0 h 1588"/>
                  <a:gd name="T4" fmla="*/ 0 w 41"/>
                  <a:gd name="T5" fmla="*/ 0 h 158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588"/>
                  <a:gd name="T11" fmla="*/ 41 w 41"/>
                  <a:gd name="T12" fmla="*/ 1588 h 158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588">
                    <a:moveTo>
                      <a:pt x="41" y="0"/>
                    </a:moveTo>
                    <a:lnTo>
                      <a:pt x="3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0" name="Freeform 27"/>
              <p:cNvSpPr>
                <a:spLocks/>
              </p:cNvSpPr>
              <p:nvPr/>
            </p:nvSpPr>
            <p:spPr bwMode="auto">
              <a:xfrm>
                <a:off x="3222625" y="1803401"/>
                <a:ext cx="209550" cy="1588"/>
              </a:xfrm>
              <a:custGeom>
                <a:avLst/>
                <a:gdLst>
                  <a:gd name="T0" fmla="*/ 69 w 69"/>
                  <a:gd name="T1" fmla="*/ 0 h 1588"/>
                  <a:gd name="T2" fmla="*/ 38 w 69"/>
                  <a:gd name="T3" fmla="*/ 0 h 1588"/>
                  <a:gd name="T4" fmla="*/ 3 w 69"/>
                  <a:gd name="T5" fmla="*/ 0 h 1588"/>
                  <a:gd name="T6" fmla="*/ 0 w 69"/>
                  <a:gd name="T7" fmla="*/ 0 h 15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588"/>
                  <a:gd name="T14" fmla="*/ 69 w 69"/>
                  <a:gd name="T15" fmla="*/ 1588 h 15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588">
                    <a:moveTo>
                      <a:pt x="69" y="0"/>
                    </a:moveTo>
                    <a:lnTo>
                      <a:pt x="38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8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1" name="Rectangle 28"/>
              <p:cNvSpPr>
                <a:spLocks noChangeArrowheads="1"/>
              </p:cNvSpPr>
              <p:nvPr/>
            </p:nvSpPr>
            <p:spPr bwMode="auto">
              <a:xfrm>
                <a:off x="2417763" y="2155826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F02AE"/>
                    </a:solidFill>
                  </a:rPr>
                  <a:t>Xipes0045</a:t>
                </a:r>
                <a:endParaRPr lang="en-US"/>
              </a:p>
            </p:txBody>
          </p:sp>
          <p:sp>
            <p:nvSpPr>
              <p:cNvPr id="182" name="Rectangle 29"/>
              <p:cNvSpPr>
                <a:spLocks noChangeArrowheads="1"/>
              </p:cNvSpPr>
              <p:nvPr/>
            </p:nvSpPr>
            <p:spPr bwMode="auto">
              <a:xfrm>
                <a:off x="3611563" y="2165351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59.2</a:t>
                </a:r>
                <a:endParaRPr lang="en-US"/>
              </a:p>
            </p:txBody>
          </p:sp>
          <p:sp>
            <p:nvSpPr>
              <p:cNvPr id="183" name="Freeform 30"/>
              <p:cNvSpPr>
                <a:spLocks/>
              </p:cNvSpPr>
              <p:nvPr/>
            </p:nvSpPr>
            <p:spPr bwMode="auto">
              <a:xfrm>
                <a:off x="3444875" y="2241551"/>
                <a:ext cx="123825" cy="1588"/>
              </a:xfrm>
              <a:custGeom>
                <a:avLst/>
                <a:gdLst>
                  <a:gd name="T0" fmla="*/ 41 w 41"/>
                  <a:gd name="T1" fmla="*/ 0 h 1588"/>
                  <a:gd name="T2" fmla="*/ 35 w 41"/>
                  <a:gd name="T3" fmla="*/ 0 h 1588"/>
                  <a:gd name="T4" fmla="*/ 0 w 41"/>
                  <a:gd name="T5" fmla="*/ 0 h 158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588"/>
                  <a:gd name="T11" fmla="*/ 41 w 41"/>
                  <a:gd name="T12" fmla="*/ 1588 h 158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588">
                    <a:moveTo>
                      <a:pt x="41" y="0"/>
                    </a:moveTo>
                    <a:lnTo>
                      <a:pt x="3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4" name="Freeform 31"/>
              <p:cNvSpPr>
                <a:spLocks/>
              </p:cNvSpPr>
              <p:nvPr/>
            </p:nvSpPr>
            <p:spPr bwMode="auto">
              <a:xfrm>
                <a:off x="3222625" y="2241551"/>
                <a:ext cx="209550" cy="1588"/>
              </a:xfrm>
              <a:custGeom>
                <a:avLst/>
                <a:gdLst>
                  <a:gd name="T0" fmla="*/ 69 w 69"/>
                  <a:gd name="T1" fmla="*/ 0 h 1588"/>
                  <a:gd name="T2" fmla="*/ 38 w 69"/>
                  <a:gd name="T3" fmla="*/ 0 h 1588"/>
                  <a:gd name="T4" fmla="*/ 3 w 69"/>
                  <a:gd name="T5" fmla="*/ 0 h 1588"/>
                  <a:gd name="T6" fmla="*/ 0 w 69"/>
                  <a:gd name="T7" fmla="*/ 0 h 15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588"/>
                  <a:gd name="T14" fmla="*/ 69 w 69"/>
                  <a:gd name="T15" fmla="*/ 1588 h 15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588">
                    <a:moveTo>
                      <a:pt x="69" y="0"/>
                    </a:moveTo>
                    <a:lnTo>
                      <a:pt x="38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0F02AE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58" name="Rectangle 32"/>
            <p:cNvSpPr>
              <a:spLocks noChangeArrowheads="1"/>
            </p:cNvSpPr>
            <p:nvPr/>
          </p:nvSpPr>
          <p:spPr bwMode="auto">
            <a:xfrm>
              <a:off x="3176588" y="296863"/>
              <a:ext cx="51752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Bd_2</a:t>
              </a:r>
              <a:endParaRPr lang="en-US"/>
            </a:p>
          </p:txBody>
        </p:sp>
      </p:grpSp>
      <p:grpSp>
        <p:nvGrpSpPr>
          <p:cNvPr id="185" name="Group 182"/>
          <p:cNvGrpSpPr>
            <a:grpSpLocks/>
          </p:cNvGrpSpPr>
          <p:nvPr/>
        </p:nvGrpSpPr>
        <p:grpSpPr bwMode="auto">
          <a:xfrm>
            <a:off x="11495088" y="1371600"/>
            <a:ext cx="1555750" cy="569913"/>
            <a:chOff x="4090988" y="296863"/>
            <a:chExt cx="1555750" cy="569913"/>
          </a:xfrm>
        </p:grpSpPr>
        <p:grpSp>
          <p:nvGrpSpPr>
            <p:cNvPr id="186" name="Group 48"/>
            <p:cNvGrpSpPr>
              <a:grpSpLocks/>
            </p:cNvGrpSpPr>
            <p:nvPr/>
          </p:nvGrpSpPr>
          <p:grpSpPr bwMode="auto">
            <a:xfrm>
              <a:off x="4090988" y="654051"/>
              <a:ext cx="1555750" cy="212725"/>
              <a:chOff x="4090988" y="654051"/>
              <a:chExt cx="1555750" cy="212725"/>
            </a:xfrm>
          </p:grpSpPr>
          <p:sp>
            <p:nvSpPr>
              <p:cNvPr id="188" name="AutoShape 34"/>
              <p:cNvSpPr>
                <a:spLocks noChangeArrowheads="1"/>
              </p:cNvSpPr>
              <p:nvPr/>
            </p:nvSpPr>
            <p:spPr bwMode="auto">
              <a:xfrm>
                <a:off x="5011738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9" name="Rectangle 35"/>
              <p:cNvSpPr>
                <a:spLocks noChangeArrowheads="1"/>
              </p:cNvSpPr>
              <p:nvPr/>
            </p:nvSpPr>
            <p:spPr bwMode="auto">
              <a:xfrm>
                <a:off x="4090988" y="654051"/>
                <a:ext cx="815975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BF3202"/>
                    </a:solidFill>
                  </a:rPr>
                  <a:t>Xipes0004</a:t>
                </a:r>
                <a:endParaRPr lang="en-US"/>
              </a:p>
            </p:txBody>
          </p:sp>
          <p:sp>
            <p:nvSpPr>
              <p:cNvPr id="190" name="Rectangle 36"/>
              <p:cNvSpPr>
                <a:spLocks noChangeArrowheads="1"/>
              </p:cNvSpPr>
              <p:nvPr/>
            </p:nvSpPr>
            <p:spPr bwMode="auto">
              <a:xfrm>
                <a:off x="5284788" y="6619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32.7</a:t>
                </a:r>
                <a:endParaRPr lang="en-US"/>
              </a:p>
            </p:txBody>
          </p:sp>
          <p:sp>
            <p:nvSpPr>
              <p:cNvPr id="191" name="Freeform 37"/>
              <p:cNvSpPr>
                <a:spLocks/>
              </p:cNvSpPr>
              <p:nvPr/>
            </p:nvSpPr>
            <p:spPr bwMode="auto">
              <a:xfrm>
                <a:off x="5118101" y="704851"/>
                <a:ext cx="123825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2" name="Freeform 38"/>
              <p:cNvSpPr>
                <a:spLocks/>
              </p:cNvSpPr>
              <p:nvPr/>
            </p:nvSpPr>
            <p:spPr bwMode="auto">
              <a:xfrm>
                <a:off x="4895851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1">
                <a:solidFill>
                  <a:srgbClr val="BF320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87" name="Rectangle 39"/>
            <p:cNvSpPr>
              <a:spLocks noChangeArrowheads="1"/>
            </p:cNvSpPr>
            <p:nvPr/>
          </p:nvSpPr>
          <p:spPr bwMode="auto">
            <a:xfrm>
              <a:off x="4849813" y="296863"/>
              <a:ext cx="51752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Bd_3</a:t>
              </a:r>
              <a:endParaRPr lang="en-US"/>
            </a:p>
          </p:txBody>
        </p:sp>
      </p:grpSp>
      <p:grpSp>
        <p:nvGrpSpPr>
          <p:cNvPr id="193" name="Group 190"/>
          <p:cNvGrpSpPr>
            <a:grpSpLocks/>
          </p:cNvGrpSpPr>
          <p:nvPr/>
        </p:nvGrpSpPr>
        <p:grpSpPr bwMode="auto">
          <a:xfrm>
            <a:off x="11456988" y="801688"/>
            <a:ext cx="1604962" cy="569912"/>
            <a:chOff x="5764213" y="296863"/>
            <a:chExt cx="1604963" cy="569913"/>
          </a:xfrm>
        </p:grpSpPr>
        <p:grpSp>
          <p:nvGrpSpPr>
            <p:cNvPr id="194" name="Group 47"/>
            <p:cNvGrpSpPr>
              <a:grpSpLocks/>
            </p:cNvGrpSpPr>
            <p:nvPr/>
          </p:nvGrpSpPr>
          <p:grpSpPr bwMode="auto">
            <a:xfrm>
              <a:off x="5764213" y="654051"/>
              <a:ext cx="1604963" cy="212725"/>
              <a:chOff x="5764213" y="654051"/>
              <a:chExt cx="1604963" cy="212725"/>
            </a:xfrm>
          </p:grpSpPr>
          <p:sp>
            <p:nvSpPr>
              <p:cNvPr id="196" name="AutoShape 41"/>
              <p:cNvSpPr>
                <a:spLocks noChangeArrowheads="1"/>
              </p:cNvSpPr>
              <p:nvPr/>
            </p:nvSpPr>
            <p:spPr bwMode="auto">
              <a:xfrm>
                <a:off x="6732588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7" name="Rectangle 42"/>
              <p:cNvSpPr>
                <a:spLocks noChangeArrowheads="1"/>
              </p:cNvSpPr>
              <p:nvPr/>
            </p:nvSpPr>
            <p:spPr bwMode="auto">
              <a:xfrm>
                <a:off x="5764213" y="654051"/>
                <a:ext cx="865188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3D529A"/>
                    </a:solidFill>
                  </a:rPr>
                  <a:t>Xicmp4010</a:t>
                </a:r>
                <a:endParaRPr lang="en-US"/>
              </a:p>
            </p:txBody>
          </p:sp>
          <p:sp>
            <p:nvSpPr>
              <p:cNvPr id="198" name="Rectangle 43"/>
              <p:cNvSpPr>
                <a:spLocks noChangeArrowheads="1"/>
              </p:cNvSpPr>
              <p:nvPr/>
            </p:nvSpPr>
            <p:spPr bwMode="auto">
              <a:xfrm>
                <a:off x="7007226" y="6619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31.1</a:t>
                </a:r>
                <a:endParaRPr lang="en-US"/>
              </a:p>
            </p:txBody>
          </p:sp>
          <p:sp>
            <p:nvSpPr>
              <p:cNvPr id="199" name="Freeform 44"/>
              <p:cNvSpPr>
                <a:spLocks/>
              </p:cNvSpPr>
              <p:nvPr/>
            </p:nvSpPr>
            <p:spPr bwMode="auto">
              <a:xfrm>
                <a:off x="6838951" y="704851"/>
                <a:ext cx="125413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00" name="Freeform 45"/>
              <p:cNvSpPr>
                <a:spLocks/>
              </p:cNvSpPr>
              <p:nvPr/>
            </p:nvSpPr>
            <p:spPr bwMode="auto">
              <a:xfrm>
                <a:off x="6616701" y="704851"/>
                <a:ext cx="211138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1">
                <a:solidFill>
                  <a:srgbClr val="3D529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95" name="Rectangle 46"/>
            <p:cNvSpPr>
              <a:spLocks noChangeArrowheads="1"/>
            </p:cNvSpPr>
            <p:nvPr/>
          </p:nvSpPr>
          <p:spPr bwMode="auto">
            <a:xfrm>
              <a:off x="6572251" y="296863"/>
              <a:ext cx="51752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Bd_4</a:t>
              </a:r>
              <a:endParaRPr lang="en-US"/>
            </a:p>
          </p:txBody>
        </p:sp>
      </p:grpSp>
      <p:grpSp>
        <p:nvGrpSpPr>
          <p:cNvPr id="201" name="Group 198"/>
          <p:cNvGrpSpPr>
            <a:grpSpLocks/>
          </p:cNvGrpSpPr>
          <p:nvPr/>
        </p:nvGrpSpPr>
        <p:grpSpPr bwMode="auto">
          <a:xfrm>
            <a:off x="4589463" y="441325"/>
            <a:ext cx="2114550" cy="6302375"/>
            <a:chOff x="2368550" y="296863"/>
            <a:chExt cx="2114345" cy="6302376"/>
          </a:xfrm>
        </p:grpSpPr>
        <p:grpSp>
          <p:nvGrpSpPr>
            <p:cNvPr id="202" name="Group 121"/>
            <p:cNvGrpSpPr>
              <a:grpSpLocks/>
            </p:cNvGrpSpPr>
            <p:nvPr/>
          </p:nvGrpSpPr>
          <p:grpSpPr bwMode="auto">
            <a:xfrm>
              <a:off x="2368550" y="654051"/>
              <a:ext cx="1700213" cy="5945188"/>
              <a:chOff x="2368550" y="654051"/>
              <a:chExt cx="1700213" cy="5945188"/>
            </a:xfrm>
          </p:grpSpPr>
          <p:sp>
            <p:nvSpPr>
              <p:cNvPr id="204" name="AutoShape 6"/>
              <p:cNvSpPr>
                <a:spLocks noChangeArrowheads="1"/>
              </p:cNvSpPr>
              <p:nvPr/>
            </p:nvSpPr>
            <p:spPr bwMode="auto">
              <a:xfrm>
                <a:off x="3349625" y="654051"/>
                <a:ext cx="106363" cy="5380038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05" name="Rectangle 7"/>
              <p:cNvSpPr>
                <a:spLocks noChangeArrowheads="1"/>
              </p:cNvSpPr>
              <p:nvPr/>
            </p:nvSpPr>
            <p:spPr bwMode="auto">
              <a:xfrm>
                <a:off x="2428875" y="654051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dirty="0">
                    <a:solidFill>
                      <a:srgbClr val="870587"/>
                    </a:solidFill>
                  </a:rPr>
                  <a:t>Xipes0127</a:t>
                </a:r>
                <a:endParaRPr lang="en-US" dirty="0"/>
              </a:p>
            </p:txBody>
          </p:sp>
          <p:sp>
            <p:nvSpPr>
              <p:cNvPr id="206" name="Rectangle 8"/>
              <p:cNvSpPr>
                <a:spLocks noChangeArrowheads="1"/>
              </p:cNvSpPr>
              <p:nvPr/>
            </p:nvSpPr>
            <p:spPr bwMode="auto">
              <a:xfrm>
                <a:off x="3624263" y="665163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0.0</a:t>
                </a:r>
                <a:endParaRPr lang="en-US"/>
              </a:p>
            </p:txBody>
          </p:sp>
          <p:sp>
            <p:nvSpPr>
              <p:cNvPr id="207" name="Freeform 9"/>
              <p:cNvSpPr>
                <a:spLocks/>
              </p:cNvSpPr>
              <p:nvPr/>
            </p:nvSpPr>
            <p:spPr bwMode="auto">
              <a:xfrm>
                <a:off x="3455988" y="704851"/>
                <a:ext cx="125413" cy="36513"/>
              </a:xfrm>
              <a:custGeom>
                <a:avLst/>
                <a:gdLst>
                  <a:gd name="T0" fmla="*/ 41 w 41"/>
                  <a:gd name="T1" fmla="*/ 12 h 12"/>
                  <a:gd name="T2" fmla="*/ 35 w 41"/>
                  <a:gd name="T3" fmla="*/ 12 h 12"/>
                  <a:gd name="T4" fmla="*/ 0 w 41"/>
                  <a:gd name="T5" fmla="*/ 0 h 12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2"/>
                  <a:gd name="T11" fmla="*/ 41 w 41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2">
                    <a:moveTo>
                      <a:pt x="41" y="12"/>
                    </a:moveTo>
                    <a:lnTo>
                      <a:pt x="35" y="12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08" name="Freeform 10"/>
              <p:cNvSpPr>
                <a:spLocks/>
              </p:cNvSpPr>
              <p:nvPr/>
            </p:nvSpPr>
            <p:spPr bwMode="auto">
              <a:xfrm>
                <a:off x="3233738" y="704851"/>
                <a:ext cx="211138" cy="36513"/>
              </a:xfrm>
              <a:custGeom>
                <a:avLst/>
                <a:gdLst>
                  <a:gd name="T0" fmla="*/ 69 w 69"/>
                  <a:gd name="T1" fmla="*/ 0 h 12"/>
                  <a:gd name="T2" fmla="*/ 38 w 69"/>
                  <a:gd name="T3" fmla="*/ 0 h 12"/>
                  <a:gd name="T4" fmla="*/ 3 w 69"/>
                  <a:gd name="T5" fmla="*/ 12 h 12"/>
                  <a:gd name="T6" fmla="*/ 0 w 69"/>
                  <a:gd name="T7" fmla="*/ 12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2"/>
                  <a:gd name="T14" fmla="*/ 69 w 69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2">
                    <a:moveTo>
                      <a:pt x="69" y="0"/>
                    </a:moveTo>
                    <a:lnTo>
                      <a:pt x="38" y="0"/>
                    </a:lnTo>
                    <a:lnTo>
                      <a:pt x="3" y="12"/>
                    </a:lnTo>
                    <a:lnTo>
                      <a:pt x="0" y="12"/>
                    </a:lnTo>
                  </a:path>
                </a:pathLst>
              </a:custGeom>
              <a:noFill/>
              <a:ln w="12">
                <a:solidFill>
                  <a:srgbClr val="870587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09" name="Rectangle 11"/>
              <p:cNvSpPr>
                <a:spLocks noChangeArrowheads="1"/>
              </p:cNvSpPr>
              <p:nvPr/>
            </p:nvSpPr>
            <p:spPr bwMode="auto">
              <a:xfrm>
                <a:off x="2381250" y="962026"/>
                <a:ext cx="801501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 dirty="0">
                    <a:solidFill>
                      <a:srgbClr val="3D529A"/>
                    </a:solidFill>
                  </a:rPr>
                  <a:t>Xicmp4010</a:t>
                </a:r>
                <a:endParaRPr lang="en-US" dirty="0"/>
              </a:p>
            </p:txBody>
          </p:sp>
          <p:sp>
            <p:nvSpPr>
              <p:cNvPr id="210" name="Rectangle 12"/>
              <p:cNvSpPr>
                <a:spLocks noChangeArrowheads="1"/>
              </p:cNvSpPr>
              <p:nvPr/>
            </p:nvSpPr>
            <p:spPr bwMode="auto">
              <a:xfrm>
                <a:off x="3624263" y="969963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9.5</a:t>
                </a:r>
                <a:endParaRPr lang="en-US"/>
              </a:p>
            </p:txBody>
          </p:sp>
          <p:sp>
            <p:nvSpPr>
              <p:cNvPr id="211" name="Freeform 13"/>
              <p:cNvSpPr>
                <a:spLocks/>
              </p:cNvSpPr>
              <p:nvPr/>
            </p:nvSpPr>
            <p:spPr bwMode="auto">
              <a:xfrm>
                <a:off x="3455988" y="1046163"/>
                <a:ext cx="125413" cy="1588"/>
              </a:xfrm>
              <a:custGeom>
                <a:avLst/>
                <a:gdLst>
                  <a:gd name="T0" fmla="*/ 41 w 41"/>
                  <a:gd name="T1" fmla="*/ 0 h 1588"/>
                  <a:gd name="T2" fmla="*/ 35 w 41"/>
                  <a:gd name="T3" fmla="*/ 0 h 1588"/>
                  <a:gd name="T4" fmla="*/ 0 w 41"/>
                  <a:gd name="T5" fmla="*/ 0 h 158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588"/>
                  <a:gd name="T11" fmla="*/ 41 w 41"/>
                  <a:gd name="T12" fmla="*/ 1588 h 158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588">
                    <a:moveTo>
                      <a:pt x="41" y="0"/>
                    </a:moveTo>
                    <a:lnTo>
                      <a:pt x="3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12" name="Freeform 14"/>
              <p:cNvSpPr>
                <a:spLocks/>
              </p:cNvSpPr>
              <p:nvPr/>
            </p:nvSpPr>
            <p:spPr bwMode="auto">
              <a:xfrm>
                <a:off x="3233738" y="1046163"/>
                <a:ext cx="211138" cy="1588"/>
              </a:xfrm>
              <a:custGeom>
                <a:avLst/>
                <a:gdLst>
                  <a:gd name="T0" fmla="*/ 69 w 69"/>
                  <a:gd name="T1" fmla="*/ 0 h 1588"/>
                  <a:gd name="T2" fmla="*/ 38 w 69"/>
                  <a:gd name="T3" fmla="*/ 0 h 1588"/>
                  <a:gd name="T4" fmla="*/ 3 w 69"/>
                  <a:gd name="T5" fmla="*/ 0 h 1588"/>
                  <a:gd name="T6" fmla="*/ 0 w 69"/>
                  <a:gd name="T7" fmla="*/ 0 h 15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588"/>
                  <a:gd name="T14" fmla="*/ 69 w 69"/>
                  <a:gd name="T15" fmla="*/ 1588 h 15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588">
                    <a:moveTo>
                      <a:pt x="69" y="0"/>
                    </a:moveTo>
                    <a:lnTo>
                      <a:pt x="38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3D529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13" name="Rectangle 15"/>
              <p:cNvSpPr>
                <a:spLocks noChangeArrowheads="1"/>
              </p:cNvSpPr>
              <p:nvPr/>
            </p:nvSpPr>
            <p:spPr bwMode="auto">
              <a:xfrm>
                <a:off x="2667000" y="1214438"/>
                <a:ext cx="585788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Xctm27</a:t>
                </a:r>
                <a:endParaRPr lang="en-US"/>
              </a:p>
            </p:txBody>
          </p:sp>
          <p:sp>
            <p:nvSpPr>
              <p:cNvPr id="214" name="Rectangle 16"/>
              <p:cNvSpPr>
                <a:spLocks noChangeArrowheads="1"/>
              </p:cNvSpPr>
              <p:nvPr/>
            </p:nvSpPr>
            <p:spPr bwMode="auto">
              <a:xfrm>
                <a:off x="3624263" y="122396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16.6</a:t>
                </a:r>
                <a:endParaRPr lang="en-US"/>
              </a:p>
            </p:txBody>
          </p:sp>
          <p:sp>
            <p:nvSpPr>
              <p:cNvPr id="215" name="Freeform 17"/>
              <p:cNvSpPr>
                <a:spLocks/>
              </p:cNvSpPr>
              <p:nvPr/>
            </p:nvSpPr>
            <p:spPr bwMode="auto">
              <a:xfrm>
                <a:off x="3455988" y="1300163"/>
                <a:ext cx="125413" cy="3175"/>
              </a:xfrm>
              <a:custGeom>
                <a:avLst/>
                <a:gdLst>
                  <a:gd name="T0" fmla="*/ 41 w 41"/>
                  <a:gd name="T1" fmla="*/ 0 h 1"/>
                  <a:gd name="T2" fmla="*/ 35 w 41"/>
                  <a:gd name="T3" fmla="*/ 0 h 1"/>
                  <a:gd name="T4" fmla="*/ 0 w 41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"/>
                  <a:gd name="T11" fmla="*/ 41 w 4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">
                    <a:moveTo>
                      <a:pt x="41" y="0"/>
                    </a:moveTo>
                    <a:lnTo>
                      <a:pt x="35" y="0"/>
                    </a:lnTo>
                    <a:lnTo>
                      <a:pt x="0" y="1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16" name="Freeform 18"/>
              <p:cNvSpPr>
                <a:spLocks/>
              </p:cNvSpPr>
              <p:nvPr/>
            </p:nvSpPr>
            <p:spPr bwMode="auto">
              <a:xfrm>
                <a:off x="3227388" y="1300163"/>
                <a:ext cx="223838" cy="3175"/>
              </a:xfrm>
              <a:custGeom>
                <a:avLst/>
                <a:gdLst>
                  <a:gd name="T0" fmla="*/ 73 w 73"/>
                  <a:gd name="T1" fmla="*/ 1 h 1"/>
                  <a:gd name="T2" fmla="*/ 40 w 73"/>
                  <a:gd name="T3" fmla="*/ 1 h 1"/>
                  <a:gd name="T4" fmla="*/ 5 w 73"/>
                  <a:gd name="T5" fmla="*/ 0 h 1"/>
                  <a:gd name="T6" fmla="*/ 0 w 73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1"/>
                  <a:gd name="T14" fmla="*/ 73 w 7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1">
                    <a:moveTo>
                      <a:pt x="73" y="1"/>
                    </a:moveTo>
                    <a:lnTo>
                      <a:pt x="40" y="1"/>
                    </a:ln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17" name="Rectangle 19"/>
              <p:cNvSpPr>
                <a:spLocks noChangeArrowheads="1"/>
              </p:cNvSpPr>
              <p:nvPr/>
            </p:nvSpPr>
            <p:spPr bwMode="auto">
              <a:xfrm>
                <a:off x="2667000" y="1387476"/>
                <a:ext cx="585788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dirty="0" smtClean="0">
                    <a:solidFill>
                      <a:srgbClr val="000000"/>
                    </a:solidFill>
                  </a:rPr>
                  <a:t>Xctm12</a:t>
                </a:r>
                <a:endParaRPr lang="en-US" dirty="0"/>
              </a:p>
            </p:txBody>
          </p:sp>
          <p:sp>
            <p:nvSpPr>
              <p:cNvPr id="218" name="Rectangle 20"/>
              <p:cNvSpPr>
                <a:spLocks noChangeArrowheads="1"/>
              </p:cNvSpPr>
              <p:nvPr/>
            </p:nvSpPr>
            <p:spPr bwMode="auto">
              <a:xfrm>
                <a:off x="3624263" y="1397001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21.4</a:t>
                </a:r>
                <a:endParaRPr lang="en-US"/>
              </a:p>
            </p:txBody>
          </p:sp>
          <p:sp>
            <p:nvSpPr>
              <p:cNvPr id="219" name="Freeform 21"/>
              <p:cNvSpPr>
                <a:spLocks/>
              </p:cNvSpPr>
              <p:nvPr/>
            </p:nvSpPr>
            <p:spPr bwMode="auto">
              <a:xfrm>
                <a:off x="3455988" y="1473201"/>
                <a:ext cx="125413" cy="3175"/>
              </a:xfrm>
              <a:custGeom>
                <a:avLst/>
                <a:gdLst>
                  <a:gd name="T0" fmla="*/ 41 w 41"/>
                  <a:gd name="T1" fmla="*/ 0 h 1"/>
                  <a:gd name="T2" fmla="*/ 35 w 41"/>
                  <a:gd name="T3" fmla="*/ 0 h 1"/>
                  <a:gd name="T4" fmla="*/ 0 w 41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"/>
                  <a:gd name="T11" fmla="*/ 41 w 4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">
                    <a:moveTo>
                      <a:pt x="41" y="0"/>
                    </a:moveTo>
                    <a:lnTo>
                      <a:pt x="35" y="0"/>
                    </a:lnTo>
                    <a:lnTo>
                      <a:pt x="0" y="1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20" name="Freeform 22"/>
              <p:cNvSpPr>
                <a:spLocks/>
              </p:cNvSpPr>
              <p:nvPr/>
            </p:nvSpPr>
            <p:spPr bwMode="auto">
              <a:xfrm>
                <a:off x="3227388" y="1473201"/>
                <a:ext cx="223838" cy="3175"/>
              </a:xfrm>
              <a:custGeom>
                <a:avLst/>
                <a:gdLst>
                  <a:gd name="T0" fmla="*/ 73 w 73"/>
                  <a:gd name="T1" fmla="*/ 1 h 1"/>
                  <a:gd name="T2" fmla="*/ 40 w 73"/>
                  <a:gd name="T3" fmla="*/ 1 h 1"/>
                  <a:gd name="T4" fmla="*/ 5 w 73"/>
                  <a:gd name="T5" fmla="*/ 0 h 1"/>
                  <a:gd name="T6" fmla="*/ 0 w 73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1"/>
                  <a:gd name="T14" fmla="*/ 73 w 7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1">
                    <a:moveTo>
                      <a:pt x="73" y="1"/>
                    </a:moveTo>
                    <a:lnTo>
                      <a:pt x="40" y="1"/>
                    </a:ln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21" name="Rectangle 23"/>
              <p:cNvSpPr>
                <a:spLocks noChangeArrowheads="1"/>
              </p:cNvSpPr>
              <p:nvPr/>
            </p:nvSpPr>
            <p:spPr bwMode="auto">
              <a:xfrm>
                <a:off x="2428875" y="1595438"/>
                <a:ext cx="750205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>
                    <a:solidFill>
                      <a:srgbClr val="141AFC"/>
                    </a:solidFill>
                  </a:rPr>
                  <a:t>Xipes0192</a:t>
                </a:r>
                <a:endParaRPr lang="en-US"/>
              </a:p>
            </p:txBody>
          </p:sp>
          <p:sp>
            <p:nvSpPr>
              <p:cNvPr id="222" name="Rectangle 24"/>
              <p:cNvSpPr>
                <a:spLocks noChangeArrowheads="1"/>
              </p:cNvSpPr>
              <p:nvPr/>
            </p:nvSpPr>
            <p:spPr bwMode="auto">
              <a:xfrm>
                <a:off x="3624263" y="160813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29.3</a:t>
                </a:r>
                <a:endParaRPr lang="en-US"/>
              </a:p>
            </p:txBody>
          </p:sp>
          <p:sp>
            <p:nvSpPr>
              <p:cNvPr id="223" name="Freeform 25"/>
              <p:cNvSpPr>
                <a:spLocks/>
              </p:cNvSpPr>
              <p:nvPr/>
            </p:nvSpPr>
            <p:spPr bwMode="auto">
              <a:xfrm>
                <a:off x="3455988" y="1684338"/>
                <a:ext cx="125413" cy="76200"/>
              </a:xfrm>
              <a:custGeom>
                <a:avLst/>
                <a:gdLst>
                  <a:gd name="T0" fmla="*/ 41 w 41"/>
                  <a:gd name="T1" fmla="*/ 0 h 25"/>
                  <a:gd name="T2" fmla="*/ 35 w 41"/>
                  <a:gd name="T3" fmla="*/ 0 h 25"/>
                  <a:gd name="T4" fmla="*/ 0 w 41"/>
                  <a:gd name="T5" fmla="*/ 25 h 25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25"/>
                  <a:gd name="T11" fmla="*/ 41 w 41"/>
                  <a:gd name="T12" fmla="*/ 25 h 2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25">
                    <a:moveTo>
                      <a:pt x="41" y="0"/>
                    </a:moveTo>
                    <a:lnTo>
                      <a:pt x="35" y="0"/>
                    </a:lnTo>
                    <a:lnTo>
                      <a:pt x="0" y="25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24" name="Freeform 26"/>
              <p:cNvSpPr>
                <a:spLocks/>
              </p:cNvSpPr>
              <p:nvPr/>
            </p:nvSpPr>
            <p:spPr bwMode="auto">
              <a:xfrm>
                <a:off x="3233738" y="1684338"/>
                <a:ext cx="211138" cy="76200"/>
              </a:xfrm>
              <a:custGeom>
                <a:avLst/>
                <a:gdLst>
                  <a:gd name="T0" fmla="*/ 69 w 69"/>
                  <a:gd name="T1" fmla="*/ 25 h 25"/>
                  <a:gd name="T2" fmla="*/ 38 w 69"/>
                  <a:gd name="T3" fmla="*/ 25 h 25"/>
                  <a:gd name="T4" fmla="*/ 3 w 69"/>
                  <a:gd name="T5" fmla="*/ 0 h 25"/>
                  <a:gd name="T6" fmla="*/ 0 w 69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25"/>
                  <a:gd name="T14" fmla="*/ 69 w 69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25">
                    <a:moveTo>
                      <a:pt x="69" y="25"/>
                    </a:moveTo>
                    <a:lnTo>
                      <a:pt x="38" y="25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141AF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25" name="Rectangle 27"/>
              <p:cNvSpPr>
                <a:spLocks noChangeArrowheads="1"/>
              </p:cNvSpPr>
              <p:nvPr/>
            </p:nvSpPr>
            <p:spPr bwMode="auto">
              <a:xfrm>
                <a:off x="2454275" y="1774826"/>
                <a:ext cx="782638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Xipes0229</a:t>
                </a:r>
                <a:endParaRPr lang="en-US"/>
              </a:p>
            </p:txBody>
          </p:sp>
          <p:sp>
            <p:nvSpPr>
              <p:cNvPr id="226" name="Rectangle 28"/>
              <p:cNvSpPr>
                <a:spLocks noChangeArrowheads="1"/>
              </p:cNvSpPr>
              <p:nvPr/>
            </p:nvSpPr>
            <p:spPr bwMode="auto">
              <a:xfrm>
                <a:off x="3624263" y="1784351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29.9</a:t>
                </a:r>
                <a:endParaRPr lang="en-US"/>
              </a:p>
            </p:txBody>
          </p:sp>
          <p:sp>
            <p:nvSpPr>
              <p:cNvPr id="227" name="Freeform 29"/>
              <p:cNvSpPr>
                <a:spLocks/>
              </p:cNvSpPr>
              <p:nvPr/>
            </p:nvSpPr>
            <p:spPr bwMode="auto">
              <a:xfrm>
                <a:off x="3455988" y="1781176"/>
                <a:ext cx="125413" cy="79375"/>
              </a:xfrm>
              <a:custGeom>
                <a:avLst/>
                <a:gdLst>
                  <a:gd name="T0" fmla="*/ 41 w 41"/>
                  <a:gd name="T1" fmla="*/ 26 h 26"/>
                  <a:gd name="T2" fmla="*/ 35 w 41"/>
                  <a:gd name="T3" fmla="*/ 26 h 26"/>
                  <a:gd name="T4" fmla="*/ 0 w 41"/>
                  <a:gd name="T5" fmla="*/ 0 h 26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26"/>
                  <a:gd name="T11" fmla="*/ 41 w 41"/>
                  <a:gd name="T12" fmla="*/ 26 h 2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26">
                    <a:moveTo>
                      <a:pt x="41" y="26"/>
                    </a:moveTo>
                    <a:lnTo>
                      <a:pt x="35" y="26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28" name="Freeform 30"/>
              <p:cNvSpPr>
                <a:spLocks/>
              </p:cNvSpPr>
              <p:nvPr/>
            </p:nvSpPr>
            <p:spPr bwMode="auto">
              <a:xfrm>
                <a:off x="3227388" y="1781176"/>
                <a:ext cx="223838" cy="79375"/>
              </a:xfrm>
              <a:custGeom>
                <a:avLst/>
                <a:gdLst>
                  <a:gd name="T0" fmla="*/ 73 w 73"/>
                  <a:gd name="T1" fmla="*/ 0 h 26"/>
                  <a:gd name="T2" fmla="*/ 40 w 73"/>
                  <a:gd name="T3" fmla="*/ 0 h 26"/>
                  <a:gd name="T4" fmla="*/ 5 w 73"/>
                  <a:gd name="T5" fmla="*/ 26 h 26"/>
                  <a:gd name="T6" fmla="*/ 0 w 73"/>
                  <a:gd name="T7" fmla="*/ 26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26"/>
                  <a:gd name="T14" fmla="*/ 73 w 73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26">
                    <a:moveTo>
                      <a:pt x="73" y="0"/>
                    </a:moveTo>
                    <a:lnTo>
                      <a:pt x="40" y="0"/>
                    </a:lnTo>
                    <a:lnTo>
                      <a:pt x="5" y="26"/>
                    </a:lnTo>
                    <a:lnTo>
                      <a:pt x="0" y="26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29" name="Rectangle 31"/>
              <p:cNvSpPr>
                <a:spLocks noChangeArrowheads="1"/>
              </p:cNvSpPr>
              <p:nvPr/>
            </p:nvSpPr>
            <p:spPr bwMode="auto">
              <a:xfrm>
                <a:off x="2417763" y="2205038"/>
                <a:ext cx="828675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Xicmp3088</a:t>
                </a:r>
                <a:endParaRPr lang="en-US"/>
              </a:p>
            </p:txBody>
          </p:sp>
          <p:sp>
            <p:nvSpPr>
              <p:cNvPr id="230" name="Rectangle 32"/>
              <p:cNvSpPr>
                <a:spLocks noChangeArrowheads="1"/>
              </p:cNvSpPr>
              <p:nvPr/>
            </p:nvSpPr>
            <p:spPr bwMode="auto">
              <a:xfrm>
                <a:off x="3624263" y="221456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44.0</a:t>
                </a:r>
                <a:endParaRPr lang="en-US"/>
              </a:p>
            </p:txBody>
          </p:sp>
          <p:sp>
            <p:nvSpPr>
              <p:cNvPr id="231" name="Freeform 33"/>
              <p:cNvSpPr>
                <a:spLocks/>
              </p:cNvSpPr>
              <p:nvPr/>
            </p:nvSpPr>
            <p:spPr bwMode="auto">
              <a:xfrm>
                <a:off x="3455988" y="2290763"/>
                <a:ext cx="125413" cy="1588"/>
              </a:xfrm>
              <a:custGeom>
                <a:avLst/>
                <a:gdLst>
                  <a:gd name="T0" fmla="*/ 41 w 41"/>
                  <a:gd name="T1" fmla="*/ 0 h 1588"/>
                  <a:gd name="T2" fmla="*/ 35 w 41"/>
                  <a:gd name="T3" fmla="*/ 0 h 1588"/>
                  <a:gd name="T4" fmla="*/ 0 w 41"/>
                  <a:gd name="T5" fmla="*/ 0 h 158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588"/>
                  <a:gd name="T11" fmla="*/ 41 w 41"/>
                  <a:gd name="T12" fmla="*/ 1588 h 158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588">
                    <a:moveTo>
                      <a:pt x="41" y="0"/>
                    </a:moveTo>
                    <a:lnTo>
                      <a:pt x="3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32" name="Freeform 34"/>
              <p:cNvSpPr>
                <a:spLocks/>
              </p:cNvSpPr>
              <p:nvPr/>
            </p:nvSpPr>
            <p:spPr bwMode="auto">
              <a:xfrm>
                <a:off x="3227388" y="2290763"/>
                <a:ext cx="223838" cy="1588"/>
              </a:xfrm>
              <a:custGeom>
                <a:avLst/>
                <a:gdLst>
                  <a:gd name="T0" fmla="*/ 73 w 73"/>
                  <a:gd name="T1" fmla="*/ 0 h 1588"/>
                  <a:gd name="T2" fmla="*/ 40 w 73"/>
                  <a:gd name="T3" fmla="*/ 0 h 1588"/>
                  <a:gd name="T4" fmla="*/ 5 w 73"/>
                  <a:gd name="T5" fmla="*/ 0 h 1588"/>
                  <a:gd name="T6" fmla="*/ 0 w 73"/>
                  <a:gd name="T7" fmla="*/ 0 h 15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1588"/>
                  <a:gd name="T14" fmla="*/ 73 w 73"/>
                  <a:gd name="T15" fmla="*/ 1588 h 15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1588">
                    <a:moveTo>
                      <a:pt x="73" y="0"/>
                    </a:moveTo>
                    <a:lnTo>
                      <a:pt x="40" y="0"/>
                    </a:ln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33" name="Rectangle 35"/>
              <p:cNvSpPr>
                <a:spLocks noChangeArrowheads="1"/>
              </p:cNvSpPr>
              <p:nvPr/>
            </p:nvSpPr>
            <p:spPr bwMode="auto">
              <a:xfrm>
                <a:off x="2428875" y="2671763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 dirty="0">
                    <a:solidFill>
                      <a:srgbClr val="BF3202"/>
                    </a:solidFill>
                  </a:rPr>
                  <a:t>Xipes0004</a:t>
                </a:r>
                <a:endParaRPr lang="en-US" dirty="0"/>
              </a:p>
            </p:txBody>
          </p:sp>
          <p:sp>
            <p:nvSpPr>
              <p:cNvPr id="234" name="Rectangle 36"/>
              <p:cNvSpPr>
                <a:spLocks noChangeArrowheads="1"/>
              </p:cNvSpPr>
              <p:nvPr/>
            </p:nvSpPr>
            <p:spPr bwMode="auto">
              <a:xfrm>
                <a:off x="3624263" y="26812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70.8</a:t>
                </a:r>
                <a:endParaRPr lang="en-US"/>
              </a:p>
            </p:txBody>
          </p:sp>
          <p:sp>
            <p:nvSpPr>
              <p:cNvPr id="235" name="Freeform 37"/>
              <p:cNvSpPr>
                <a:spLocks/>
              </p:cNvSpPr>
              <p:nvPr/>
            </p:nvSpPr>
            <p:spPr bwMode="auto">
              <a:xfrm>
                <a:off x="3455988" y="2757488"/>
                <a:ext cx="125413" cy="496888"/>
              </a:xfrm>
              <a:custGeom>
                <a:avLst/>
                <a:gdLst>
                  <a:gd name="T0" fmla="*/ 41 w 41"/>
                  <a:gd name="T1" fmla="*/ 0 h 163"/>
                  <a:gd name="T2" fmla="*/ 35 w 41"/>
                  <a:gd name="T3" fmla="*/ 0 h 163"/>
                  <a:gd name="T4" fmla="*/ 0 w 41"/>
                  <a:gd name="T5" fmla="*/ 163 h 163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63"/>
                  <a:gd name="T11" fmla="*/ 41 w 41"/>
                  <a:gd name="T12" fmla="*/ 163 h 16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63">
                    <a:moveTo>
                      <a:pt x="41" y="0"/>
                    </a:moveTo>
                    <a:lnTo>
                      <a:pt x="35" y="0"/>
                    </a:lnTo>
                    <a:lnTo>
                      <a:pt x="0" y="163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36" name="Freeform 38"/>
              <p:cNvSpPr>
                <a:spLocks/>
              </p:cNvSpPr>
              <p:nvPr/>
            </p:nvSpPr>
            <p:spPr bwMode="auto">
              <a:xfrm>
                <a:off x="3233738" y="2757488"/>
                <a:ext cx="211138" cy="496888"/>
              </a:xfrm>
              <a:custGeom>
                <a:avLst/>
                <a:gdLst>
                  <a:gd name="T0" fmla="*/ 69 w 69"/>
                  <a:gd name="T1" fmla="*/ 163 h 163"/>
                  <a:gd name="T2" fmla="*/ 38 w 69"/>
                  <a:gd name="T3" fmla="*/ 163 h 163"/>
                  <a:gd name="T4" fmla="*/ 3 w 69"/>
                  <a:gd name="T5" fmla="*/ 0 h 163"/>
                  <a:gd name="T6" fmla="*/ 0 w 69"/>
                  <a:gd name="T7" fmla="*/ 0 h 1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63"/>
                  <a:gd name="T14" fmla="*/ 69 w 69"/>
                  <a:gd name="T15" fmla="*/ 163 h 1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63">
                    <a:moveTo>
                      <a:pt x="69" y="163"/>
                    </a:moveTo>
                    <a:lnTo>
                      <a:pt x="38" y="163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BF320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37" name="Rectangle 39"/>
              <p:cNvSpPr>
                <a:spLocks noChangeArrowheads="1"/>
              </p:cNvSpPr>
              <p:nvPr/>
            </p:nvSpPr>
            <p:spPr bwMode="auto">
              <a:xfrm>
                <a:off x="2428875" y="2844801"/>
                <a:ext cx="750132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dirty="0">
                    <a:solidFill>
                      <a:srgbClr val="31319D"/>
                    </a:solidFill>
                  </a:rPr>
                  <a:t>Xipes0216</a:t>
                </a:r>
                <a:endParaRPr lang="en-US" dirty="0"/>
              </a:p>
            </p:txBody>
          </p:sp>
          <p:sp>
            <p:nvSpPr>
              <p:cNvPr id="238" name="Rectangle 40"/>
              <p:cNvSpPr>
                <a:spLocks noChangeArrowheads="1"/>
              </p:cNvSpPr>
              <p:nvPr/>
            </p:nvSpPr>
            <p:spPr bwMode="auto">
              <a:xfrm>
                <a:off x="3624263" y="2857501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87.3</a:t>
                </a:r>
                <a:endParaRPr lang="en-US"/>
              </a:p>
            </p:txBody>
          </p:sp>
          <p:sp>
            <p:nvSpPr>
              <p:cNvPr id="239" name="Freeform 41"/>
              <p:cNvSpPr>
                <a:spLocks/>
              </p:cNvSpPr>
              <p:nvPr/>
            </p:nvSpPr>
            <p:spPr bwMode="auto">
              <a:xfrm>
                <a:off x="3455988" y="2933701"/>
                <a:ext cx="125413" cy="914400"/>
              </a:xfrm>
              <a:custGeom>
                <a:avLst/>
                <a:gdLst>
                  <a:gd name="T0" fmla="*/ 41 w 41"/>
                  <a:gd name="T1" fmla="*/ 0 h 300"/>
                  <a:gd name="T2" fmla="*/ 35 w 41"/>
                  <a:gd name="T3" fmla="*/ 0 h 300"/>
                  <a:gd name="T4" fmla="*/ 0 w 41"/>
                  <a:gd name="T5" fmla="*/ 300 h 300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300"/>
                  <a:gd name="T11" fmla="*/ 41 w 41"/>
                  <a:gd name="T12" fmla="*/ 300 h 3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300">
                    <a:moveTo>
                      <a:pt x="41" y="0"/>
                    </a:moveTo>
                    <a:lnTo>
                      <a:pt x="35" y="0"/>
                    </a:lnTo>
                    <a:lnTo>
                      <a:pt x="0" y="30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40" name="Freeform 42"/>
              <p:cNvSpPr>
                <a:spLocks/>
              </p:cNvSpPr>
              <p:nvPr/>
            </p:nvSpPr>
            <p:spPr bwMode="auto">
              <a:xfrm>
                <a:off x="3233738" y="2933701"/>
                <a:ext cx="211138" cy="914400"/>
              </a:xfrm>
              <a:custGeom>
                <a:avLst/>
                <a:gdLst>
                  <a:gd name="T0" fmla="*/ 69 w 69"/>
                  <a:gd name="T1" fmla="*/ 300 h 300"/>
                  <a:gd name="T2" fmla="*/ 38 w 69"/>
                  <a:gd name="T3" fmla="*/ 300 h 300"/>
                  <a:gd name="T4" fmla="*/ 3 w 69"/>
                  <a:gd name="T5" fmla="*/ 0 h 300"/>
                  <a:gd name="T6" fmla="*/ 0 w 69"/>
                  <a:gd name="T7" fmla="*/ 0 h 3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300"/>
                  <a:gd name="T14" fmla="*/ 69 w 69"/>
                  <a:gd name="T15" fmla="*/ 300 h 3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300">
                    <a:moveTo>
                      <a:pt x="69" y="300"/>
                    </a:moveTo>
                    <a:lnTo>
                      <a:pt x="38" y="30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31319D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41" name="Rectangle 43"/>
              <p:cNvSpPr>
                <a:spLocks noChangeArrowheads="1"/>
              </p:cNvSpPr>
              <p:nvPr/>
            </p:nvSpPr>
            <p:spPr bwMode="auto">
              <a:xfrm>
                <a:off x="2428875" y="3025776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>
                    <a:solidFill>
                      <a:srgbClr val="1A5721"/>
                    </a:solidFill>
                  </a:rPr>
                  <a:t>Xipes0139</a:t>
                </a:r>
                <a:endParaRPr lang="en-US"/>
              </a:p>
            </p:txBody>
          </p:sp>
          <p:sp>
            <p:nvSpPr>
              <p:cNvPr id="242" name="Rectangle 44"/>
              <p:cNvSpPr>
                <a:spLocks noChangeArrowheads="1"/>
              </p:cNvSpPr>
              <p:nvPr/>
            </p:nvSpPr>
            <p:spPr bwMode="auto">
              <a:xfrm>
                <a:off x="3624263" y="30368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87.4</a:t>
                </a:r>
                <a:endParaRPr lang="en-US"/>
              </a:p>
            </p:txBody>
          </p:sp>
          <p:sp>
            <p:nvSpPr>
              <p:cNvPr id="243" name="Freeform 45"/>
              <p:cNvSpPr>
                <a:spLocks/>
              </p:cNvSpPr>
              <p:nvPr/>
            </p:nvSpPr>
            <p:spPr bwMode="auto">
              <a:xfrm>
                <a:off x="3455988" y="3113088"/>
                <a:ext cx="125413" cy="738188"/>
              </a:xfrm>
              <a:custGeom>
                <a:avLst/>
                <a:gdLst>
                  <a:gd name="T0" fmla="*/ 41 w 41"/>
                  <a:gd name="T1" fmla="*/ 0 h 242"/>
                  <a:gd name="T2" fmla="*/ 35 w 41"/>
                  <a:gd name="T3" fmla="*/ 0 h 242"/>
                  <a:gd name="T4" fmla="*/ 0 w 41"/>
                  <a:gd name="T5" fmla="*/ 242 h 242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242"/>
                  <a:gd name="T11" fmla="*/ 41 w 41"/>
                  <a:gd name="T12" fmla="*/ 242 h 24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242">
                    <a:moveTo>
                      <a:pt x="41" y="0"/>
                    </a:moveTo>
                    <a:lnTo>
                      <a:pt x="35" y="0"/>
                    </a:lnTo>
                    <a:lnTo>
                      <a:pt x="0" y="242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44" name="Freeform 46"/>
              <p:cNvSpPr>
                <a:spLocks/>
              </p:cNvSpPr>
              <p:nvPr/>
            </p:nvSpPr>
            <p:spPr bwMode="auto">
              <a:xfrm>
                <a:off x="3233738" y="3113088"/>
                <a:ext cx="211138" cy="738188"/>
              </a:xfrm>
              <a:custGeom>
                <a:avLst/>
                <a:gdLst>
                  <a:gd name="T0" fmla="*/ 69 w 69"/>
                  <a:gd name="T1" fmla="*/ 242 h 242"/>
                  <a:gd name="T2" fmla="*/ 38 w 69"/>
                  <a:gd name="T3" fmla="*/ 242 h 242"/>
                  <a:gd name="T4" fmla="*/ 3 w 69"/>
                  <a:gd name="T5" fmla="*/ 0 h 242"/>
                  <a:gd name="T6" fmla="*/ 0 w 69"/>
                  <a:gd name="T7" fmla="*/ 0 h 2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242"/>
                  <a:gd name="T14" fmla="*/ 69 w 69"/>
                  <a:gd name="T15" fmla="*/ 242 h 2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242">
                    <a:moveTo>
                      <a:pt x="69" y="242"/>
                    </a:moveTo>
                    <a:lnTo>
                      <a:pt x="38" y="242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1A57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45" name="Rectangle 47"/>
              <p:cNvSpPr>
                <a:spLocks noChangeArrowheads="1"/>
              </p:cNvSpPr>
              <p:nvPr/>
            </p:nvSpPr>
            <p:spPr bwMode="auto">
              <a:xfrm>
                <a:off x="2428875" y="3205163"/>
                <a:ext cx="750205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u="sng">
                    <a:solidFill>
                      <a:srgbClr val="A90E05"/>
                    </a:solidFill>
                  </a:rPr>
                  <a:t>Xipes0101</a:t>
                </a:r>
                <a:endParaRPr lang="en-US"/>
              </a:p>
            </p:txBody>
          </p:sp>
          <p:sp>
            <p:nvSpPr>
              <p:cNvPr id="246" name="Rectangle 48"/>
              <p:cNvSpPr>
                <a:spLocks noChangeArrowheads="1"/>
              </p:cNvSpPr>
              <p:nvPr/>
            </p:nvSpPr>
            <p:spPr bwMode="auto">
              <a:xfrm>
                <a:off x="3624263" y="321786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93.6</a:t>
                </a:r>
                <a:endParaRPr lang="en-US"/>
              </a:p>
            </p:txBody>
          </p:sp>
          <p:sp>
            <p:nvSpPr>
              <p:cNvPr id="247" name="Freeform 49"/>
              <p:cNvSpPr>
                <a:spLocks/>
              </p:cNvSpPr>
              <p:nvPr/>
            </p:nvSpPr>
            <p:spPr bwMode="auto">
              <a:xfrm>
                <a:off x="3455988" y="3294063"/>
                <a:ext cx="125413" cy="782638"/>
              </a:xfrm>
              <a:custGeom>
                <a:avLst/>
                <a:gdLst>
                  <a:gd name="T0" fmla="*/ 41 w 41"/>
                  <a:gd name="T1" fmla="*/ 0 h 257"/>
                  <a:gd name="T2" fmla="*/ 35 w 41"/>
                  <a:gd name="T3" fmla="*/ 0 h 257"/>
                  <a:gd name="T4" fmla="*/ 0 w 41"/>
                  <a:gd name="T5" fmla="*/ 257 h 257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257"/>
                  <a:gd name="T11" fmla="*/ 41 w 41"/>
                  <a:gd name="T12" fmla="*/ 257 h 25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257">
                    <a:moveTo>
                      <a:pt x="41" y="0"/>
                    </a:moveTo>
                    <a:lnTo>
                      <a:pt x="35" y="0"/>
                    </a:lnTo>
                    <a:lnTo>
                      <a:pt x="0" y="257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48" name="Freeform 50"/>
              <p:cNvSpPr>
                <a:spLocks/>
              </p:cNvSpPr>
              <p:nvPr/>
            </p:nvSpPr>
            <p:spPr bwMode="auto">
              <a:xfrm>
                <a:off x="3233738" y="3294063"/>
                <a:ext cx="211138" cy="782638"/>
              </a:xfrm>
              <a:custGeom>
                <a:avLst/>
                <a:gdLst>
                  <a:gd name="T0" fmla="*/ 69 w 69"/>
                  <a:gd name="T1" fmla="*/ 257 h 257"/>
                  <a:gd name="T2" fmla="*/ 38 w 69"/>
                  <a:gd name="T3" fmla="*/ 257 h 257"/>
                  <a:gd name="T4" fmla="*/ 3 w 69"/>
                  <a:gd name="T5" fmla="*/ 0 h 257"/>
                  <a:gd name="T6" fmla="*/ 0 w 69"/>
                  <a:gd name="T7" fmla="*/ 0 h 25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257"/>
                  <a:gd name="T14" fmla="*/ 69 w 69"/>
                  <a:gd name="T15" fmla="*/ 257 h 25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257">
                    <a:moveTo>
                      <a:pt x="69" y="257"/>
                    </a:moveTo>
                    <a:lnTo>
                      <a:pt x="38" y="257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A90E05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49" name="Rectangle 51"/>
              <p:cNvSpPr>
                <a:spLocks noChangeArrowheads="1"/>
              </p:cNvSpPr>
              <p:nvPr/>
            </p:nvSpPr>
            <p:spPr bwMode="auto">
              <a:xfrm>
                <a:off x="2428875" y="3384551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F02AE"/>
                    </a:solidFill>
                  </a:rPr>
                  <a:t>Xipes0045</a:t>
                </a:r>
                <a:endParaRPr lang="en-US"/>
              </a:p>
            </p:txBody>
          </p:sp>
          <p:sp>
            <p:nvSpPr>
              <p:cNvPr id="250" name="Rectangle 52"/>
              <p:cNvSpPr>
                <a:spLocks noChangeArrowheads="1"/>
              </p:cNvSpPr>
              <p:nvPr/>
            </p:nvSpPr>
            <p:spPr bwMode="auto">
              <a:xfrm>
                <a:off x="3624263" y="3394076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94.2</a:t>
                </a:r>
                <a:endParaRPr lang="en-US"/>
              </a:p>
            </p:txBody>
          </p:sp>
          <p:sp>
            <p:nvSpPr>
              <p:cNvPr id="251" name="Freeform 53"/>
              <p:cNvSpPr>
                <a:spLocks/>
              </p:cNvSpPr>
              <p:nvPr/>
            </p:nvSpPr>
            <p:spPr bwMode="auto">
              <a:xfrm>
                <a:off x="3455988" y="3470276"/>
                <a:ext cx="125413" cy="628650"/>
              </a:xfrm>
              <a:custGeom>
                <a:avLst/>
                <a:gdLst>
                  <a:gd name="T0" fmla="*/ 41 w 41"/>
                  <a:gd name="T1" fmla="*/ 0 h 206"/>
                  <a:gd name="T2" fmla="*/ 35 w 41"/>
                  <a:gd name="T3" fmla="*/ 0 h 206"/>
                  <a:gd name="T4" fmla="*/ 0 w 41"/>
                  <a:gd name="T5" fmla="*/ 206 h 206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206"/>
                  <a:gd name="T11" fmla="*/ 41 w 41"/>
                  <a:gd name="T12" fmla="*/ 206 h 20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206">
                    <a:moveTo>
                      <a:pt x="41" y="0"/>
                    </a:moveTo>
                    <a:lnTo>
                      <a:pt x="35" y="0"/>
                    </a:lnTo>
                    <a:lnTo>
                      <a:pt x="0" y="206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52" name="Freeform 54"/>
              <p:cNvSpPr>
                <a:spLocks/>
              </p:cNvSpPr>
              <p:nvPr/>
            </p:nvSpPr>
            <p:spPr bwMode="auto">
              <a:xfrm>
                <a:off x="3233738" y="3470276"/>
                <a:ext cx="211138" cy="628650"/>
              </a:xfrm>
              <a:custGeom>
                <a:avLst/>
                <a:gdLst>
                  <a:gd name="T0" fmla="*/ 69 w 69"/>
                  <a:gd name="T1" fmla="*/ 206 h 206"/>
                  <a:gd name="T2" fmla="*/ 38 w 69"/>
                  <a:gd name="T3" fmla="*/ 206 h 206"/>
                  <a:gd name="T4" fmla="*/ 3 w 69"/>
                  <a:gd name="T5" fmla="*/ 0 h 206"/>
                  <a:gd name="T6" fmla="*/ 0 w 69"/>
                  <a:gd name="T7" fmla="*/ 0 h 20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206"/>
                  <a:gd name="T14" fmla="*/ 69 w 69"/>
                  <a:gd name="T15" fmla="*/ 206 h 20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206">
                    <a:moveTo>
                      <a:pt x="69" y="206"/>
                    </a:moveTo>
                    <a:lnTo>
                      <a:pt x="38" y="206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0F02AE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53" name="Rectangle 55"/>
              <p:cNvSpPr>
                <a:spLocks noChangeArrowheads="1"/>
              </p:cNvSpPr>
              <p:nvPr/>
            </p:nvSpPr>
            <p:spPr bwMode="auto">
              <a:xfrm>
                <a:off x="2381250" y="3559176"/>
                <a:ext cx="865188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90165"/>
                    </a:solidFill>
                  </a:rPr>
                  <a:t>Xicmp3017</a:t>
                </a:r>
                <a:endParaRPr lang="en-US"/>
              </a:p>
            </p:txBody>
          </p:sp>
          <p:sp>
            <p:nvSpPr>
              <p:cNvPr id="254" name="Rectangle 56"/>
              <p:cNvSpPr>
                <a:spLocks noChangeArrowheads="1"/>
              </p:cNvSpPr>
              <p:nvPr/>
            </p:nvSpPr>
            <p:spPr bwMode="auto">
              <a:xfrm>
                <a:off x="3624263" y="356711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95.8</a:t>
                </a:r>
                <a:endParaRPr lang="en-US"/>
              </a:p>
            </p:txBody>
          </p:sp>
          <p:sp>
            <p:nvSpPr>
              <p:cNvPr id="255" name="Freeform 57"/>
              <p:cNvSpPr>
                <a:spLocks/>
              </p:cNvSpPr>
              <p:nvPr/>
            </p:nvSpPr>
            <p:spPr bwMode="auto">
              <a:xfrm>
                <a:off x="3455988" y="3643313"/>
                <a:ext cx="125413" cy="509588"/>
              </a:xfrm>
              <a:custGeom>
                <a:avLst/>
                <a:gdLst>
                  <a:gd name="T0" fmla="*/ 41 w 41"/>
                  <a:gd name="T1" fmla="*/ 0 h 167"/>
                  <a:gd name="T2" fmla="*/ 35 w 41"/>
                  <a:gd name="T3" fmla="*/ 0 h 167"/>
                  <a:gd name="T4" fmla="*/ 0 w 41"/>
                  <a:gd name="T5" fmla="*/ 167 h 167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67"/>
                  <a:gd name="T11" fmla="*/ 41 w 41"/>
                  <a:gd name="T12" fmla="*/ 167 h 16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67">
                    <a:moveTo>
                      <a:pt x="41" y="0"/>
                    </a:moveTo>
                    <a:lnTo>
                      <a:pt x="35" y="0"/>
                    </a:lnTo>
                    <a:lnTo>
                      <a:pt x="0" y="167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56" name="Freeform 58"/>
              <p:cNvSpPr>
                <a:spLocks/>
              </p:cNvSpPr>
              <p:nvPr/>
            </p:nvSpPr>
            <p:spPr bwMode="auto">
              <a:xfrm>
                <a:off x="3233738" y="3643313"/>
                <a:ext cx="211138" cy="509588"/>
              </a:xfrm>
              <a:custGeom>
                <a:avLst/>
                <a:gdLst>
                  <a:gd name="T0" fmla="*/ 69 w 69"/>
                  <a:gd name="T1" fmla="*/ 167 h 167"/>
                  <a:gd name="T2" fmla="*/ 38 w 69"/>
                  <a:gd name="T3" fmla="*/ 167 h 167"/>
                  <a:gd name="T4" fmla="*/ 3 w 69"/>
                  <a:gd name="T5" fmla="*/ 0 h 167"/>
                  <a:gd name="T6" fmla="*/ 0 w 69"/>
                  <a:gd name="T7" fmla="*/ 0 h 16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67"/>
                  <a:gd name="T14" fmla="*/ 69 w 69"/>
                  <a:gd name="T15" fmla="*/ 167 h 16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67">
                    <a:moveTo>
                      <a:pt x="69" y="167"/>
                    </a:moveTo>
                    <a:lnTo>
                      <a:pt x="38" y="167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090165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57" name="Rectangle 59"/>
              <p:cNvSpPr>
                <a:spLocks noChangeArrowheads="1"/>
              </p:cNvSpPr>
              <p:nvPr/>
            </p:nvSpPr>
            <p:spPr bwMode="auto">
              <a:xfrm>
                <a:off x="2381250" y="3732213"/>
                <a:ext cx="865188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E80C00"/>
                    </a:solidFill>
                  </a:rPr>
                  <a:t>Xicmp3032</a:t>
                </a:r>
                <a:endParaRPr lang="en-US"/>
              </a:p>
            </p:txBody>
          </p:sp>
          <p:sp>
            <p:nvSpPr>
              <p:cNvPr id="258" name="Rectangle 60"/>
              <p:cNvSpPr>
                <a:spLocks noChangeArrowheads="1"/>
              </p:cNvSpPr>
              <p:nvPr/>
            </p:nvSpPr>
            <p:spPr bwMode="auto">
              <a:xfrm>
                <a:off x="2381250" y="3906838"/>
                <a:ext cx="865188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0000"/>
                    </a:solidFill>
                  </a:rPr>
                  <a:t>Xicmp3080</a:t>
                </a:r>
                <a:endParaRPr lang="en-US"/>
              </a:p>
            </p:txBody>
          </p:sp>
          <p:sp>
            <p:nvSpPr>
              <p:cNvPr id="259" name="Rectangle 61"/>
              <p:cNvSpPr>
                <a:spLocks noChangeArrowheads="1"/>
              </p:cNvSpPr>
              <p:nvPr/>
            </p:nvSpPr>
            <p:spPr bwMode="auto">
              <a:xfrm>
                <a:off x="3624263" y="383063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96.9</a:t>
                </a:r>
                <a:endParaRPr lang="en-US"/>
              </a:p>
            </p:txBody>
          </p:sp>
          <p:sp>
            <p:nvSpPr>
              <p:cNvPr id="260" name="Freeform 62"/>
              <p:cNvSpPr>
                <a:spLocks/>
              </p:cNvSpPr>
              <p:nvPr/>
            </p:nvSpPr>
            <p:spPr bwMode="auto">
              <a:xfrm>
                <a:off x="3455988" y="3906838"/>
                <a:ext cx="125413" cy="285750"/>
              </a:xfrm>
              <a:custGeom>
                <a:avLst/>
                <a:gdLst>
                  <a:gd name="T0" fmla="*/ 41 w 41"/>
                  <a:gd name="T1" fmla="*/ 0 h 94"/>
                  <a:gd name="T2" fmla="*/ 35 w 41"/>
                  <a:gd name="T3" fmla="*/ 0 h 94"/>
                  <a:gd name="T4" fmla="*/ 0 w 41"/>
                  <a:gd name="T5" fmla="*/ 94 h 94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94"/>
                  <a:gd name="T11" fmla="*/ 41 w 41"/>
                  <a:gd name="T12" fmla="*/ 94 h 9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94">
                    <a:moveTo>
                      <a:pt x="41" y="0"/>
                    </a:moveTo>
                    <a:lnTo>
                      <a:pt x="35" y="0"/>
                    </a:lnTo>
                    <a:lnTo>
                      <a:pt x="0" y="94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61" name="Freeform 63"/>
              <p:cNvSpPr>
                <a:spLocks/>
              </p:cNvSpPr>
              <p:nvPr/>
            </p:nvSpPr>
            <p:spPr bwMode="auto">
              <a:xfrm>
                <a:off x="3227388" y="3903663"/>
                <a:ext cx="223838" cy="285750"/>
              </a:xfrm>
              <a:custGeom>
                <a:avLst/>
                <a:gdLst>
                  <a:gd name="T0" fmla="*/ 73 w 73"/>
                  <a:gd name="T1" fmla="*/ 94 h 94"/>
                  <a:gd name="T2" fmla="*/ 40 w 73"/>
                  <a:gd name="T3" fmla="*/ 94 h 94"/>
                  <a:gd name="T4" fmla="*/ 5 w 73"/>
                  <a:gd name="T5" fmla="*/ 0 h 94"/>
                  <a:gd name="T6" fmla="*/ 0 w 73"/>
                  <a:gd name="T7" fmla="*/ 0 h 9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94"/>
                  <a:gd name="T14" fmla="*/ 73 w 73"/>
                  <a:gd name="T15" fmla="*/ 94 h 9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94">
                    <a:moveTo>
                      <a:pt x="73" y="94"/>
                    </a:moveTo>
                    <a:lnTo>
                      <a:pt x="40" y="94"/>
                    </a:ln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62" name="Freeform 64"/>
              <p:cNvSpPr>
                <a:spLocks/>
              </p:cNvSpPr>
              <p:nvPr/>
            </p:nvSpPr>
            <p:spPr bwMode="auto">
              <a:xfrm>
                <a:off x="3227388" y="3911601"/>
                <a:ext cx="223838" cy="287338"/>
              </a:xfrm>
              <a:custGeom>
                <a:avLst/>
                <a:gdLst>
                  <a:gd name="T0" fmla="*/ 73 w 73"/>
                  <a:gd name="T1" fmla="*/ 94 h 94"/>
                  <a:gd name="T2" fmla="*/ 40 w 73"/>
                  <a:gd name="T3" fmla="*/ 94 h 94"/>
                  <a:gd name="T4" fmla="*/ 5 w 73"/>
                  <a:gd name="T5" fmla="*/ 0 h 94"/>
                  <a:gd name="T6" fmla="*/ 0 w 73"/>
                  <a:gd name="T7" fmla="*/ 0 h 9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94"/>
                  <a:gd name="T14" fmla="*/ 73 w 73"/>
                  <a:gd name="T15" fmla="*/ 94 h 9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94">
                    <a:moveTo>
                      <a:pt x="73" y="94"/>
                    </a:moveTo>
                    <a:lnTo>
                      <a:pt x="40" y="94"/>
                    </a:ln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6">
                <a:solidFill>
                  <a:srgbClr val="E80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63" name="Line 65"/>
              <p:cNvSpPr>
                <a:spLocks noChangeShapeType="1"/>
              </p:cNvSpPr>
              <p:nvPr/>
            </p:nvSpPr>
            <p:spPr bwMode="auto">
              <a:xfrm>
                <a:off x="3224213" y="3775076"/>
                <a:ext cx="1588" cy="271463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4" name="Rectangle 66"/>
              <p:cNvSpPr>
                <a:spLocks noChangeArrowheads="1"/>
              </p:cNvSpPr>
              <p:nvPr/>
            </p:nvSpPr>
            <p:spPr bwMode="auto">
              <a:xfrm>
                <a:off x="2428875" y="4079876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808000"/>
                    </a:solidFill>
                  </a:rPr>
                  <a:t>Xipes0226</a:t>
                </a:r>
                <a:endParaRPr lang="en-US"/>
              </a:p>
            </p:txBody>
          </p:sp>
          <p:sp>
            <p:nvSpPr>
              <p:cNvPr id="265" name="Rectangle 67"/>
              <p:cNvSpPr>
                <a:spLocks noChangeArrowheads="1"/>
              </p:cNvSpPr>
              <p:nvPr/>
            </p:nvSpPr>
            <p:spPr bwMode="auto">
              <a:xfrm>
                <a:off x="3624263" y="4089401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97.2</a:t>
                </a:r>
                <a:endParaRPr lang="en-US"/>
              </a:p>
            </p:txBody>
          </p:sp>
          <p:sp>
            <p:nvSpPr>
              <p:cNvPr id="266" name="Freeform 68"/>
              <p:cNvSpPr>
                <a:spLocks/>
              </p:cNvSpPr>
              <p:nvPr/>
            </p:nvSpPr>
            <p:spPr bwMode="auto">
              <a:xfrm>
                <a:off x="3455988" y="4165601"/>
                <a:ext cx="125413" cy="39688"/>
              </a:xfrm>
              <a:custGeom>
                <a:avLst/>
                <a:gdLst>
                  <a:gd name="T0" fmla="*/ 41 w 41"/>
                  <a:gd name="T1" fmla="*/ 0 h 13"/>
                  <a:gd name="T2" fmla="*/ 35 w 41"/>
                  <a:gd name="T3" fmla="*/ 0 h 13"/>
                  <a:gd name="T4" fmla="*/ 0 w 41"/>
                  <a:gd name="T5" fmla="*/ 13 h 13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3"/>
                  <a:gd name="T11" fmla="*/ 41 w 41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3">
                    <a:moveTo>
                      <a:pt x="41" y="0"/>
                    </a:moveTo>
                    <a:lnTo>
                      <a:pt x="35" y="0"/>
                    </a:lnTo>
                    <a:lnTo>
                      <a:pt x="0" y="13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67" name="Freeform 69"/>
              <p:cNvSpPr>
                <a:spLocks/>
              </p:cNvSpPr>
              <p:nvPr/>
            </p:nvSpPr>
            <p:spPr bwMode="auto">
              <a:xfrm>
                <a:off x="3233738" y="4165601"/>
                <a:ext cx="211138" cy="39688"/>
              </a:xfrm>
              <a:custGeom>
                <a:avLst/>
                <a:gdLst>
                  <a:gd name="T0" fmla="*/ 69 w 69"/>
                  <a:gd name="T1" fmla="*/ 13 h 13"/>
                  <a:gd name="T2" fmla="*/ 38 w 69"/>
                  <a:gd name="T3" fmla="*/ 13 h 13"/>
                  <a:gd name="T4" fmla="*/ 3 w 69"/>
                  <a:gd name="T5" fmla="*/ 0 h 13"/>
                  <a:gd name="T6" fmla="*/ 0 w 69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3"/>
                  <a:gd name="T14" fmla="*/ 69 w 69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3">
                    <a:moveTo>
                      <a:pt x="69" y="13"/>
                    </a:moveTo>
                    <a:lnTo>
                      <a:pt x="38" y="13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8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68" name="Rectangle 70"/>
              <p:cNvSpPr>
                <a:spLocks noChangeArrowheads="1"/>
              </p:cNvSpPr>
              <p:nvPr/>
            </p:nvSpPr>
            <p:spPr bwMode="auto">
              <a:xfrm>
                <a:off x="2428875" y="4252913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u="sng" dirty="0">
                    <a:solidFill>
                      <a:srgbClr val="00FFFF"/>
                    </a:solidFill>
                  </a:rPr>
                  <a:t>Xipes0103</a:t>
                </a:r>
                <a:endParaRPr lang="en-US" dirty="0"/>
              </a:p>
            </p:txBody>
          </p:sp>
          <p:sp>
            <p:nvSpPr>
              <p:cNvPr id="269" name="Rectangle 71"/>
              <p:cNvSpPr>
                <a:spLocks noChangeArrowheads="1"/>
              </p:cNvSpPr>
              <p:nvPr/>
            </p:nvSpPr>
            <p:spPr bwMode="auto">
              <a:xfrm>
                <a:off x="3624263" y="4265613"/>
                <a:ext cx="44450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100.6</a:t>
                </a:r>
                <a:endParaRPr lang="en-US"/>
              </a:p>
            </p:txBody>
          </p:sp>
          <p:sp>
            <p:nvSpPr>
              <p:cNvPr id="270" name="Freeform 72"/>
              <p:cNvSpPr>
                <a:spLocks/>
              </p:cNvSpPr>
              <p:nvPr/>
            </p:nvSpPr>
            <p:spPr bwMode="auto">
              <a:xfrm>
                <a:off x="3455988" y="4327526"/>
                <a:ext cx="125413" cy="14288"/>
              </a:xfrm>
              <a:custGeom>
                <a:avLst/>
                <a:gdLst>
                  <a:gd name="T0" fmla="*/ 41 w 41"/>
                  <a:gd name="T1" fmla="*/ 5 h 5"/>
                  <a:gd name="T2" fmla="*/ 35 w 41"/>
                  <a:gd name="T3" fmla="*/ 5 h 5"/>
                  <a:gd name="T4" fmla="*/ 0 w 41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5"/>
                  <a:gd name="T11" fmla="*/ 41 w 41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5">
                    <a:moveTo>
                      <a:pt x="41" y="5"/>
                    </a:moveTo>
                    <a:lnTo>
                      <a:pt x="35" y="5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71" name="Freeform 73"/>
              <p:cNvSpPr>
                <a:spLocks/>
              </p:cNvSpPr>
              <p:nvPr/>
            </p:nvSpPr>
            <p:spPr bwMode="auto">
              <a:xfrm>
                <a:off x="3233738" y="4327526"/>
                <a:ext cx="211138" cy="14288"/>
              </a:xfrm>
              <a:custGeom>
                <a:avLst/>
                <a:gdLst>
                  <a:gd name="T0" fmla="*/ 69 w 69"/>
                  <a:gd name="T1" fmla="*/ 0 h 5"/>
                  <a:gd name="T2" fmla="*/ 38 w 69"/>
                  <a:gd name="T3" fmla="*/ 0 h 5"/>
                  <a:gd name="T4" fmla="*/ 3 w 69"/>
                  <a:gd name="T5" fmla="*/ 5 h 5"/>
                  <a:gd name="T6" fmla="*/ 0 w 69"/>
                  <a:gd name="T7" fmla="*/ 5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5"/>
                  <a:gd name="T14" fmla="*/ 69 w 69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5">
                    <a:moveTo>
                      <a:pt x="69" y="0"/>
                    </a:moveTo>
                    <a:lnTo>
                      <a:pt x="38" y="0"/>
                    </a:lnTo>
                    <a:lnTo>
                      <a:pt x="3" y="5"/>
                    </a:lnTo>
                    <a:lnTo>
                      <a:pt x="0" y="5"/>
                    </a:lnTo>
                  </a:path>
                </a:pathLst>
              </a:custGeom>
              <a:noFill/>
              <a:ln w="12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72" name="Rectangle 74"/>
              <p:cNvSpPr>
                <a:spLocks noChangeArrowheads="1"/>
              </p:cNvSpPr>
              <p:nvPr/>
            </p:nvSpPr>
            <p:spPr bwMode="auto">
              <a:xfrm>
                <a:off x="2368550" y="4433888"/>
                <a:ext cx="88106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Xpsmp2080</a:t>
                </a:r>
                <a:endParaRPr lang="en-US"/>
              </a:p>
            </p:txBody>
          </p:sp>
          <p:sp>
            <p:nvSpPr>
              <p:cNvPr id="273" name="Rectangle 75"/>
              <p:cNvSpPr>
                <a:spLocks noChangeArrowheads="1"/>
              </p:cNvSpPr>
              <p:nvPr/>
            </p:nvSpPr>
            <p:spPr bwMode="auto">
              <a:xfrm>
                <a:off x="3624263" y="4443413"/>
                <a:ext cx="44450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100.8</a:t>
                </a:r>
                <a:endParaRPr lang="en-US"/>
              </a:p>
            </p:txBody>
          </p:sp>
          <p:sp>
            <p:nvSpPr>
              <p:cNvPr id="274" name="Freeform 76"/>
              <p:cNvSpPr>
                <a:spLocks/>
              </p:cNvSpPr>
              <p:nvPr/>
            </p:nvSpPr>
            <p:spPr bwMode="auto">
              <a:xfrm>
                <a:off x="3455988" y="4335463"/>
                <a:ext cx="125413" cy="184150"/>
              </a:xfrm>
              <a:custGeom>
                <a:avLst/>
                <a:gdLst>
                  <a:gd name="T0" fmla="*/ 41 w 41"/>
                  <a:gd name="T1" fmla="*/ 60 h 60"/>
                  <a:gd name="T2" fmla="*/ 35 w 41"/>
                  <a:gd name="T3" fmla="*/ 60 h 60"/>
                  <a:gd name="T4" fmla="*/ 0 w 41"/>
                  <a:gd name="T5" fmla="*/ 0 h 60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60"/>
                  <a:gd name="T11" fmla="*/ 41 w 41"/>
                  <a:gd name="T12" fmla="*/ 60 h 6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60">
                    <a:moveTo>
                      <a:pt x="41" y="60"/>
                    </a:moveTo>
                    <a:lnTo>
                      <a:pt x="35" y="6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75" name="Freeform 77"/>
              <p:cNvSpPr>
                <a:spLocks/>
              </p:cNvSpPr>
              <p:nvPr/>
            </p:nvSpPr>
            <p:spPr bwMode="auto">
              <a:xfrm>
                <a:off x="3227388" y="4335463"/>
                <a:ext cx="223838" cy="184150"/>
              </a:xfrm>
              <a:custGeom>
                <a:avLst/>
                <a:gdLst>
                  <a:gd name="T0" fmla="*/ 73 w 73"/>
                  <a:gd name="T1" fmla="*/ 0 h 60"/>
                  <a:gd name="T2" fmla="*/ 40 w 73"/>
                  <a:gd name="T3" fmla="*/ 0 h 60"/>
                  <a:gd name="T4" fmla="*/ 5 w 73"/>
                  <a:gd name="T5" fmla="*/ 60 h 60"/>
                  <a:gd name="T6" fmla="*/ 0 w 73"/>
                  <a:gd name="T7" fmla="*/ 6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60"/>
                  <a:gd name="T14" fmla="*/ 73 w 73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60">
                    <a:moveTo>
                      <a:pt x="73" y="0"/>
                    </a:moveTo>
                    <a:lnTo>
                      <a:pt x="40" y="0"/>
                    </a:lnTo>
                    <a:lnTo>
                      <a:pt x="5" y="60"/>
                    </a:lnTo>
                    <a:lnTo>
                      <a:pt x="0" y="6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76" name="Rectangle 78"/>
              <p:cNvSpPr>
                <a:spLocks noChangeArrowheads="1"/>
              </p:cNvSpPr>
              <p:nvPr/>
            </p:nvSpPr>
            <p:spPr bwMode="auto">
              <a:xfrm>
                <a:off x="2428875" y="4606926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800000"/>
                    </a:solidFill>
                  </a:rPr>
                  <a:t>Xipes0146</a:t>
                </a:r>
                <a:endParaRPr lang="en-US"/>
              </a:p>
            </p:txBody>
          </p:sp>
          <p:sp>
            <p:nvSpPr>
              <p:cNvPr id="277" name="Rectangle 79"/>
              <p:cNvSpPr>
                <a:spLocks noChangeArrowheads="1"/>
              </p:cNvSpPr>
              <p:nvPr/>
            </p:nvSpPr>
            <p:spPr bwMode="auto">
              <a:xfrm>
                <a:off x="3624263" y="4616451"/>
                <a:ext cx="44450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102.2</a:t>
                </a:r>
                <a:endParaRPr lang="en-US"/>
              </a:p>
            </p:txBody>
          </p:sp>
          <p:sp>
            <p:nvSpPr>
              <p:cNvPr id="278" name="Freeform 80"/>
              <p:cNvSpPr>
                <a:spLocks/>
              </p:cNvSpPr>
              <p:nvPr/>
            </p:nvSpPr>
            <p:spPr bwMode="auto">
              <a:xfrm>
                <a:off x="3455988" y="4384676"/>
                <a:ext cx="125413" cy="307975"/>
              </a:xfrm>
              <a:custGeom>
                <a:avLst/>
                <a:gdLst>
                  <a:gd name="T0" fmla="*/ 41 w 41"/>
                  <a:gd name="T1" fmla="*/ 101 h 101"/>
                  <a:gd name="T2" fmla="*/ 35 w 41"/>
                  <a:gd name="T3" fmla="*/ 101 h 101"/>
                  <a:gd name="T4" fmla="*/ 0 w 41"/>
                  <a:gd name="T5" fmla="*/ 0 h 10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01"/>
                  <a:gd name="T11" fmla="*/ 41 w 41"/>
                  <a:gd name="T12" fmla="*/ 101 h 10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01">
                    <a:moveTo>
                      <a:pt x="41" y="101"/>
                    </a:moveTo>
                    <a:lnTo>
                      <a:pt x="35" y="10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79" name="Freeform 81"/>
              <p:cNvSpPr>
                <a:spLocks/>
              </p:cNvSpPr>
              <p:nvPr/>
            </p:nvSpPr>
            <p:spPr bwMode="auto">
              <a:xfrm>
                <a:off x="3233738" y="4384676"/>
                <a:ext cx="211138" cy="307975"/>
              </a:xfrm>
              <a:custGeom>
                <a:avLst/>
                <a:gdLst>
                  <a:gd name="T0" fmla="*/ 69 w 69"/>
                  <a:gd name="T1" fmla="*/ 0 h 101"/>
                  <a:gd name="T2" fmla="*/ 38 w 69"/>
                  <a:gd name="T3" fmla="*/ 0 h 101"/>
                  <a:gd name="T4" fmla="*/ 3 w 69"/>
                  <a:gd name="T5" fmla="*/ 101 h 101"/>
                  <a:gd name="T6" fmla="*/ 0 w 69"/>
                  <a:gd name="T7" fmla="*/ 101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01"/>
                  <a:gd name="T14" fmla="*/ 69 w 69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01">
                    <a:moveTo>
                      <a:pt x="69" y="0"/>
                    </a:moveTo>
                    <a:lnTo>
                      <a:pt x="38" y="0"/>
                    </a:lnTo>
                    <a:lnTo>
                      <a:pt x="3" y="101"/>
                    </a:lnTo>
                    <a:lnTo>
                      <a:pt x="0" y="101"/>
                    </a:lnTo>
                  </a:path>
                </a:pathLst>
              </a:custGeom>
              <a:noFill/>
              <a:ln w="12">
                <a:solidFill>
                  <a:srgbClr val="8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80" name="Rectangle 82"/>
              <p:cNvSpPr>
                <a:spLocks noChangeArrowheads="1"/>
              </p:cNvSpPr>
              <p:nvPr/>
            </p:nvSpPr>
            <p:spPr bwMode="auto">
              <a:xfrm>
                <a:off x="2428875" y="4781551"/>
                <a:ext cx="750205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dirty="0">
                    <a:solidFill>
                      <a:srgbClr val="00FF00"/>
                    </a:solidFill>
                  </a:rPr>
                  <a:t>Xipes0009</a:t>
                </a:r>
                <a:endParaRPr lang="en-US" b="1" dirty="0">
                  <a:solidFill>
                    <a:srgbClr val="00FF00"/>
                  </a:solidFill>
                </a:endParaRPr>
              </a:p>
            </p:txBody>
          </p:sp>
          <p:sp>
            <p:nvSpPr>
              <p:cNvPr id="281" name="Rectangle 83"/>
              <p:cNvSpPr>
                <a:spLocks noChangeArrowheads="1"/>
              </p:cNvSpPr>
              <p:nvPr/>
            </p:nvSpPr>
            <p:spPr bwMode="auto">
              <a:xfrm>
                <a:off x="3624263" y="4792663"/>
                <a:ext cx="44450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103.4</a:t>
                </a:r>
                <a:endParaRPr lang="en-US"/>
              </a:p>
            </p:txBody>
          </p:sp>
          <p:sp>
            <p:nvSpPr>
              <p:cNvPr id="282" name="Freeform 84"/>
              <p:cNvSpPr>
                <a:spLocks/>
              </p:cNvSpPr>
              <p:nvPr/>
            </p:nvSpPr>
            <p:spPr bwMode="auto">
              <a:xfrm>
                <a:off x="3455988" y="4427538"/>
                <a:ext cx="125413" cy="441325"/>
              </a:xfrm>
              <a:custGeom>
                <a:avLst/>
                <a:gdLst>
                  <a:gd name="T0" fmla="*/ 41 w 41"/>
                  <a:gd name="T1" fmla="*/ 145 h 145"/>
                  <a:gd name="T2" fmla="*/ 35 w 41"/>
                  <a:gd name="T3" fmla="*/ 145 h 145"/>
                  <a:gd name="T4" fmla="*/ 0 w 41"/>
                  <a:gd name="T5" fmla="*/ 0 h 145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45"/>
                  <a:gd name="T11" fmla="*/ 41 w 41"/>
                  <a:gd name="T12" fmla="*/ 145 h 14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45">
                    <a:moveTo>
                      <a:pt x="41" y="145"/>
                    </a:moveTo>
                    <a:lnTo>
                      <a:pt x="35" y="145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83" name="Freeform 85"/>
              <p:cNvSpPr>
                <a:spLocks/>
              </p:cNvSpPr>
              <p:nvPr/>
            </p:nvSpPr>
            <p:spPr bwMode="auto">
              <a:xfrm>
                <a:off x="3233738" y="4427538"/>
                <a:ext cx="211138" cy="441325"/>
              </a:xfrm>
              <a:custGeom>
                <a:avLst/>
                <a:gdLst>
                  <a:gd name="T0" fmla="*/ 69 w 69"/>
                  <a:gd name="T1" fmla="*/ 0 h 145"/>
                  <a:gd name="T2" fmla="*/ 38 w 69"/>
                  <a:gd name="T3" fmla="*/ 0 h 145"/>
                  <a:gd name="T4" fmla="*/ 3 w 69"/>
                  <a:gd name="T5" fmla="*/ 145 h 145"/>
                  <a:gd name="T6" fmla="*/ 0 w 69"/>
                  <a:gd name="T7" fmla="*/ 145 h 1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45"/>
                  <a:gd name="T14" fmla="*/ 69 w 69"/>
                  <a:gd name="T15" fmla="*/ 145 h 1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45">
                    <a:moveTo>
                      <a:pt x="69" y="0"/>
                    </a:moveTo>
                    <a:lnTo>
                      <a:pt x="38" y="0"/>
                    </a:lnTo>
                    <a:lnTo>
                      <a:pt x="3" y="145"/>
                    </a:lnTo>
                    <a:lnTo>
                      <a:pt x="0" y="145"/>
                    </a:lnTo>
                  </a:path>
                </a:pathLst>
              </a:custGeom>
              <a:noFill/>
              <a:ln w="12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84" name="Rectangle 86"/>
              <p:cNvSpPr>
                <a:spLocks noChangeArrowheads="1"/>
              </p:cNvSpPr>
              <p:nvPr/>
            </p:nvSpPr>
            <p:spPr bwMode="auto">
              <a:xfrm>
                <a:off x="2428875" y="4960938"/>
                <a:ext cx="750132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dirty="0">
                    <a:solidFill>
                      <a:srgbClr val="FF00FF"/>
                    </a:solidFill>
                  </a:rPr>
                  <a:t>Xipes0126</a:t>
                </a:r>
                <a:endParaRPr lang="en-US" dirty="0"/>
              </a:p>
            </p:txBody>
          </p:sp>
          <p:sp>
            <p:nvSpPr>
              <p:cNvPr id="285" name="Rectangle 87"/>
              <p:cNvSpPr>
                <a:spLocks noChangeArrowheads="1"/>
              </p:cNvSpPr>
              <p:nvPr/>
            </p:nvSpPr>
            <p:spPr bwMode="auto">
              <a:xfrm>
                <a:off x="3624263" y="4973638"/>
                <a:ext cx="44450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112.1</a:t>
                </a:r>
                <a:endParaRPr lang="en-US"/>
              </a:p>
            </p:txBody>
          </p:sp>
          <p:sp>
            <p:nvSpPr>
              <p:cNvPr id="286" name="Freeform 88"/>
              <p:cNvSpPr>
                <a:spLocks/>
              </p:cNvSpPr>
              <p:nvPr/>
            </p:nvSpPr>
            <p:spPr bwMode="auto">
              <a:xfrm>
                <a:off x="3455988" y="4741863"/>
                <a:ext cx="125413" cy="307975"/>
              </a:xfrm>
              <a:custGeom>
                <a:avLst/>
                <a:gdLst>
                  <a:gd name="T0" fmla="*/ 41 w 41"/>
                  <a:gd name="T1" fmla="*/ 101 h 101"/>
                  <a:gd name="T2" fmla="*/ 35 w 41"/>
                  <a:gd name="T3" fmla="*/ 101 h 101"/>
                  <a:gd name="T4" fmla="*/ 0 w 41"/>
                  <a:gd name="T5" fmla="*/ 0 h 10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01"/>
                  <a:gd name="T11" fmla="*/ 41 w 41"/>
                  <a:gd name="T12" fmla="*/ 101 h 10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01">
                    <a:moveTo>
                      <a:pt x="41" y="101"/>
                    </a:moveTo>
                    <a:lnTo>
                      <a:pt x="35" y="10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87" name="Freeform 89"/>
              <p:cNvSpPr>
                <a:spLocks/>
              </p:cNvSpPr>
              <p:nvPr/>
            </p:nvSpPr>
            <p:spPr bwMode="auto">
              <a:xfrm>
                <a:off x="3233738" y="4741863"/>
                <a:ext cx="211138" cy="307975"/>
              </a:xfrm>
              <a:custGeom>
                <a:avLst/>
                <a:gdLst>
                  <a:gd name="T0" fmla="*/ 69 w 69"/>
                  <a:gd name="T1" fmla="*/ 0 h 101"/>
                  <a:gd name="T2" fmla="*/ 38 w 69"/>
                  <a:gd name="T3" fmla="*/ 0 h 101"/>
                  <a:gd name="T4" fmla="*/ 3 w 69"/>
                  <a:gd name="T5" fmla="*/ 101 h 101"/>
                  <a:gd name="T6" fmla="*/ 0 w 69"/>
                  <a:gd name="T7" fmla="*/ 101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01"/>
                  <a:gd name="T14" fmla="*/ 69 w 69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01">
                    <a:moveTo>
                      <a:pt x="69" y="0"/>
                    </a:moveTo>
                    <a:lnTo>
                      <a:pt x="38" y="0"/>
                    </a:lnTo>
                    <a:lnTo>
                      <a:pt x="3" y="101"/>
                    </a:lnTo>
                    <a:lnTo>
                      <a:pt x="0" y="101"/>
                    </a:lnTo>
                  </a:path>
                </a:pathLst>
              </a:custGeom>
              <a:noFill/>
              <a:ln w="12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88" name="Rectangle 90"/>
              <p:cNvSpPr>
                <a:spLocks noChangeArrowheads="1"/>
              </p:cNvSpPr>
              <p:nvPr/>
            </p:nvSpPr>
            <p:spPr bwMode="auto">
              <a:xfrm>
                <a:off x="2428875" y="5140326"/>
                <a:ext cx="750132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dirty="0">
                    <a:solidFill>
                      <a:srgbClr val="FFC000"/>
                    </a:solidFill>
                  </a:rPr>
                  <a:t>Xipes0197</a:t>
                </a:r>
                <a:endParaRPr lang="en-US" dirty="0">
                  <a:solidFill>
                    <a:srgbClr val="FFC000"/>
                  </a:solidFill>
                </a:endParaRPr>
              </a:p>
            </p:txBody>
          </p:sp>
          <p:sp>
            <p:nvSpPr>
              <p:cNvPr id="289" name="Rectangle 91"/>
              <p:cNvSpPr>
                <a:spLocks noChangeArrowheads="1"/>
              </p:cNvSpPr>
              <p:nvPr/>
            </p:nvSpPr>
            <p:spPr bwMode="auto">
              <a:xfrm>
                <a:off x="3624263" y="5153026"/>
                <a:ext cx="44450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116.2</a:t>
                </a:r>
                <a:endParaRPr lang="en-US"/>
              </a:p>
            </p:txBody>
          </p:sp>
          <p:sp>
            <p:nvSpPr>
              <p:cNvPr id="290" name="Freeform 92"/>
              <p:cNvSpPr>
                <a:spLocks/>
              </p:cNvSpPr>
              <p:nvPr/>
            </p:nvSpPr>
            <p:spPr bwMode="auto">
              <a:xfrm>
                <a:off x="3455988" y="4887913"/>
                <a:ext cx="125413" cy="341313"/>
              </a:xfrm>
              <a:custGeom>
                <a:avLst/>
                <a:gdLst>
                  <a:gd name="T0" fmla="*/ 41 w 41"/>
                  <a:gd name="T1" fmla="*/ 112 h 112"/>
                  <a:gd name="T2" fmla="*/ 35 w 41"/>
                  <a:gd name="T3" fmla="*/ 112 h 112"/>
                  <a:gd name="T4" fmla="*/ 0 w 41"/>
                  <a:gd name="T5" fmla="*/ 0 h 112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2"/>
                  <a:gd name="T11" fmla="*/ 41 w 41"/>
                  <a:gd name="T12" fmla="*/ 112 h 1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2">
                    <a:moveTo>
                      <a:pt x="41" y="112"/>
                    </a:moveTo>
                    <a:lnTo>
                      <a:pt x="35" y="112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91" name="Freeform 93"/>
              <p:cNvSpPr>
                <a:spLocks/>
              </p:cNvSpPr>
              <p:nvPr/>
            </p:nvSpPr>
            <p:spPr bwMode="auto">
              <a:xfrm>
                <a:off x="3233738" y="4887913"/>
                <a:ext cx="211138" cy="341313"/>
              </a:xfrm>
              <a:custGeom>
                <a:avLst/>
                <a:gdLst>
                  <a:gd name="T0" fmla="*/ 69 w 69"/>
                  <a:gd name="T1" fmla="*/ 0 h 112"/>
                  <a:gd name="T2" fmla="*/ 38 w 69"/>
                  <a:gd name="T3" fmla="*/ 0 h 112"/>
                  <a:gd name="T4" fmla="*/ 3 w 69"/>
                  <a:gd name="T5" fmla="*/ 112 h 112"/>
                  <a:gd name="T6" fmla="*/ 0 w 69"/>
                  <a:gd name="T7" fmla="*/ 112 h 1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2"/>
                  <a:gd name="T14" fmla="*/ 69 w 69"/>
                  <a:gd name="T15" fmla="*/ 112 h 1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2">
                    <a:moveTo>
                      <a:pt x="69" y="0"/>
                    </a:moveTo>
                    <a:lnTo>
                      <a:pt x="38" y="0"/>
                    </a:lnTo>
                    <a:lnTo>
                      <a:pt x="3" y="112"/>
                    </a:lnTo>
                    <a:lnTo>
                      <a:pt x="0" y="112"/>
                    </a:lnTo>
                  </a:path>
                </a:pathLst>
              </a:custGeom>
              <a:noFill/>
              <a:ln w="12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92" name="Rectangle 94"/>
              <p:cNvSpPr>
                <a:spLocks noChangeArrowheads="1"/>
              </p:cNvSpPr>
              <p:nvPr/>
            </p:nvSpPr>
            <p:spPr bwMode="auto">
              <a:xfrm>
                <a:off x="2428875" y="5321301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>
                    <a:solidFill>
                      <a:srgbClr val="000080"/>
                    </a:solidFill>
                  </a:rPr>
                  <a:t>Xipes0079</a:t>
                </a:r>
                <a:endParaRPr lang="en-US"/>
              </a:p>
            </p:txBody>
          </p:sp>
          <p:sp>
            <p:nvSpPr>
              <p:cNvPr id="293" name="Rectangle 95"/>
              <p:cNvSpPr>
                <a:spLocks noChangeArrowheads="1"/>
              </p:cNvSpPr>
              <p:nvPr/>
            </p:nvSpPr>
            <p:spPr bwMode="auto">
              <a:xfrm>
                <a:off x="3624263" y="5332413"/>
                <a:ext cx="44450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117.2</a:t>
                </a:r>
                <a:endParaRPr lang="en-US"/>
              </a:p>
            </p:txBody>
          </p:sp>
          <p:sp>
            <p:nvSpPr>
              <p:cNvPr id="294" name="Freeform 96"/>
              <p:cNvSpPr>
                <a:spLocks/>
              </p:cNvSpPr>
              <p:nvPr/>
            </p:nvSpPr>
            <p:spPr bwMode="auto">
              <a:xfrm>
                <a:off x="3455988" y="4924426"/>
                <a:ext cx="125413" cy="484188"/>
              </a:xfrm>
              <a:custGeom>
                <a:avLst/>
                <a:gdLst>
                  <a:gd name="T0" fmla="*/ 41 w 41"/>
                  <a:gd name="T1" fmla="*/ 159 h 159"/>
                  <a:gd name="T2" fmla="*/ 35 w 41"/>
                  <a:gd name="T3" fmla="*/ 159 h 159"/>
                  <a:gd name="T4" fmla="*/ 0 w 41"/>
                  <a:gd name="T5" fmla="*/ 0 h 159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59"/>
                  <a:gd name="T11" fmla="*/ 41 w 41"/>
                  <a:gd name="T12" fmla="*/ 159 h 15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59">
                    <a:moveTo>
                      <a:pt x="41" y="159"/>
                    </a:moveTo>
                    <a:lnTo>
                      <a:pt x="35" y="159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95" name="Freeform 97"/>
              <p:cNvSpPr>
                <a:spLocks/>
              </p:cNvSpPr>
              <p:nvPr/>
            </p:nvSpPr>
            <p:spPr bwMode="auto">
              <a:xfrm>
                <a:off x="3233738" y="4924426"/>
                <a:ext cx="211138" cy="484188"/>
              </a:xfrm>
              <a:custGeom>
                <a:avLst/>
                <a:gdLst>
                  <a:gd name="T0" fmla="*/ 69 w 69"/>
                  <a:gd name="T1" fmla="*/ 0 h 159"/>
                  <a:gd name="T2" fmla="*/ 38 w 69"/>
                  <a:gd name="T3" fmla="*/ 0 h 159"/>
                  <a:gd name="T4" fmla="*/ 3 w 69"/>
                  <a:gd name="T5" fmla="*/ 159 h 159"/>
                  <a:gd name="T6" fmla="*/ 0 w 69"/>
                  <a:gd name="T7" fmla="*/ 159 h 1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59"/>
                  <a:gd name="T14" fmla="*/ 69 w 69"/>
                  <a:gd name="T15" fmla="*/ 159 h 1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59">
                    <a:moveTo>
                      <a:pt x="69" y="0"/>
                    </a:moveTo>
                    <a:lnTo>
                      <a:pt x="38" y="0"/>
                    </a:lnTo>
                    <a:lnTo>
                      <a:pt x="3" y="159"/>
                    </a:lnTo>
                    <a:lnTo>
                      <a:pt x="0" y="159"/>
                    </a:lnTo>
                  </a:path>
                </a:pathLst>
              </a:custGeom>
              <a:noFill/>
              <a:ln w="12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96" name="Rectangle 98"/>
              <p:cNvSpPr>
                <a:spLocks noChangeArrowheads="1"/>
              </p:cNvSpPr>
              <p:nvPr/>
            </p:nvSpPr>
            <p:spPr bwMode="auto">
              <a:xfrm>
                <a:off x="2428875" y="5500688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>
                    <a:solidFill>
                      <a:srgbClr val="008000"/>
                    </a:solidFill>
                  </a:rPr>
                  <a:t>Xipes0203</a:t>
                </a:r>
                <a:endParaRPr lang="en-US"/>
              </a:p>
            </p:txBody>
          </p:sp>
          <p:sp>
            <p:nvSpPr>
              <p:cNvPr id="297" name="Rectangle 99"/>
              <p:cNvSpPr>
                <a:spLocks noChangeArrowheads="1"/>
              </p:cNvSpPr>
              <p:nvPr/>
            </p:nvSpPr>
            <p:spPr bwMode="auto">
              <a:xfrm>
                <a:off x="3624263" y="5513388"/>
                <a:ext cx="44450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118.4</a:t>
                </a:r>
                <a:endParaRPr lang="en-US"/>
              </a:p>
            </p:txBody>
          </p:sp>
          <p:sp>
            <p:nvSpPr>
              <p:cNvPr id="298" name="Freeform 100"/>
              <p:cNvSpPr>
                <a:spLocks/>
              </p:cNvSpPr>
              <p:nvPr/>
            </p:nvSpPr>
            <p:spPr bwMode="auto">
              <a:xfrm>
                <a:off x="3455988" y="4967288"/>
                <a:ext cx="125413" cy="622300"/>
              </a:xfrm>
              <a:custGeom>
                <a:avLst/>
                <a:gdLst>
                  <a:gd name="T0" fmla="*/ 41 w 41"/>
                  <a:gd name="T1" fmla="*/ 204 h 204"/>
                  <a:gd name="T2" fmla="*/ 35 w 41"/>
                  <a:gd name="T3" fmla="*/ 204 h 204"/>
                  <a:gd name="T4" fmla="*/ 0 w 41"/>
                  <a:gd name="T5" fmla="*/ 0 h 204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204"/>
                  <a:gd name="T11" fmla="*/ 41 w 41"/>
                  <a:gd name="T12" fmla="*/ 204 h 20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204">
                    <a:moveTo>
                      <a:pt x="41" y="204"/>
                    </a:moveTo>
                    <a:lnTo>
                      <a:pt x="35" y="204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99" name="Freeform 101"/>
              <p:cNvSpPr>
                <a:spLocks/>
              </p:cNvSpPr>
              <p:nvPr/>
            </p:nvSpPr>
            <p:spPr bwMode="auto">
              <a:xfrm>
                <a:off x="3233738" y="4967288"/>
                <a:ext cx="211138" cy="622300"/>
              </a:xfrm>
              <a:custGeom>
                <a:avLst/>
                <a:gdLst>
                  <a:gd name="T0" fmla="*/ 69 w 69"/>
                  <a:gd name="T1" fmla="*/ 0 h 204"/>
                  <a:gd name="T2" fmla="*/ 38 w 69"/>
                  <a:gd name="T3" fmla="*/ 0 h 204"/>
                  <a:gd name="T4" fmla="*/ 3 w 69"/>
                  <a:gd name="T5" fmla="*/ 204 h 204"/>
                  <a:gd name="T6" fmla="*/ 0 w 69"/>
                  <a:gd name="T7" fmla="*/ 204 h 20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204"/>
                  <a:gd name="T14" fmla="*/ 69 w 69"/>
                  <a:gd name="T15" fmla="*/ 204 h 20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204">
                    <a:moveTo>
                      <a:pt x="69" y="0"/>
                    </a:moveTo>
                    <a:lnTo>
                      <a:pt x="38" y="0"/>
                    </a:lnTo>
                    <a:lnTo>
                      <a:pt x="3" y="204"/>
                    </a:lnTo>
                    <a:lnTo>
                      <a:pt x="0" y="204"/>
                    </a:lnTo>
                  </a:path>
                </a:pathLst>
              </a:custGeom>
              <a:noFill/>
              <a:ln w="12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300" name="Rectangle 102"/>
              <p:cNvSpPr>
                <a:spLocks noChangeArrowheads="1"/>
              </p:cNvSpPr>
              <p:nvPr/>
            </p:nvSpPr>
            <p:spPr bwMode="auto">
              <a:xfrm>
                <a:off x="2368550" y="5680076"/>
                <a:ext cx="88106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Xpsmp2273</a:t>
                </a:r>
                <a:endParaRPr lang="en-US"/>
              </a:p>
            </p:txBody>
          </p:sp>
          <p:sp>
            <p:nvSpPr>
              <p:cNvPr id="301" name="Rectangle 103"/>
              <p:cNvSpPr>
                <a:spLocks noChangeArrowheads="1"/>
              </p:cNvSpPr>
              <p:nvPr/>
            </p:nvSpPr>
            <p:spPr bwMode="auto">
              <a:xfrm>
                <a:off x="3624263" y="5689601"/>
                <a:ext cx="44450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120.8</a:t>
                </a:r>
                <a:endParaRPr lang="en-US"/>
              </a:p>
            </p:txBody>
          </p:sp>
          <p:sp>
            <p:nvSpPr>
              <p:cNvPr id="302" name="Freeform 104"/>
              <p:cNvSpPr>
                <a:spLocks/>
              </p:cNvSpPr>
              <p:nvPr/>
            </p:nvSpPr>
            <p:spPr bwMode="auto">
              <a:xfrm>
                <a:off x="3455988" y="5056188"/>
                <a:ext cx="125413" cy="709613"/>
              </a:xfrm>
              <a:custGeom>
                <a:avLst/>
                <a:gdLst>
                  <a:gd name="T0" fmla="*/ 41 w 41"/>
                  <a:gd name="T1" fmla="*/ 233 h 233"/>
                  <a:gd name="T2" fmla="*/ 35 w 41"/>
                  <a:gd name="T3" fmla="*/ 233 h 233"/>
                  <a:gd name="T4" fmla="*/ 0 w 41"/>
                  <a:gd name="T5" fmla="*/ 0 h 233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233"/>
                  <a:gd name="T11" fmla="*/ 41 w 41"/>
                  <a:gd name="T12" fmla="*/ 233 h 23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233">
                    <a:moveTo>
                      <a:pt x="41" y="233"/>
                    </a:moveTo>
                    <a:lnTo>
                      <a:pt x="35" y="233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303" name="Freeform 105"/>
              <p:cNvSpPr>
                <a:spLocks/>
              </p:cNvSpPr>
              <p:nvPr/>
            </p:nvSpPr>
            <p:spPr bwMode="auto">
              <a:xfrm>
                <a:off x="3227388" y="5056188"/>
                <a:ext cx="223838" cy="709613"/>
              </a:xfrm>
              <a:custGeom>
                <a:avLst/>
                <a:gdLst>
                  <a:gd name="T0" fmla="*/ 73 w 73"/>
                  <a:gd name="T1" fmla="*/ 0 h 233"/>
                  <a:gd name="T2" fmla="*/ 40 w 73"/>
                  <a:gd name="T3" fmla="*/ 0 h 233"/>
                  <a:gd name="T4" fmla="*/ 5 w 73"/>
                  <a:gd name="T5" fmla="*/ 233 h 233"/>
                  <a:gd name="T6" fmla="*/ 0 w 73"/>
                  <a:gd name="T7" fmla="*/ 233 h 2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233"/>
                  <a:gd name="T14" fmla="*/ 73 w 73"/>
                  <a:gd name="T15" fmla="*/ 233 h 2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233">
                    <a:moveTo>
                      <a:pt x="73" y="0"/>
                    </a:moveTo>
                    <a:lnTo>
                      <a:pt x="40" y="0"/>
                    </a:lnTo>
                    <a:lnTo>
                      <a:pt x="5" y="233"/>
                    </a:lnTo>
                    <a:lnTo>
                      <a:pt x="0" y="233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304" name="Rectangle 106"/>
              <p:cNvSpPr>
                <a:spLocks noChangeArrowheads="1"/>
              </p:cNvSpPr>
              <p:nvPr/>
            </p:nvSpPr>
            <p:spPr bwMode="auto">
              <a:xfrm>
                <a:off x="2428875" y="5854701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u="sng">
                    <a:solidFill>
                      <a:srgbClr val="FF0000"/>
                    </a:solidFill>
                  </a:rPr>
                  <a:t>Xipes0098</a:t>
                </a:r>
                <a:endParaRPr lang="en-US"/>
              </a:p>
            </p:txBody>
          </p:sp>
          <p:sp>
            <p:nvSpPr>
              <p:cNvPr id="305" name="Rectangle 107"/>
              <p:cNvSpPr>
                <a:spLocks noChangeArrowheads="1"/>
              </p:cNvSpPr>
              <p:nvPr/>
            </p:nvSpPr>
            <p:spPr bwMode="auto">
              <a:xfrm>
                <a:off x="3624263" y="5865813"/>
                <a:ext cx="44450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121.6</a:t>
                </a:r>
                <a:endParaRPr lang="en-US"/>
              </a:p>
            </p:txBody>
          </p:sp>
          <p:sp>
            <p:nvSpPr>
              <p:cNvPr id="306" name="Freeform 108"/>
              <p:cNvSpPr>
                <a:spLocks/>
              </p:cNvSpPr>
              <p:nvPr/>
            </p:nvSpPr>
            <p:spPr bwMode="auto">
              <a:xfrm>
                <a:off x="3455988" y="5083176"/>
                <a:ext cx="125413" cy="858838"/>
              </a:xfrm>
              <a:custGeom>
                <a:avLst/>
                <a:gdLst>
                  <a:gd name="T0" fmla="*/ 41 w 41"/>
                  <a:gd name="T1" fmla="*/ 282 h 282"/>
                  <a:gd name="T2" fmla="*/ 35 w 41"/>
                  <a:gd name="T3" fmla="*/ 282 h 282"/>
                  <a:gd name="T4" fmla="*/ 0 w 41"/>
                  <a:gd name="T5" fmla="*/ 0 h 282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282"/>
                  <a:gd name="T11" fmla="*/ 41 w 41"/>
                  <a:gd name="T12" fmla="*/ 282 h 28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282">
                    <a:moveTo>
                      <a:pt x="41" y="282"/>
                    </a:moveTo>
                    <a:lnTo>
                      <a:pt x="35" y="282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307" name="Freeform 109"/>
              <p:cNvSpPr>
                <a:spLocks/>
              </p:cNvSpPr>
              <p:nvPr/>
            </p:nvSpPr>
            <p:spPr bwMode="auto">
              <a:xfrm>
                <a:off x="3233738" y="5083176"/>
                <a:ext cx="211138" cy="858838"/>
              </a:xfrm>
              <a:custGeom>
                <a:avLst/>
                <a:gdLst>
                  <a:gd name="T0" fmla="*/ 69 w 69"/>
                  <a:gd name="T1" fmla="*/ 0 h 282"/>
                  <a:gd name="T2" fmla="*/ 38 w 69"/>
                  <a:gd name="T3" fmla="*/ 0 h 282"/>
                  <a:gd name="T4" fmla="*/ 3 w 69"/>
                  <a:gd name="T5" fmla="*/ 282 h 282"/>
                  <a:gd name="T6" fmla="*/ 0 w 69"/>
                  <a:gd name="T7" fmla="*/ 282 h 28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282"/>
                  <a:gd name="T14" fmla="*/ 69 w 69"/>
                  <a:gd name="T15" fmla="*/ 282 h 28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282">
                    <a:moveTo>
                      <a:pt x="69" y="0"/>
                    </a:moveTo>
                    <a:lnTo>
                      <a:pt x="38" y="0"/>
                    </a:lnTo>
                    <a:lnTo>
                      <a:pt x="3" y="282"/>
                    </a:lnTo>
                    <a:lnTo>
                      <a:pt x="0" y="282"/>
                    </a:lnTo>
                  </a:path>
                </a:pathLst>
              </a:custGeom>
              <a:noFill/>
              <a:ln w="12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308" name="Rectangle 110"/>
              <p:cNvSpPr>
                <a:spLocks noChangeArrowheads="1"/>
              </p:cNvSpPr>
              <p:nvPr/>
            </p:nvSpPr>
            <p:spPr bwMode="auto">
              <a:xfrm>
                <a:off x="2368550" y="6034088"/>
                <a:ext cx="88106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Xpsmp2069</a:t>
                </a:r>
                <a:endParaRPr lang="en-US"/>
              </a:p>
            </p:txBody>
          </p:sp>
          <p:sp>
            <p:nvSpPr>
              <p:cNvPr id="309" name="Rectangle 111"/>
              <p:cNvSpPr>
                <a:spLocks noChangeArrowheads="1"/>
              </p:cNvSpPr>
              <p:nvPr/>
            </p:nvSpPr>
            <p:spPr bwMode="auto">
              <a:xfrm>
                <a:off x="3624263" y="6043613"/>
                <a:ext cx="44450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122.4</a:t>
                </a:r>
                <a:endParaRPr lang="en-US"/>
              </a:p>
            </p:txBody>
          </p:sp>
          <p:sp>
            <p:nvSpPr>
              <p:cNvPr id="310" name="Freeform 112"/>
              <p:cNvSpPr>
                <a:spLocks/>
              </p:cNvSpPr>
              <p:nvPr/>
            </p:nvSpPr>
            <p:spPr bwMode="auto">
              <a:xfrm>
                <a:off x="3455988" y="5113338"/>
                <a:ext cx="125413" cy="1006475"/>
              </a:xfrm>
              <a:custGeom>
                <a:avLst/>
                <a:gdLst>
                  <a:gd name="T0" fmla="*/ 41 w 41"/>
                  <a:gd name="T1" fmla="*/ 330 h 330"/>
                  <a:gd name="T2" fmla="*/ 35 w 41"/>
                  <a:gd name="T3" fmla="*/ 330 h 330"/>
                  <a:gd name="T4" fmla="*/ 0 w 41"/>
                  <a:gd name="T5" fmla="*/ 0 h 330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330"/>
                  <a:gd name="T11" fmla="*/ 41 w 41"/>
                  <a:gd name="T12" fmla="*/ 330 h 33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330">
                    <a:moveTo>
                      <a:pt x="41" y="330"/>
                    </a:moveTo>
                    <a:lnTo>
                      <a:pt x="35" y="33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311" name="Freeform 113"/>
              <p:cNvSpPr>
                <a:spLocks/>
              </p:cNvSpPr>
              <p:nvPr/>
            </p:nvSpPr>
            <p:spPr bwMode="auto">
              <a:xfrm>
                <a:off x="3227388" y="5113338"/>
                <a:ext cx="223838" cy="1006475"/>
              </a:xfrm>
              <a:custGeom>
                <a:avLst/>
                <a:gdLst>
                  <a:gd name="T0" fmla="*/ 73 w 73"/>
                  <a:gd name="T1" fmla="*/ 0 h 330"/>
                  <a:gd name="T2" fmla="*/ 40 w 73"/>
                  <a:gd name="T3" fmla="*/ 0 h 330"/>
                  <a:gd name="T4" fmla="*/ 5 w 73"/>
                  <a:gd name="T5" fmla="*/ 330 h 330"/>
                  <a:gd name="T6" fmla="*/ 0 w 73"/>
                  <a:gd name="T7" fmla="*/ 330 h 3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330"/>
                  <a:gd name="T14" fmla="*/ 73 w 73"/>
                  <a:gd name="T15" fmla="*/ 330 h 3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330">
                    <a:moveTo>
                      <a:pt x="73" y="0"/>
                    </a:moveTo>
                    <a:lnTo>
                      <a:pt x="40" y="0"/>
                    </a:lnTo>
                    <a:lnTo>
                      <a:pt x="5" y="330"/>
                    </a:lnTo>
                    <a:lnTo>
                      <a:pt x="0" y="33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312" name="Rectangle 114"/>
              <p:cNvSpPr>
                <a:spLocks noChangeArrowheads="1"/>
              </p:cNvSpPr>
              <p:nvPr/>
            </p:nvSpPr>
            <p:spPr bwMode="auto">
              <a:xfrm>
                <a:off x="2454275" y="6207126"/>
                <a:ext cx="782638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Xipes0042</a:t>
                </a:r>
                <a:endParaRPr lang="en-US"/>
              </a:p>
            </p:txBody>
          </p:sp>
          <p:sp>
            <p:nvSpPr>
              <p:cNvPr id="313" name="Rectangle 115"/>
              <p:cNvSpPr>
                <a:spLocks noChangeArrowheads="1"/>
              </p:cNvSpPr>
              <p:nvPr/>
            </p:nvSpPr>
            <p:spPr bwMode="auto">
              <a:xfrm>
                <a:off x="3624263" y="6216651"/>
                <a:ext cx="44450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137.9</a:t>
                </a:r>
                <a:endParaRPr lang="en-US"/>
              </a:p>
            </p:txBody>
          </p:sp>
          <p:sp>
            <p:nvSpPr>
              <p:cNvPr id="314" name="Freeform 116"/>
              <p:cNvSpPr>
                <a:spLocks/>
              </p:cNvSpPr>
              <p:nvPr/>
            </p:nvSpPr>
            <p:spPr bwMode="auto">
              <a:xfrm>
                <a:off x="3455988" y="5670551"/>
                <a:ext cx="125413" cy="622300"/>
              </a:xfrm>
              <a:custGeom>
                <a:avLst/>
                <a:gdLst>
                  <a:gd name="T0" fmla="*/ 41 w 41"/>
                  <a:gd name="T1" fmla="*/ 204 h 204"/>
                  <a:gd name="T2" fmla="*/ 35 w 41"/>
                  <a:gd name="T3" fmla="*/ 204 h 204"/>
                  <a:gd name="T4" fmla="*/ 0 w 41"/>
                  <a:gd name="T5" fmla="*/ 0 h 204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204"/>
                  <a:gd name="T11" fmla="*/ 41 w 41"/>
                  <a:gd name="T12" fmla="*/ 204 h 20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204">
                    <a:moveTo>
                      <a:pt x="41" y="204"/>
                    </a:moveTo>
                    <a:lnTo>
                      <a:pt x="35" y="204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315" name="Freeform 117"/>
              <p:cNvSpPr>
                <a:spLocks/>
              </p:cNvSpPr>
              <p:nvPr/>
            </p:nvSpPr>
            <p:spPr bwMode="auto">
              <a:xfrm>
                <a:off x="3227388" y="5670551"/>
                <a:ext cx="223838" cy="622300"/>
              </a:xfrm>
              <a:custGeom>
                <a:avLst/>
                <a:gdLst>
                  <a:gd name="T0" fmla="*/ 73 w 73"/>
                  <a:gd name="T1" fmla="*/ 0 h 204"/>
                  <a:gd name="T2" fmla="*/ 40 w 73"/>
                  <a:gd name="T3" fmla="*/ 0 h 204"/>
                  <a:gd name="T4" fmla="*/ 5 w 73"/>
                  <a:gd name="T5" fmla="*/ 204 h 204"/>
                  <a:gd name="T6" fmla="*/ 0 w 73"/>
                  <a:gd name="T7" fmla="*/ 204 h 20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204"/>
                  <a:gd name="T14" fmla="*/ 73 w 73"/>
                  <a:gd name="T15" fmla="*/ 204 h 20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204">
                    <a:moveTo>
                      <a:pt x="73" y="0"/>
                    </a:moveTo>
                    <a:lnTo>
                      <a:pt x="40" y="0"/>
                    </a:lnTo>
                    <a:lnTo>
                      <a:pt x="5" y="204"/>
                    </a:lnTo>
                    <a:lnTo>
                      <a:pt x="0" y="204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316" name="Rectangle 118"/>
              <p:cNvSpPr>
                <a:spLocks noChangeArrowheads="1"/>
              </p:cNvSpPr>
              <p:nvPr/>
            </p:nvSpPr>
            <p:spPr bwMode="auto">
              <a:xfrm>
                <a:off x="2428875" y="6381751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>
                    <a:solidFill>
                      <a:srgbClr val="000000"/>
                    </a:solidFill>
                  </a:rPr>
                  <a:t>Xipes0017</a:t>
                </a:r>
                <a:endParaRPr lang="en-US"/>
              </a:p>
            </p:txBody>
          </p:sp>
          <p:sp>
            <p:nvSpPr>
              <p:cNvPr id="317" name="Rectangle 119"/>
              <p:cNvSpPr>
                <a:spLocks noChangeArrowheads="1"/>
              </p:cNvSpPr>
              <p:nvPr/>
            </p:nvSpPr>
            <p:spPr bwMode="auto">
              <a:xfrm>
                <a:off x="3624263" y="6394451"/>
                <a:ext cx="44450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146.6</a:t>
                </a:r>
                <a:endParaRPr lang="en-US"/>
              </a:p>
            </p:txBody>
          </p:sp>
          <p:sp>
            <p:nvSpPr>
              <p:cNvPr id="318" name="Freeform 120"/>
              <p:cNvSpPr>
                <a:spLocks/>
              </p:cNvSpPr>
              <p:nvPr/>
            </p:nvSpPr>
            <p:spPr bwMode="auto">
              <a:xfrm>
                <a:off x="3455988" y="5981701"/>
                <a:ext cx="125413" cy="488950"/>
              </a:xfrm>
              <a:custGeom>
                <a:avLst/>
                <a:gdLst>
                  <a:gd name="T0" fmla="*/ 41 w 41"/>
                  <a:gd name="T1" fmla="*/ 160 h 160"/>
                  <a:gd name="T2" fmla="*/ 35 w 41"/>
                  <a:gd name="T3" fmla="*/ 160 h 160"/>
                  <a:gd name="T4" fmla="*/ 0 w 41"/>
                  <a:gd name="T5" fmla="*/ 0 h 160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60"/>
                  <a:gd name="T11" fmla="*/ 41 w 41"/>
                  <a:gd name="T12" fmla="*/ 160 h 16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60">
                    <a:moveTo>
                      <a:pt x="41" y="160"/>
                    </a:moveTo>
                    <a:lnTo>
                      <a:pt x="35" y="16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319" name="Freeform 121"/>
              <p:cNvSpPr>
                <a:spLocks/>
              </p:cNvSpPr>
              <p:nvPr/>
            </p:nvSpPr>
            <p:spPr bwMode="auto">
              <a:xfrm>
                <a:off x="3233738" y="5981701"/>
                <a:ext cx="211138" cy="488950"/>
              </a:xfrm>
              <a:custGeom>
                <a:avLst/>
                <a:gdLst>
                  <a:gd name="T0" fmla="*/ 69 w 69"/>
                  <a:gd name="T1" fmla="*/ 0 h 160"/>
                  <a:gd name="T2" fmla="*/ 38 w 69"/>
                  <a:gd name="T3" fmla="*/ 0 h 160"/>
                  <a:gd name="T4" fmla="*/ 3 w 69"/>
                  <a:gd name="T5" fmla="*/ 160 h 160"/>
                  <a:gd name="T6" fmla="*/ 0 w 69"/>
                  <a:gd name="T7" fmla="*/ 160 h 1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60"/>
                  <a:gd name="T14" fmla="*/ 69 w 69"/>
                  <a:gd name="T15" fmla="*/ 160 h 1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60">
                    <a:moveTo>
                      <a:pt x="69" y="0"/>
                    </a:moveTo>
                    <a:lnTo>
                      <a:pt x="38" y="0"/>
                    </a:lnTo>
                    <a:lnTo>
                      <a:pt x="3" y="160"/>
                    </a:lnTo>
                    <a:lnTo>
                      <a:pt x="0" y="160"/>
                    </a:lnTo>
                  </a:path>
                </a:pathLst>
              </a:cu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203" name="Rectangle 122"/>
            <p:cNvSpPr>
              <a:spLocks noChangeArrowheads="1"/>
            </p:cNvSpPr>
            <p:nvPr/>
          </p:nvSpPr>
          <p:spPr bwMode="auto">
            <a:xfrm>
              <a:off x="3190875" y="296863"/>
              <a:ext cx="129202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Pg_1 (inverted)</a:t>
              </a:r>
              <a:endParaRPr lang="en-US"/>
            </a:p>
          </p:txBody>
        </p:sp>
      </p:grpSp>
      <p:grpSp>
        <p:nvGrpSpPr>
          <p:cNvPr id="320" name="Group 580"/>
          <p:cNvGrpSpPr>
            <a:grpSpLocks/>
          </p:cNvGrpSpPr>
          <p:nvPr/>
        </p:nvGrpSpPr>
        <p:grpSpPr bwMode="auto">
          <a:xfrm>
            <a:off x="9193213" y="6057900"/>
            <a:ext cx="1639887" cy="495300"/>
            <a:chOff x="9192627" y="5966414"/>
            <a:chExt cx="1639888" cy="494710"/>
          </a:xfrm>
        </p:grpSpPr>
        <p:grpSp>
          <p:nvGrpSpPr>
            <p:cNvPr id="321" name="Group 539"/>
            <p:cNvGrpSpPr>
              <a:grpSpLocks/>
            </p:cNvGrpSpPr>
            <p:nvPr/>
          </p:nvGrpSpPr>
          <p:grpSpPr bwMode="auto">
            <a:xfrm>
              <a:off x="9192627" y="6245224"/>
              <a:ext cx="1639888" cy="215900"/>
              <a:chOff x="2368550" y="654051"/>
              <a:chExt cx="1639888" cy="215900"/>
            </a:xfrm>
          </p:grpSpPr>
          <p:sp>
            <p:nvSpPr>
              <p:cNvPr id="323" name="AutoShape 7"/>
              <p:cNvSpPr>
                <a:spLocks noChangeArrowheads="1"/>
              </p:cNvSpPr>
              <p:nvPr/>
            </p:nvSpPr>
            <p:spPr bwMode="auto">
              <a:xfrm>
                <a:off x="3289300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324" name="Rectangle 8"/>
              <p:cNvSpPr>
                <a:spLocks noChangeArrowheads="1"/>
              </p:cNvSpPr>
              <p:nvPr/>
            </p:nvSpPr>
            <p:spPr bwMode="auto">
              <a:xfrm>
                <a:off x="2368550" y="654051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u="sng">
                    <a:solidFill>
                      <a:srgbClr val="FF0000"/>
                    </a:solidFill>
                  </a:rPr>
                  <a:t>Xipes0098</a:t>
                </a:r>
                <a:endParaRPr lang="en-US"/>
              </a:p>
            </p:txBody>
          </p:sp>
          <p:sp>
            <p:nvSpPr>
              <p:cNvPr id="325" name="Rectangle 9"/>
              <p:cNvSpPr>
                <a:spLocks noChangeArrowheads="1"/>
              </p:cNvSpPr>
              <p:nvPr/>
            </p:nvSpPr>
            <p:spPr bwMode="auto">
              <a:xfrm>
                <a:off x="3563938" y="665163"/>
                <a:ext cx="44450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221.5</a:t>
                </a:r>
                <a:endParaRPr lang="en-US"/>
              </a:p>
            </p:txBody>
          </p:sp>
          <p:sp>
            <p:nvSpPr>
              <p:cNvPr id="326" name="Freeform 10"/>
              <p:cNvSpPr>
                <a:spLocks/>
              </p:cNvSpPr>
              <p:nvPr/>
            </p:nvSpPr>
            <p:spPr bwMode="auto">
              <a:xfrm>
                <a:off x="3395663" y="704851"/>
                <a:ext cx="125413" cy="36513"/>
              </a:xfrm>
              <a:custGeom>
                <a:avLst/>
                <a:gdLst>
                  <a:gd name="T0" fmla="*/ 41 w 41"/>
                  <a:gd name="T1" fmla="*/ 12 h 12"/>
                  <a:gd name="T2" fmla="*/ 35 w 41"/>
                  <a:gd name="T3" fmla="*/ 12 h 12"/>
                  <a:gd name="T4" fmla="*/ 0 w 41"/>
                  <a:gd name="T5" fmla="*/ 0 h 12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2"/>
                  <a:gd name="T11" fmla="*/ 41 w 41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2">
                    <a:moveTo>
                      <a:pt x="41" y="12"/>
                    </a:moveTo>
                    <a:lnTo>
                      <a:pt x="35" y="12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327" name="Freeform 11"/>
              <p:cNvSpPr>
                <a:spLocks/>
              </p:cNvSpPr>
              <p:nvPr/>
            </p:nvSpPr>
            <p:spPr bwMode="auto">
              <a:xfrm>
                <a:off x="3173413" y="704851"/>
                <a:ext cx="209550" cy="36513"/>
              </a:xfrm>
              <a:custGeom>
                <a:avLst/>
                <a:gdLst>
                  <a:gd name="T0" fmla="*/ 69 w 69"/>
                  <a:gd name="T1" fmla="*/ 0 h 12"/>
                  <a:gd name="T2" fmla="*/ 38 w 69"/>
                  <a:gd name="T3" fmla="*/ 0 h 12"/>
                  <a:gd name="T4" fmla="*/ 3 w 69"/>
                  <a:gd name="T5" fmla="*/ 12 h 12"/>
                  <a:gd name="T6" fmla="*/ 0 w 69"/>
                  <a:gd name="T7" fmla="*/ 12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2"/>
                  <a:gd name="T14" fmla="*/ 69 w 69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2">
                    <a:moveTo>
                      <a:pt x="69" y="0"/>
                    </a:moveTo>
                    <a:lnTo>
                      <a:pt x="38" y="0"/>
                    </a:lnTo>
                    <a:lnTo>
                      <a:pt x="3" y="12"/>
                    </a:lnTo>
                    <a:lnTo>
                      <a:pt x="0" y="12"/>
                    </a:lnTo>
                  </a:path>
                </a:pathLst>
              </a:custGeom>
              <a:noFill/>
              <a:ln w="12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322" name="Rectangle 12"/>
            <p:cNvSpPr>
              <a:spLocks noChangeArrowheads="1"/>
            </p:cNvSpPr>
            <p:nvPr/>
          </p:nvSpPr>
          <p:spPr bwMode="auto">
            <a:xfrm>
              <a:off x="9887952" y="5966414"/>
              <a:ext cx="646113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Zm_02</a:t>
              </a:r>
              <a:endParaRPr lang="en-US"/>
            </a:p>
          </p:txBody>
        </p:sp>
      </p:grpSp>
      <p:grpSp>
        <p:nvGrpSpPr>
          <p:cNvPr id="328" name="Group 325"/>
          <p:cNvGrpSpPr>
            <a:grpSpLocks/>
          </p:cNvGrpSpPr>
          <p:nvPr/>
        </p:nvGrpSpPr>
        <p:grpSpPr bwMode="auto">
          <a:xfrm>
            <a:off x="9180513" y="4467225"/>
            <a:ext cx="1638300" cy="1231900"/>
            <a:chOff x="4127500" y="296863"/>
            <a:chExt cx="1638300" cy="1231901"/>
          </a:xfrm>
        </p:grpSpPr>
        <p:grpSp>
          <p:nvGrpSpPr>
            <p:cNvPr id="329" name="Group 546"/>
            <p:cNvGrpSpPr>
              <a:grpSpLocks/>
            </p:cNvGrpSpPr>
            <p:nvPr/>
          </p:nvGrpSpPr>
          <p:grpSpPr bwMode="auto">
            <a:xfrm>
              <a:off x="4127500" y="654051"/>
              <a:ext cx="1638300" cy="874713"/>
              <a:chOff x="4127500" y="654051"/>
              <a:chExt cx="1638300" cy="874713"/>
            </a:xfrm>
          </p:grpSpPr>
          <p:sp>
            <p:nvSpPr>
              <p:cNvPr id="331" name="AutoShape 14"/>
              <p:cNvSpPr>
                <a:spLocks noChangeArrowheads="1"/>
              </p:cNvSpPr>
              <p:nvPr/>
            </p:nvSpPr>
            <p:spPr bwMode="auto">
              <a:xfrm>
                <a:off x="5048250" y="654051"/>
                <a:ext cx="106363" cy="715963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332" name="Rectangle 15"/>
              <p:cNvSpPr>
                <a:spLocks noChangeArrowheads="1"/>
              </p:cNvSpPr>
              <p:nvPr/>
            </p:nvSpPr>
            <p:spPr bwMode="auto">
              <a:xfrm>
                <a:off x="4127500" y="654051"/>
                <a:ext cx="815975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u="sng">
                    <a:solidFill>
                      <a:srgbClr val="A90E05"/>
                    </a:solidFill>
                  </a:rPr>
                  <a:t>Xipes0101</a:t>
                </a:r>
                <a:endParaRPr lang="en-US"/>
              </a:p>
            </p:txBody>
          </p:sp>
          <p:sp>
            <p:nvSpPr>
              <p:cNvPr id="333" name="Rectangle 16"/>
              <p:cNvSpPr>
                <a:spLocks noChangeArrowheads="1"/>
              </p:cNvSpPr>
              <p:nvPr/>
            </p:nvSpPr>
            <p:spPr bwMode="auto">
              <a:xfrm>
                <a:off x="5321300" y="66516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20.8</a:t>
                </a:r>
                <a:endParaRPr lang="en-US"/>
              </a:p>
            </p:txBody>
          </p:sp>
          <p:sp>
            <p:nvSpPr>
              <p:cNvPr id="334" name="Freeform 17"/>
              <p:cNvSpPr>
                <a:spLocks/>
              </p:cNvSpPr>
              <p:nvPr/>
            </p:nvSpPr>
            <p:spPr bwMode="auto">
              <a:xfrm>
                <a:off x="5154613" y="704851"/>
                <a:ext cx="123825" cy="36513"/>
              </a:xfrm>
              <a:custGeom>
                <a:avLst/>
                <a:gdLst>
                  <a:gd name="T0" fmla="*/ 41 w 41"/>
                  <a:gd name="T1" fmla="*/ 12 h 12"/>
                  <a:gd name="T2" fmla="*/ 35 w 41"/>
                  <a:gd name="T3" fmla="*/ 12 h 12"/>
                  <a:gd name="T4" fmla="*/ 0 w 41"/>
                  <a:gd name="T5" fmla="*/ 0 h 12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2"/>
                  <a:gd name="T11" fmla="*/ 41 w 41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2">
                    <a:moveTo>
                      <a:pt x="41" y="12"/>
                    </a:moveTo>
                    <a:lnTo>
                      <a:pt x="35" y="12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335" name="Freeform 18"/>
              <p:cNvSpPr>
                <a:spLocks/>
              </p:cNvSpPr>
              <p:nvPr/>
            </p:nvSpPr>
            <p:spPr bwMode="auto">
              <a:xfrm>
                <a:off x="4932363" y="704851"/>
                <a:ext cx="209550" cy="36513"/>
              </a:xfrm>
              <a:custGeom>
                <a:avLst/>
                <a:gdLst>
                  <a:gd name="T0" fmla="*/ 69 w 69"/>
                  <a:gd name="T1" fmla="*/ 0 h 12"/>
                  <a:gd name="T2" fmla="*/ 38 w 69"/>
                  <a:gd name="T3" fmla="*/ 0 h 12"/>
                  <a:gd name="T4" fmla="*/ 3 w 69"/>
                  <a:gd name="T5" fmla="*/ 12 h 12"/>
                  <a:gd name="T6" fmla="*/ 0 w 69"/>
                  <a:gd name="T7" fmla="*/ 12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2"/>
                  <a:gd name="T14" fmla="*/ 69 w 69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2">
                    <a:moveTo>
                      <a:pt x="69" y="0"/>
                    </a:moveTo>
                    <a:lnTo>
                      <a:pt x="38" y="0"/>
                    </a:lnTo>
                    <a:lnTo>
                      <a:pt x="3" y="12"/>
                    </a:lnTo>
                    <a:lnTo>
                      <a:pt x="0" y="12"/>
                    </a:lnTo>
                  </a:path>
                </a:pathLst>
              </a:custGeom>
              <a:noFill/>
              <a:ln w="11">
                <a:solidFill>
                  <a:srgbClr val="A90E05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336" name="Rectangle 19"/>
              <p:cNvSpPr>
                <a:spLocks noChangeArrowheads="1"/>
              </p:cNvSpPr>
              <p:nvPr/>
            </p:nvSpPr>
            <p:spPr bwMode="auto">
              <a:xfrm>
                <a:off x="4127500" y="1135063"/>
                <a:ext cx="815975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u="sng">
                    <a:solidFill>
                      <a:srgbClr val="00FFFF"/>
                    </a:solidFill>
                  </a:rPr>
                  <a:t>Xipes0103</a:t>
                </a:r>
                <a:endParaRPr lang="en-US"/>
              </a:p>
            </p:txBody>
          </p:sp>
          <p:sp>
            <p:nvSpPr>
              <p:cNvPr id="337" name="Rectangle 20"/>
              <p:cNvSpPr>
                <a:spLocks noChangeArrowheads="1"/>
              </p:cNvSpPr>
              <p:nvPr/>
            </p:nvSpPr>
            <p:spPr bwMode="auto">
              <a:xfrm>
                <a:off x="5321300" y="1147763"/>
                <a:ext cx="44450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150.6</a:t>
                </a:r>
                <a:endParaRPr lang="en-US"/>
              </a:p>
            </p:txBody>
          </p:sp>
          <p:sp>
            <p:nvSpPr>
              <p:cNvPr id="338" name="Freeform 21"/>
              <p:cNvSpPr>
                <a:spLocks/>
              </p:cNvSpPr>
              <p:nvPr/>
            </p:nvSpPr>
            <p:spPr bwMode="auto">
              <a:xfrm>
                <a:off x="5154613" y="1223963"/>
                <a:ext cx="123825" cy="82550"/>
              </a:xfrm>
              <a:custGeom>
                <a:avLst/>
                <a:gdLst>
                  <a:gd name="T0" fmla="*/ 41 w 41"/>
                  <a:gd name="T1" fmla="*/ 0 h 27"/>
                  <a:gd name="T2" fmla="*/ 35 w 41"/>
                  <a:gd name="T3" fmla="*/ 0 h 27"/>
                  <a:gd name="T4" fmla="*/ 0 w 41"/>
                  <a:gd name="T5" fmla="*/ 27 h 27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27"/>
                  <a:gd name="T11" fmla="*/ 41 w 41"/>
                  <a:gd name="T12" fmla="*/ 27 h 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27">
                    <a:moveTo>
                      <a:pt x="41" y="0"/>
                    </a:moveTo>
                    <a:lnTo>
                      <a:pt x="35" y="0"/>
                    </a:lnTo>
                    <a:lnTo>
                      <a:pt x="0" y="27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339" name="Freeform 22"/>
              <p:cNvSpPr>
                <a:spLocks/>
              </p:cNvSpPr>
              <p:nvPr/>
            </p:nvSpPr>
            <p:spPr bwMode="auto">
              <a:xfrm>
                <a:off x="4932363" y="1223963"/>
                <a:ext cx="209550" cy="82550"/>
              </a:xfrm>
              <a:custGeom>
                <a:avLst/>
                <a:gdLst>
                  <a:gd name="T0" fmla="*/ 69 w 69"/>
                  <a:gd name="T1" fmla="*/ 27 h 27"/>
                  <a:gd name="T2" fmla="*/ 38 w 69"/>
                  <a:gd name="T3" fmla="*/ 27 h 27"/>
                  <a:gd name="T4" fmla="*/ 3 w 69"/>
                  <a:gd name="T5" fmla="*/ 0 h 27"/>
                  <a:gd name="T6" fmla="*/ 0 w 69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27"/>
                  <a:gd name="T14" fmla="*/ 69 w 69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27">
                    <a:moveTo>
                      <a:pt x="69" y="27"/>
                    </a:moveTo>
                    <a:lnTo>
                      <a:pt x="38" y="27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1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340" name="Rectangle 23"/>
              <p:cNvSpPr>
                <a:spLocks noChangeArrowheads="1"/>
              </p:cNvSpPr>
              <p:nvPr/>
            </p:nvSpPr>
            <p:spPr bwMode="auto">
              <a:xfrm>
                <a:off x="4127500" y="1314451"/>
                <a:ext cx="815975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800000"/>
                    </a:solidFill>
                  </a:rPr>
                  <a:t>Xipes0146</a:t>
                </a:r>
                <a:endParaRPr lang="en-US"/>
              </a:p>
            </p:txBody>
          </p:sp>
          <p:sp>
            <p:nvSpPr>
              <p:cNvPr id="341" name="Rectangle 24"/>
              <p:cNvSpPr>
                <a:spLocks noChangeArrowheads="1"/>
              </p:cNvSpPr>
              <p:nvPr/>
            </p:nvSpPr>
            <p:spPr bwMode="auto">
              <a:xfrm>
                <a:off x="5321300" y="1323976"/>
                <a:ext cx="44450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153.1</a:t>
                </a:r>
                <a:endParaRPr lang="en-US"/>
              </a:p>
            </p:txBody>
          </p:sp>
          <p:sp>
            <p:nvSpPr>
              <p:cNvPr id="342" name="Freeform 25"/>
              <p:cNvSpPr>
                <a:spLocks/>
              </p:cNvSpPr>
              <p:nvPr/>
            </p:nvSpPr>
            <p:spPr bwMode="auto">
              <a:xfrm>
                <a:off x="5154613" y="1317626"/>
                <a:ext cx="123825" cy="82550"/>
              </a:xfrm>
              <a:custGeom>
                <a:avLst/>
                <a:gdLst>
                  <a:gd name="T0" fmla="*/ 41 w 41"/>
                  <a:gd name="T1" fmla="*/ 27 h 27"/>
                  <a:gd name="T2" fmla="*/ 35 w 41"/>
                  <a:gd name="T3" fmla="*/ 27 h 27"/>
                  <a:gd name="T4" fmla="*/ 0 w 41"/>
                  <a:gd name="T5" fmla="*/ 0 h 27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27"/>
                  <a:gd name="T11" fmla="*/ 41 w 41"/>
                  <a:gd name="T12" fmla="*/ 27 h 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27">
                    <a:moveTo>
                      <a:pt x="41" y="27"/>
                    </a:moveTo>
                    <a:lnTo>
                      <a:pt x="35" y="27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343" name="Freeform 26"/>
              <p:cNvSpPr>
                <a:spLocks/>
              </p:cNvSpPr>
              <p:nvPr/>
            </p:nvSpPr>
            <p:spPr bwMode="auto">
              <a:xfrm>
                <a:off x="4932363" y="1317626"/>
                <a:ext cx="209550" cy="82550"/>
              </a:xfrm>
              <a:custGeom>
                <a:avLst/>
                <a:gdLst>
                  <a:gd name="T0" fmla="*/ 69 w 69"/>
                  <a:gd name="T1" fmla="*/ 0 h 27"/>
                  <a:gd name="T2" fmla="*/ 38 w 69"/>
                  <a:gd name="T3" fmla="*/ 0 h 27"/>
                  <a:gd name="T4" fmla="*/ 3 w 69"/>
                  <a:gd name="T5" fmla="*/ 27 h 27"/>
                  <a:gd name="T6" fmla="*/ 0 w 69"/>
                  <a:gd name="T7" fmla="*/ 27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27"/>
                  <a:gd name="T14" fmla="*/ 69 w 69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27">
                    <a:moveTo>
                      <a:pt x="69" y="0"/>
                    </a:moveTo>
                    <a:lnTo>
                      <a:pt x="38" y="0"/>
                    </a:lnTo>
                    <a:lnTo>
                      <a:pt x="3" y="27"/>
                    </a:lnTo>
                    <a:lnTo>
                      <a:pt x="0" y="27"/>
                    </a:lnTo>
                  </a:path>
                </a:pathLst>
              </a:custGeom>
              <a:noFill/>
              <a:ln w="11">
                <a:solidFill>
                  <a:srgbClr val="8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330" name="Rectangle 27"/>
            <p:cNvSpPr>
              <a:spLocks noChangeArrowheads="1"/>
            </p:cNvSpPr>
            <p:nvPr/>
          </p:nvSpPr>
          <p:spPr bwMode="auto">
            <a:xfrm>
              <a:off x="4821238" y="296863"/>
              <a:ext cx="646113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Zm_06</a:t>
              </a:r>
              <a:endParaRPr lang="en-US"/>
            </a:p>
          </p:txBody>
        </p:sp>
      </p:grpSp>
      <p:grpSp>
        <p:nvGrpSpPr>
          <p:cNvPr id="344" name="Group 579"/>
          <p:cNvGrpSpPr>
            <a:grpSpLocks/>
          </p:cNvGrpSpPr>
          <p:nvPr/>
        </p:nvGrpSpPr>
        <p:grpSpPr bwMode="auto">
          <a:xfrm>
            <a:off x="9193213" y="3824288"/>
            <a:ext cx="1638300" cy="465137"/>
            <a:chOff x="9192627" y="888274"/>
            <a:chExt cx="1638300" cy="465409"/>
          </a:xfrm>
        </p:grpSpPr>
        <p:grpSp>
          <p:nvGrpSpPr>
            <p:cNvPr id="345" name="Group 561"/>
            <p:cNvGrpSpPr>
              <a:grpSpLocks/>
            </p:cNvGrpSpPr>
            <p:nvPr/>
          </p:nvGrpSpPr>
          <p:grpSpPr bwMode="auto">
            <a:xfrm>
              <a:off x="9192627" y="1140958"/>
              <a:ext cx="1638300" cy="212725"/>
              <a:chOff x="5886450" y="654051"/>
              <a:chExt cx="1638300" cy="212725"/>
            </a:xfrm>
          </p:grpSpPr>
          <p:sp>
            <p:nvSpPr>
              <p:cNvPr id="347" name="AutoShape 29"/>
              <p:cNvSpPr>
                <a:spLocks noChangeArrowheads="1"/>
              </p:cNvSpPr>
              <p:nvPr/>
            </p:nvSpPr>
            <p:spPr bwMode="auto">
              <a:xfrm>
                <a:off x="6805613" y="654051"/>
                <a:ext cx="107950" cy="103188"/>
              </a:xfrm>
              <a:prstGeom prst="roundRect">
                <a:avLst>
                  <a:gd name="adj" fmla="val 51472"/>
                </a:avLst>
              </a:prstGeom>
              <a:noFill/>
              <a:ln w="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348" name="Rectangle 30"/>
              <p:cNvSpPr>
                <a:spLocks noChangeArrowheads="1"/>
              </p:cNvSpPr>
              <p:nvPr/>
            </p:nvSpPr>
            <p:spPr bwMode="auto">
              <a:xfrm>
                <a:off x="5886450" y="654051"/>
                <a:ext cx="815975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F02AE"/>
                    </a:solidFill>
                  </a:rPr>
                  <a:t>Xipes0045</a:t>
                </a:r>
                <a:endParaRPr lang="en-US"/>
              </a:p>
            </p:txBody>
          </p:sp>
          <p:sp>
            <p:nvSpPr>
              <p:cNvPr id="349" name="Rectangle 31"/>
              <p:cNvSpPr>
                <a:spLocks noChangeArrowheads="1"/>
              </p:cNvSpPr>
              <p:nvPr/>
            </p:nvSpPr>
            <p:spPr bwMode="auto">
              <a:xfrm>
                <a:off x="7080250" y="661988"/>
                <a:ext cx="44450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130.3</a:t>
                </a:r>
                <a:endParaRPr lang="en-US"/>
              </a:p>
            </p:txBody>
          </p:sp>
          <p:sp>
            <p:nvSpPr>
              <p:cNvPr id="350" name="Freeform 32"/>
              <p:cNvSpPr>
                <a:spLocks/>
              </p:cNvSpPr>
              <p:nvPr/>
            </p:nvSpPr>
            <p:spPr bwMode="auto">
              <a:xfrm>
                <a:off x="6913563" y="704851"/>
                <a:ext cx="123825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351" name="Freeform 33"/>
              <p:cNvSpPr>
                <a:spLocks/>
              </p:cNvSpPr>
              <p:nvPr/>
            </p:nvSpPr>
            <p:spPr bwMode="auto">
              <a:xfrm>
                <a:off x="6689725" y="704851"/>
                <a:ext cx="211138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1">
                <a:solidFill>
                  <a:srgbClr val="0F02AE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346" name="Rectangle 34"/>
            <p:cNvSpPr>
              <a:spLocks noChangeArrowheads="1"/>
            </p:cNvSpPr>
            <p:nvPr/>
          </p:nvSpPr>
          <p:spPr bwMode="auto">
            <a:xfrm>
              <a:off x="9886365" y="888274"/>
              <a:ext cx="646113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Zm_08</a:t>
              </a:r>
              <a:endParaRPr lang="en-US"/>
            </a:p>
          </p:txBody>
        </p:sp>
      </p:grpSp>
      <p:grpSp>
        <p:nvGrpSpPr>
          <p:cNvPr id="352" name="Group 349"/>
          <p:cNvGrpSpPr>
            <a:grpSpLocks/>
          </p:cNvGrpSpPr>
          <p:nvPr/>
        </p:nvGrpSpPr>
        <p:grpSpPr bwMode="auto">
          <a:xfrm>
            <a:off x="9142413" y="2376488"/>
            <a:ext cx="1608137" cy="1433512"/>
            <a:chOff x="7643813" y="296863"/>
            <a:chExt cx="1608138" cy="1433513"/>
          </a:xfrm>
        </p:grpSpPr>
        <p:grpSp>
          <p:nvGrpSpPr>
            <p:cNvPr id="353" name="Group 568"/>
            <p:cNvGrpSpPr>
              <a:grpSpLocks/>
            </p:cNvGrpSpPr>
            <p:nvPr/>
          </p:nvGrpSpPr>
          <p:grpSpPr bwMode="auto">
            <a:xfrm>
              <a:off x="7643813" y="654051"/>
              <a:ext cx="1608138" cy="1076325"/>
              <a:chOff x="7643813" y="654051"/>
              <a:chExt cx="1608138" cy="1076325"/>
            </a:xfrm>
          </p:grpSpPr>
          <p:sp>
            <p:nvSpPr>
              <p:cNvPr id="355" name="AutoShape 36"/>
              <p:cNvSpPr>
                <a:spLocks noChangeArrowheads="1"/>
              </p:cNvSpPr>
              <p:nvPr/>
            </p:nvSpPr>
            <p:spPr bwMode="auto">
              <a:xfrm>
                <a:off x="8613776" y="654051"/>
                <a:ext cx="106363" cy="490538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356" name="Rectangle 37"/>
              <p:cNvSpPr>
                <a:spLocks noChangeArrowheads="1"/>
              </p:cNvSpPr>
              <p:nvPr/>
            </p:nvSpPr>
            <p:spPr bwMode="auto">
              <a:xfrm>
                <a:off x="7643813" y="654051"/>
                <a:ext cx="866775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3D529A"/>
                    </a:solidFill>
                  </a:rPr>
                  <a:t>Xicmp4010</a:t>
                </a:r>
                <a:endParaRPr lang="en-US"/>
              </a:p>
            </p:txBody>
          </p:sp>
          <p:sp>
            <p:nvSpPr>
              <p:cNvPr id="357" name="Rectangle 38"/>
              <p:cNvSpPr>
                <a:spLocks noChangeArrowheads="1"/>
              </p:cNvSpPr>
              <p:nvPr/>
            </p:nvSpPr>
            <p:spPr bwMode="auto">
              <a:xfrm>
                <a:off x="8888413" y="661988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3.7</a:t>
                </a:r>
                <a:endParaRPr lang="en-US"/>
              </a:p>
            </p:txBody>
          </p:sp>
          <p:sp>
            <p:nvSpPr>
              <p:cNvPr id="358" name="Freeform 39"/>
              <p:cNvSpPr>
                <a:spLocks/>
              </p:cNvSpPr>
              <p:nvPr/>
            </p:nvSpPr>
            <p:spPr bwMode="auto">
              <a:xfrm>
                <a:off x="8720138" y="704851"/>
                <a:ext cx="125413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359" name="Freeform 40"/>
              <p:cNvSpPr>
                <a:spLocks/>
              </p:cNvSpPr>
              <p:nvPr/>
            </p:nvSpPr>
            <p:spPr bwMode="auto">
              <a:xfrm>
                <a:off x="8497888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3D529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360" name="Rectangle 41"/>
              <p:cNvSpPr>
                <a:spLocks noChangeArrowheads="1"/>
              </p:cNvSpPr>
              <p:nvPr/>
            </p:nvSpPr>
            <p:spPr bwMode="auto">
              <a:xfrm>
                <a:off x="7693026" y="827088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BF3202"/>
                    </a:solidFill>
                  </a:rPr>
                  <a:t>Xipes0004</a:t>
                </a:r>
                <a:endParaRPr lang="en-US"/>
              </a:p>
            </p:txBody>
          </p:sp>
          <p:sp>
            <p:nvSpPr>
              <p:cNvPr id="361" name="Rectangle 42"/>
              <p:cNvSpPr>
                <a:spLocks noChangeArrowheads="1"/>
              </p:cNvSpPr>
              <p:nvPr/>
            </p:nvSpPr>
            <p:spPr bwMode="auto">
              <a:xfrm>
                <a:off x="8888413" y="836613"/>
                <a:ext cx="363538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15.9</a:t>
                </a:r>
                <a:endParaRPr lang="en-US"/>
              </a:p>
            </p:txBody>
          </p:sp>
          <p:sp>
            <p:nvSpPr>
              <p:cNvPr id="362" name="Freeform 43"/>
              <p:cNvSpPr>
                <a:spLocks/>
              </p:cNvSpPr>
              <p:nvPr/>
            </p:nvSpPr>
            <p:spPr bwMode="auto">
              <a:xfrm>
                <a:off x="8720138" y="763588"/>
                <a:ext cx="125413" cy="149225"/>
              </a:xfrm>
              <a:custGeom>
                <a:avLst/>
                <a:gdLst>
                  <a:gd name="T0" fmla="*/ 41 w 41"/>
                  <a:gd name="T1" fmla="*/ 49 h 49"/>
                  <a:gd name="T2" fmla="*/ 35 w 41"/>
                  <a:gd name="T3" fmla="*/ 49 h 49"/>
                  <a:gd name="T4" fmla="*/ 0 w 41"/>
                  <a:gd name="T5" fmla="*/ 0 h 49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49"/>
                  <a:gd name="T11" fmla="*/ 41 w 41"/>
                  <a:gd name="T12" fmla="*/ 49 h 4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49">
                    <a:moveTo>
                      <a:pt x="41" y="49"/>
                    </a:moveTo>
                    <a:lnTo>
                      <a:pt x="35" y="49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363" name="Freeform 44"/>
              <p:cNvSpPr>
                <a:spLocks/>
              </p:cNvSpPr>
              <p:nvPr/>
            </p:nvSpPr>
            <p:spPr bwMode="auto">
              <a:xfrm>
                <a:off x="8497888" y="763588"/>
                <a:ext cx="209550" cy="149225"/>
              </a:xfrm>
              <a:custGeom>
                <a:avLst/>
                <a:gdLst>
                  <a:gd name="T0" fmla="*/ 69 w 69"/>
                  <a:gd name="T1" fmla="*/ 0 h 49"/>
                  <a:gd name="T2" fmla="*/ 38 w 69"/>
                  <a:gd name="T3" fmla="*/ 0 h 49"/>
                  <a:gd name="T4" fmla="*/ 3 w 69"/>
                  <a:gd name="T5" fmla="*/ 49 h 49"/>
                  <a:gd name="T6" fmla="*/ 0 w 69"/>
                  <a:gd name="T7" fmla="*/ 49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49"/>
                  <a:gd name="T14" fmla="*/ 69 w 69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49">
                    <a:moveTo>
                      <a:pt x="69" y="0"/>
                    </a:moveTo>
                    <a:lnTo>
                      <a:pt x="38" y="0"/>
                    </a:lnTo>
                    <a:lnTo>
                      <a:pt x="3" y="49"/>
                    </a:lnTo>
                    <a:lnTo>
                      <a:pt x="0" y="49"/>
                    </a:lnTo>
                  </a:path>
                </a:pathLst>
              </a:custGeom>
              <a:noFill/>
              <a:ln w="12">
                <a:solidFill>
                  <a:srgbClr val="BF320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364" name="Rectangle 45"/>
              <p:cNvSpPr>
                <a:spLocks noChangeArrowheads="1"/>
              </p:cNvSpPr>
              <p:nvPr/>
            </p:nvSpPr>
            <p:spPr bwMode="auto">
              <a:xfrm>
                <a:off x="7693026" y="1001713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808000"/>
                    </a:solidFill>
                  </a:rPr>
                  <a:t>Xipes0226</a:t>
                </a:r>
                <a:endParaRPr lang="en-US"/>
              </a:p>
            </p:txBody>
          </p:sp>
          <p:sp>
            <p:nvSpPr>
              <p:cNvPr id="365" name="Rectangle 46"/>
              <p:cNvSpPr>
                <a:spLocks noChangeArrowheads="1"/>
              </p:cNvSpPr>
              <p:nvPr/>
            </p:nvSpPr>
            <p:spPr bwMode="auto">
              <a:xfrm>
                <a:off x="7643813" y="1174751"/>
                <a:ext cx="866775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0000"/>
                    </a:solidFill>
                  </a:rPr>
                  <a:t>Xicmp3080</a:t>
                </a:r>
                <a:endParaRPr lang="en-US"/>
              </a:p>
            </p:txBody>
          </p:sp>
          <p:sp>
            <p:nvSpPr>
              <p:cNvPr id="366" name="Rectangle 47"/>
              <p:cNvSpPr>
                <a:spLocks noChangeArrowheads="1"/>
              </p:cNvSpPr>
              <p:nvPr/>
            </p:nvSpPr>
            <p:spPr bwMode="auto">
              <a:xfrm>
                <a:off x="7643813" y="1347788"/>
                <a:ext cx="866775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E80C00"/>
                    </a:solidFill>
                  </a:rPr>
                  <a:t>Xicmp3032</a:t>
                </a:r>
                <a:endParaRPr lang="en-US"/>
              </a:p>
            </p:txBody>
          </p:sp>
          <p:sp>
            <p:nvSpPr>
              <p:cNvPr id="367" name="Rectangle 48"/>
              <p:cNvSpPr>
                <a:spLocks noChangeArrowheads="1"/>
              </p:cNvSpPr>
              <p:nvPr/>
            </p:nvSpPr>
            <p:spPr bwMode="auto">
              <a:xfrm>
                <a:off x="7643813" y="1522413"/>
                <a:ext cx="866775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90165"/>
                    </a:solidFill>
                  </a:rPr>
                  <a:t>Xicmp3017</a:t>
                </a:r>
                <a:endParaRPr lang="en-US"/>
              </a:p>
            </p:txBody>
          </p:sp>
          <p:sp>
            <p:nvSpPr>
              <p:cNvPr id="368" name="Rectangle 49"/>
              <p:cNvSpPr>
                <a:spLocks noChangeArrowheads="1"/>
              </p:cNvSpPr>
              <p:nvPr/>
            </p:nvSpPr>
            <p:spPr bwMode="auto">
              <a:xfrm>
                <a:off x="8888413" y="1271588"/>
                <a:ext cx="363538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87.2</a:t>
                </a:r>
                <a:endParaRPr lang="en-US"/>
              </a:p>
            </p:txBody>
          </p:sp>
          <p:sp>
            <p:nvSpPr>
              <p:cNvPr id="369" name="Freeform 50"/>
              <p:cNvSpPr>
                <a:spLocks/>
              </p:cNvSpPr>
              <p:nvPr/>
            </p:nvSpPr>
            <p:spPr bwMode="auto">
              <a:xfrm>
                <a:off x="8720138" y="1092201"/>
                <a:ext cx="125413" cy="255588"/>
              </a:xfrm>
              <a:custGeom>
                <a:avLst/>
                <a:gdLst>
                  <a:gd name="T0" fmla="*/ 41 w 41"/>
                  <a:gd name="T1" fmla="*/ 84 h 84"/>
                  <a:gd name="T2" fmla="*/ 35 w 41"/>
                  <a:gd name="T3" fmla="*/ 84 h 84"/>
                  <a:gd name="T4" fmla="*/ 0 w 41"/>
                  <a:gd name="T5" fmla="*/ 0 h 84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84"/>
                  <a:gd name="T11" fmla="*/ 41 w 41"/>
                  <a:gd name="T12" fmla="*/ 84 h 8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84">
                    <a:moveTo>
                      <a:pt x="41" y="84"/>
                    </a:moveTo>
                    <a:lnTo>
                      <a:pt x="35" y="84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370" name="Freeform 51"/>
              <p:cNvSpPr>
                <a:spLocks/>
              </p:cNvSpPr>
              <p:nvPr/>
            </p:nvSpPr>
            <p:spPr bwMode="auto">
              <a:xfrm>
                <a:off x="8491538" y="1082676"/>
                <a:ext cx="222250" cy="257175"/>
              </a:xfrm>
              <a:custGeom>
                <a:avLst/>
                <a:gdLst>
                  <a:gd name="T0" fmla="*/ 73 w 73"/>
                  <a:gd name="T1" fmla="*/ 0 h 84"/>
                  <a:gd name="T2" fmla="*/ 40 w 73"/>
                  <a:gd name="T3" fmla="*/ 0 h 84"/>
                  <a:gd name="T4" fmla="*/ 5 w 73"/>
                  <a:gd name="T5" fmla="*/ 84 h 84"/>
                  <a:gd name="T6" fmla="*/ 0 w 73"/>
                  <a:gd name="T7" fmla="*/ 84 h 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84"/>
                  <a:gd name="T14" fmla="*/ 73 w 73"/>
                  <a:gd name="T15" fmla="*/ 84 h 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84">
                    <a:moveTo>
                      <a:pt x="73" y="0"/>
                    </a:moveTo>
                    <a:lnTo>
                      <a:pt x="40" y="0"/>
                    </a:lnTo>
                    <a:lnTo>
                      <a:pt x="5" y="84"/>
                    </a:lnTo>
                    <a:lnTo>
                      <a:pt x="0" y="84"/>
                    </a:lnTo>
                  </a:path>
                </a:pathLst>
              </a:custGeom>
              <a:noFill/>
              <a:ln w="4">
                <a:solidFill>
                  <a:srgbClr val="8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371" name="Freeform 52"/>
              <p:cNvSpPr>
                <a:spLocks/>
              </p:cNvSpPr>
              <p:nvPr/>
            </p:nvSpPr>
            <p:spPr bwMode="auto">
              <a:xfrm>
                <a:off x="8491538" y="1089026"/>
                <a:ext cx="222250" cy="257175"/>
              </a:xfrm>
              <a:custGeom>
                <a:avLst/>
                <a:gdLst>
                  <a:gd name="T0" fmla="*/ 73 w 73"/>
                  <a:gd name="T1" fmla="*/ 0 h 84"/>
                  <a:gd name="T2" fmla="*/ 40 w 73"/>
                  <a:gd name="T3" fmla="*/ 0 h 84"/>
                  <a:gd name="T4" fmla="*/ 5 w 73"/>
                  <a:gd name="T5" fmla="*/ 84 h 84"/>
                  <a:gd name="T6" fmla="*/ 0 w 73"/>
                  <a:gd name="T7" fmla="*/ 84 h 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84"/>
                  <a:gd name="T14" fmla="*/ 73 w 73"/>
                  <a:gd name="T15" fmla="*/ 84 h 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84">
                    <a:moveTo>
                      <a:pt x="73" y="0"/>
                    </a:moveTo>
                    <a:lnTo>
                      <a:pt x="40" y="0"/>
                    </a:lnTo>
                    <a:lnTo>
                      <a:pt x="5" y="84"/>
                    </a:lnTo>
                    <a:lnTo>
                      <a:pt x="0" y="84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372" name="Freeform 53"/>
              <p:cNvSpPr>
                <a:spLocks/>
              </p:cNvSpPr>
              <p:nvPr/>
            </p:nvSpPr>
            <p:spPr bwMode="auto">
              <a:xfrm>
                <a:off x="8491538" y="1095376"/>
                <a:ext cx="222250" cy="255588"/>
              </a:xfrm>
              <a:custGeom>
                <a:avLst/>
                <a:gdLst>
                  <a:gd name="T0" fmla="*/ 73 w 73"/>
                  <a:gd name="T1" fmla="*/ 0 h 84"/>
                  <a:gd name="T2" fmla="*/ 40 w 73"/>
                  <a:gd name="T3" fmla="*/ 0 h 84"/>
                  <a:gd name="T4" fmla="*/ 5 w 73"/>
                  <a:gd name="T5" fmla="*/ 84 h 84"/>
                  <a:gd name="T6" fmla="*/ 0 w 73"/>
                  <a:gd name="T7" fmla="*/ 84 h 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84"/>
                  <a:gd name="T14" fmla="*/ 73 w 73"/>
                  <a:gd name="T15" fmla="*/ 84 h 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84">
                    <a:moveTo>
                      <a:pt x="73" y="0"/>
                    </a:moveTo>
                    <a:lnTo>
                      <a:pt x="40" y="0"/>
                    </a:lnTo>
                    <a:lnTo>
                      <a:pt x="5" y="84"/>
                    </a:lnTo>
                    <a:lnTo>
                      <a:pt x="0" y="84"/>
                    </a:lnTo>
                  </a:path>
                </a:pathLst>
              </a:custGeom>
              <a:noFill/>
              <a:ln w="4">
                <a:solidFill>
                  <a:srgbClr val="E80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373" name="Freeform 54"/>
              <p:cNvSpPr>
                <a:spLocks/>
              </p:cNvSpPr>
              <p:nvPr/>
            </p:nvSpPr>
            <p:spPr bwMode="auto">
              <a:xfrm>
                <a:off x="8491538" y="1101726"/>
                <a:ext cx="222250" cy="255588"/>
              </a:xfrm>
              <a:custGeom>
                <a:avLst/>
                <a:gdLst>
                  <a:gd name="T0" fmla="*/ 73 w 73"/>
                  <a:gd name="T1" fmla="*/ 0 h 84"/>
                  <a:gd name="T2" fmla="*/ 40 w 73"/>
                  <a:gd name="T3" fmla="*/ 0 h 84"/>
                  <a:gd name="T4" fmla="*/ 5 w 73"/>
                  <a:gd name="T5" fmla="*/ 84 h 84"/>
                  <a:gd name="T6" fmla="*/ 0 w 73"/>
                  <a:gd name="T7" fmla="*/ 84 h 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84"/>
                  <a:gd name="T14" fmla="*/ 73 w 73"/>
                  <a:gd name="T15" fmla="*/ 84 h 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84">
                    <a:moveTo>
                      <a:pt x="73" y="0"/>
                    </a:moveTo>
                    <a:lnTo>
                      <a:pt x="40" y="0"/>
                    </a:lnTo>
                    <a:lnTo>
                      <a:pt x="5" y="84"/>
                    </a:lnTo>
                    <a:lnTo>
                      <a:pt x="0" y="84"/>
                    </a:lnTo>
                  </a:path>
                </a:pathLst>
              </a:custGeom>
              <a:noFill/>
              <a:ln w="4">
                <a:solidFill>
                  <a:srgbClr val="090165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374" name="Line 55"/>
              <p:cNvSpPr>
                <a:spLocks noChangeShapeType="1"/>
              </p:cNvSpPr>
              <p:nvPr/>
            </p:nvSpPr>
            <p:spPr bwMode="auto">
              <a:xfrm>
                <a:off x="8488363" y="1042988"/>
                <a:ext cx="1588" cy="61912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54" name="Rectangle 56"/>
            <p:cNvSpPr>
              <a:spLocks noChangeArrowheads="1"/>
            </p:cNvSpPr>
            <p:nvPr/>
          </p:nvSpPr>
          <p:spPr bwMode="auto">
            <a:xfrm>
              <a:off x="8388351" y="296863"/>
              <a:ext cx="646113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Zm_10</a:t>
              </a:r>
              <a:endParaRPr lang="en-US"/>
            </a:p>
          </p:txBody>
        </p:sp>
      </p:grpSp>
      <p:sp>
        <p:nvSpPr>
          <p:cNvPr id="375" name="TextBox 383"/>
          <p:cNvSpPr txBox="1">
            <a:spLocks noChangeArrowheads="1"/>
          </p:cNvSpPr>
          <p:nvPr/>
        </p:nvSpPr>
        <p:spPr bwMode="auto">
          <a:xfrm>
            <a:off x="130175" y="0"/>
            <a:ext cx="1919288" cy="3698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tabLst>
                <a:tab pos="1600200" algn="l"/>
              </a:tabLst>
            </a:pPr>
            <a:r>
              <a:rPr lang="en-US" i="1" dirty="0" err="1">
                <a:latin typeface="Calibri" pitchFamily="34" charset="0"/>
              </a:rPr>
              <a:t>Oryza</a:t>
            </a:r>
            <a:r>
              <a:rPr lang="en-US" i="1" dirty="0">
                <a:latin typeface="Calibri" pitchFamily="34" charset="0"/>
              </a:rPr>
              <a:t> sativa</a:t>
            </a:r>
            <a:endParaRPr lang="en-US" sz="1200" i="1" dirty="0">
              <a:latin typeface="Calibri" pitchFamily="34" charset="0"/>
            </a:endParaRPr>
          </a:p>
        </p:txBody>
      </p:sp>
      <p:sp>
        <p:nvSpPr>
          <p:cNvPr id="376" name="TextBox 384"/>
          <p:cNvSpPr txBox="1">
            <a:spLocks noChangeArrowheads="1"/>
          </p:cNvSpPr>
          <p:nvPr/>
        </p:nvSpPr>
        <p:spPr bwMode="auto">
          <a:xfrm>
            <a:off x="2217738" y="0"/>
            <a:ext cx="1982787" cy="3698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 err="1">
                <a:latin typeface="Calibri" pitchFamily="34" charset="0"/>
              </a:rPr>
              <a:t>Setaria</a:t>
            </a:r>
            <a:r>
              <a:rPr lang="en-US" i="1" dirty="0">
                <a:latin typeface="Calibri" pitchFamily="34" charset="0"/>
              </a:rPr>
              <a:t> </a:t>
            </a:r>
            <a:r>
              <a:rPr lang="en-US" i="1" dirty="0" err="1">
                <a:latin typeface="Calibri" pitchFamily="34" charset="0"/>
              </a:rPr>
              <a:t>italica</a:t>
            </a:r>
            <a:endParaRPr lang="en-US" i="1" dirty="0">
              <a:latin typeface="Calibri" pitchFamily="34" charset="0"/>
            </a:endParaRPr>
          </a:p>
        </p:txBody>
      </p:sp>
      <p:sp>
        <p:nvSpPr>
          <p:cNvPr id="377" name="TextBox 385"/>
          <p:cNvSpPr txBox="1">
            <a:spLocks noChangeArrowheads="1"/>
          </p:cNvSpPr>
          <p:nvPr/>
        </p:nvSpPr>
        <p:spPr bwMode="auto">
          <a:xfrm>
            <a:off x="4286250" y="0"/>
            <a:ext cx="2324100" cy="3698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 err="1">
                <a:latin typeface="Calibri" pitchFamily="34" charset="0"/>
              </a:rPr>
              <a:t>Pennisetum</a:t>
            </a:r>
            <a:r>
              <a:rPr lang="en-US" i="1" dirty="0">
                <a:latin typeface="Calibri" pitchFamily="34" charset="0"/>
              </a:rPr>
              <a:t> </a:t>
            </a:r>
            <a:r>
              <a:rPr lang="en-US" i="1" dirty="0" err="1">
                <a:latin typeface="Calibri" pitchFamily="34" charset="0"/>
              </a:rPr>
              <a:t>glaucum</a:t>
            </a:r>
            <a:endParaRPr lang="en-US" i="1" dirty="0">
              <a:latin typeface="Calibri" pitchFamily="34" charset="0"/>
            </a:endParaRPr>
          </a:p>
        </p:txBody>
      </p:sp>
      <p:sp>
        <p:nvSpPr>
          <p:cNvPr id="378" name="TextBox 386"/>
          <p:cNvSpPr txBox="1">
            <a:spLocks noChangeArrowheads="1"/>
          </p:cNvSpPr>
          <p:nvPr/>
        </p:nvSpPr>
        <p:spPr bwMode="auto">
          <a:xfrm>
            <a:off x="6721475" y="0"/>
            <a:ext cx="1946275" cy="3698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>
                <a:latin typeface="Calibri" pitchFamily="34" charset="0"/>
              </a:rPr>
              <a:t>Sorghum bicolor</a:t>
            </a:r>
          </a:p>
        </p:txBody>
      </p:sp>
      <p:sp>
        <p:nvSpPr>
          <p:cNvPr id="379" name="TextBox 387"/>
          <p:cNvSpPr txBox="1">
            <a:spLocks noChangeArrowheads="1"/>
          </p:cNvSpPr>
          <p:nvPr/>
        </p:nvSpPr>
        <p:spPr bwMode="auto">
          <a:xfrm>
            <a:off x="8780463" y="0"/>
            <a:ext cx="1993900" cy="3698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 err="1">
                <a:latin typeface="Calibri" pitchFamily="34" charset="0"/>
              </a:rPr>
              <a:t>Zea</a:t>
            </a:r>
            <a:r>
              <a:rPr lang="en-US" i="1" dirty="0">
                <a:latin typeface="Calibri" pitchFamily="34" charset="0"/>
              </a:rPr>
              <a:t> mays</a:t>
            </a:r>
          </a:p>
        </p:txBody>
      </p:sp>
      <p:sp>
        <p:nvSpPr>
          <p:cNvPr id="380" name="TextBox 388"/>
          <p:cNvSpPr txBox="1">
            <a:spLocks noChangeArrowheads="1"/>
          </p:cNvSpPr>
          <p:nvPr/>
        </p:nvSpPr>
        <p:spPr bwMode="auto">
          <a:xfrm>
            <a:off x="10841038" y="0"/>
            <a:ext cx="2058987" cy="64611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 err="1">
                <a:latin typeface="Calibri" pitchFamily="34" charset="0"/>
              </a:rPr>
              <a:t>Brachypodium</a:t>
            </a:r>
            <a:r>
              <a:rPr lang="en-US" i="1" dirty="0">
                <a:latin typeface="Calibri" pitchFamily="34" charset="0"/>
              </a:rPr>
              <a:t> </a:t>
            </a:r>
            <a:r>
              <a:rPr lang="en-US" i="1" dirty="0" err="1">
                <a:latin typeface="Calibri" pitchFamily="34" charset="0"/>
              </a:rPr>
              <a:t>distachyon</a:t>
            </a:r>
            <a:endParaRPr lang="en-US" i="1" dirty="0">
              <a:latin typeface="Calibri" pitchFamily="34" charset="0"/>
            </a:endParaRPr>
          </a:p>
        </p:txBody>
      </p:sp>
      <p:cxnSp>
        <p:nvCxnSpPr>
          <p:cNvPr id="392" name="Straight Connector 391"/>
          <p:cNvCxnSpPr/>
          <p:nvPr/>
        </p:nvCxnSpPr>
        <p:spPr>
          <a:xfrm>
            <a:off x="6278563" y="1189038"/>
            <a:ext cx="601662" cy="0"/>
          </a:xfrm>
          <a:prstGeom prst="line">
            <a:avLst/>
          </a:prstGeom>
          <a:ln w="9525" cap="rnd">
            <a:solidFill>
              <a:srgbClr val="3D529A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8" name="Line 19"/>
          <p:cNvSpPr>
            <a:spLocks noChangeShapeType="1"/>
          </p:cNvSpPr>
          <p:nvPr/>
        </p:nvSpPr>
        <p:spPr bwMode="auto">
          <a:xfrm flipH="1">
            <a:off x="4525025" y="3894138"/>
            <a:ext cx="937" cy="2746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401" name="Straight Connector 400"/>
          <p:cNvCxnSpPr/>
          <p:nvPr/>
        </p:nvCxnSpPr>
        <p:spPr>
          <a:xfrm rot="5400000" flipH="1" flipV="1">
            <a:off x="5809457" y="1835943"/>
            <a:ext cx="1543050" cy="614363"/>
          </a:xfrm>
          <a:prstGeom prst="line">
            <a:avLst/>
          </a:prstGeom>
          <a:ln w="9525" cap="rnd">
            <a:solidFill>
              <a:srgbClr val="C0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2" name="Straight Connector 401"/>
          <p:cNvCxnSpPr/>
          <p:nvPr/>
        </p:nvCxnSpPr>
        <p:spPr>
          <a:xfrm rot="16200000" flipH="1">
            <a:off x="7975600" y="1879600"/>
            <a:ext cx="1646238" cy="598488"/>
          </a:xfrm>
          <a:prstGeom prst="line">
            <a:avLst/>
          </a:prstGeom>
          <a:ln w="9525" cap="rnd">
            <a:solidFill>
              <a:srgbClr val="C0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3" name="Straight Connector 402"/>
          <p:cNvCxnSpPr/>
          <p:nvPr/>
        </p:nvCxnSpPr>
        <p:spPr>
          <a:xfrm rot="16200000" flipH="1">
            <a:off x="7970838" y="1685925"/>
            <a:ext cx="1644650" cy="609600"/>
          </a:xfrm>
          <a:prstGeom prst="line">
            <a:avLst/>
          </a:prstGeom>
          <a:ln w="9525" cap="rnd">
            <a:solidFill>
              <a:srgbClr val="3D529A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" name="Straight Connector 403"/>
          <p:cNvCxnSpPr/>
          <p:nvPr/>
        </p:nvCxnSpPr>
        <p:spPr>
          <a:xfrm>
            <a:off x="6281738" y="3617913"/>
            <a:ext cx="606425" cy="39687"/>
          </a:xfrm>
          <a:prstGeom prst="line">
            <a:avLst/>
          </a:prstGeom>
          <a:ln w="9525" cap="rnd">
            <a:solidFill>
              <a:srgbClr val="0F02AE"/>
            </a:solidFill>
            <a:prstDash val="solid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5" name="Straight Connector 404"/>
          <p:cNvCxnSpPr/>
          <p:nvPr/>
        </p:nvCxnSpPr>
        <p:spPr>
          <a:xfrm>
            <a:off x="8488363" y="3690938"/>
            <a:ext cx="609600" cy="500062"/>
          </a:xfrm>
          <a:prstGeom prst="line">
            <a:avLst/>
          </a:prstGeom>
          <a:ln w="9525" cap="rnd">
            <a:solidFill>
              <a:srgbClr val="0F02AE"/>
            </a:solidFill>
            <a:prstDash val="solid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9" name="Straight Connector 408"/>
          <p:cNvCxnSpPr/>
          <p:nvPr/>
        </p:nvCxnSpPr>
        <p:spPr>
          <a:xfrm flipV="1">
            <a:off x="8474917" y="3437965"/>
            <a:ext cx="552542" cy="674222"/>
          </a:xfrm>
          <a:prstGeom prst="line">
            <a:avLst/>
          </a:prstGeom>
          <a:ln w="9525" cap="rnd">
            <a:solidFill>
              <a:srgbClr val="FF0000"/>
            </a:solidFill>
            <a:prstDash val="solid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" name="Straight Connector 409"/>
          <p:cNvCxnSpPr/>
          <p:nvPr/>
        </p:nvCxnSpPr>
        <p:spPr>
          <a:xfrm flipV="1">
            <a:off x="8483600" y="3464859"/>
            <a:ext cx="543859" cy="643592"/>
          </a:xfrm>
          <a:prstGeom prst="line">
            <a:avLst/>
          </a:prstGeom>
          <a:ln w="9525" cap="rnd">
            <a:solidFill>
              <a:srgbClr val="090165"/>
            </a:solidFill>
            <a:prstDash val="solid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1" name="Straight Connector 410"/>
          <p:cNvCxnSpPr/>
          <p:nvPr/>
        </p:nvCxnSpPr>
        <p:spPr>
          <a:xfrm flipV="1">
            <a:off x="8488363" y="3393141"/>
            <a:ext cx="534613" cy="721659"/>
          </a:xfrm>
          <a:prstGeom prst="line">
            <a:avLst/>
          </a:prstGeom>
          <a:ln w="9525" cap="rnd">
            <a:solidFill>
              <a:srgbClr val="808000"/>
            </a:solidFill>
            <a:prstDash val="solid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5" name="Straight Connector 414"/>
          <p:cNvCxnSpPr/>
          <p:nvPr/>
        </p:nvCxnSpPr>
        <p:spPr>
          <a:xfrm flipH="1" flipV="1">
            <a:off x="6273800" y="4077493"/>
            <a:ext cx="538164" cy="37307"/>
          </a:xfrm>
          <a:prstGeom prst="line">
            <a:avLst/>
          </a:prstGeom>
          <a:ln w="9525" cap="rnd">
            <a:solidFill>
              <a:srgbClr val="FF0000"/>
            </a:solidFill>
            <a:prstDash val="solid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Straight Connector 415"/>
          <p:cNvCxnSpPr/>
          <p:nvPr/>
        </p:nvCxnSpPr>
        <p:spPr>
          <a:xfrm flipH="1" flipV="1">
            <a:off x="6269037" y="3801267"/>
            <a:ext cx="538163" cy="313533"/>
          </a:xfrm>
          <a:prstGeom prst="line">
            <a:avLst/>
          </a:prstGeom>
          <a:ln w="9525" cap="rnd">
            <a:solidFill>
              <a:srgbClr val="090165"/>
            </a:solidFill>
            <a:prstDash val="solid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7" name="Straight Connector 416"/>
          <p:cNvCxnSpPr/>
          <p:nvPr/>
        </p:nvCxnSpPr>
        <p:spPr>
          <a:xfrm flipH="1" flipV="1">
            <a:off x="6273800" y="4064000"/>
            <a:ext cx="538164" cy="50800"/>
          </a:xfrm>
          <a:prstGeom prst="line">
            <a:avLst/>
          </a:prstGeom>
          <a:ln w="9525" cap="rnd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8" name="Straight Connector 417"/>
          <p:cNvCxnSpPr/>
          <p:nvPr/>
        </p:nvCxnSpPr>
        <p:spPr>
          <a:xfrm flipH="1">
            <a:off x="6273800" y="4105275"/>
            <a:ext cx="538164" cy="220660"/>
          </a:xfrm>
          <a:prstGeom prst="line">
            <a:avLst/>
          </a:prstGeom>
          <a:ln w="9525" cap="rnd">
            <a:solidFill>
              <a:srgbClr val="808000"/>
            </a:solidFill>
            <a:prstDash val="solid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9" name="Straight Connector 418"/>
          <p:cNvCxnSpPr/>
          <p:nvPr/>
        </p:nvCxnSpPr>
        <p:spPr>
          <a:xfrm flipV="1">
            <a:off x="8483599" y="3424518"/>
            <a:ext cx="539377" cy="684727"/>
          </a:xfrm>
          <a:prstGeom prst="line">
            <a:avLst/>
          </a:prstGeom>
          <a:ln w="9525" cap="rnd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0" name="Straight Connector 419"/>
          <p:cNvCxnSpPr/>
          <p:nvPr/>
        </p:nvCxnSpPr>
        <p:spPr>
          <a:xfrm>
            <a:off x="6278563" y="4860925"/>
            <a:ext cx="609600" cy="55563"/>
          </a:xfrm>
          <a:prstGeom prst="line">
            <a:avLst/>
          </a:prstGeom>
          <a:ln w="9525" cap="rnd">
            <a:solidFill>
              <a:srgbClr val="800000"/>
            </a:solidFill>
            <a:prstDash val="solid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1" name="Straight Connector 420"/>
          <p:cNvCxnSpPr/>
          <p:nvPr/>
        </p:nvCxnSpPr>
        <p:spPr>
          <a:xfrm>
            <a:off x="6278563" y="6103938"/>
            <a:ext cx="609600" cy="296862"/>
          </a:xfrm>
          <a:prstGeom prst="line">
            <a:avLst/>
          </a:prstGeom>
          <a:ln w="9525" cap="rnd">
            <a:solidFill>
              <a:srgbClr val="FF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2" name="Straight Connector 421"/>
          <p:cNvCxnSpPr/>
          <p:nvPr/>
        </p:nvCxnSpPr>
        <p:spPr>
          <a:xfrm>
            <a:off x="6278563" y="4502150"/>
            <a:ext cx="609600" cy="222250"/>
          </a:xfrm>
          <a:prstGeom prst="line">
            <a:avLst/>
          </a:prstGeom>
          <a:ln w="9525" cap="rnd">
            <a:solidFill>
              <a:srgbClr val="00FFFF"/>
            </a:solidFill>
            <a:prstDash val="solid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3" name="Straight Connector 422"/>
          <p:cNvCxnSpPr/>
          <p:nvPr/>
        </p:nvCxnSpPr>
        <p:spPr>
          <a:xfrm rot="5400000" flipH="1" flipV="1">
            <a:off x="6265862" y="4584701"/>
            <a:ext cx="658813" cy="601662"/>
          </a:xfrm>
          <a:prstGeom prst="line">
            <a:avLst/>
          </a:prstGeom>
          <a:ln w="9525" cap="rnd">
            <a:solidFill>
              <a:srgbClr val="FF00FF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4" name="Straight Connector 423"/>
          <p:cNvCxnSpPr/>
          <p:nvPr/>
        </p:nvCxnSpPr>
        <p:spPr>
          <a:xfrm>
            <a:off x="8496300" y="4754563"/>
            <a:ext cx="601663" cy="639762"/>
          </a:xfrm>
          <a:prstGeom prst="line">
            <a:avLst/>
          </a:prstGeom>
          <a:ln w="9525" cap="rnd">
            <a:solidFill>
              <a:srgbClr val="00FFFF"/>
            </a:solidFill>
            <a:prstDash val="solid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5" name="Straight Connector 424"/>
          <p:cNvCxnSpPr/>
          <p:nvPr/>
        </p:nvCxnSpPr>
        <p:spPr>
          <a:xfrm>
            <a:off x="6278563" y="3443288"/>
            <a:ext cx="609600" cy="53975"/>
          </a:xfrm>
          <a:prstGeom prst="line">
            <a:avLst/>
          </a:prstGeom>
          <a:ln w="9525" cap="rnd">
            <a:solidFill>
              <a:srgbClr val="A90E05"/>
            </a:solidFill>
            <a:prstDash val="solid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6" name="Straight Connector 425"/>
          <p:cNvCxnSpPr/>
          <p:nvPr/>
        </p:nvCxnSpPr>
        <p:spPr>
          <a:xfrm>
            <a:off x="8488363" y="3497263"/>
            <a:ext cx="609600" cy="1417637"/>
          </a:xfrm>
          <a:prstGeom prst="line">
            <a:avLst/>
          </a:prstGeom>
          <a:ln w="9525" cap="rnd">
            <a:solidFill>
              <a:srgbClr val="A90E05"/>
            </a:solidFill>
            <a:prstDash val="solid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7" name="Straight Connector 426"/>
          <p:cNvCxnSpPr/>
          <p:nvPr/>
        </p:nvCxnSpPr>
        <p:spPr>
          <a:xfrm>
            <a:off x="8488363" y="4937125"/>
            <a:ext cx="609600" cy="641350"/>
          </a:xfrm>
          <a:prstGeom prst="line">
            <a:avLst/>
          </a:prstGeom>
          <a:ln w="9525" cap="rnd">
            <a:solidFill>
              <a:srgbClr val="800000"/>
            </a:solidFill>
            <a:prstDash val="solid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8" name="Straight Connector 427"/>
          <p:cNvCxnSpPr/>
          <p:nvPr/>
        </p:nvCxnSpPr>
        <p:spPr>
          <a:xfrm flipV="1">
            <a:off x="8504238" y="6438900"/>
            <a:ext cx="609600" cy="0"/>
          </a:xfrm>
          <a:prstGeom prst="line">
            <a:avLst/>
          </a:prstGeom>
          <a:ln w="9525" cap="rnd">
            <a:solidFill>
              <a:srgbClr val="FF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9" name="Straight Connector 428"/>
          <p:cNvCxnSpPr/>
          <p:nvPr/>
        </p:nvCxnSpPr>
        <p:spPr>
          <a:xfrm rot="5400000" flipH="1" flipV="1">
            <a:off x="10324307" y="1756569"/>
            <a:ext cx="1544637" cy="612775"/>
          </a:xfrm>
          <a:prstGeom prst="line">
            <a:avLst/>
          </a:prstGeom>
          <a:ln w="9525" cap="rnd">
            <a:solidFill>
              <a:srgbClr val="3D529A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0" name="Straight Connector 429"/>
          <p:cNvCxnSpPr/>
          <p:nvPr/>
        </p:nvCxnSpPr>
        <p:spPr>
          <a:xfrm flipV="1">
            <a:off x="10804525" y="3168651"/>
            <a:ext cx="549275" cy="242887"/>
          </a:xfrm>
          <a:prstGeom prst="line">
            <a:avLst/>
          </a:prstGeom>
          <a:ln w="9525" cap="rnd">
            <a:solidFill>
              <a:srgbClr val="FF0000"/>
            </a:solidFill>
            <a:prstDash val="solid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1" name="Straight Connector 430"/>
          <p:cNvCxnSpPr/>
          <p:nvPr/>
        </p:nvCxnSpPr>
        <p:spPr>
          <a:xfrm flipV="1">
            <a:off x="10802938" y="3200400"/>
            <a:ext cx="550862" cy="209551"/>
          </a:xfrm>
          <a:prstGeom prst="line">
            <a:avLst/>
          </a:prstGeom>
          <a:ln w="9525" cap="rnd">
            <a:solidFill>
              <a:srgbClr val="090165"/>
            </a:solidFill>
            <a:prstDash val="solid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2" name="Straight Connector 431"/>
          <p:cNvCxnSpPr/>
          <p:nvPr/>
        </p:nvCxnSpPr>
        <p:spPr>
          <a:xfrm>
            <a:off x="10804525" y="3411538"/>
            <a:ext cx="579438" cy="139700"/>
          </a:xfrm>
          <a:prstGeom prst="line">
            <a:avLst/>
          </a:prstGeom>
          <a:ln w="9525" cap="rnd">
            <a:solidFill>
              <a:srgbClr val="808000"/>
            </a:solidFill>
            <a:prstDash val="solid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3" name="Straight Connector 432"/>
          <p:cNvCxnSpPr/>
          <p:nvPr/>
        </p:nvCxnSpPr>
        <p:spPr>
          <a:xfrm flipV="1">
            <a:off x="10802471" y="3124201"/>
            <a:ext cx="555811" cy="277905"/>
          </a:xfrm>
          <a:prstGeom prst="line">
            <a:avLst/>
          </a:prstGeom>
          <a:ln w="9525" cap="rnd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5" name="Line 50"/>
          <p:cNvSpPr>
            <a:spLocks noChangeShapeType="1"/>
          </p:cNvSpPr>
          <p:nvPr/>
        </p:nvSpPr>
        <p:spPr bwMode="auto">
          <a:xfrm flipH="1">
            <a:off x="11406374" y="2971800"/>
            <a:ext cx="1522" cy="457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437" name="Straight Connector 436"/>
          <p:cNvCxnSpPr/>
          <p:nvPr/>
        </p:nvCxnSpPr>
        <p:spPr>
          <a:xfrm rot="5400000" flipH="1" flipV="1">
            <a:off x="6202363" y="2590800"/>
            <a:ext cx="762000" cy="609600"/>
          </a:xfrm>
          <a:prstGeom prst="line">
            <a:avLst/>
          </a:prstGeom>
          <a:ln w="9525" cap="rnd">
            <a:solidFill>
              <a:srgbClr val="1A5721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8" name="Straight Connector 437"/>
          <p:cNvCxnSpPr/>
          <p:nvPr/>
        </p:nvCxnSpPr>
        <p:spPr>
          <a:xfrm>
            <a:off x="6303963" y="1828800"/>
            <a:ext cx="5080000" cy="609600"/>
          </a:xfrm>
          <a:prstGeom prst="line">
            <a:avLst/>
          </a:prstGeom>
          <a:ln w="9525" cap="rnd">
            <a:solidFill>
              <a:srgbClr val="141AFC"/>
            </a:solidFill>
            <a:prstDash val="dash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9" name="Straight Connector 438"/>
          <p:cNvCxnSpPr/>
          <p:nvPr/>
        </p:nvCxnSpPr>
        <p:spPr>
          <a:xfrm flipV="1">
            <a:off x="10826750" y="3962400"/>
            <a:ext cx="557213" cy="203200"/>
          </a:xfrm>
          <a:prstGeom prst="line">
            <a:avLst/>
          </a:prstGeom>
          <a:ln w="9525" cap="rnd">
            <a:solidFill>
              <a:srgbClr val="0F02AE"/>
            </a:solidFill>
            <a:prstDash val="solid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0" name="Straight Connector 439"/>
          <p:cNvCxnSpPr/>
          <p:nvPr/>
        </p:nvCxnSpPr>
        <p:spPr>
          <a:xfrm rot="5400000" flipH="1" flipV="1">
            <a:off x="10491788" y="2133600"/>
            <a:ext cx="1219200" cy="609600"/>
          </a:xfrm>
          <a:prstGeom prst="line">
            <a:avLst/>
          </a:prstGeom>
          <a:ln w="9525" cap="rnd">
            <a:solidFill>
              <a:srgbClr val="C0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1" name="Straight Connector 440"/>
          <p:cNvCxnSpPr/>
          <p:nvPr/>
        </p:nvCxnSpPr>
        <p:spPr>
          <a:xfrm rot="5400000" flipH="1" flipV="1">
            <a:off x="9632157" y="3806031"/>
            <a:ext cx="2935288" cy="612775"/>
          </a:xfrm>
          <a:prstGeom prst="line">
            <a:avLst/>
          </a:prstGeom>
          <a:ln w="9525" cap="rnd">
            <a:solidFill>
              <a:srgbClr val="800000"/>
            </a:solidFill>
            <a:prstDash val="solid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8" name="Straight Connector 517"/>
          <p:cNvCxnSpPr/>
          <p:nvPr/>
        </p:nvCxnSpPr>
        <p:spPr>
          <a:xfrm>
            <a:off x="1711886" y="6058989"/>
            <a:ext cx="601662" cy="0"/>
          </a:xfrm>
          <a:prstGeom prst="line">
            <a:avLst/>
          </a:prstGeom>
          <a:ln w="9525" cap="rnd">
            <a:solidFill>
              <a:srgbClr val="3D529A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9" name="Straight Connector 518"/>
          <p:cNvCxnSpPr/>
          <p:nvPr/>
        </p:nvCxnSpPr>
        <p:spPr>
          <a:xfrm rot="5400000" flipH="1" flipV="1">
            <a:off x="1812381" y="3344323"/>
            <a:ext cx="4881562" cy="621792"/>
          </a:xfrm>
          <a:prstGeom prst="line">
            <a:avLst/>
          </a:prstGeom>
          <a:ln w="9525" cap="rnd">
            <a:solidFill>
              <a:srgbClr val="3D529A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0" name="Straight Connector 519"/>
          <p:cNvCxnSpPr/>
          <p:nvPr/>
        </p:nvCxnSpPr>
        <p:spPr>
          <a:xfrm rot="16200000" flipH="1">
            <a:off x="3488313" y="1821179"/>
            <a:ext cx="1545336" cy="603504"/>
          </a:xfrm>
          <a:prstGeom prst="line">
            <a:avLst/>
          </a:prstGeom>
          <a:ln w="9525" cap="rnd">
            <a:solidFill>
              <a:srgbClr val="BF3202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2" name="Straight Connector 521"/>
          <p:cNvCxnSpPr/>
          <p:nvPr/>
        </p:nvCxnSpPr>
        <p:spPr>
          <a:xfrm rot="16200000" flipH="1">
            <a:off x="3875214" y="2586228"/>
            <a:ext cx="777240" cy="603504"/>
          </a:xfrm>
          <a:prstGeom prst="line">
            <a:avLst/>
          </a:prstGeom>
          <a:ln w="9525" cap="rnd">
            <a:solidFill>
              <a:srgbClr val="1A5721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4" name="Straight Connector 523"/>
          <p:cNvCxnSpPr/>
          <p:nvPr/>
        </p:nvCxnSpPr>
        <p:spPr>
          <a:xfrm>
            <a:off x="3954466" y="3128963"/>
            <a:ext cx="609600" cy="310896"/>
          </a:xfrm>
          <a:prstGeom prst="line">
            <a:avLst/>
          </a:prstGeom>
          <a:ln w="9525" cap="rnd">
            <a:solidFill>
              <a:srgbClr val="A90E05"/>
            </a:solidFill>
            <a:prstDash val="solid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5" name="Straight Connector 524"/>
          <p:cNvCxnSpPr/>
          <p:nvPr/>
        </p:nvCxnSpPr>
        <p:spPr>
          <a:xfrm>
            <a:off x="3959220" y="3300407"/>
            <a:ext cx="603504" cy="320040"/>
          </a:xfrm>
          <a:prstGeom prst="line">
            <a:avLst/>
          </a:prstGeom>
          <a:ln w="9525" cap="rnd">
            <a:solidFill>
              <a:srgbClr val="0F02AE"/>
            </a:solidFill>
            <a:prstDash val="solid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6" name="Straight Connector 525"/>
          <p:cNvCxnSpPr/>
          <p:nvPr/>
        </p:nvCxnSpPr>
        <p:spPr>
          <a:xfrm flipH="1" flipV="1">
            <a:off x="3952691" y="3765231"/>
            <a:ext cx="526176" cy="247969"/>
          </a:xfrm>
          <a:prstGeom prst="line">
            <a:avLst/>
          </a:prstGeom>
          <a:ln w="9525" cap="rnd">
            <a:solidFill>
              <a:srgbClr val="FF0000"/>
            </a:solidFill>
            <a:prstDash val="solid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8" name="Straight Connector 527"/>
          <p:cNvCxnSpPr/>
          <p:nvPr/>
        </p:nvCxnSpPr>
        <p:spPr>
          <a:xfrm flipH="1" flipV="1">
            <a:off x="3952688" y="3765684"/>
            <a:ext cx="517712" cy="298316"/>
          </a:xfrm>
          <a:prstGeom prst="line">
            <a:avLst/>
          </a:prstGeom>
          <a:ln w="9525" cap="rnd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4" name="Straight Connector 533"/>
          <p:cNvCxnSpPr/>
          <p:nvPr/>
        </p:nvCxnSpPr>
        <p:spPr>
          <a:xfrm rot="10800000">
            <a:off x="3960554" y="3774952"/>
            <a:ext cx="603504" cy="530352"/>
          </a:xfrm>
          <a:prstGeom prst="line">
            <a:avLst/>
          </a:prstGeom>
          <a:ln w="9525" cap="rnd">
            <a:solidFill>
              <a:srgbClr val="808000"/>
            </a:solidFill>
            <a:prstDash val="solid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6" name="Straight Connector 535"/>
          <p:cNvCxnSpPr/>
          <p:nvPr/>
        </p:nvCxnSpPr>
        <p:spPr>
          <a:xfrm rot="10800000">
            <a:off x="3952688" y="3765487"/>
            <a:ext cx="611370" cy="36576"/>
          </a:xfrm>
          <a:prstGeom prst="line">
            <a:avLst/>
          </a:prstGeom>
          <a:ln w="9525" cap="rnd">
            <a:solidFill>
              <a:srgbClr val="090165"/>
            </a:solidFill>
            <a:prstDash val="solid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8" name="Straight Connector 537"/>
          <p:cNvCxnSpPr/>
          <p:nvPr/>
        </p:nvCxnSpPr>
        <p:spPr>
          <a:xfrm>
            <a:off x="3959221" y="4371970"/>
            <a:ext cx="609600" cy="475488"/>
          </a:xfrm>
          <a:prstGeom prst="line">
            <a:avLst/>
          </a:prstGeom>
          <a:ln w="9525" cap="rnd">
            <a:solidFill>
              <a:srgbClr val="800000"/>
            </a:solidFill>
            <a:prstDash val="solid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9" name="Straight Connector 538"/>
          <p:cNvCxnSpPr/>
          <p:nvPr/>
        </p:nvCxnSpPr>
        <p:spPr>
          <a:xfrm flipV="1">
            <a:off x="3959220" y="4495800"/>
            <a:ext cx="603504" cy="36576"/>
          </a:xfrm>
          <a:prstGeom prst="line">
            <a:avLst/>
          </a:prstGeom>
          <a:ln w="9525" cap="rnd">
            <a:solidFill>
              <a:srgbClr val="00FFFF"/>
            </a:solidFill>
            <a:prstDash val="solid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1" name="Straight Connector 540"/>
          <p:cNvCxnSpPr/>
          <p:nvPr/>
        </p:nvCxnSpPr>
        <p:spPr>
          <a:xfrm rot="16200000" flipH="1">
            <a:off x="4128576" y="4742687"/>
            <a:ext cx="274320" cy="603504"/>
          </a:xfrm>
          <a:prstGeom prst="line">
            <a:avLst/>
          </a:prstGeom>
          <a:ln w="9525" cap="rnd">
            <a:solidFill>
              <a:srgbClr val="FF00FF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3" name="Straight Connector 542"/>
          <p:cNvCxnSpPr/>
          <p:nvPr/>
        </p:nvCxnSpPr>
        <p:spPr>
          <a:xfrm rot="5400000" flipH="1" flipV="1">
            <a:off x="3708903" y="3347281"/>
            <a:ext cx="1097280" cy="603504"/>
          </a:xfrm>
          <a:prstGeom prst="line">
            <a:avLst/>
          </a:prstGeom>
          <a:ln w="9525" cap="rnd">
            <a:solidFill>
              <a:srgbClr val="0F02AE"/>
            </a:solidFill>
            <a:prstDash val="solid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5" name="Straight Connector 544"/>
          <p:cNvCxnSpPr/>
          <p:nvPr/>
        </p:nvCxnSpPr>
        <p:spPr>
          <a:xfrm flipV="1">
            <a:off x="3962399" y="6095999"/>
            <a:ext cx="603504" cy="329184"/>
          </a:xfrm>
          <a:prstGeom prst="line">
            <a:avLst/>
          </a:prstGeom>
          <a:ln w="9525" cap="rnd">
            <a:solidFill>
              <a:srgbClr val="FF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6" name="Straight Connector 545"/>
          <p:cNvCxnSpPr/>
          <p:nvPr/>
        </p:nvCxnSpPr>
        <p:spPr>
          <a:xfrm flipV="1">
            <a:off x="3957636" y="5740401"/>
            <a:ext cx="603504" cy="502920"/>
          </a:xfrm>
          <a:prstGeom prst="line">
            <a:avLst/>
          </a:prstGeom>
          <a:ln w="9525" cap="rnd">
            <a:solidFill>
              <a:srgbClr val="008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7" name="Straight Connector 546"/>
          <p:cNvCxnSpPr>
            <a:stCxn id="513" idx="3"/>
          </p:cNvCxnSpPr>
          <p:nvPr/>
        </p:nvCxnSpPr>
        <p:spPr>
          <a:xfrm>
            <a:off x="3975826" y="6618447"/>
            <a:ext cx="603504" cy="0"/>
          </a:xfrm>
          <a:prstGeom prst="line">
            <a:avLst/>
          </a:prstGeom>
          <a:ln w="9525" cap="rnd">
            <a:solidFill>
              <a:schemeClr val="tx1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8" name="Straight Connector 547"/>
          <p:cNvCxnSpPr/>
          <p:nvPr/>
        </p:nvCxnSpPr>
        <p:spPr>
          <a:xfrm rot="5400000" flipH="1" flipV="1">
            <a:off x="3937698" y="928116"/>
            <a:ext cx="640080" cy="612648"/>
          </a:xfrm>
          <a:prstGeom prst="line">
            <a:avLst/>
          </a:prstGeom>
          <a:ln w="9525" cap="rnd">
            <a:solidFill>
              <a:srgbClr val="870587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0" name="Straight Connector 549"/>
          <p:cNvCxnSpPr/>
          <p:nvPr/>
        </p:nvCxnSpPr>
        <p:spPr>
          <a:xfrm flipV="1">
            <a:off x="3961172" y="5394329"/>
            <a:ext cx="603504" cy="137160"/>
          </a:xfrm>
          <a:prstGeom prst="line">
            <a:avLst/>
          </a:prstGeom>
          <a:ln w="9525" cap="rnd">
            <a:solidFill>
              <a:srgbClr val="FFC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1" name="Straight Connector 550"/>
          <p:cNvCxnSpPr/>
          <p:nvPr/>
        </p:nvCxnSpPr>
        <p:spPr>
          <a:xfrm>
            <a:off x="3961172" y="5362453"/>
            <a:ext cx="603504" cy="182880"/>
          </a:xfrm>
          <a:prstGeom prst="line">
            <a:avLst/>
          </a:prstGeom>
          <a:ln w="9525" cap="rnd">
            <a:solidFill>
              <a:srgbClr val="00008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9" name="Straight Connector 558"/>
          <p:cNvCxnSpPr/>
          <p:nvPr/>
        </p:nvCxnSpPr>
        <p:spPr>
          <a:xfrm flipV="1">
            <a:off x="1713282" y="1351455"/>
            <a:ext cx="603504" cy="0"/>
          </a:xfrm>
          <a:prstGeom prst="line">
            <a:avLst/>
          </a:prstGeom>
          <a:ln w="9525" cap="rnd">
            <a:solidFill>
              <a:srgbClr val="BF3202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1" name="Straight Connector 560"/>
          <p:cNvCxnSpPr/>
          <p:nvPr/>
        </p:nvCxnSpPr>
        <p:spPr>
          <a:xfrm flipV="1">
            <a:off x="1706562" y="3321369"/>
            <a:ext cx="603504" cy="274320"/>
          </a:xfrm>
          <a:prstGeom prst="line">
            <a:avLst/>
          </a:prstGeom>
          <a:ln w="9525" cap="rnd">
            <a:solidFill>
              <a:srgbClr val="0F02AE"/>
            </a:solidFill>
            <a:prstDash val="solid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3" name="Straight Connector 562"/>
          <p:cNvCxnSpPr/>
          <p:nvPr/>
        </p:nvCxnSpPr>
        <p:spPr>
          <a:xfrm flipH="1">
            <a:off x="1711332" y="3818467"/>
            <a:ext cx="583135" cy="123289"/>
          </a:xfrm>
          <a:prstGeom prst="line">
            <a:avLst/>
          </a:prstGeom>
          <a:ln w="9525" cap="rnd">
            <a:solidFill>
              <a:srgbClr val="FF0000"/>
            </a:solidFill>
            <a:prstDash val="solid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4" name="Straight Connector 563"/>
          <p:cNvCxnSpPr/>
          <p:nvPr/>
        </p:nvCxnSpPr>
        <p:spPr>
          <a:xfrm flipH="1">
            <a:off x="1687859" y="3776134"/>
            <a:ext cx="605273" cy="165039"/>
          </a:xfrm>
          <a:prstGeom prst="line">
            <a:avLst/>
          </a:prstGeom>
          <a:ln w="9525" cap="rnd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5" name="Straight Connector 564"/>
          <p:cNvCxnSpPr/>
          <p:nvPr/>
        </p:nvCxnSpPr>
        <p:spPr>
          <a:xfrm flipH="1">
            <a:off x="1704792" y="3852333"/>
            <a:ext cx="598141" cy="80538"/>
          </a:xfrm>
          <a:prstGeom prst="line">
            <a:avLst/>
          </a:prstGeom>
          <a:ln w="9525" cap="rnd">
            <a:solidFill>
              <a:srgbClr val="090165"/>
            </a:solidFill>
            <a:prstDash val="solid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4" name="Straight Connector 573"/>
          <p:cNvCxnSpPr/>
          <p:nvPr/>
        </p:nvCxnSpPr>
        <p:spPr>
          <a:xfrm>
            <a:off x="1706562" y="4291015"/>
            <a:ext cx="609600" cy="45720"/>
          </a:xfrm>
          <a:prstGeom prst="line">
            <a:avLst/>
          </a:prstGeom>
          <a:ln w="9525" cap="rnd">
            <a:solidFill>
              <a:srgbClr val="800000"/>
            </a:solidFill>
            <a:prstDash val="solid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6" name="Straight Connector 575"/>
          <p:cNvCxnSpPr/>
          <p:nvPr/>
        </p:nvCxnSpPr>
        <p:spPr>
          <a:xfrm>
            <a:off x="3963985" y="4706299"/>
            <a:ext cx="603504" cy="301752"/>
          </a:xfrm>
          <a:prstGeom prst="line">
            <a:avLst/>
          </a:prstGeom>
          <a:ln w="9525" cap="rnd">
            <a:solidFill>
              <a:srgbClr val="00FF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3" name="Group 522"/>
          <p:cNvGrpSpPr/>
          <p:nvPr/>
        </p:nvGrpSpPr>
        <p:grpSpPr>
          <a:xfrm>
            <a:off x="2392362" y="3028948"/>
            <a:ext cx="1588725" cy="1978025"/>
            <a:chOff x="4094526" y="654051"/>
            <a:chExt cx="1588725" cy="1978025"/>
          </a:xfrm>
        </p:grpSpPr>
        <p:sp>
          <p:nvSpPr>
            <p:cNvPr id="527" name="AutoShape 13"/>
            <p:cNvSpPr>
              <a:spLocks noChangeArrowheads="1"/>
            </p:cNvSpPr>
            <p:nvPr/>
          </p:nvSpPr>
          <p:spPr bwMode="auto">
            <a:xfrm>
              <a:off x="5046663" y="654051"/>
              <a:ext cx="107950" cy="1017588"/>
            </a:xfrm>
            <a:prstGeom prst="roundRect">
              <a:avLst>
                <a:gd name="adj" fmla="val 50000"/>
              </a:avLst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9" name="Rectangle 14"/>
            <p:cNvSpPr>
              <a:spLocks noChangeArrowheads="1"/>
            </p:cNvSpPr>
            <p:nvPr/>
          </p:nvSpPr>
          <p:spPr bwMode="auto">
            <a:xfrm>
              <a:off x="4131039" y="654051"/>
              <a:ext cx="75020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sng" strike="noStrike" cap="none" normalizeH="0" baseline="0" dirty="0" smtClean="0">
                  <a:ln>
                    <a:noFill/>
                  </a:ln>
                  <a:solidFill>
                    <a:srgbClr val="A90E05"/>
                  </a:solidFill>
                  <a:effectLst/>
                  <a:latin typeface="Arial" pitchFamily="34" charset="0"/>
                </a:rPr>
                <a:t>Xipes0101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30" name="Rectangle 15"/>
            <p:cNvSpPr>
              <a:spLocks noChangeArrowheads="1"/>
            </p:cNvSpPr>
            <p:nvPr/>
          </p:nvSpPr>
          <p:spPr bwMode="auto">
            <a:xfrm>
              <a:off x="5321301" y="665163"/>
              <a:ext cx="276225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3.1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31" name="Freeform 16"/>
            <p:cNvSpPr>
              <a:spLocks/>
            </p:cNvSpPr>
            <p:nvPr/>
          </p:nvSpPr>
          <p:spPr bwMode="auto">
            <a:xfrm>
              <a:off x="5154613" y="704851"/>
              <a:ext cx="123825" cy="36513"/>
            </a:xfrm>
            <a:custGeom>
              <a:avLst/>
              <a:gdLst/>
              <a:ahLst/>
              <a:cxnLst>
                <a:cxn ang="0">
                  <a:pos x="41" y="12"/>
                </a:cxn>
                <a:cxn ang="0">
                  <a:pos x="35" y="12"/>
                </a:cxn>
                <a:cxn ang="0">
                  <a:pos x="0" y="0"/>
                </a:cxn>
              </a:cxnLst>
              <a:rect l="0" t="0" r="r" b="b"/>
              <a:pathLst>
                <a:path w="41" h="12">
                  <a:moveTo>
                    <a:pt x="41" y="12"/>
                  </a:moveTo>
                  <a:lnTo>
                    <a:pt x="35" y="12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" name="Freeform 17"/>
            <p:cNvSpPr>
              <a:spLocks/>
            </p:cNvSpPr>
            <p:nvPr/>
          </p:nvSpPr>
          <p:spPr bwMode="auto">
            <a:xfrm>
              <a:off x="4930776" y="704851"/>
              <a:ext cx="211138" cy="36513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8" y="0"/>
                </a:cxn>
                <a:cxn ang="0">
                  <a:pos x="3" y="12"/>
                </a:cxn>
                <a:cxn ang="0">
                  <a:pos x="0" y="12"/>
                </a:cxn>
              </a:cxnLst>
              <a:rect l="0" t="0" r="r" b="b"/>
              <a:pathLst>
                <a:path w="69" h="12">
                  <a:moveTo>
                    <a:pt x="69" y="0"/>
                  </a:moveTo>
                  <a:lnTo>
                    <a:pt x="38" y="0"/>
                  </a:lnTo>
                  <a:lnTo>
                    <a:pt x="3" y="12"/>
                  </a:lnTo>
                  <a:lnTo>
                    <a:pt x="0" y="12"/>
                  </a:lnTo>
                </a:path>
              </a:pathLst>
            </a:custGeom>
            <a:noFill/>
            <a:ln w="11">
              <a:solidFill>
                <a:srgbClr val="A90E0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3" name="Rectangle 18"/>
            <p:cNvSpPr>
              <a:spLocks noChangeArrowheads="1"/>
            </p:cNvSpPr>
            <p:nvPr/>
          </p:nvSpPr>
          <p:spPr bwMode="auto">
            <a:xfrm>
              <a:off x="4131039" y="833438"/>
              <a:ext cx="75020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i="1" u="sng" dirty="0" smtClean="0">
                  <a:solidFill>
                    <a:srgbClr val="0F02AE"/>
                  </a:solidFill>
                  <a:latin typeface="Arial" pitchFamily="34" charset="0"/>
                </a:rPr>
                <a:t>Xipes</a:t>
              </a:r>
              <a:r>
                <a:rPr kumimoji="0" lang="en-US" sz="1200" b="1" i="1" u="sng" strike="noStrike" cap="none" normalizeH="0" baseline="0" dirty="0" smtClean="0">
                  <a:ln>
                    <a:noFill/>
                  </a:ln>
                  <a:solidFill>
                    <a:srgbClr val="0F02AE"/>
                  </a:solidFill>
                  <a:effectLst/>
                  <a:latin typeface="Arial" pitchFamily="34" charset="0"/>
                </a:rPr>
                <a:t>0045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35" name="Rectangle 19"/>
            <p:cNvSpPr>
              <a:spLocks noChangeArrowheads="1"/>
            </p:cNvSpPr>
            <p:nvPr/>
          </p:nvSpPr>
          <p:spPr bwMode="auto">
            <a:xfrm>
              <a:off x="5321301" y="842963"/>
              <a:ext cx="276225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3.4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37" name="Freeform 20"/>
            <p:cNvSpPr>
              <a:spLocks/>
            </p:cNvSpPr>
            <p:nvPr/>
          </p:nvSpPr>
          <p:spPr bwMode="auto">
            <a:xfrm>
              <a:off x="5154613" y="717551"/>
              <a:ext cx="123825" cy="201613"/>
            </a:xfrm>
            <a:custGeom>
              <a:avLst/>
              <a:gdLst/>
              <a:ahLst/>
              <a:cxnLst>
                <a:cxn ang="0">
                  <a:pos x="41" y="66"/>
                </a:cxn>
                <a:cxn ang="0">
                  <a:pos x="35" y="66"/>
                </a:cxn>
                <a:cxn ang="0">
                  <a:pos x="0" y="0"/>
                </a:cxn>
              </a:cxnLst>
              <a:rect l="0" t="0" r="r" b="b"/>
              <a:pathLst>
                <a:path w="41" h="66">
                  <a:moveTo>
                    <a:pt x="41" y="66"/>
                  </a:moveTo>
                  <a:lnTo>
                    <a:pt x="35" y="66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0" name="Freeform 21"/>
            <p:cNvSpPr>
              <a:spLocks/>
            </p:cNvSpPr>
            <p:nvPr/>
          </p:nvSpPr>
          <p:spPr bwMode="auto">
            <a:xfrm>
              <a:off x="4930776" y="717551"/>
              <a:ext cx="211138" cy="201613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8" y="0"/>
                </a:cxn>
                <a:cxn ang="0">
                  <a:pos x="3" y="66"/>
                </a:cxn>
                <a:cxn ang="0">
                  <a:pos x="0" y="66"/>
                </a:cxn>
              </a:cxnLst>
              <a:rect l="0" t="0" r="r" b="b"/>
              <a:pathLst>
                <a:path w="69" h="66">
                  <a:moveTo>
                    <a:pt x="69" y="0"/>
                  </a:moveTo>
                  <a:lnTo>
                    <a:pt x="38" y="0"/>
                  </a:lnTo>
                  <a:lnTo>
                    <a:pt x="3" y="66"/>
                  </a:lnTo>
                  <a:lnTo>
                    <a:pt x="0" y="66"/>
                  </a:lnTo>
                </a:path>
              </a:pathLst>
            </a:custGeom>
            <a:noFill/>
            <a:ln w="11">
              <a:solidFill>
                <a:srgbClr val="0F02A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" name="Rectangle 22"/>
            <p:cNvSpPr>
              <a:spLocks noChangeArrowheads="1"/>
            </p:cNvSpPr>
            <p:nvPr/>
          </p:nvSpPr>
          <p:spPr bwMode="auto">
            <a:xfrm>
              <a:off x="4131039" y="1006476"/>
              <a:ext cx="75020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sng" strike="noStrike" cap="none" normalizeH="0" baseline="0" dirty="0" smtClean="0">
                  <a:ln>
                    <a:noFill/>
                  </a:ln>
                  <a:solidFill>
                    <a:srgbClr val="808000"/>
                  </a:solidFill>
                  <a:effectLst/>
                  <a:latin typeface="Arial" pitchFamily="34" charset="0"/>
                </a:rPr>
                <a:t>Xipes0226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44" name="Rectangle 23"/>
            <p:cNvSpPr>
              <a:spLocks noChangeArrowheads="1"/>
            </p:cNvSpPr>
            <p:nvPr/>
          </p:nvSpPr>
          <p:spPr bwMode="auto">
            <a:xfrm>
              <a:off x="4094526" y="1181101"/>
              <a:ext cx="801501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i="1" u="sng" dirty="0" smtClean="0">
                  <a:solidFill>
                    <a:srgbClr val="000000"/>
                  </a:solidFill>
                  <a:latin typeface="Arial" pitchFamily="34" charset="0"/>
                </a:rPr>
                <a:t>Xicmp</a:t>
              </a:r>
              <a:r>
                <a:rPr kumimoji="0" lang="en-US" sz="1200" b="1" i="1" u="sng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3080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49" name="Rectangle 24"/>
            <p:cNvSpPr>
              <a:spLocks noChangeArrowheads="1"/>
            </p:cNvSpPr>
            <p:nvPr/>
          </p:nvSpPr>
          <p:spPr bwMode="auto">
            <a:xfrm>
              <a:off x="4094526" y="1354138"/>
              <a:ext cx="801501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i="1" u="sng" dirty="0" smtClean="0">
                  <a:solidFill>
                    <a:srgbClr val="E80C00"/>
                  </a:solidFill>
                  <a:latin typeface="Arial" pitchFamily="34" charset="0"/>
                </a:rPr>
                <a:t>Xicmp</a:t>
              </a:r>
              <a:r>
                <a:rPr kumimoji="0" lang="en-US" sz="1200" b="1" i="1" u="sng" strike="noStrike" cap="none" normalizeH="0" baseline="0" dirty="0" smtClean="0">
                  <a:ln>
                    <a:noFill/>
                  </a:ln>
                  <a:solidFill>
                    <a:srgbClr val="E80C00"/>
                  </a:solidFill>
                  <a:effectLst/>
                  <a:latin typeface="Arial" pitchFamily="34" charset="0"/>
                </a:rPr>
                <a:t>3032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52" name="Rectangle 25"/>
            <p:cNvSpPr>
              <a:spLocks noChangeArrowheads="1"/>
            </p:cNvSpPr>
            <p:nvPr/>
          </p:nvSpPr>
          <p:spPr bwMode="auto">
            <a:xfrm>
              <a:off x="4094526" y="1528763"/>
              <a:ext cx="801501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i="1" u="sng" dirty="0" smtClean="0">
                  <a:solidFill>
                    <a:srgbClr val="090165"/>
                  </a:solidFill>
                  <a:latin typeface="Arial" pitchFamily="34" charset="0"/>
                </a:rPr>
                <a:t>Xicmp</a:t>
              </a:r>
              <a:r>
                <a:rPr kumimoji="0" lang="en-US" sz="1200" b="1" i="1" u="sng" strike="noStrike" cap="none" normalizeH="0" baseline="0" dirty="0" smtClean="0">
                  <a:ln>
                    <a:noFill/>
                  </a:ln>
                  <a:solidFill>
                    <a:srgbClr val="090165"/>
                  </a:solidFill>
                  <a:effectLst/>
                  <a:latin typeface="Arial" pitchFamily="34" charset="0"/>
                </a:rPr>
                <a:t>3017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53" name="Rectangle 26"/>
            <p:cNvSpPr>
              <a:spLocks noChangeArrowheads="1"/>
            </p:cNvSpPr>
            <p:nvPr/>
          </p:nvSpPr>
          <p:spPr bwMode="auto">
            <a:xfrm>
              <a:off x="5321301" y="1277938"/>
              <a:ext cx="276225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4.3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54" name="Freeform 27"/>
            <p:cNvSpPr>
              <a:spLocks/>
            </p:cNvSpPr>
            <p:nvPr/>
          </p:nvSpPr>
          <p:spPr bwMode="auto">
            <a:xfrm>
              <a:off x="5154613" y="747713"/>
              <a:ext cx="123825" cy="606425"/>
            </a:xfrm>
            <a:custGeom>
              <a:avLst/>
              <a:gdLst/>
              <a:ahLst/>
              <a:cxnLst>
                <a:cxn ang="0">
                  <a:pos x="41" y="199"/>
                </a:cxn>
                <a:cxn ang="0">
                  <a:pos x="35" y="199"/>
                </a:cxn>
                <a:cxn ang="0">
                  <a:pos x="0" y="0"/>
                </a:cxn>
              </a:cxnLst>
              <a:rect l="0" t="0" r="r" b="b"/>
              <a:pathLst>
                <a:path w="41" h="199">
                  <a:moveTo>
                    <a:pt x="41" y="199"/>
                  </a:moveTo>
                  <a:lnTo>
                    <a:pt x="35" y="199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" name="Freeform 28"/>
            <p:cNvSpPr>
              <a:spLocks/>
            </p:cNvSpPr>
            <p:nvPr/>
          </p:nvSpPr>
          <p:spPr bwMode="auto">
            <a:xfrm>
              <a:off x="4926013" y="738188"/>
              <a:ext cx="222250" cy="608013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40" y="0"/>
                </a:cxn>
                <a:cxn ang="0">
                  <a:pos x="5" y="199"/>
                </a:cxn>
                <a:cxn ang="0">
                  <a:pos x="0" y="199"/>
                </a:cxn>
              </a:cxnLst>
              <a:rect l="0" t="0" r="r" b="b"/>
              <a:pathLst>
                <a:path w="73" h="199">
                  <a:moveTo>
                    <a:pt x="73" y="0"/>
                  </a:moveTo>
                  <a:lnTo>
                    <a:pt x="40" y="0"/>
                  </a:lnTo>
                  <a:lnTo>
                    <a:pt x="5" y="199"/>
                  </a:lnTo>
                  <a:lnTo>
                    <a:pt x="0" y="199"/>
                  </a:lnTo>
                </a:path>
              </a:pathLst>
            </a:custGeom>
            <a:noFill/>
            <a:ln w="4">
              <a:solidFill>
                <a:srgbClr val="808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" name="Freeform 29"/>
            <p:cNvSpPr>
              <a:spLocks/>
            </p:cNvSpPr>
            <p:nvPr/>
          </p:nvSpPr>
          <p:spPr bwMode="auto">
            <a:xfrm>
              <a:off x="4926013" y="744538"/>
              <a:ext cx="222250" cy="606425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40" y="0"/>
                </a:cxn>
                <a:cxn ang="0">
                  <a:pos x="5" y="199"/>
                </a:cxn>
                <a:cxn ang="0">
                  <a:pos x="0" y="199"/>
                </a:cxn>
              </a:cxnLst>
              <a:rect l="0" t="0" r="r" b="b"/>
              <a:pathLst>
                <a:path w="73" h="199">
                  <a:moveTo>
                    <a:pt x="73" y="0"/>
                  </a:moveTo>
                  <a:lnTo>
                    <a:pt x="40" y="0"/>
                  </a:lnTo>
                  <a:lnTo>
                    <a:pt x="5" y="199"/>
                  </a:lnTo>
                  <a:lnTo>
                    <a:pt x="0" y="199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" name="Freeform 30"/>
            <p:cNvSpPr>
              <a:spLocks/>
            </p:cNvSpPr>
            <p:nvPr/>
          </p:nvSpPr>
          <p:spPr bwMode="auto">
            <a:xfrm>
              <a:off x="4926013" y="750888"/>
              <a:ext cx="222250" cy="606425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40" y="0"/>
                </a:cxn>
                <a:cxn ang="0">
                  <a:pos x="5" y="199"/>
                </a:cxn>
                <a:cxn ang="0">
                  <a:pos x="0" y="199"/>
                </a:cxn>
              </a:cxnLst>
              <a:rect l="0" t="0" r="r" b="b"/>
              <a:pathLst>
                <a:path w="73" h="199">
                  <a:moveTo>
                    <a:pt x="73" y="0"/>
                  </a:moveTo>
                  <a:lnTo>
                    <a:pt x="40" y="0"/>
                  </a:lnTo>
                  <a:lnTo>
                    <a:pt x="5" y="199"/>
                  </a:lnTo>
                  <a:lnTo>
                    <a:pt x="0" y="199"/>
                  </a:lnTo>
                </a:path>
              </a:pathLst>
            </a:custGeom>
            <a:noFill/>
            <a:ln w="4">
              <a:solidFill>
                <a:srgbClr val="E80C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" name="Freeform 31"/>
            <p:cNvSpPr>
              <a:spLocks/>
            </p:cNvSpPr>
            <p:nvPr/>
          </p:nvSpPr>
          <p:spPr bwMode="auto">
            <a:xfrm>
              <a:off x="4926013" y="757238"/>
              <a:ext cx="222250" cy="606425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40" y="0"/>
                </a:cxn>
                <a:cxn ang="0">
                  <a:pos x="5" y="199"/>
                </a:cxn>
                <a:cxn ang="0">
                  <a:pos x="0" y="199"/>
                </a:cxn>
              </a:cxnLst>
              <a:rect l="0" t="0" r="r" b="b"/>
              <a:pathLst>
                <a:path w="73" h="199">
                  <a:moveTo>
                    <a:pt x="73" y="0"/>
                  </a:moveTo>
                  <a:lnTo>
                    <a:pt x="40" y="0"/>
                  </a:lnTo>
                  <a:lnTo>
                    <a:pt x="5" y="199"/>
                  </a:lnTo>
                  <a:lnTo>
                    <a:pt x="0" y="199"/>
                  </a:lnTo>
                </a:path>
              </a:pathLst>
            </a:custGeom>
            <a:noFill/>
            <a:ln w="4">
              <a:solidFill>
                <a:srgbClr val="09016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" name="Line 32"/>
            <p:cNvSpPr>
              <a:spLocks noChangeShapeType="1"/>
            </p:cNvSpPr>
            <p:nvPr/>
          </p:nvSpPr>
          <p:spPr bwMode="auto">
            <a:xfrm>
              <a:off x="4922838" y="1049338"/>
              <a:ext cx="1588" cy="619125"/>
            </a:xfrm>
            <a:prstGeom prst="line">
              <a:avLst/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" name="Rectangle 33"/>
            <p:cNvSpPr>
              <a:spLocks noChangeArrowheads="1"/>
            </p:cNvSpPr>
            <p:nvPr/>
          </p:nvSpPr>
          <p:spPr bwMode="auto">
            <a:xfrm>
              <a:off x="4131039" y="1701801"/>
              <a:ext cx="75020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 smtClean="0">
                  <a:solidFill>
                    <a:srgbClr val="31319D"/>
                  </a:solidFill>
                  <a:latin typeface="Arial" pitchFamily="34" charset="0"/>
                </a:rPr>
                <a:t>Xipes</a:t>
              </a: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31319D"/>
                  </a:solidFill>
                  <a:effectLst/>
                  <a:latin typeface="Arial" pitchFamily="34" charset="0"/>
                </a:rPr>
                <a:t>0216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66" name="Rectangle 34"/>
            <p:cNvSpPr>
              <a:spLocks noChangeArrowheads="1"/>
            </p:cNvSpPr>
            <p:nvPr/>
          </p:nvSpPr>
          <p:spPr bwMode="auto">
            <a:xfrm>
              <a:off x="5321301" y="1714501"/>
              <a:ext cx="276225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4.7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67" name="Freeform 35"/>
            <p:cNvSpPr>
              <a:spLocks/>
            </p:cNvSpPr>
            <p:nvPr/>
          </p:nvSpPr>
          <p:spPr bwMode="auto">
            <a:xfrm>
              <a:off x="5154613" y="763588"/>
              <a:ext cx="123825" cy="1027113"/>
            </a:xfrm>
            <a:custGeom>
              <a:avLst/>
              <a:gdLst/>
              <a:ahLst/>
              <a:cxnLst>
                <a:cxn ang="0">
                  <a:pos x="41" y="337"/>
                </a:cxn>
                <a:cxn ang="0">
                  <a:pos x="35" y="337"/>
                </a:cxn>
                <a:cxn ang="0">
                  <a:pos x="0" y="0"/>
                </a:cxn>
              </a:cxnLst>
              <a:rect l="0" t="0" r="r" b="b"/>
              <a:pathLst>
                <a:path w="41" h="337">
                  <a:moveTo>
                    <a:pt x="41" y="337"/>
                  </a:moveTo>
                  <a:lnTo>
                    <a:pt x="35" y="337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8" name="Freeform 36"/>
            <p:cNvSpPr>
              <a:spLocks/>
            </p:cNvSpPr>
            <p:nvPr/>
          </p:nvSpPr>
          <p:spPr bwMode="auto">
            <a:xfrm>
              <a:off x="4930776" y="763588"/>
              <a:ext cx="211138" cy="1027113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8" y="0"/>
                </a:cxn>
                <a:cxn ang="0">
                  <a:pos x="3" y="337"/>
                </a:cxn>
                <a:cxn ang="0">
                  <a:pos x="0" y="337"/>
                </a:cxn>
              </a:cxnLst>
              <a:rect l="0" t="0" r="r" b="b"/>
              <a:pathLst>
                <a:path w="69" h="337">
                  <a:moveTo>
                    <a:pt x="69" y="0"/>
                  </a:moveTo>
                  <a:lnTo>
                    <a:pt x="38" y="0"/>
                  </a:lnTo>
                  <a:lnTo>
                    <a:pt x="3" y="337"/>
                  </a:lnTo>
                  <a:lnTo>
                    <a:pt x="0" y="337"/>
                  </a:lnTo>
                </a:path>
              </a:pathLst>
            </a:custGeom>
            <a:noFill/>
            <a:ln w="11">
              <a:solidFill>
                <a:srgbClr val="31319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9" name="Rectangle 37"/>
            <p:cNvSpPr>
              <a:spLocks noChangeArrowheads="1"/>
            </p:cNvSpPr>
            <p:nvPr/>
          </p:nvSpPr>
          <p:spPr bwMode="auto">
            <a:xfrm>
              <a:off x="4131039" y="1882776"/>
              <a:ext cx="75020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i="1" u="sng" dirty="0" smtClean="0">
                  <a:solidFill>
                    <a:srgbClr val="800000"/>
                  </a:solidFill>
                  <a:latin typeface="Arial" pitchFamily="34" charset="0"/>
                </a:rPr>
                <a:t>Xipes</a:t>
              </a:r>
              <a:r>
                <a:rPr kumimoji="0" lang="en-US" sz="1200" b="1" i="1" u="sng" strike="noStrike" cap="none" normalizeH="0" baseline="0" dirty="0" smtClean="0">
                  <a:ln>
                    <a:noFill/>
                  </a:ln>
                  <a:solidFill>
                    <a:srgbClr val="800000"/>
                  </a:solidFill>
                  <a:effectLst/>
                  <a:latin typeface="Arial" pitchFamily="34" charset="0"/>
                </a:rPr>
                <a:t>0146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70" name="Rectangle 38"/>
            <p:cNvSpPr>
              <a:spLocks noChangeArrowheads="1"/>
            </p:cNvSpPr>
            <p:nvPr/>
          </p:nvSpPr>
          <p:spPr bwMode="auto">
            <a:xfrm>
              <a:off x="5321301" y="1890713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18.9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71" name="Freeform 39"/>
            <p:cNvSpPr>
              <a:spLocks/>
            </p:cNvSpPr>
            <p:nvPr/>
          </p:nvSpPr>
          <p:spPr bwMode="auto">
            <a:xfrm>
              <a:off x="5154613" y="1274763"/>
              <a:ext cx="123825" cy="692150"/>
            </a:xfrm>
            <a:custGeom>
              <a:avLst/>
              <a:gdLst/>
              <a:ahLst/>
              <a:cxnLst>
                <a:cxn ang="0">
                  <a:pos x="41" y="227"/>
                </a:cxn>
                <a:cxn ang="0">
                  <a:pos x="35" y="227"/>
                </a:cxn>
                <a:cxn ang="0">
                  <a:pos x="0" y="0"/>
                </a:cxn>
              </a:cxnLst>
              <a:rect l="0" t="0" r="r" b="b"/>
              <a:pathLst>
                <a:path w="41" h="227">
                  <a:moveTo>
                    <a:pt x="41" y="227"/>
                  </a:moveTo>
                  <a:lnTo>
                    <a:pt x="35" y="227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2" name="Freeform 40"/>
            <p:cNvSpPr>
              <a:spLocks/>
            </p:cNvSpPr>
            <p:nvPr/>
          </p:nvSpPr>
          <p:spPr bwMode="auto">
            <a:xfrm>
              <a:off x="4930776" y="1274763"/>
              <a:ext cx="211138" cy="692150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8" y="0"/>
                </a:cxn>
                <a:cxn ang="0">
                  <a:pos x="3" y="227"/>
                </a:cxn>
                <a:cxn ang="0">
                  <a:pos x="0" y="227"/>
                </a:cxn>
              </a:cxnLst>
              <a:rect l="0" t="0" r="r" b="b"/>
              <a:pathLst>
                <a:path w="69" h="227">
                  <a:moveTo>
                    <a:pt x="69" y="0"/>
                  </a:moveTo>
                  <a:lnTo>
                    <a:pt x="38" y="0"/>
                  </a:lnTo>
                  <a:lnTo>
                    <a:pt x="3" y="227"/>
                  </a:lnTo>
                  <a:lnTo>
                    <a:pt x="0" y="227"/>
                  </a:lnTo>
                </a:path>
              </a:pathLst>
            </a:custGeom>
            <a:noFill/>
            <a:ln w="11">
              <a:solidFill>
                <a:srgbClr val="8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3" name="Rectangle 41"/>
            <p:cNvSpPr>
              <a:spLocks noChangeArrowheads="1"/>
            </p:cNvSpPr>
            <p:nvPr/>
          </p:nvSpPr>
          <p:spPr bwMode="auto">
            <a:xfrm>
              <a:off x="4131039" y="2055813"/>
              <a:ext cx="75020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u="sng" dirty="0" smtClean="0">
                  <a:solidFill>
                    <a:srgbClr val="00FFFF"/>
                  </a:solidFill>
                  <a:latin typeface="Arial" pitchFamily="34" charset="0"/>
                </a:rPr>
                <a:t>Xipes</a:t>
              </a:r>
              <a:r>
                <a:rPr kumimoji="0" lang="en-US" sz="1200" b="1" i="0" u="sng" strike="noStrike" cap="none" normalizeH="0" baseline="0" dirty="0" smtClean="0">
                  <a:ln>
                    <a:noFill/>
                  </a:ln>
                  <a:solidFill>
                    <a:srgbClr val="00FFFF"/>
                  </a:solidFill>
                  <a:effectLst/>
                  <a:latin typeface="Arial" pitchFamily="34" charset="0"/>
                </a:rPr>
                <a:t>0103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75" name="Rectangle 42"/>
            <p:cNvSpPr>
              <a:spLocks noChangeArrowheads="1"/>
            </p:cNvSpPr>
            <p:nvPr/>
          </p:nvSpPr>
          <p:spPr bwMode="auto">
            <a:xfrm>
              <a:off x="5321301" y="2068513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22.0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77" name="Freeform 43"/>
            <p:cNvSpPr>
              <a:spLocks/>
            </p:cNvSpPr>
            <p:nvPr/>
          </p:nvSpPr>
          <p:spPr bwMode="auto">
            <a:xfrm>
              <a:off x="5154613" y="1385888"/>
              <a:ext cx="123825" cy="758825"/>
            </a:xfrm>
            <a:custGeom>
              <a:avLst/>
              <a:gdLst/>
              <a:ahLst/>
              <a:cxnLst>
                <a:cxn ang="0">
                  <a:pos x="41" y="249"/>
                </a:cxn>
                <a:cxn ang="0">
                  <a:pos x="35" y="249"/>
                </a:cxn>
                <a:cxn ang="0">
                  <a:pos x="0" y="0"/>
                </a:cxn>
              </a:cxnLst>
              <a:rect l="0" t="0" r="r" b="b"/>
              <a:pathLst>
                <a:path w="41" h="249">
                  <a:moveTo>
                    <a:pt x="41" y="249"/>
                  </a:moveTo>
                  <a:lnTo>
                    <a:pt x="35" y="249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8" name="Freeform 44"/>
            <p:cNvSpPr>
              <a:spLocks/>
            </p:cNvSpPr>
            <p:nvPr/>
          </p:nvSpPr>
          <p:spPr bwMode="auto">
            <a:xfrm>
              <a:off x="4930776" y="1385888"/>
              <a:ext cx="211138" cy="758825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8" y="0"/>
                </a:cxn>
                <a:cxn ang="0">
                  <a:pos x="3" y="249"/>
                </a:cxn>
                <a:cxn ang="0">
                  <a:pos x="0" y="249"/>
                </a:cxn>
              </a:cxnLst>
              <a:rect l="0" t="0" r="r" b="b"/>
              <a:pathLst>
                <a:path w="69" h="249">
                  <a:moveTo>
                    <a:pt x="69" y="0"/>
                  </a:moveTo>
                  <a:lnTo>
                    <a:pt x="38" y="0"/>
                  </a:lnTo>
                  <a:lnTo>
                    <a:pt x="3" y="249"/>
                  </a:lnTo>
                  <a:lnTo>
                    <a:pt x="0" y="249"/>
                  </a:lnTo>
                </a:path>
              </a:pathLst>
            </a:custGeom>
            <a:noFill/>
            <a:ln w="11">
              <a:solidFill>
                <a:srgbClr val="00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9" name="Rectangle 45"/>
            <p:cNvSpPr>
              <a:spLocks noChangeArrowheads="1"/>
            </p:cNvSpPr>
            <p:nvPr/>
          </p:nvSpPr>
          <p:spPr bwMode="auto">
            <a:xfrm>
              <a:off x="4131039" y="2235201"/>
              <a:ext cx="75020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 smtClean="0">
                  <a:solidFill>
                    <a:srgbClr val="00FF00"/>
                  </a:solidFill>
                  <a:latin typeface="Arial" pitchFamily="34" charset="0"/>
                </a:rPr>
                <a:t>Xipes</a:t>
              </a: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FF00"/>
                  </a:solidFill>
                  <a:effectLst/>
                  <a:latin typeface="Arial" pitchFamily="34" charset="0"/>
                </a:rPr>
                <a:t>0009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80" name="Rectangle 46"/>
            <p:cNvSpPr>
              <a:spLocks noChangeArrowheads="1"/>
            </p:cNvSpPr>
            <p:nvPr/>
          </p:nvSpPr>
          <p:spPr bwMode="auto">
            <a:xfrm>
              <a:off x="5321301" y="2247901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27.3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81" name="Freeform 47"/>
            <p:cNvSpPr>
              <a:spLocks/>
            </p:cNvSpPr>
            <p:nvPr/>
          </p:nvSpPr>
          <p:spPr bwMode="auto">
            <a:xfrm>
              <a:off x="5154613" y="1577976"/>
              <a:ext cx="123825" cy="746125"/>
            </a:xfrm>
            <a:custGeom>
              <a:avLst/>
              <a:gdLst/>
              <a:ahLst/>
              <a:cxnLst>
                <a:cxn ang="0">
                  <a:pos x="41" y="245"/>
                </a:cxn>
                <a:cxn ang="0">
                  <a:pos x="35" y="245"/>
                </a:cxn>
                <a:cxn ang="0">
                  <a:pos x="0" y="0"/>
                </a:cxn>
              </a:cxnLst>
              <a:rect l="0" t="0" r="r" b="b"/>
              <a:pathLst>
                <a:path w="41" h="245">
                  <a:moveTo>
                    <a:pt x="41" y="245"/>
                  </a:moveTo>
                  <a:lnTo>
                    <a:pt x="35" y="245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2" name="Freeform 48"/>
            <p:cNvSpPr>
              <a:spLocks/>
            </p:cNvSpPr>
            <p:nvPr/>
          </p:nvSpPr>
          <p:spPr bwMode="auto">
            <a:xfrm>
              <a:off x="4930776" y="1577976"/>
              <a:ext cx="211138" cy="746125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8" y="0"/>
                </a:cxn>
                <a:cxn ang="0">
                  <a:pos x="3" y="245"/>
                </a:cxn>
                <a:cxn ang="0">
                  <a:pos x="0" y="245"/>
                </a:cxn>
              </a:cxnLst>
              <a:rect l="0" t="0" r="r" b="b"/>
              <a:pathLst>
                <a:path w="69" h="245">
                  <a:moveTo>
                    <a:pt x="69" y="0"/>
                  </a:moveTo>
                  <a:lnTo>
                    <a:pt x="38" y="0"/>
                  </a:lnTo>
                  <a:lnTo>
                    <a:pt x="3" y="245"/>
                  </a:lnTo>
                  <a:lnTo>
                    <a:pt x="0" y="245"/>
                  </a:lnTo>
                </a:path>
              </a:pathLst>
            </a:custGeom>
            <a:noFill/>
            <a:ln w="11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3" name="Rectangle 49"/>
            <p:cNvSpPr>
              <a:spLocks noChangeArrowheads="1"/>
            </p:cNvSpPr>
            <p:nvPr/>
          </p:nvSpPr>
          <p:spPr bwMode="auto">
            <a:xfrm>
              <a:off x="4131039" y="2416176"/>
              <a:ext cx="75020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FF00FF"/>
                  </a:solidFill>
                  <a:effectLst/>
                  <a:latin typeface="Arial" pitchFamily="34" charset="0"/>
                </a:rPr>
                <a:t>Xipes0126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84" name="Rectangle 50"/>
            <p:cNvSpPr>
              <a:spLocks noChangeArrowheads="1"/>
            </p:cNvSpPr>
            <p:nvPr/>
          </p:nvSpPr>
          <p:spPr bwMode="auto">
            <a:xfrm>
              <a:off x="5321301" y="2427288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28.5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85" name="Freeform 51"/>
            <p:cNvSpPr>
              <a:spLocks/>
            </p:cNvSpPr>
            <p:nvPr/>
          </p:nvSpPr>
          <p:spPr bwMode="auto">
            <a:xfrm>
              <a:off x="5154613" y="1619251"/>
              <a:ext cx="123825" cy="884238"/>
            </a:xfrm>
            <a:custGeom>
              <a:avLst/>
              <a:gdLst/>
              <a:ahLst/>
              <a:cxnLst>
                <a:cxn ang="0">
                  <a:pos x="41" y="290"/>
                </a:cxn>
                <a:cxn ang="0">
                  <a:pos x="35" y="290"/>
                </a:cxn>
                <a:cxn ang="0">
                  <a:pos x="0" y="0"/>
                </a:cxn>
              </a:cxnLst>
              <a:rect l="0" t="0" r="r" b="b"/>
              <a:pathLst>
                <a:path w="41" h="290">
                  <a:moveTo>
                    <a:pt x="41" y="290"/>
                  </a:moveTo>
                  <a:lnTo>
                    <a:pt x="35" y="290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" name="Freeform 52"/>
            <p:cNvSpPr>
              <a:spLocks/>
            </p:cNvSpPr>
            <p:nvPr/>
          </p:nvSpPr>
          <p:spPr bwMode="auto">
            <a:xfrm>
              <a:off x="4930776" y="1619251"/>
              <a:ext cx="211138" cy="884238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8" y="0"/>
                </a:cxn>
                <a:cxn ang="0">
                  <a:pos x="3" y="290"/>
                </a:cxn>
                <a:cxn ang="0">
                  <a:pos x="0" y="290"/>
                </a:cxn>
              </a:cxnLst>
              <a:rect l="0" t="0" r="r" b="b"/>
              <a:pathLst>
                <a:path w="69" h="290">
                  <a:moveTo>
                    <a:pt x="69" y="0"/>
                  </a:moveTo>
                  <a:lnTo>
                    <a:pt x="38" y="0"/>
                  </a:lnTo>
                  <a:lnTo>
                    <a:pt x="3" y="290"/>
                  </a:lnTo>
                  <a:lnTo>
                    <a:pt x="0" y="290"/>
                  </a:lnTo>
                </a:path>
              </a:pathLst>
            </a:custGeom>
            <a:noFill/>
            <a:ln w="11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87" name="Rectangle 53"/>
          <p:cNvSpPr>
            <a:spLocks noChangeArrowheads="1"/>
          </p:cNvSpPr>
          <p:nvPr/>
        </p:nvSpPr>
        <p:spPr bwMode="auto">
          <a:xfrm>
            <a:off x="3217499" y="2743200"/>
            <a:ext cx="4476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Si_3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7" name="Rectangle 78"/>
          <p:cNvSpPr>
            <a:spLocks noChangeArrowheads="1"/>
          </p:cNvSpPr>
          <p:nvPr/>
        </p:nvSpPr>
        <p:spPr bwMode="auto">
          <a:xfrm>
            <a:off x="2392362" y="5980248"/>
            <a:ext cx="8015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i="1" u="sng" dirty="0" smtClean="0">
                <a:solidFill>
                  <a:srgbClr val="3D529A"/>
                </a:solidFill>
                <a:latin typeface="Arial" pitchFamily="34" charset="0"/>
              </a:rPr>
              <a:t>Xicmp</a:t>
            </a:r>
            <a:r>
              <a:rPr kumimoji="0" lang="en-US" sz="1200" b="1" i="1" u="sng" strike="noStrike" cap="none" normalizeH="0" baseline="0" dirty="0" smtClean="0">
                <a:ln>
                  <a:noFill/>
                </a:ln>
                <a:solidFill>
                  <a:srgbClr val="3D529A"/>
                </a:solidFill>
                <a:effectLst/>
                <a:latin typeface="Arial" pitchFamily="34" charset="0"/>
              </a:rPr>
              <a:t>4010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608" name="Group 607"/>
          <p:cNvGrpSpPr/>
          <p:nvPr/>
        </p:nvGrpSpPr>
        <p:grpSpPr>
          <a:xfrm>
            <a:off x="2392362" y="5980248"/>
            <a:ext cx="1591900" cy="749300"/>
            <a:chOff x="8949101" y="654051"/>
            <a:chExt cx="1591900" cy="749300"/>
          </a:xfrm>
        </p:grpSpPr>
        <p:sp>
          <p:nvSpPr>
            <p:cNvPr id="609" name="AutoShape 77"/>
            <p:cNvSpPr>
              <a:spLocks noChangeArrowheads="1"/>
            </p:cNvSpPr>
            <p:nvPr/>
          </p:nvSpPr>
          <p:spPr bwMode="auto">
            <a:xfrm>
              <a:off x="9902826" y="654051"/>
              <a:ext cx="106363" cy="536575"/>
            </a:xfrm>
            <a:prstGeom prst="roundRect">
              <a:avLst>
                <a:gd name="adj" fmla="val 50000"/>
              </a:avLst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0" name="Rectangle 79"/>
            <p:cNvSpPr>
              <a:spLocks noChangeArrowheads="1"/>
            </p:cNvSpPr>
            <p:nvPr/>
          </p:nvSpPr>
          <p:spPr bwMode="auto">
            <a:xfrm>
              <a:off x="10177463" y="661988"/>
              <a:ext cx="277813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0.8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11" name="Freeform 80"/>
            <p:cNvSpPr>
              <a:spLocks/>
            </p:cNvSpPr>
            <p:nvPr/>
          </p:nvSpPr>
          <p:spPr bwMode="auto">
            <a:xfrm>
              <a:off x="10009188" y="704851"/>
              <a:ext cx="125413" cy="33338"/>
            </a:xfrm>
            <a:custGeom>
              <a:avLst/>
              <a:gdLst/>
              <a:ahLst/>
              <a:cxnLst>
                <a:cxn ang="0">
                  <a:pos x="41" y="11"/>
                </a:cxn>
                <a:cxn ang="0">
                  <a:pos x="35" y="11"/>
                </a:cxn>
                <a:cxn ang="0">
                  <a:pos x="0" y="0"/>
                </a:cxn>
              </a:cxnLst>
              <a:rect l="0" t="0" r="r" b="b"/>
              <a:pathLst>
                <a:path w="41" h="11">
                  <a:moveTo>
                    <a:pt x="41" y="11"/>
                  </a:moveTo>
                  <a:lnTo>
                    <a:pt x="35" y="11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2" name="Freeform 81"/>
            <p:cNvSpPr>
              <a:spLocks/>
            </p:cNvSpPr>
            <p:nvPr/>
          </p:nvSpPr>
          <p:spPr bwMode="auto">
            <a:xfrm>
              <a:off x="9786938" y="704851"/>
              <a:ext cx="209550" cy="33338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8" y="0"/>
                </a:cxn>
                <a:cxn ang="0">
                  <a:pos x="3" y="11"/>
                </a:cxn>
                <a:cxn ang="0">
                  <a:pos x="0" y="11"/>
                </a:cxn>
              </a:cxnLst>
              <a:rect l="0" t="0" r="r" b="b"/>
              <a:pathLst>
                <a:path w="69" h="11">
                  <a:moveTo>
                    <a:pt x="69" y="0"/>
                  </a:moveTo>
                  <a:lnTo>
                    <a:pt x="38" y="0"/>
                  </a:lnTo>
                  <a:lnTo>
                    <a:pt x="3" y="11"/>
                  </a:lnTo>
                  <a:lnTo>
                    <a:pt x="0" y="11"/>
                  </a:lnTo>
                </a:path>
              </a:pathLst>
            </a:custGeom>
            <a:noFill/>
            <a:ln w="12">
              <a:solidFill>
                <a:srgbClr val="3D529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3" name="Rectangle 82"/>
            <p:cNvSpPr>
              <a:spLocks noChangeArrowheads="1"/>
            </p:cNvSpPr>
            <p:nvPr/>
          </p:nvSpPr>
          <p:spPr bwMode="auto">
            <a:xfrm>
              <a:off x="8949101" y="827088"/>
              <a:ext cx="75020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 smtClean="0">
                  <a:solidFill>
                    <a:srgbClr val="008000"/>
                  </a:solidFill>
                  <a:latin typeface="Arial" pitchFamily="34" charset="0"/>
                </a:rPr>
                <a:t>Xipes</a:t>
              </a: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</a:rPr>
                <a:t>0203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14" name="Rectangle 83"/>
            <p:cNvSpPr>
              <a:spLocks noChangeArrowheads="1"/>
            </p:cNvSpPr>
            <p:nvPr/>
          </p:nvSpPr>
          <p:spPr bwMode="auto">
            <a:xfrm>
              <a:off x="10177463" y="839788"/>
              <a:ext cx="363538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33.0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15" name="Freeform 84"/>
            <p:cNvSpPr>
              <a:spLocks/>
            </p:cNvSpPr>
            <p:nvPr/>
          </p:nvSpPr>
          <p:spPr bwMode="auto">
            <a:xfrm>
              <a:off x="10009188" y="915988"/>
              <a:ext cx="125413" cy="96838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35" y="0"/>
                </a:cxn>
                <a:cxn ang="0">
                  <a:pos x="0" y="32"/>
                </a:cxn>
              </a:cxnLst>
              <a:rect l="0" t="0" r="r" b="b"/>
              <a:pathLst>
                <a:path w="41" h="32">
                  <a:moveTo>
                    <a:pt x="41" y="0"/>
                  </a:moveTo>
                  <a:lnTo>
                    <a:pt x="35" y="0"/>
                  </a:lnTo>
                  <a:lnTo>
                    <a:pt x="0" y="32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" name="Freeform 85"/>
            <p:cNvSpPr>
              <a:spLocks/>
            </p:cNvSpPr>
            <p:nvPr/>
          </p:nvSpPr>
          <p:spPr bwMode="auto">
            <a:xfrm>
              <a:off x="9786938" y="915988"/>
              <a:ext cx="209550" cy="96838"/>
            </a:xfrm>
            <a:custGeom>
              <a:avLst/>
              <a:gdLst/>
              <a:ahLst/>
              <a:cxnLst>
                <a:cxn ang="0">
                  <a:pos x="69" y="32"/>
                </a:cxn>
                <a:cxn ang="0">
                  <a:pos x="38" y="32"/>
                </a:cxn>
                <a:cxn ang="0">
                  <a:pos x="3" y="0"/>
                </a:cxn>
                <a:cxn ang="0">
                  <a:pos x="0" y="0"/>
                </a:cxn>
              </a:cxnLst>
              <a:rect l="0" t="0" r="r" b="b"/>
              <a:pathLst>
                <a:path w="69" h="32">
                  <a:moveTo>
                    <a:pt x="69" y="32"/>
                  </a:moveTo>
                  <a:lnTo>
                    <a:pt x="38" y="32"/>
                  </a:lnTo>
                  <a:lnTo>
                    <a:pt x="3" y="0"/>
                  </a:lnTo>
                  <a:lnTo>
                    <a:pt x="0" y="0"/>
                  </a:lnTo>
                </a:path>
              </a:pathLst>
            </a:custGeom>
            <a:noFill/>
            <a:ln w="12">
              <a:solidFill>
                <a:srgbClr val="008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" name="Rectangle 86"/>
            <p:cNvSpPr>
              <a:spLocks noChangeArrowheads="1"/>
            </p:cNvSpPr>
            <p:nvPr/>
          </p:nvSpPr>
          <p:spPr bwMode="auto">
            <a:xfrm>
              <a:off x="8949101" y="1006476"/>
              <a:ext cx="75020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u="sng" dirty="0" smtClean="0">
                  <a:solidFill>
                    <a:srgbClr val="FF0000"/>
                  </a:solidFill>
                  <a:latin typeface="Arial" pitchFamily="34" charset="0"/>
                </a:rPr>
                <a:t>Xipes</a:t>
              </a:r>
              <a:r>
                <a:rPr kumimoji="0" lang="en-US" sz="1200" b="1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</a:rPr>
                <a:t>0098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18" name="Rectangle 87"/>
            <p:cNvSpPr>
              <a:spLocks noChangeArrowheads="1"/>
            </p:cNvSpPr>
            <p:nvPr/>
          </p:nvSpPr>
          <p:spPr bwMode="auto">
            <a:xfrm>
              <a:off x="10177463" y="1019176"/>
              <a:ext cx="363538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36.3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19" name="Freeform 88"/>
            <p:cNvSpPr>
              <a:spLocks/>
            </p:cNvSpPr>
            <p:nvPr/>
          </p:nvSpPr>
          <p:spPr bwMode="auto">
            <a:xfrm>
              <a:off x="10009188" y="1042988"/>
              <a:ext cx="125413" cy="52388"/>
            </a:xfrm>
            <a:custGeom>
              <a:avLst/>
              <a:gdLst/>
              <a:ahLst/>
              <a:cxnLst>
                <a:cxn ang="0">
                  <a:pos x="41" y="17"/>
                </a:cxn>
                <a:cxn ang="0">
                  <a:pos x="35" y="17"/>
                </a:cxn>
                <a:cxn ang="0">
                  <a:pos x="0" y="0"/>
                </a:cxn>
              </a:cxnLst>
              <a:rect l="0" t="0" r="r" b="b"/>
              <a:pathLst>
                <a:path w="41" h="17">
                  <a:moveTo>
                    <a:pt x="41" y="17"/>
                  </a:moveTo>
                  <a:lnTo>
                    <a:pt x="35" y="17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0" name="Freeform 89"/>
            <p:cNvSpPr>
              <a:spLocks/>
            </p:cNvSpPr>
            <p:nvPr/>
          </p:nvSpPr>
          <p:spPr bwMode="auto">
            <a:xfrm>
              <a:off x="9786938" y="1042988"/>
              <a:ext cx="209550" cy="52388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8" y="0"/>
                </a:cxn>
                <a:cxn ang="0">
                  <a:pos x="3" y="17"/>
                </a:cxn>
                <a:cxn ang="0">
                  <a:pos x="0" y="17"/>
                </a:cxn>
              </a:cxnLst>
              <a:rect l="0" t="0" r="r" b="b"/>
              <a:pathLst>
                <a:path w="69" h="17">
                  <a:moveTo>
                    <a:pt x="69" y="0"/>
                  </a:moveTo>
                  <a:lnTo>
                    <a:pt x="38" y="0"/>
                  </a:lnTo>
                  <a:lnTo>
                    <a:pt x="3" y="17"/>
                  </a:lnTo>
                  <a:lnTo>
                    <a:pt x="0" y="17"/>
                  </a:lnTo>
                </a:path>
              </a:pathLst>
            </a:custGeom>
            <a:noFill/>
            <a:ln w="12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1" name="Rectangle 90"/>
            <p:cNvSpPr>
              <a:spLocks noChangeArrowheads="1"/>
            </p:cNvSpPr>
            <p:nvPr/>
          </p:nvSpPr>
          <p:spPr bwMode="auto">
            <a:xfrm>
              <a:off x="8949101" y="1187451"/>
              <a:ext cx="75020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 smtClean="0">
                  <a:solidFill>
                    <a:srgbClr val="000000"/>
                  </a:solidFill>
                  <a:latin typeface="Arial" pitchFamily="34" charset="0"/>
                </a:rPr>
                <a:t>Xipes</a:t>
              </a: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0017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22" name="Rectangle 91"/>
            <p:cNvSpPr>
              <a:spLocks noChangeArrowheads="1"/>
            </p:cNvSpPr>
            <p:nvPr/>
          </p:nvSpPr>
          <p:spPr bwMode="auto">
            <a:xfrm>
              <a:off x="10177463" y="1198563"/>
              <a:ext cx="363538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46.0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23" name="Freeform 92"/>
            <p:cNvSpPr>
              <a:spLocks/>
            </p:cNvSpPr>
            <p:nvPr/>
          </p:nvSpPr>
          <p:spPr bwMode="auto">
            <a:xfrm>
              <a:off x="10009188" y="1138238"/>
              <a:ext cx="125413" cy="136525"/>
            </a:xfrm>
            <a:custGeom>
              <a:avLst/>
              <a:gdLst/>
              <a:ahLst/>
              <a:cxnLst>
                <a:cxn ang="0">
                  <a:pos x="41" y="45"/>
                </a:cxn>
                <a:cxn ang="0">
                  <a:pos x="35" y="45"/>
                </a:cxn>
                <a:cxn ang="0">
                  <a:pos x="0" y="0"/>
                </a:cxn>
              </a:cxnLst>
              <a:rect l="0" t="0" r="r" b="b"/>
              <a:pathLst>
                <a:path w="41" h="45">
                  <a:moveTo>
                    <a:pt x="41" y="45"/>
                  </a:moveTo>
                  <a:lnTo>
                    <a:pt x="35" y="45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" name="Freeform 93"/>
            <p:cNvSpPr>
              <a:spLocks/>
            </p:cNvSpPr>
            <p:nvPr/>
          </p:nvSpPr>
          <p:spPr bwMode="auto">
            <a:xfrm>
              <a:off x="9786938" y="1138238"/>
              <a:ext cx="209550" cy="136525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8" y="0"/>
                </a:cxn>
                <a:cxn ang="0">
                  <a:pos x="3" y="45"/>
                </a:cxn>
                <a:cxn ang="0">
                  <a:pos x="0" y="45"/>
                </a:cxn>
              </a:cxnLst>
              <a:rect l="0" t="0" r="r" b="b"/>
              <a:pathLst>
                <a:path w="69" h="45">
                  <a:moveTo>
                    <a:pt x="69" y="0"/>
                  </a:moveTo>
                  <a:lnTo>
                    <a:pt x="38" y="0"/>
                  </a:lnTo>
                  <a:lnTo>
                    <a:pt x="3" y="45"/>
                  </a:lnTo>
                  <a:lnTo>
                    <a:pt x="0" y="45"/>
                  </a:lnTo>
                </a:path>
              </a:pathLst>
            </a:custGeom>
            <a:noFill/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25" name="Rectangle 94"/>
          <p:cNvSpPr>
            <a:spLocks noChangeArrowheads="1"/>
          </p:cNvSpPr>
          <p:nvPr/>
        </p:nvSpPr>
        <p:spPr bwMode="auto">
          <a:xfrm>
            <a:off x="3217499" y="5701438"/>
            <a:ext cx="4476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Si_8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629" name="Group 628"/>
          <p:cNvGrpSpPr/>
          <p:nvPr/>
        </p:nvGrpSpPr>
        <p:grpSpPr>
          <a:xfrm>
            <a:off x="2404157" y="5257166"/>
            <a:ext cx="1568721" cy="396875"/>
            <a:chOff x="5721080" y="654051"/>
            <a:chExt cx="1568721" cy="396875"/>
          </a:xfrm>
        </p:grpSpPr>
        <p:sp>
          <p:nvSpPr>
            <p:cNvPr id="630" name="AutoShape 55"/>
            <p:cNvSpPr>
              <a:spLocks noChangeArrowheads="1"/>
            </p:cNvSpPr>
            <p:nvPr/>
          </p:nvSpPr>
          <p:spPr bwMode="auto">
            <a:xfrm>
              <a:off x="6653214" y="654051"/>
              <a:ext cx="106363" cy="112713"/>
            </a:xfrm>
            <a:prstGeom prst="roundRect">
              <a:avLst>
                <a:gd name="adj" fmla="val 50000"/>
              </a:avLst>
            </a:prstGeom>
            <a:noFill/>
            <a:ln w="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" name="Rectangle 56"/>
            <p:cNvSpPr>
              <a:spLocks noChangeArrowheads="1"/>
            </p:cNvSpPr>
            <p:nvPr/>
          </p:nvSpPr>
          <p:spPr bwMode="auto">
            <a:xfrm>
              <a:off x="5721080" y="654051"/>
              <a:ext cx="75020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 smtClean="0">
                  <a:solidFill>
                    <a:srgbClr val="000080"/>
                  </a:solidFill>
                  <a:latin typeface="Arial" pitchFamily="34" charset="0"/>
                </a:rPr>
                <a:t>Xipes</a:t>
              </a: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80"/>
                  </a:solidFill>
                  <a:effectLst/>
                  <a:latin typeface="Arial" pitchFamily="34" charset="0"/>
                </a:rPr>
                <a:t>0079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32" name="Rectangle 57"/>
            <p:cNvSpPr>
              <a:spLocks noChangeArrowheads="1"/>
            </p:cNvSpPr>
            <p:nvPr/>
          </p:nvSpPr>
          <p:spPr bwMode="auto">
            <a:xfrm>
              <a:off x="6927851" y="665163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35.2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33" name="Freeform 58"/>
            <p:cNvSpPr>
              <a:spLocks/>
            </p:cNvSpPr>
            <p:nvPr/>
          </p:nvSpPr>
          <p:spPr bwMode="auto">
            <a:xfrm>
              <a:off x="6759576" y="704851"/>
              <a:ext cx="125413" cy="36513"/>
            </a:xfrm>
            <a:custGeom>
              <a:avLst/>
              <a:gdLst/>
              <a:ahLst/>
              <a:cxnLst>
                <a:cxn ang="0">
                  <a:pos x="41" y="12"/>
                </a:cxn>
                <a:cxn ang="0">
                  <a:pos x="35" y="12"/>
                </a:cxn>
                <a:cxn ang="0">
                  <a:pos x="0" y="0"/>
                </a:cxn>
              </a:cxnLst>
              <a:rect l="0" t="0" r="r" b="b"/>
              <a:pathLst>
                <a:path w="41" h="12">
                  <a:moveTo>
                    <a:pt x="41" y="12"/>
                  </a:moveTo>
                  <a:lnTo>
                    <a:pt x="35" y="12"/>
                  </a:lnTo>
                  <a:lnTo>
                    <a:pt x="0" y="0"/>
                  </a:lnTo>
                </a:path>
              </a:pathLst>
            </a:custGeom>
            <a:noFill/>
            <a:ln w="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4" name="Freeform 59"/>
            <p:cNvSpPr>
              <a:spLocks/>
            </p:cNvSpPr>
            <p:nvPr/>
          </p:nvSpPr>
          <p:spPr bwMode="auto">
            <a:xfrm>
              <a:off x="6537326" y="704851"/>
              <a:ext cx="211138" cy="36513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8" y="0"/>
                </a:cxn>
                <a:cxn ang="0">
                  <a:pos x="3" y="12"/>
                </a:cxn>
                <a:cxn ang="0">
                  <a:pos x="0" y="12"/>
                </a:cxn>
              </a:cxnLst>
              <a:rect l="0" t="0" r="r" b="b"/>
              <a:pathLst>
                <a:path w="69" h="12">
                  <a:moveTo>
                    <a:pt x="69" y="0"/>
                  </a:moveTo>
                  <a:lnTo>
                    <a:pt x="38" y="0"/>
                  </a:lnTo>
                  <a:lnTo>
                    <a:pt x="3" y="12"/>
                  </a:lnTo>
                  <a:lnTo>
                    <a:pt x="0" y="12"/>
                  </a:lnTo>
                </a:path>
              </a:pathLst>
            </a:custGeom>
            <a:noFill/>
            <a:ln w="11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5" name="Rectangle 60"/>
            <p:cNvSpPr>
              <a:spLocks noChangeArrowheads="1"/>
            </p:cNvSpPr>
            <p:nvPr/>
          </p:nvSpPr>
          <p:spPr bwMode="auto">
            <a:xfrm>
              <a:off x="5721080" y="833438"/>
              <a:ext cx="75020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 smtClean="0">
                  <a:solidFill>
                    <a:srgbClr val="FFC000"/>
                  </a:solidFill>
                  <a:latin typeface="Arial" pitchFamily="34" charset="0"/>
                </a:rPr>
                <a:t>Xipes</a:t>
              </a: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FFC000"/>
                  </a:solidFill>
                  <a:effectLst/>
                  <a:latin typeface="Arial" pitchFamily="34" charset="0"/>
                </a:rPr>
                <a:t>0197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36" name="Rectangle 61"/>
            <p:cNvSpPr>
              <a:spLocks noChangeArrowheads="1"/>
            </p:cNvSpPr>
            <p:nvPr/>
          </p:nvSpPr>
          <p:spPr bwMode="auto">
            <a:xfrm>
              <a:off x="6927851" y="846138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36.3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37" name="Freeform 62"/>
            <p:cNvSpPr>
              <a:spLocks/>
            </p:cNvSpPr>
            <p:nvPr/>
          </p:nvSpPr>
          <p:spPr bwMode="auto">
            <a:xfrm>
              <a:off x="6759576" y="714376"/>
              <a:ext cx="125413" cy="207963"/>
            </a:xfrm>
            <a:custGeom>
              <a:avLst/>
              <a:gdLst/>
              <a:ahLst/>
              <a:cxnLst>
                <a:cxn ang="0">
                  <a:pos x="41" y="68"/>
                </a:cxn>
                <a:cxn ang="0">
                  <a:pos x="35" y="68"/>
                </a:cxn>
                <a:cxn ang="0">
                  <a:pos x="0" y="0"/>
                </a:cxn>
              </a:cxnLst>
              <a:rect l="0" t="0" r="r" b="b"/>
              <a:pathLst>
                <a:path w="41" h="68">
                  <a:moveTo>
                    <a:pt x="41" y="68"/>
                  </a:moveTo>
                  <a:lnTo>
                    <a:pt x="35" y="68"/>
                  </a:lnTo>
                  <a:lnTo>
                    <a:pt x="0" y="0"/>
                  </a:lnTo>
                </a:path>
              </a:pathLst>
            </a:custGeom>
            <a:noFill/>
            <a:ln w="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8" name="Freeform 63"/>
            <p:cNvSpPr>
              <a:spLocks/>
            </p:cNvSpPr>
            <p:nvPr/>
          </p:nvSpPr>
          <p:spPr bwMode="auto">
            <a:xfrm>
              <a:off x="6537326" y="714376"/>
              <a:ext cx="211138" cy="207963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8" y="0"/>
                </a:cxn>
                <a:cxn ang="0">
                  <a:pos x="3" y="68"/>
                </a:cxn>
                <a:cxn ang="0">
                  <a:pos x="0" y="68"/>
                </a:cxn>
              </a:cxnLst>
              <a:rect l="0" t="0" r="r" b="b"/>
              <a:pathLst>
                <a:path w="69" h="68">
                  <a:moveTo>
                    <a:pt x="69" y="0"/>
                  </a:moveTo>
                  <a:lnTo>
                    <a:pt x="38" y="0"/>
                  </a:lnTo>
                  <a:lnTo>
                    <a:pt x="3" y="68"/>
                  </a:lnTo>
                  <a:lnTo>
                    <a:pt x="0" y="68"/>
                  </a:lnTo>
                </a:path>
              </a:pathLst>
            </a:custGeom>
            <a:noFill/>
            <a:ln w="11">
              <a:solidFill>
                <a:srgbClr val="FFC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39" name="Rectangle 64"/>
          <p:cNvSpPr>
            <a:spLocks noChangeArrowheads="1"/>
          </p:cNvSpPr>
          <p:nvPr/>
        </p:nvSpPr>
        <p:spPr bwMode="auto">
          <a:xfrm>
            <a:off x="3207703" y="4961756"/>
            <a:ext cx="4476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Si_6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640" name="Group 639"/>
          <p:cNvGrpSpPr/>
          <p:nvPr/>
        </p:nvGrpSpPr>
        <p:grpSpPr>
          <a:xfrm>
            <a:off x="2468562" y="1248864"/>
            <a:ext cx="1516199" cy="390525"/>
            <a:chOff x="7381740" y="654051"/>
            <a:chExt cx="1516199" cy="390525"/>
          </a:xfrm>
        </p:grpSpPr>
        <p:sp>
          <p:nvSpPr>
            <p:cNvPr id="641" name="AutoShape 66"/>
            <p:cNvSpPr>
              <a:spLocks noChangeArrowheads="1"/>
            </p:cNvSpPr>
            <p:nvPr/>
          </p:nvSpPr>
          <p:spPr bwMode="auto">
            <a:xfrm>
              <a:off x="8259763" y="654051"/>
              <a:ext cx="106363" cy="146050"/>
            </a:xfrm>
            <a:prstGeom prst="roundRect">
              <a:avLst>
                <a:gd name="adj" fmla="val 50000"/>
              </a:avLst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2" name="Rectangle 67"/>
            <p:cNvSpPr>
              <a:spLocks noChangeArrowheads="1"/>
            </p:cNvSpPr>
            <p:nvPr/>
          </p:nvSpPr>
          <p:spPr bwMode="auto">
            <a:xfrm>
              <a:off x="7381740" y="654051"/>
              <a:ext cx="75020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i="1" u="sng" dirty="0" smtClean="0">
                  <a:solidFill>
                    <a:srgbClr val="BF3202"/>
                  </a:solidFill>
                  <a:latin typeface="Arial" pitchFamily="34" charset="0"/>
                </a:rPr>
                <a:t>Xipes</a:t>
              </a:r>
              <a:r>
                <a:rPr kumimoji="0" lang="en-US" sz="1200" b="1" i="1" u="sng" strike="noStrike" cap="none" normalizeH="0" baseline="0" dirty="0" smtClean="0">
                  <a:ln>
                    <a:noFill/>
                  </a:ln>
                  <a:solidFill>
                    <a:srgbClr val="BF3202"/>
                  </a:solidFill>
                  <a:effectLst/>
                  <a:latin typeface="Arial" pitchFamily="34" charset="0"/>
                </a:rPr>
                <a:t>0004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43" name="Rectangle 68"/>
            <p:cNvSpPr>
              <a:spLocks noChangeArrowheads="1"/>
            </p:cNvSpPr>
            <p:nvPr/>
          </p:nvSpPr>
          <p:spPr bwMode="auto">
            <a:xfrm>
              <a:off x="8534401" y="661988"/>
              <a:ext cx="363538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37.3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44" name="Freeform 69"/>
            <p:cNvSpPr>
              <a:spLocks/>
            </p:cNvSpPr>
            <p:nvPr/>
          </p:nvSpPr>
          <p:spPr bwMode="auto">
            <a:xfrm>
              <a:off x="8366126" y="704851"/>
              <a:ext cx="125413" cy="33338"/>
            </a:xfrm>
            <a:custGeom>
              <a:avLst/>
              <a:gdLst/>
              <a:ahLst/>
              <a:cxnLst>
                <a:cxn ang="0">
                  <a:pos x="41" y="11"/>
                </a:cxn>
                <a:cxn ang="0">
                  <a:pos x="35" y="11"/>
                </a:cxn>
                <a:cxn ang="0">
                  <a:pos x="0" y="0"/>
                </a:cxn>
              </a:cxnLst>
              <a:rect l="0" t="0" r="r" b="b"/>
              <a:pathLst>
                <a:path w="41" h="11">
                  <a:moveTo>
                    <a:pt x="41" y="11"/>
                  </a:moveTo>
                  <a:lnTo>
                    <a:pt x="35" y="11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" name="Freeform 70"/>
            <p:cNvSpPr>
              <a:spLocks/>
            </p:cNvSpPr>
            <p:nvPr/>
          </p:nvSpPr>
          <p:spPr bwMode="auto">
            <a:xfrm>
              <a:off x="8143876" y="704851"/>
              <a:ext cx="209550" cy="33338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8" y="0"/>
                </a:cxn>
                <a:cxn ang="0">
                  <a:pos x="3" y="11"/>
                </a:cxn>
                <a:cxn ang="0">
                  <a:pos x="0" y="11"/>
                </a:cxn>
              </a:cxnLst>
              <a:rect l="0" t="0" r="r" b="b"/>
              <a:pathLst>
                <a:path w="69" h="11">
                  <a:moveTo>
                    <a:pt x="69" y="0"/>
                  </a:moveTo>
                  <a:lnTo>
                    <a:pt x="38" y="0"/>
                  </a:lnTo>
                  <a:lnTo>
                    <a:pt x="3" y="11"/>
                  </a:lnTo>
                  <a:lnTo>
                    <a:pt x="0" y="11"/>
                  </a:lnTo>
                </a:path>
              </a:pathLst>
            </a:custGeom>
            <a:noFill/>
            <a:ln w="12">
              <a:solidFill>
                <a:srgbClr val="BF320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" name="Rectangle 71"/>
            <p:cNvSpPr>
              <a:spLocks noChangeArrowheads="1"/>
            </p:cNvSpPr>
            <p:nvPr/>
          </p:nvSpPr>
          <p:spPr bwMode="auto">
            <a:xfrm>
              <a:off x="7381740" y="827088"/>
              <a:ext cx="75020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 smtClean="0">
                  <a:solidFill>
                    <a:srgbClr val="870587"/>
                  </a:solidFill>
                  <a:latin typeface="Arial" pitchFamily="34" charset="0"/>
                </a:rPr>
                <a:t>Xipes</a:t>
              </a: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870587"/>
                  </a:solidFill>
                  <a:effectLst/>
                  <a:latin typeface="Arial" pitchFamily="34" charset="0"/>
                </a:rPr>
                <a:t>0127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47" name="Rectangle 72"/>
            <p:cNvSpPr>
              <a:spLocks noChangeArrowheads="1"/>
            </p:cNvSpPr>
            <p:nvPr/>
          </p:nvSpPr>
          <p:spPr bwMode="auto">
            <a:xfrm>
              <a:off x="8534401" y="839788"/>
              <a:ext cx="363538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41.7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48" name="Freeform 73"/>
            <p:cNvSpPr>
              <a:spLocks/>
            </p:cNvSpPr>
            <p:nvPr/>
          </p:nvSpPr>
          <p:spPr bwMode="auto">
            <a:xfrm>
              <a:off x="8366126" y="747713"/>
              <a:ext cx="125413" cy="168275"/>
            </a:xfrm>
            <a:custGeom>
              <a:avLst/>
              <a:gdLst/>
              <a:ahLst/>
              <a:cxnLst>
                <a:cxn ang="0">
                  <a:pos x="41" y="55"/>
                </a:cxn>
                <a:cxn ang="0">
                  <a:pos x="35" y="55"/>
                </a:cxn>
                <a:cxn ang="0">
                  <a:pos x="0" y="0"/>
                </a:cxn>
              </a:cxnLst>
              <a:rect l="0" t="0" r="r" b="b"/>
              <a:pathLst>
                <a:path w="41" h="55">
                  <a:moveTo>
                    <a:pt x="41" y="55"/>
                  </a:moveTo>
                  <a:lnTo>
                    <a:pt x="35" y="55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9" name="Freeform 74"/>
            <p:cNvSpPr>
              <a:spLocks/>
            </p:cNvSpPr>
            <p:nvPr/>
          </p:nvSpPr>
          <p:spPr bwMode="auto">
            <a:xfrm>
              <a:off x="8143876" y="747713"/>
              <a:ext cx="209550" cy="168275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8" y="0"/>
                </a:cxn>
                <a:cxn ang="0">
                  <a:pos x="3" y="55"/>
                </a:cxn>
                <a:cxn ang="0">
                  <a:pos x="0" y="55"/>
                </a:cxn>
              </a:cxnLst>
              <a:rect l="0" t="0" r="r" b="b"/>
              <a:pathLst>
                <a:path w="69" h="55">
                  <a:moveTo>
                    <a:pt x="69" y="0"/>
                  </a:moveTo>
                  <a:lnTo>
                    <a:pt x="38" y="0"/>
                  </a:lnTo>
                  <a:lnTo>
                    <a:pt x="3" y="55"/>
                  </a:lnTo>
                  <a:lnTo>
                    <a:pt x="0" y="55"/>
                  </a:lnTo>
                </a:path>
              </a:pathLst>
            </a:custGeom>
            <a:noFill/>
            <a:ln w="12">
              <a:solidFill>
                <a:srgbClr val="87058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50" name="Rectangle 75"/>
          <p:cNvSpPr>
            <a:spLocks noChangeArrowheads="1"/>
          </p:cNvSpPr>
          <p:nvPr/>
        </p:nvSpPr>
        <p:spPr bwMode="auto">
          <a:xfrm>
            <a:off x="3217998" y="930865"/>
            <a:ext cx="4492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Si_7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09" name="Line 19"/>
          <p:cNvSpPr>
            <a:spLocks noChangeShapeType="1"/>
          </p:cNvSpPr>
          <p:nvPr/>
        </p:nvSpPr>
        <p:spPr bwMode="auto">
          <a:xfrm>
            <a:off x="2365374" y="3568700"/>
            <a:ext cx="1588" cy="444500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23"/>
          <p:cNvSpPr txBox="1">
            <a:spLocks noChangeArrowheads="1"/>
          </p:cNvSpPr>
          <p:nvPr/>
        </p:nvSpPr>
        <p:spPr bwMode="auto">
          <a:xfrm>
            <a:off x="130175" y="0"/>
            <a:ext cx="1919288" cy="3698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tabLst>
                <a:tab pos="1600200" algn="l"/>
              </a:tabLst>
            </a:pPr>
            <a:r>
              <a:rPr lang="en-US" i="1" dirty="0" err="1">
                <a:latin typeface="Calibri" pitchFamily="34" charset="0"/>
              </a:rPr>
              <a:t>Oryza</a:t>
            </a:r>
            <a:r>
              <a:rPr lang="en-US" i="1" dirty="0">
                <a:latin typeface="Calibri" pitchFamily="34" charset="0"/>
              </a:rPr>
              <a:t> sativa</a:t>
            </a:r>
            <a:endParaRPr lang="en-US" sz="1200" i="1" dirty="0">
              <a:latin typeface="Calibri" pitchFamily="34" charset="0"/>
            </a:endParaRPr>
          </a:p>
        </p:txBody>
      </p:sp>
      <p:sp>
        <p:nvSpPr>
          <p:cNvPr id="14338" name="TextBox 24"/>
          <p:cNvSpPr txBox="1">
            <a:spLocks noChangeArrowheads="1"/>
          </p:cNvSpPr>
          <p:nvPr/>
        </p:nvSpPr>
        <p:spPr bwMode="auto">
          <a:xfrm>
            <a:off x="2217738" y="0"/>
            <a:ext cx="1982787" cy="3698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 err="1">
                <a:latin typeface="Calibri" pitchFamily="34" charset="0"/>
              </a:rPr>
              <a:t>Setaria</a:t>
            </a:r>
            <a:r>
              <a:rPr lang="en-US" i="1" dirty="0">
                <a:latin typeface="Calibri" pitchFamily="34" charset="0"/>
              </a:rPr>
              <a:t> </a:t>
            </a:r>
            <a:r>
              <a:rPr lang="en-US" i="1" dirty="0" err="1">
                <a:latin typeface="Calibri" pitchFamily="34" charset="0"/>
              </a:rPr>
              <a:t>italica</a:t>
            </a:r>
            <a:endParaRPr lang="en-US" i="1" dirty="0">
              <a:latin typeface="Calibri" pitchFamily="34" charset="0"/>
            </a:endParaRPr>
          </a:p>
        </p:txBody>
      </p:sp>
      <p:sp>
        <p:nvSpPr>
          <p:cNvPr id="14339" name="TextBox 25"/>
          <p:cNvSpPr txBox="1">
            <a:spLocks noChangeArrowheads="1"/>
          </p:cNvSpPr>
          <p:nvPr/>
        </p:nvSpPr>
        <p:spPr bwMode="auto">
          <a:xfrm>
            <a:off x="4286250" y="0"/>
            <a:ext cx="2324100" cy="3698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 err="1">
                <a:latin typeface="Calibri" pitchFamily="34" charset="0"/>
              </a:rPr>
              <a:t>Pennisetum</a:t>
            </a:r>
            <a:r>
              <a:rPr lang="en-US" i="1" dirty="0">
                <a:latin typeface="Calibri" pitchFamily="34" charset="0"/>
              </a:rPr>
              <a:t> </a:t>
            </a:r>
            <a:r>
              <a:rPr lang="en-US" i="1" dirty="0" err="1">
                <a:latin typeface="Calibri" pitchFamily="34" charset="0"/>
              </a:rPr>
              <a:t>glaucum</a:t>
            </a:r>
            <a:endParaRPr lang="en-US" i="1" dirty="0">
              <a:latin typeface="Calibri" pitchFamily="34" charset="0"/>
            </a:endParaRPr>
          </a:p>
        </p:txBody>
      </p:sp>
      <p:sp>
        <p:nvSpPr>
          <p:cNvPr id="14340" name="TextBox 26"/>
          <p:cNvSpPr txBox="1">
            <a:spLocks noChangeArrowheads="1"/>
          </p:cNvSpPr>
          <p:nvPr/>
        </p:nvSpPr>
        <p:spPr bwMode="auto">
          <a:xfrm>
            <a:off x="6721475" y="0"/>
            <a:ext cx="1946275" cy="3698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>
                <a:latin typeface="Calibri" pitchFamily="34" charset="0"/>
              </a:rPr>
              <a:t>Sorghum bicolor</a:t>
            </a:r>
          </a:p>
        </p:txBody>
      </p:sp>
      <p:sp>
        <p:nvSpPr>
          <p:cNvPr id="14341" name="TextBox 27"/>
          <p:cNvSpPr txBox="1">
            <a:spLocks noChangeArrowheads="1"/>
          </p:cNvSpPr>
          <p:nvPr/>
        </p:nvSpPr>
        <p:spPr bwMode="auto">
          <a:xfrm>
            <a:off x="8780463" y="0"/>
            <a:ext cx="1993900" cy="3698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 err="1">
                <a:latin typeface="Calibri" pitchFamily="34" charset="0"/>
              </a:rPr>
              <a:t>Zea</a:t>
            </a:r>
            <a:r>
              <a:rPr lang="en-US" i="1" dirty="0">
                <a:latin typeface="Calibri" pitchFamily="34" charset="0"/>
              </a:rPr>
              <a:t> mays</a:t>
            </a:r>
          </a:p>
        </p:txBody>
      </p:sp>
      <p:sp>
        <p:nvSpPr>
          <p:cNvPr id="14342" name="TextBox 28"/>
          <p:cNvSpPr txBox="1">
            <a:spLocks noChangeArrowheads="1"/>
          </p:cNvSpPr>
          <p:nvPr/>
        </p:nvSpPr>
        <p:spPr bwMode="auto">
          <a:xfrm>
            <a:off x="10841038" y="0"/>
            <a:ext cx="2058987" cy="64611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 err="1">
                <a:latin typeface="Calibri" pitchFamily="34" charset="0"/>
              </a:rPr>
              <a:t>Brachypodium</a:t>
            </a:r>
            <a:r>
              <a:rPr lang="en-US" i="1" dirty="0">
                <a:latin typeface="Calibri" pitchFamily="34" charset="0"/>
              </a:rPr>
              <a:t> </a:t>
            </a:r>
            <a:r>
              <a:rPr lang="en-US" i="1" dirty="0" err="1">
                <a:latin typeface="Calibri" pitchFamily="34" charset="0"/>
              </a:rPr>
              <a:t>distachyon</a:t>
            </a:r>
            <a:endParaRPr lang="en-US" i="1" dirty="0">
              <a:latin typeface="Calibri" pitchFamily="34" charset="0"/>
            </a:endParaRPr>
          </a:p>
        </p:txBody>
      </p:sp>
      <p:grpSp>
        <p:nvGrpSpPr>
          <p:cNvPr id="14343" name="Group 881"/>
          <p:cNvGrpSpPr>
            <a:grpSpLocks/>
          </p:cNvGrpSpPr>
          <p:nvPr/>
        </p:nvGrpSpPr>
        <p:grpSpPr bwMode="auto">
          <a:xfrm>
            <a:off x="4373562" y="382588"/>
            <a:ext cx="1878013" cy="6302375"/>
            <a:chOff x="1239789" y="230186"/>
            <a:chExt cx="1878407" cy="6302892"/>
          </a:xfrm>
        </p:grpSpPr>
        <p:grpSp>
          <p:nvGrpSpPr>
            <p:cNvPr id="14657" name="Group 430"/>
            <p:cNvGrpSpPr>
              <a:grpSpLocks/>
            </p:cNvGrpSpPr>
            <p:nvPr/>
          </p:nvGrpSpPr>
          <p:grpSpPr bwMode="auto">
            <a:xfrm>
              <a:off x="1239789" y="587374"/>
              <a:ext cx="1878407" cy="5945704"/>
              <a:chOff x="1239789" y="587374"/>
              <a:chExt cx="1878407" cy="5945704"/>
            </a:xfrm>
          </p:grpSpPr>
          <p:sp>
            <p:nvSpPr>
              <p:cNvPr id="14659" name="AutoShape 310"/>
              <p:cNvSpPr>
                <a:spLocks noChangeArrowheads="1"/>
              </p:cNvSpPr>
              <p:nvPr/>
            </p:nvSpPr>
            <p:spPr bwMode="auto">
              <a:xfrm>
                <a:off x="2449513" y="587374"/>
                <a:ext cx="106363" cy="5651501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660" name="Rectangle 311"/>
              <p:cNvSpPr>
                <a:spLocks noChangeArrowheads="1"/>
              </p:cNvSpPr>
              <p:nvPr/>
            </p:nvSpPr>
            <p:spPr bwMode="auto">
              <a:xfrm>
                <a:off x="1528763" y="587374"/>
                <a:ext cx="771602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>
                    <a:solidFill>
                      <a:srgbClr val="000000"/>
                    </a:solidFill>
                  </a:rPr>
                  <a:t>Xipes0123</a:t>
                </a:r>
                <a:endParaRPr lang="en-US"/>
              </a:p>
            </p:txBody>
          </p:sp>
          <p:sp>
            <p:nvSpPr>
              <p:cNvPr id="14661" name="Rectangle 312"/>
              <p:cNvSpPr>
                <a:spLocks noChangeArrowheads="1"/>
              </p:cNvSpPr>
              <p:nvPr/>
            </p:nvSpPr>
            <p:spPr bwMode="auto">
              <a:xfrm>
                <a:off x="2724151" y="598486"/>
                <a:ext cx="219281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0.0</a:t>
                </a:r>
                <a:endParaRPr lang="en-US"/>
              </a:p>
            </p:txBody>
          </p:sp>
          <p:sp>
            <p:nvSpPr>
              <p:cNvPr id="14662" name="Freeform 313"/>
              <p:cNvSpPr>
                <a:spLocks/>
              </p:cNvSpPr>
              <p:nvPr/>
            </p:nvSpPr>
            <p:spPr bwMode="auto">
              <a:xfrm>
                <a:off x="2555876" y="638174"/>
                <a:ext cx="125413" cy="36513"/>
              </a:xfrm>
              <a:custGeom>
                <a:avLst/>
                <a:gdLst>
                  <a:gd name="T0" fmla="*/ 41 w 41"/>
                  <a:gd name="T1" fmla="*/ 12 h 12"/>
                  <a:gd name="T2" fmla="*/ 35 w 41"/>
                  <a:gd name="T3" fmla="*/ 12 h 12"/>
                  <a:gd name="T4" fmla="*/ 0 w 41"/>
                  <a:gd name="T5" fmla="*/ 0 h 12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2"/>
                  <a:gd name="T11" fmla="*/ 41 w 41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2">
                    <a:moveTo>
                      <a:pt x="41" y="12"/>
                    </a:moveTo>
                    <a:lnTo>
                      <a:pt x="35" y="12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663" name="Freeform 314"/>
              <p:cNvSpPr>
                <a:spLocks/>
              </p:cNvSpPr>
              <p:nvPr/>
            </p:nvSpPr>
            <p:spPr bwMode="auto">
              <a:xfrm>
                <a:off x="2333626" y="638174"/>
                <a:ext cx="211138" cy="36513"/>
              </a:xfrm>
              <a:custGeom>
                <a:avLst/>
                <a:gdLst>
                  <a:gd name="T0" fmla="*/ 69 w 69"/>
                  <a:gd name="T1" fmla="*/ 0 h 12"/>
                  <a:gd name="T2" fmla="*/ 38 w 69"/>
                  <a:gd name="T3" fmla="*/ 0 h 12"/>
                  <a:gd name="T4" fmla="*/ 3 w 69"/>
                  <a:gd name="T5" fmla="*/ 12 h 12"/>
                  <a:gd name="T6" fmla="*/ 0 w 69"/>
                  <a:gd name="T7" fmla="*/ 12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2"/>
                  <a:gd name="T14" fmla="*/ 69 w 69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2">
                    <a:moveTo>
                      <a:pt x="69" y="0"/>
                    </a:moveTo>
                    <a:lnTo>
                      <a:pt x="38" y="0"/>
                    </a:lnTo>
                    <a:lnTo>
                      <a:pt x="3" y="12"/>
                    </a:lnTo>
                    <a:lnTo>
                      <a:pt x="0" y="12"/>
                    </a:lnTo>
                  </a:path>
                </a:pathLst>
              </a:cu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664" name="Rectangle 315"/>
              <p:cNvSpPr>
                <a:spLocks noChangeArrowheads="1"/>
              </p:cNvSpPr>
              <p:nvPr/>
            </p:nvSpPr>
            <p:spPr bwMode="auto">
              <a:xfrm>
                <a:off x="1481138" y="1087436"/>
                <a:ext cx="824361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FF0000"/>
                    </a:solidFill>
                  </a:rPr>
                  <a:t>Xicmp3063</a:t>
                </a:r>
                <a:endParaRPr lang="en-US"/>
              </a:p>
            </p:txBody>
          </p:sp>
          <p:sp>
            <p:nvSpPr>
              <p:cNvPr id="14665" name="Rectangle 316"/>
              <p:cNvSpPr>
                <a:spLocks noChangeArrowheads="1"/>
              </p:cNvSpPr>
              <p:nvPr/>
            </p:nvSpPr>
            <p:spPr bwMode="auto">
              <a:xfrm>
                <a:off x="2724151" y="1095374"/>
                <a:ext cx="306663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18.5</a:t>
                </a:r>
                <a:endParaRPr lang="en-US"/>
              </a:p>
            </p:txBody>
          </p:sp>
          <p:sp>
            <p:nvSpPr>
              <p:cNvPr id="14666" name="Freeform 317"/>
              <p:cNvSpPr>
                <a:spLocks/>
              </p:cNvSpPr>
              <p:nvPr/>
            </p:nvSpPr>
            <p:spPr bwMode="auto">
              <a:xfrm>
                <a:off x="2555876" y="1171574"/>
                <a:ext cx="125413" cy="1588"/>
              </a:xfrm>
              <a:custGeom>
                <a:avLst/>
                <a:gdLst>
                  <a:gd name="T0" fmla="*/ 41 w 41"/>
                  <a:gd name="T1" fmla="*/ 0 h 1588"/>
                  <a:gd name="T2" fmla="*/ 35 w 41"/>
                  <a:gd name="T3" fmla="*/ 0 h 1588"/>
                  <a:gd name="T4" fmla="*/ 0 w 41"/>
                  <a:gd name="T5" fmla="*/ 0 h 158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588"/>
                  <a:gd name="T11" fmla="*/ 41 w 41"/>
                  <a:gd name="T12" fmla="*/ 1588 h 158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588">
                    <a:moveTo>
                      <a:pt x="41" y="0"/>
                    </a:moveTo>
                    <a:lnTo>
                      <a:pt x="3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667" name="Freeform 318"/>
              <p:cNvSpPr>
                <a:spLocks/>
              </p:cNvSpPr>
              <p:nvPr/>
            </p:nvSpPr>
            <p:spPr bwMode="auto">
              <a:xfrm>
                <a:off x="2333626" y="1171574"/>
                <a:ext cx="211138" cy="1588"/>
              </a:xfrm>
              <a:custGeom>
                <a:avLst/>
                <a:gdLst>
                  <a:gd name="T0" fmla="*/ 69 w 69"/>
                  <a:gd name="T1" fmla="*/ 0 h 1588"/>
                  <a:gd name="T2" fmla="*/ 38 w 69"/>
                  <a:gd name="T3" fmla="*/ 0 h 1588"/>
                  <a:gd name="T4" fmla="*/ 3 w 69"/>
                  <a:gd name="T5" fmla="*/ 0 h 1588"/>
                  <a:gd name="T6" fmla="*/ 0 w 69"/>
                  <a:gd name="T7" fmla="*/ 0 h 15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588"/>
                  <a:gd name="T14" fmla="*/ 69 w 69"/>
                  <a:gd name="T15" fmla="*/ 1588 h 15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588">
                    <a:moveTo>
                      <a:pt x="69" y="0"/>
                    </a:moveTo>
                    <a:lnTo>
                      <a:pt x="38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668" name="Rectangle 319"/>
              <p:cNvSpPr>
                <a:spLocks noChangeArrowheads="1"/>
              </p:cNvSpPr>
              <p:nvPr/>
            </p:nvSpPr>
            <p:spPr bwMode="auto">
              <a:xfrm>
                <a:off x="1766888" y="1595436"/>
                <a:ext cx="535835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Xctm03</a:t>
                </a:r>
                <a:endParaRPr lang="en-US"/>
              </a:p>
            </p:txBody>
          </p:sp>
          <p:sp>
            <p:nvSpPr>
              <p:cNvPr id="14669" name="Rectangle 320"/>
              <p:cNvSpPr>
                <a:spLocks noChangeArrowheads="1"/>
              </p:cNvSpPr>
              <p:nvPr/>
            </p:nvSpPr>
            <p:spPr bwMode="auto">
              <a:xfrm>
                <a:off x="2724151" y="1604961"/>
                <a:ext cx="306663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44.5</a:t>
                </a:r>
                <a:endParaRPr lang="en-US"/>
              </a:p>
            </p:txBody>
          </p:sp>
          <p:sp>
            <p:nvSpPr>
              <p:cNvPr id="14670" name="Freeform 321"/>
              <p:cNvSpPr>
                <a:spLocks/>
              </p:cNvSpPr>
              <p:nvPr/>
            </p:nvSpPr>
            <p:spPr bwMode="auto">
              <a:xfrm>
                <a:off x="2555876" y="1681161"/>
                <a:ext cx="125413" cy="238125"/>
              </a:xfrm>
              <a:custGeom>
                <a:avLst/>
                <a:gdLst>
                  <a:gd name="T0" fmla="*/ 41 w 41"/>
                  <a:gd name="T1" fmla="*/ 0 h 78"/>
                  <a:gd name="T2" fmla="*/ 35 w 41"/>
                  <a:gd name="T3" fmla="*/ 0 h 78"/>
                  <a:gd name="T4" fmla="*/ 0 w 41"/>
                  <a:gd name="T5" fmla="*/ 78 h 7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78"/>
                  <a:gd name="T11" fmla="*/ 41 w 41"/>
                  <a:gd name="T12" fmla="*/ 78 h 7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78">
                    <a:moveTo>
                      <a:pt x="41" y="0"/>
                    </a:moveTo>
                    <a:lnTo>
                      <a:pt x="35" y="0"/>
                    </a:lnTo>
                    <a:lnTo>
                      <a:pt x="0" y="78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671" name="Freeform 322"/>
              <p:cNvSpPr>
                <a:spLocks/>
              </p:cNvSpPr>
              <p:nvPr/>
            </p:nvSpPr>
            <p:spPr bwMode="auto">
              <a:xfrm>
                <a:off x="2327276" y="1681161"/>
                <a:ext cx="223838" cy="238125"/>
              </a:xfrm>
              <a:custGeom>
                <a:avLst/>
                <a:gdLst>
                  <a:gd name="T0" fmla="*/ 73 w 73"/>
                  <a:gd name="T1" fmla="*/ 78 h 78"/>
                  <a:gd name="T2" fmla="*/ 40 w 73"/>
                  <a:gd name="T3" fmla="*/ 78 h 78"/>
                  <a:gd name="T4" fmla="*/ 5 w 73"/>
                  <a:gd name="T5" fmla="*/ 0 h 78"/>
                  <a:gd name="T6" fmla="*/ 0 w 73"/>
                  <a:gd name="T7" fmla="*/ 0 h 7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78"/>
                  <a:gd name="T14" fmla="*/ 73 w 73"/>
                  <a:gd name="T15" fmla="*/ 78 h 7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78">
                    <a:moveTo>
                      <a:pt x="73" y="78"/>
                    </a:moveTo>
                    <a:lnTo>
                      <a:pt x="40" y="78"/>
                    </a:ln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672" name="Rectangle 323"/>
              <p:cNvSpPr>
                <a:spLocks noChangeArrowheads="1"/>
              </p:cNvSpPr>
              <p:nvPr/>
            </p:nvSpPr>
            <p:spPr bwMode="auto">
              <a:xfrm>
                <a:off x="1239789" y="1770061"/>
                <a:ext cx="1032551" cy="1846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dirty="0" err="1" smtClean="0">
                    <a:solidFill>
                      <a:srgbClr val="000000"/>
                    </a:solidFill>
                  </a:rPr>
                  <a:t>Xpsmp</a:t>
                </a:r>
                <a:r>
                  <a:rPr lang="en-US" sz="1200" dirty="0" smtClean="0">
                    <a:solidFill>
                      <a:srgbClr val="000000"/>
                    </a:solidFill>
                  </a:rPr>
                  <a:t>(</a:t>
                </a:r>
                <a:r>
                  <a:rPr lang="en-US" sz="1200" dirty="0" err="1" smtClean="0">
                    <a:solidFill>
                      <a:srgbClr val="000000"/>
                    </a:solidFill>
                  </a:rPr>
                  <a:t>sts</a:t>
                </a:r>
                <a:r>
                  <a:rPr lang="en-US" sz="1200" dirty="0" smtClean="0">
                    <a:solidFill>
                      <a:srgbClr val="000000"/>
                    </a:solidFill>
                  </a:rPr>
                  <a:t>)322</a:t>
                </a:r>
                <a:endParaRPr lang="en-US" dirty="0"/>
              </a:p>
            </p:txBody>
          </p:sp>
          <p:sp>
            <p:nvSpPr>
              <p:cNvPr id="14673" name="Rectangle 324"/>
              <p:cNvSpPr>
                <a:spLocks noChangeArrowheads="1"/>
              </p:cNvSpPr>
              <p:nvPr/>
            </p:nvSpPr>
            <p:spPr bwMode="auto">
              <a:xfrm>
                <a:off x="2724151" y="1779586"/>
                <a:ext cx="306663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47.7</a:t>
                </a:r>
                <a:endParaRPr lang="en-US"/>
              </a:p>
            </p:txBody>
          </p:sp>
          <p:sp>
            <p:nvSpPr>
              <p:cNvPr id="14674" name="Freeform 325"/>
              <p:cNvSpPr>
                <a:spLocks/>
              </p:cNvSpPr>
              <p:nvPr/>
            </p:nvSpPr>
            <p:spPr bwMode="auto">
              <a:xfrm>
                <a:off x="2555876" y="1855786"/>
                <a:ext cx="125413" cy="157163"/>
              </a:xfrm>
              <a:custGeom>
                <a:avLst/>
                <a:gdLst>
                  <a:gd name="T0" fmla="*/ 41 w 41"/>
                  <a:gd name="T1" fmla="*/ 0 h 52"/>
                  <a:gd name="T2" fmla="*/ 35 w 41"/>
                  <a:gd name="T3" fmla="*/ 0 h 52"/>
                  <a:gd name="T4" fmla="*/ 0 w 41"/>
                  <a:gd name="T5" fmla="*/ 52 h 52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52"/>
                  <a:gd name="T11" fmla="*/ 41 w 41"/>
                  <a:gd name="T12" fmla="*/ 52 h 5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52">
                    <a:moveTo>
                      <a:pt x="41" y="0"/>
                    </a:moveTo>
                    <a:lnTo>
                      <a:pt x="35" y="0"/>
                    </a:lnTo>
                    <a:lnTo>
                      <a:pt x="0" y="52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675" name="Freeform 326"/>
              <p:cNvSpPr>
                <a:spLocks/>
              </p:cNvSpPr>
              <p:nvPr/>
            </p:nvSpPr>
            <p:spPr bwMode="auto">
              <a:xfrm>
                <a:off x="2327276" y="1855786"/>
                <a:ext cx="223838" cy="157163"/>
              </a:xfrm>
              <a:custGeom>
                <a:avLst/>
                <a:gdLst>
                  <a:gd name="T0" fmla="*/ 73 w 73"/>
                  <a:gd name="T1" fmla="*/ 52 h 52"/>
                  <a:gd name="T2" fmla="*/ 40 w 73"/>
                  <a:gd name="T3" fmla="*/ 52 h 52"/>
                  <a:gd name="T4" fmla="*/ 5 w 73"/>
                  <a:gd name="T5" fmla="*/ 0 h 52"/>
                  <a:gd name="T6" fmla="*/ 0 w 73"/>
                  <a:gd name="T7" fmla="*/ 0 h 5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52"/>
                  <a:gd name="T14" fmla="*/ 73 w 73"/>
                  <a:gd name="T15" fmla="*/ 52 h 5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52">
                    <a:moveTo>
                      <a:pt x="73" y="52"/>
                    </a:moveTo>
                    <a:lnTo>
                      <a:pt x="40" y="52"/>
                    </a:ln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676" name="Rectangle 327"/>
              <p:cNvSpPr>
                <a:spLocks noChangeArrowheads="1"/>
              </p:cNvSpPr>
              <p:nvPr/>
            </p:nvSpPr>
            <p:spPr bwMode="auto">
              <a:xfrm>
                <a:off x="1468438" y="1943099"/>
                <a:ext cx="840848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Xpsmp2237</a:t>
                </a:r>
                <a:endParaRPr lang="en-US"/>
              </a:p>
            </p:txBody>
          </p:sp>
          <p:sp>
            <p:nvSpPr>
              <p:cNvPr id="14677" name="Rectangle 328"/>
              <p:cNvSpPr>
                <a:spLocks noChangeArrowheads="1"/>
              </p:cNvSpPr>
              <p:nvPr/>
            </p:nvSpPr>
            <p:spPr bwMode="auto">
              <a:xfrm>
                <a:off x="2724151" y="1952624"/>
                <a:ext cx="306663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48.6</a:t>
                </a:r>
                <a:endParaRPr lang="en-US"/>
              </a:p>
            </p:txBody>
          </p:sp>
          <p:sp>
            <p:nvSpPr>
              <p:cNvPr id="14678" name="Freeform 329"/>
              <p:cNvSpPr>
                <a:spLocks/>
              </p:cNvSpPr>
              <p:nvPr/>
            </p:nvSpPr>
            <p:spPr bwMode="auto">
              <a:xfrm>
                <a:off x="2555876" y="2028824"/>
                <a:ext cx="125413" cy="9525"/>
              </a:xfrm>
              <a:custGeom>
                <a:avLst/>
                <a:gdLst>
                  <a:gd name="T0" fmla="*/ 41 w 41"/>
                  <a:gd name="T1" fmla="*/ 0 h 3"/>
                  <a:gd name="T2" fmla="*/ 35 w 41"/>
                  <a:gd name="T3" fmla="*/ 0 h 3"/>
                  <a:gd name="T4" fmla="*/ 0 w 41"/>
                  <a:gd name="T5" fmla="*/ 3 h 3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3"/>
                  <a:gd name="T11" fmla="*/ 41 w 41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3">
                    <a:moveTo>
                      <a:pt x="41" y="0"/>
                    </a:moveTo>
                    <a:lnTo>
                      <a:pt x="35" y="0"/>
                    </a:lnTo>
                    <a:lnTo>
                      <a:pt x="0" y="3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679" name="Freeform 330"/>
              <p:cNvSpPr>
                <a:spLocks/>
              </p:cNvSpPr>
              <p:nvPr/>
            </p:nvSpPr>
            <p:spPr bwMode="auto">
              <a:xfrm>
                <a:off x="2327276" y="2028824"/>
                <a:ext cx="223838" cy="9525"/>
              </a:xfrm>
              <a:custGeom>
                <a:avLst/>
                <a:gdLst>
                  <a:gd name="T0" fmla="*/ 73 w 73"/>
                  <a:gd name="T1" fmla="*/ 3 h 3"/>
                  <a:gd name="T2" fmla="*/ 40 w 73"/>
                  <a:gd name="T3" fmla="*/ 3 h 3"/>
                  <a:gd name="T4" fmla="*/ 5 w 73"/>
                  <a:gd name="T5" fmla="*/ 0 h 3"/>
                  <a:gd name="T6" fmla="*/ 0 w 73"/>
                  <a:gd name="T7" fmla="*/ 0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3"/>
                  <a:gd name="T14" fmla="*/ 73 w 73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3">
                    <a:moveTo>
                      <a:pt x="73" y="3"/>
                    </a:moveTo>
                    <a:lnTo>
                      <a:pt x="40" y="3"/>
                    </a:ln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680" name="Rectangle 331"/>
              <p:cNvSpPr>
                <a:spLocks noChangeArrowheads="1"/>
              </p:cNvSpPr>
              <p:nvPr/>
            </p:nvSpPr>
            <p:spPr bwMode="auto">
              <a:xfrm>
                <a:off x="1528763" y="2117724"/>
                <a:ext cx="771602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u="sng">
                    <a:solidFill>
                      <a:srgbClr val="008000"/>
                    </a:solidFill>
                  </a:rPr>
                  <a:t>Xipes0181</a:t>
                </a:r>
                <a:endParaRPr lang="en-US"/>
              </a:p>
            </p:txBody>
          </p:sp>
          <p:sp>
            <p:nvSpPr>
              <p:cNvPr id="14681" name="Rectangle 332"/>
              <p:cNvSpPr>
                <a:spLocks noChangeArrowheads="1"/>
              </p:cNvSpPr>
              <p:nvPr/>
            </p:nvSpPr>
            <p:spPr bwMode="auto">
              <a:xfrm>
                <a:off x="2724151" y="2128836"/>
                <a:ext cx="306663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52.1</a:t>
                </a:r>
                <a:endParaRPr lang="en-US"/>
              </a:p>
            </p:txBody>
          </p:sp>
          <p:sp>
            <p:nvSpPr>
              <p:cNvPr id="14682" name="Freeform 333"/>
              <p:cNvSpPr>
                <a:spLocks/>
              </p:cNvSpPr>
              <p:nvPr/>
            </p:nvSpPr>
            <p:spPr bwMode="auto">
              <a:xfrm>
                <a:off x="2555876" y="2138361"/>
                <a:ext cx="125413" cy="66675"/>
              </a:xfrm>
              <a:custGeom>
                <a:avLst/>
                <a:gdLst>
                  <a:gd name="T0" fmla="*/ 41 w 41"/>
                  <a:gd name="T1" fmla="*/ 22 h 22"/>
                  <a:gd name="T2" fmla="*/ 35 w 41"/>
                  <a:gd name="T3" fmla="*/ 22 h 22"/>
                  <a:gd name="T4" fmla="*/ 0 w 41"/>
                  <a:gd name="T5" fmla="*/ 0 h 22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22"/>
                  <a:gd name="T11" fmla="*/ 41 w 41"/>
                  <a:gd name="T12" fmla="*/ 22 h 2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22">
                    <a:moveTo>
                      <a:pt x="41" y="22"/>
                    </a:moveTo>
                    <a:lnTo>
                      <a:pt x="35" y="22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683" name="Freeform 334"/>
              <p:cNvSpPr>
                <a:spLocks/>
              </p:cNvSpPr>
              <p:nvPr/>
            </p:nvSpPr>
            <p:spPr bwMode="auto">
              <a:xfrm>
                <a:off x="2333626" y="2138361"/>
                <a:ext cx="211138" cy="66675"/>
              </a:xfrm>
              <a:custGeom>
                <a:avLst/>
                <a:gdLst>
                  <a:gd name="T0" fmla="*/ 69 w 69"/>
                  <a:gd name="T1" fmla="*/ 0 h 22"/>
                  <a:gd name="T2" fmla="*/ 38 w 69"/>
                  <a:gd name="T3" fmla="*/ 0 h 22"/>
                  <a:gd name="T4" fmla="*/ 3 w 69"/>
                  <a:gd name="T5" fmla="*/ 22 h 22"/>
                  <a:gd name="T6" fmla="*/ 0 w 69"/>
                  <a:gd name="T7" fmla="*/ 22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22"/>
                  <a:gd name="T14" fmla="*/ 69 w 69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22">
                    <a:moveTo>
                      <a:pt x="69" y="0"/>
                    </a:moveTo>
                    <a:lnTo>
                      <a:pt x="38" y="0"/>
                    </a:lnTo>
                    <a:lnTo>
                      <a:pt x="3" y="22"/>
                    </a:lnTo>
                    <a:lnTo>
                      <a:pt x="0" y="22"/>
                    </a:lnTo>
                  </a:path>
                </a:pathLst>
              </a:custGeom>
              <a:noFill/>
              <a:ln w="12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684" name="Rectangle 335"/>
              <p:cNvSpPr>
                <a:spLocks noChangeArrowheads="1"/>
              </p:cNvSpPr>
              <p:nvPr/>
            </p:nvSpPr>
            <p:spPr bwMode="auto">
              <a:xfrm>
                <a:off x="1528763" y="2297111"/>
                <a:ext cx="771602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>
                    <a:solidFill>
                      <a:srgbClr val="000080"/>
                    </a:solidFill>
                  </a:rPr>
                  <a:t>Xipes0007</a:t>
                </a:r>
                <a:endParaRPr lang="en-US"/>
              </a:p>
            </p:txBody>
          </p:sp>
          <p:sp>
            <p:nvSpPr>
              <p:cNvPr id="14685" name="Rectangle 336"/>
              <p:cNvSpPr>
                <a:spLocks noChangeArrowheads="1"/>
              </p:cNvSpPr>
              <p:nvPr/>
            </p:nvSpPr>
            <p:spPr bwMode="auto">
              <a:xfrm>
                <a:off x="2724151" y="2309811"/>
                <a:ext cx="306663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56.2</a:t>
                </a:r>
                <a:endParaRPr lang="en-US"/>
              </a:p>
            </p:txBody>
          </p:sp>
          <p:sp>
            <p:nvSpPr>
              <p:cNvPr id="14686" name="Freeform 337"/>
              <p:cNvSpPr>
                <a:spLocks/>
              </p:cNvSpPr>
              <p:nvPr/>
            </p:nvSpPr>
            <p:spPr bwMode="auto">
              <a:xfrm>
                <a:off x="2555876" y="2257424"/>
                <a:ext cx="125413" cy="128588"/>
              </a:xfrm>
              <a:custGeom>
                <a:avLst/>
                <a:gdLst>
                  <a:gd name="T0" fmla="*/ 41 w 41"/>
                  <a:gd name="T1" fmla="*/ 42 h 42"/>
                  <a:gd name="T2" fmla="*/ 35 w 41"/>
                  <a:gd name="T3" fmla="*/ 42 h 42"/>
                  <a:gd name="T4" fmla="*/ 0 w 41"/>
                  <a:gd name="T5" fmla="*/ 0 h 42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42"/>
                  <a:gd name="T11" fmla="*/ 41 w 41"/>
                  <a:gd name="T12" fmla="*/ 42 h 4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42">
                    <a:moveTo>
                      <a:pt x="41" y="42"/>
                    </a:moveTo>
                    <a:lnTo>
                      <a:pt x="35" y="42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687" name="Freeform 338"/>
              <p:cNvSpPr>
                <a:spLocks/>
              </p:cNvSpPr>
              <p:nvPr/>
            </p:nvSpPr>
            <p:spPr bwMode="auto">
              <a:xfrm>
                <a:off x="2333626" y="2257424"/>
                <a:ext cx="211138" cy="128588"/>
              </a:xfrm>
              <a:custGeom>
                <a:avLst/>
                <a:gdLst>
                  <a:gd name="T0" fmla="*/ 69 w 69"/>
                  <a:gd name="T1" fmla="*/ 0 h 42"/>
                  <a:gd name="T2" fmla="*/ 38 w 69"/>
                  <a:gd name="T3" fmla="*/ 0 h 42"/>
                  <a:gd name="T4" fmla="*/ 3 w 69"/>
                  <a:gd name="T5" fmla="*/ 42 h 42"/>
                  <a:gd name="T6" fmla="*/ 0 w 69"/>
                  <a:gd name="T7" fmla="*/ 42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42"/>
                  <a:gd name="T14" fmla="*/ 69 w 69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42">
                    <a:moveTo>
                      <a:pt x="69" y="0"/>
                    </a:moveTo>
                    <a:lnTo>
                      <a:pt x="38" y="0"/>
                    </a:lnTo>
                    <a:lnTo>
                      <a:pt x="3" y="42"/>
                    </a:lnTo>
                    <a:lnTo>
                      <a:pt x="0" y="42"/>
                    </a:lnTo>
                  </a:path>
                </a:pathLst>
              </a:custGeom>
              <a:noFill/>
              <a:ln w="12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688" name="Rectangle 339"/>
              <p:cNvSpPr>
                <a:spLocks noChangeArrowheads="1"/>
              </p:cNvSpPr>
              <p:nvPr/>
            </p:nvSpPr>
            <p:spPr bwMode="auto">
              <a:xfrm>
                <a:off x="1468438" y="2476499"/>
                <a:ext cx="840848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Xpsmp2088</a:t>
                </a:r>
                <a:endParaRPr lang="en-US"/>
              </a:p>
            </p:txBody>
          </p:sp>
          <p:sp>
            <p:nvSpPr>
              <p:cNvPr id="14689" name="Rectangle 340"/>
              <p:cNvSpPr>
                <a:spLocks noChangeArrowheads="1"/>
              </p:cNvSpPr>
              <p:nvPr/>
            </p:nvSpPr>
            <p:spPr bwMode="auto">
              <a:xfrm>
                <a:off x="2724151" y="2486024"/>
                <a:ext cx="306663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58.9</a:t>
                </a:r>
                <a:endParaRPr lang="en-US"/>
              </a:p>
            </p:txBody>
          </p:sp>
          <p:sp>
            <p:nvSpPr>
              <p:cNvPr id="14690" name="Freeform 341"/>
              <p:cNvSpPr>
                <a:spLocks/>
              </p:cNvSpPr>
              <p:nvPr/>
            </p:nvSpPr>
            <p:spPr bwMode="auto">
              <a:xfrm>
                <a:off x="2555876" y="2336799"/>
                <a:ext cx="125413" cy="225425"/>
              </a:xfrm>
              <a:custGeom>
                <a:avLst/>
                <a:gdLst>
                  <a:gd name="T0" fmla="*/ 41 w 41"/>
                  <a:gd name="T1" fmla="*/ 74 h 74"/>
                  <a:gd name="T2" fmla="*/ 35 w 41"/>
                  <a:gd name="T3" fmla="*/ 74 h 74"/>
                  <a:gd name="T4" fmla="*/ 0 w 41"/>
                  <a:gd name="T5" fmla="*/ 0 h 74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74"/>
                  <a:gd name="T11" fmla="*/ 41 w 41"/>
                  <a:gd name="T12" fmla="*/ 74 h 7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74">
                    <a:moveTo>
                      <a:pt x="41" y="74"/>
                    </a:moveTo>
                    <a:lnTo>
                      <a:pt x="35" y="74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691" name="Freeform 342"/>
              <p:cNvSpPr>
                <a:spLocks/>
              </p:cNvSpPr>
              <p:nvPr/>
            </p:nvSpPr>
            <p:spPr bwMode="auto">
              <a:xfrm>
                <a:off x="2327276" y="2336799"/>
                <a:ext cx="223838" cy="225425"/>
              </a:xfrm>
              <a:custGeom>
                <a:avLst/>
                <a:gdLst>
                  <a:gd name="T0" fmla="*/ 73 w 73"/>
                  <a:gd name="T1" fmla="*/ 0 h 74"/>
                  <a:gd name="T2" fmla="*/ 40 w 73"/>
                  <a:gd name="T3" fmla="*/ 0 h 74"/>
                  <a:gd name="T4" fmla="*/ 5 w 73"/>
                  <a:gd name="T5" fmla="*/ 74 h 74"/>
                  <a:gd name="T6" fmla="*/ 0 w 73"/>
                  <a:gd name="T7" fmla="*/ 74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74"/>
                  <a:gd name="T14" fmla="*/ 73 w 73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74">
                    <a:moveTo>
                      <a:pt x="73" y="0"/>
                    </a:moveTo>
                    <a:lnTo>
                      <a:pt x="40" y="0"/>
                    </a:lnTo>
                    <a:lnTo>
                      <a:pt x="5" y="74"/>
                    </a:lnTo>
                    <a:lnTo>
                      <a:pt x="0" y="74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692" name="Rectangle 343"/>
              <p:cNvSpPr>
                <a:spLocks noChangeArrowheads="1"/>
              </p:cNvSpPr>
              <p:nvPr/>
            </p:nvSpPr>
            <p:spPr bwMode="auto">
              <a:xfrm>
                <a:off x="1468438" y="2651124"/>
                <a:ext cx="840848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Xpsmp2072</a:t>
                </a:r>
                <a:endParaRPr lang="en-US"/>
              </a:p>
            </p:txBody>
          </p:sp>
          <p:sp>
            <p:nvSpPr>
              <p:cNvPr id="14693" name="Rectangle 344"/>
              <p:cNvSpPr>
                <a:spLocks noChangeArrowheads="1"/>
              </p:cNvSpPr>
              <p:nvPr/>
            </p:nvSpPr>
            <p:spPr bwMode="auto">
              <a:xfrm>
                <a:off x="2724151" y="2659061"/>
                <a:ext cx="306663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61.9</a:t>
                </a:r>
                <a:endParaRPr lang="en-US"/>
              </a:p>
            </p:txBody>
          </p:sp>
          <p:sp>
            <p:nvSpPr>
              <p:cNvPr id="14694" name="Freeform 345"/>
              <p:cNvSpPr>
                <a:spLocks/>
              </p:cNvSpPr>
              <p:nvPr/>
            </p:nvSpPr>
            <p:spPr bwMode="auto">
              <a:xfrm>
                <a:off x="2555876" y="2422524"/>
                <a:ext cx="125413" cy="312738"/>
              </a:xfrm>
              <a:custGeom>
                <a:avLst/>
                <a:gdLst>
                  <a:gd name="T0" fmla="*/ 41 w 41"/>
                  <a:gd name="T1" fmla="*/ 103 h 103"/>
                  <a:gd name="T2" fmla="*/ 35 w 41"/>
                  <a:gd name="T3" fmla="*/ 103 h 103"/>
                  <a:gd name="T4" fmla="*/ 0 w 41"/>
                  <a:gd name="T5" fmla="*/ 0 h 103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03"/>
                  <a:gd name="T11" fmla="*/ 41 w 41"/>
                  <a:gd name="T12" fmla="*/ 103 h 10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03">
                    <a:moveTo>
                      <a:pt x="41" y="103"/>
                    </a:moveTo>
                    <a:lnTo>
                      <a:pt x="35" y="103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695" name="Freeform 346"/>
              <p:cNvSpPr>
                <a:spLocks/>
              </p:cNvSpPr>
              <p:nvPr/>
            </p:nvSpPr>
            <p:spPr bwMode="auto">
              <a:xfrm>
                <a:off x="2327276" y="2422524"/>
                <a:ext cx="223838" cy="312738"/>
              </a:xfrm>
              <a:custGeom>
                <a:avLst/>
                <a:gdLst>
                  <a:gd name="T0" fmla="*/ 73 w 73"/>
                  <a:gd name="T1" fmla="*/ 0 h 103"/>
                  <a:gd name="T2" fmla="*/ 40 w 73"/>
                  <a:gd name="T3" fmla="*/ 0 h 103"/>
                  <a:gd name="T4" fmla="*/ 5 w 73"/>
                  <a:gd name="T5" fmla="*/ 103 h 103"/>
                  <a:gd name="T6" fmla="*/ 0 w 73"/>
                  <a:gd name="T7" fmla="*/ 103 h 10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103"/>
                  <a:gd name="T14" fmla="*/ 73 w 73"/>
                  <a:gd name="T15" fmla="*/ 103 h 10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103">
                    <a:moveTo>
                      <a:pt x="73" y="0"/>
                    </a:moveTo>
                    <a:lnTo>
                      <a:pt x="40" y="0"/>
                    </a:lnTo>
                    <a:lnTo>
                      <a:pt x="5" y="103"/>
                    </a:lnTo>
                    <a:lnTo>
                      <a:pt x="0" y="103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696" name="Rectangle 347"/>
              <p:cNvSpPr>
                <a:spLocks noChangeArrowheads="1"/>
              </p:cNvSpPr>
              <p:nvPr/>
            </p:nvSpPr>
            <p:spPr bwMode="auto">
              <a:xfrm>
                <a:off x="1528763" y="2824161"/>
                <a:ext cx="771602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FFFF00"/>
                    </a:solidFill>
                  </a:rPr>
                  <a:t>Xipes0162</a:t>
                </a:r>
                <a:endParaRPr lang="en-US"/>
              </a:p>
            </p:txBody>
          </p:sp>
          <p:sp>
            <p:nvSpPr>
              <p:cNvPr id="14697" name="Rectangle 348"/>
              <p:cNvSpPr>
                <a:spLocks noChangeArrowheads="1"/>
              </p:cNvSpPr>
              <p:nvPr/>
            </p:nvSpPr>
            <p:spPr bwMode="auto">
              <a:xfrm>
                <a:off x="2724151" y="2833686"/>
                <a:ext cx="306663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69.4</a:t>
                </a:r>
                <a:endParaRPr lang="en-US"/>
              </a:p>
            </p:txBody>
          </p:sp>
          <p:sp>
            <p:nvSpPr>
              <p:cNvPr id="14698" name="Freeform 349"/>
              <p:cNvSpPr>
                <a:spLocks/>
              </p:cNvSpPr>
              <p:nvPr/>
            </p:nvSpPr>
            <p:spPr bwMode="auto">
              <a:xfrm>
                <a:off x="2555876" y="2638424"/>
                <a:ext cx="125413" cy="271463"/>
              </a:xfrm>
              <a:custGeom>
                <a:avLst/>
                <a:gdLst>
                  <a:gd name="T0" fmla="*/ 41 w 41"/>
                  <a:gd name="T1" fmla="*/ 89 h 89"/>
                  <a:gd name="T2" fmla="*/ 35 w 41"/>
                  <a:gd name="T3" fmla="*/ 89 h 89"/>
                  <a:gd name="T4" fmla="*/ 0 w 41"/>
                  <a:gd name="T5" fmla="*/ 0 h 89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89"/>
                  <a:gd name="T11" fmla="*/ 41 w 41"/>
                  <a:gd name="T12" fmla="*/ 89 h 8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89">
                    <a:moveTo>
                      <a:pt x="41" y="89"/>
                    </a:moveTo>
                    <a:lnTo>
                      <a:pt x="35" y="89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699" name="Freeform 350"/>
              <p:cNvSpPr>
                <a:spLocks/>
              </p:cNvSpPr>
              <p:nvPr/>
            </p:nvSpPr>
            <p:spPr bwMode="auto">
              <a:xfrm>
                <a:off x="2333626" y="2638424"/>
                <a:ext cx="211138" cy="271463"/>
              </a:xfrm>
              <a:custGeom>
                <a:avLst/>
                <a:gdLst>
                  <a:gd name="T0" fmla="*/ 69 w 69"/>
                  <a:gd name="T1" fmla="*/ 0 h 89"/>
                  <a:gd name="T2" fmla="*/ 38 w 69"/>
                  <a:gd name="T3" fmla="*/ 0 h 89"/>
                  <a:gd name="T4" fmla="*/ 3 w 69"/>
                  <a:gd name="T5" fmla="*/ 89 h 89"/>
                  <a:gd name="T6" fmla="*/ 0 w 69"/>
                  <a:gd name="T7" fmla="*/ 89 h 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89"/>
                  <a:gd name="T14" fmla="*/ 69 w 69"/>
                  <a:gd name="T15" fmla="*/ 89 h 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89">
                    <a:moveTo>
                      <a:pt x="69" y="0"/>
                    </a:moveTo>
                    <a:lnTo>
                      <a:pt x="38" y="0"/>
                    </a:lnTo>
                    <a:lnTo>
                      <a:pt x="3" y="89"/>
                    </a:lnTo>
                    <a:lnTo>
                      <a:pt x="0" y="89"/>
                    </a:lnTo>
                  </a:path>
                </a:pathLst>
              </a:custGeom>
              <a:noFill/>
              <a:ln w="12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700" name="Rectangle 351"/>
              <p:cNvSpPr>
                <a:spLocks noChangeArrowheads="1"/>
              </p:cNvSpPr>
              <p:nvPr/>
            </p:nvSpPr>
            <p:spPr bwMode="auto">
              <a:xfrm>
                <a:off x="1528763" y="2998786"/>
                <a:ext cx="771602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FF00FF"/>
                    </a:solidFill>
                  </a:rPr>
                  <a:t>Xipes0163</a:t>
                </a:r>
                <a:endParaRPr lang="en-US"/>
              </a:p>
            </p:txBody>
          </p:sp>
          <p:sp>
            <p:nvSpPr>
              <p:cNvPr id="14701" name="Rectangle 352"/>
              <p:cNvSpPr>
                <a:spLocks noChangeArrowheads="1"/>
              </p:cNvSpPr>
              <p:nvPr/>
            </p:nvSpPr>
            <p:spPr bwMode="auto">
              <a:xfrm>
                <a:off x="2724151" y="3006724"/>
                <a:ext cx="306663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77.0</a:t>
                </a:r>
                <a:endParaRPr lang="en-US"/>
              </a:p>
            </p:txBody>
          </p:sp>
          <p:sp>
            <p:nvSpPr>
              <p:cNvPr id="14702" name="Freeform 353"/>
              <p:cNvSpPr>
                <a:spLocks/>
              </p:cNvSpPr>
              <p:nvPr/>
            </p:nvSpPr>
            <p:spPr bwMode="auto">
              <a:xfrm>
                <a:off x="2555876" y="2857499"/>
                <a:ext cx="125413" cy="225425"/>
              </a:xfrm>
              <a:custGeom>
                <a:avLst/>
                <a:gdLst>
                  <a:gd name="T0" fmla="*/ 41 w 41"/>
                  <a:gd name="T1" fmla="*/ 74 h 74"/>
                  <a:gd name="T2" fmla="*/ 35 w 41"/>
                  <a:gd name="T3" fmla="*/ 74 h 74"/>
                  <a:gd name="T4" fmla="*/ 0 w 41"/>
                  <a:gd name="T5" fmla="*/ 0 h 74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74"/>
                  <a:gd name="T11" fmla="*/ 41 w 41"/>
                  <a:gd name="T12" fmla="*/ 74 h 7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74">
                    <a:moveTo>
                      <a:pt x="41" y="74"/>
                    </a:moveTo>
                    <a:lnTo>
                      <a:pt x="35" y="74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703" name="Freeform 354"/>
              <p:cNvSpPr>
                <a:spLocks/>
              </p:cNvSpPr>
              <p:nvPr/>
            </p:nvSpPr>
            <p:spPr bwMode="auto">
              <a:xfrm>
                <a:off x="2333626" y="2857499"/>
                <a:ext cx="211138" cy="225425"/>
              </a:xfrm>
              <a:custGeom>
                <a:avLst/>
                <a:gdLst>
                  <a:gd name="T0" fmla="*/ 69 w 69"/>
                  <a:gd name="T1" fmla="*/ 0 h 74"/>
                  <a:gd name="T2" fmla="*/ 38 w 69"/>
                  <a:gd name="T3" fmla="*/ 0 h 74"/>
                  <a:gd name="T4" fmla="*/ 3 w 69"/>
                  <a:gd name="T5" fmla="*/ 74 h 74"/>
                  <a:gd name="T6" fmla="*/ 0 w 69"/>
                  <a:gd name="T7" fmla="*/ 74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74"/>
                  <a:gd name="T14" fmla="*/ 69 w 69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74">
                    <a:moveTo>
                      <a:pt x="69" y="0"/>
                    </a:moveTo>
                    <a:lnTo>
                      <a:pt x="38" y="0"/>
                    </a:lnTo>
                    <a:lnTo>
                      <a:pt x="3" y="74"/>
                    </a:lnTo>
                    <a:lnTo>
                      <a:pt x="0" y="74"/>
                    </a:lnTo>
                  </a:path>
                </a:pathLst>
              </a:custGeom>
              <a:noFill/>
              <a:ln w="12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704" name="Rectangle 355"/>
              <p:cNvSpPr>
                <a:spLocks noChangeArrowheads="1"/>
              </p:cNvSpPr>
              <p:nvPr/>
            </p:nvSpPr>
            <p:spPr bwMode="auto">
              <a:xfrm>
                <a:off x="1528763" y="3171824"/>
                <a:ext cx="762898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>
                    <a:solidFill>
                      <a:srgbClr val="00FF00"/>
                    </a:solidFill>
                  </a:rPr>
                  <a:t>Xipes0117</a:t>
                </a:r>
                <a:endParaRPr lang="en-US"/>
              </a:p>
            </p:txBody>
          </p:sp>
          <p:sp>
            <p:nvSpPr>
              <p:cNvPr id="14705" name="Rectangle 356"/>
              <p:cNvSpPr>
                <a:spLocks noChangeArrowheads="1"/>
              </p:cNvSpPr>
              <p:nvPr/>
            </p:nvSpPr>
            <p:spPr bwMode="auto">
              <a:xfrm>
                <a:off x="2724151" y="3184524"/>
                <a:ext cx="306663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85.3</a:t>
                </a:r>
                <a:endParaRPr lang="en-US"/>
              </a:p>
            </p:txBody>
          </p:sp>
          <p:sp>
            <p:nvSpPr>
              <p:cNvPr id="14706" name="Freeform 357"/>
              <p:cNvSpPr>
                <a:spLocks/>
              </p:cNvSpPr>
              <p:nvPr/>
            </p:nvSpPr>
            <p:spPr bwMode="auto">
              <a:xfrm>
                <a:off x="2555876" y="3095624"/>
                <a:ext cx="125413" cy="165100"/>
              </a:xfrm>
              <a:custGeom>
                <a:avLst/>
                <a:gdLst>
                  <a:gd name="T0" fmla="*/ 41 w 41"/>
                  <a:gd name="T1" fmla="*/ 54 h 54"/>
                  <a:gd name="T2" fmla="*/ 35 w 41"/>
                  <a:gd name="T3" fmla="*/ 54 h 54"/>
                  <a:gd name="T4" fmla="*/ 0 w 41"/>
                  <a:gd name="T5" fmla="*/ 0 h 54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54"/>
                  <a:gd name="T11" fmla="*/ 41 w 41"/>
                  <a:gd name="T12" fmla="*/ 54 h 5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54">
                    <a:moveTo>
                      <a:pt x="41" y="54"/>
                    </a:moveTo>
                    <a:lnTo>
                      <a:pt x="35" y="54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707" name="Freeform 358"/>
              <p:cNvSpPr>
                <a:spLocks/>
              </p:cNvSpPr>
              <p:nvPr/>
            </p:nvSpPr>
            <p:spPr bwMode="auto">
              <a:xfrm>
                <a:off x="2333626" y="3095624"/>
                <a:ext cx="211138" cy="165100"/>
              </a:xfrm>
              <a:custGeom>
                <a:avLst/>
                <a:gdLst>
                  <a:gd name="T0" fmla="*/ 69 w 69"/>
                  <a:gd name="T1" fmla="*/ 0 h 54"/>
                  <a:gd name="T2" fmla="*/ 38 w 69"/>
                  <a:gd name="T3" fmla="*/ 0 h 54"/>
                  <a:gd name="T4" fmla="*/ 3 w 69"/>
                  <a:gd name="T5" fmla="*/ 54 h 54"/>
                  <a:gd name="T6" fmla="*/ 0 w 69"/>
                  <a:gd name="T7" fmla="*/ 54 h 5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54"/>
                  <a:gd name="T14" fmla="*/ 69 w 69"/>
                  <a:gd name="T15" fmla="*/ 54 h 5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54">
                    <a:moveTo>
                      <a:pt x="69" y="0"/>
                    </a:moveTo>
                    <a:lnTo>
                      <a:pt x="38" y="0"/>
                    </a:lnTo>
                    <a:lnTo>
                      <a:pt x="3" y="54"/>
                    </a:lnTo>
                    <a:lnTo>
                      <a:pt x="0" y="54"/>
                    </a:lnTo>
                  </a:path>
                </a:pathLst>
              </a:custGeom>
              <a:noFill/>
              <a:ln w="12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708" name="Rectangle 359"/>
              <p:cNvSpPr>
                <a:spLocks noChangeArrowheads="1"/>
              </p:cNvSpPr>
              <p:nvPr/>
            </p:nvSpPr>
            <p:spPr bwMode="auto">
              <a:xfrm>
                <a:off x="1481138" y="3351211"/>
                <a:ext cx="824361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800000"/>
                    </a:solidFill>
                  </a:rPr>
                  <a:t>Xicmp3056</a:t>
                </a:r>
                <a:endParaRPr lang="en-US"/>
              </a:p>
            </p:txBody>
          </p:sp>
          <p:sp>
            <p:nvSpPr>
              <p:cNvPr id="14709" name="Rectangle 360"/>
              <p:cNvSpPr>
                <a:spLocks noChangeArrowheads="1"/>
              </p:cNvSpPr>
              <p:nvPr/>
            </p:nvSpPr>
            <p:spPr bwMode="auto">
              <a:xfrm>
                <a:off x="2724151" y="3360736"/>
                <a:ext cx="306663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86.8</a:t>
                </a:r>
                <a:endParaRPr lang="en-US"/>
              </a:p>
            </p:txBody>
          </p:sp>
          <p:sp>
            <p:nvSpPr>
              <p:cNvPr id="14710" name="Freeform 361"/>
              <p:cNvSpPr>
                <a:spLocks/>
              </p:cNvSpPr>
              <p:nvPr/>
            </p:nvSpPr>
            <p:spPr bwMode="auto">
              <a:xfrm>
                <a:off x="2555876" y="3138486"/>
                <a:ext cx="125413" cy="298450"/>
              </a:xfrm>
              <a:custGeom>
                <a:avLst/>
                <a:gdLst>
                  <a:gd name="T0" fmla="*/ 41 w 41"/>
                  <a:gd name="T1" fmla="*/ 98 h 98"/>
                  <a:gd name="T2" fmla="*/ 35 w 41"/>
                  <a:gd name="T3" fmla="*/ 98 h 98"/>
                  <a:gd name="T4" fmla="*/ 0 w 41"/>
                  <a:gd name="T5" fmla="*/ 0 h 9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98"/>
                  <a:gd name="T11" fmla="*/ 41 w 41"/>
                  <a:gd name="T12" fmla="*/ 98 h 9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98">
                    <a:moveTo>
                      <a:pt x="41" y="98"/>
                    </a:moveTo>
                    <a:lnTo>
                      <a:pt x="35" y="98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711" name="Freeform 362"/>
              <p:cNvSpPr>
                <a:spLocks/>
              </p:cNvSpPr>
              <p:nvPr/>
            </p:nvSpPr>
            <p:spPr bwMode="auto">
              <a:xfrm>
                <a:off x="2333626" y="3138486"/>
                <a:ext cx="211138" cy="298450"/>
              </a:xfrm>
              <a:custGeom>
                <a:avLst/>
                <a:gdLst>
                  <a:gd name="T0" fmla="*/ 69 w 69"/>
                  <a:gd name="T1" fmla="*/ 0 h 98"/>
                  <a:gd name="T2" fmla="*/ 38 w 69"/>
                  <a:gd name="T3" fmla="*/ 0 h 98"/>
                  <a:gd name="T4" fmla="*/ 3 w 69"/>
                  <a:gd name="T5" fmla="*/ 98 h 98"/>
                  <a:gd name="T6" fmla="*/ 0 w 69"/>
                  <a:gd name="T7" fmla="*/ 98 h 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98"/>
                  <a:gd name="T14" fmla="*/ 69 w 69"/>
                  <a:gd name="T15" fmla="*/ 98 h 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98">
                    <a:moveTo>
                      <a:pt x="69" y="0"/>
                    </a:moveTo>
                    <a:lnTo>
                      <a:pt x="38" y="0"/>
                    </a:lnTo>
                    <a:lnTo>
                      <a:pt x="3" y="98"/>
                    </a:lnTo>
                    <a:lnTo>
                      <a:pt x="0" y="98"/>
                    </a:lnTo>
                  </a:path>
                </a:pathLst>
              </a:custGeom>
              <a:noFill/>
              <a:ln w="12">
                <a:solidFill>
                  <a:srgbClr val="8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712" name="Rectangle 363"/>
              <p:cNvSpPr>
                <a:spLocks noChangeArrowheads="1"/>
              </p:cNvSpPr>
              <p:nvPr/>
            </p:nvSpPr>
            <p:spPr bwMode="auto">
              <a:xfrm>
                <a:off x="1528763" y="3525836"/>
                <a:ext cx="771602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u="sng">
                    <a:solidFill>
                      <a:srgbClr val="00FFFF"/>
                    </a:solidFill>
                  </a:rPr>
                  <a:t>Xipes0003</a:t>
                </a:r>
                <a:endParaRPr lang="en-US"/>
              </a:p>
            </p:txBody>
          </p:sp>
          <p:sp>
            <p:nvSpPr>
              <p:cNvPr id="14713" name="Rectangle 364"/>
              <p:cNvSpPr>
                <a:spLocks noChangeArrowheads="1"/>
              </p:cNvSpPr>
              <p:nvPr/>
            </p:nvSpPr>
            <p:spPr bwMode="auto">
              <a:xfrm>
                <a:off x="2724151" y="3538536"/>
                <a:ext cx="394045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100.1</a:t>
                </a:r>
                <a:endParaRPr lang="en-US"/>
              </a:p>
            </p:txBody>
          </p:sp>
          <p:sp>
            <p:nvSpPr>
              <p:cNvPr id="14714" name="Freeform 365"/>
              <p:cNvSpPr>
                <a:spLocks/>
              </p:cNvSpPr>
              <p:nvPr/>
            </p:nvSpPr>
            <p:spPr bwMode="auto">
              <a:xfrm>
                <a:off x="2555876" y="3522661"/>
                <a:ext cx="125413" cy="92075"/>
              </a:xfrm>
              <a:custGeom>
                <a:avLst/>
                <a:gdLst>
                  <a:gd name="T0" fmla="*/ 41 w 41"/>
                  <a:gd name="T1" fmla="*/ 30 h 30"/>
                  <a:gd name="T2" fmla="*/ 35 w 41"/>
                  <a:gd name="T3" fmla="*/ 30 h 30"/>
                  <a:gd name="T4" fmla="*/ 0 w 41"/>
                  <a:gd name="T5" fmla="*/ 0 h 30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30"/>
                  <a:gd name="T11" fmla="*/ 41 w 41"/>
                  <a:gd name="T12" fmla="*/ 30 h 3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30">
                    <a:moveTo>
                      <a:pt x="41" y="30"/>
                    </a:moveTo>
                    <a:lnTo>
                      <a:pt x="35" y="3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715" name="Freeform 366"/>
              <p:cNvSpPr>
                <a:spLocks/>
              </p:cNvSpPr>
              <p:nvPr/>
            </p:nvSpPr>
            <p:spPr bwMode="auto">
              <a:xfrm>
                <a:off x="2333626" y="3522661"/>
                <a:ext cx="211138" cy="92075"/>
              </a:xfrm>
              <a:custGeom>
                <a:avLst/>
                <a:gdLst>
                  <a:gd name="T0" fmla="*/ 69 w 69"/>
                  <a:gd name="T1" fmla="*/ 0 h 30"/>
                  <a:gd name="T2" fmla="*/ 38 w 69"/>
                  <a:gd name="T3" fmla="*/ 0 h 30"/>
                  <a:gd name="T4" fmla="*/ 3 w 69"/>
                  <a:gd name="T5" fmla="*/ 30 h 30"/>
                  <a:gd name="T6" fmla="*/ 0 w 69"/>
                  <a:gd name="T7" fmla="*/ 30 h 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30"/>
                  <a:gd name="T14" fmla="*/ 69 w 69"/>
                  <a:gd name="T15" fmla="*/ 30 h 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30">
                    <a:moveTo>
                      <a:pt x="69" y="0"/>
                    </a:moveTo>
                    <a:lnTo>
                      <a:pt x="38" y="0"/>
                    </a:lnTo>
                    <a:lnTo>
                      <a:pt x="3" y="30"/>
                    </a:lnTo>
                    <a:lnTo>
                      <a:pt x="0" y="30"/>
                    </a:lnTo>
                  </a:path>
                </a:pathLst>
              </a:custGeom>
              <a:noFill/>
              <a:ln w="12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716" name="Rectangle 367"/>
              <p:cNvSpPr>
                <a:spLocks noChangeArrowheads="1"/>
              </p:cNvSpPr>
              <p:nvPr/>
            </p:nvSpPr>
            <p:spPr bwMode="auto">
              <a:xfrm>
                <a:off x="1528763" y="3705224"/>
                <a:ext cx="771602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>
                    <a:solidFill>
                      <a:srgbClr val="808000"/>
                    </a:solidFill>
                  </a:rPr>
                  <a:t>Xipes0160</a:t>
                </a:r>
                <a:endParaRPr lang="en-US"/>
              </a:p>
            </p:txBody>
          </p:sp>
          <p:sp>
            <p:nvSpPr>
              <p:cNvPr id="14717" name="Rectangle 368"/>
              <p:cNvSpPr>
                <a:spLocks noChangeArrowheads="1"/>
              </p:cNvSpPr>
              <p:nvPr/>
            </p:nvSpPr>
            <p:spPr bwMode="auto">
              <a:xfrm>
                <a:off x="2724151" y="3717924"/>
                <a:ext cx="394045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102.1</a:t>
                </a:r>
                <a:endParaRPr lang="en-US"/>
              </a:p>
            </p:txBody>
          </p:sp>
          <p:sp>
            <p:nvSpPr>
              <p:cNvPr id="14718" name="Freeform 369"/>
              <p:cNvSpPr>
                <a:spLocks/>
              </p:cNvSpPr>
              <p:nvPr/>
            </p:nvSpPr>
            <p:spPr bwMode="auto">
              <a:xfrm>
                <a:off x="2555876" y="3579811"/>
                <a:ext cx="125413" cy="214313"/>
              </a:xfrm>
              <a:custGeom>
                <a:avLst/>
                <a:gdLst>
                  <a:gd name="T0" fmla="*/ 41 w 41"/>
                  <a:gd name="T1" fmla="*/ 70 h 70"/>
                  <a:gd name="T2" fmla="*/ 35 w 41"/>
                  <a:gd name="T3" fmla="*/ 70 h 70"/>
                  <a:gd name="T4" fmla="*/ 0 w 41"/>
                  <a:gd name="T5" fmla="*/ 0 h 70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70"/>
                  <a:gd name="T11" fmla="*/ 41 w 41"/>
                  <a:gd name="T12" fmla="*/ 70 h 7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70">
                    <a:moveTo>
                      <a:pt x="41" y="70"/>
                    </a:moveTo>
                    <a:lnTo>
                      <a:pt x="35" y="7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719" name="Freeform 370"/>
              <p:cNvSpPr>
                <a:spLocks/>
              </p:cNvSpPr>
              <p:nvPr/>
            </p:nvSpPr>
            <p:spPr bwMode="auto">
              <a:xfrm>
                <a:off x="2333626" y="3579811"/>
                <a:ext cx="211138" cy="214313"/>
              </a:xfrm>
              <a:custGeom>
                <a:avLst/>
                <a:gdLst>
                  <a:gd name="T0" fmla="*/ 69 w 69"/>
                  <a:gd name="T1" fmla="*/ 0 h 70"/>
                  <a:gd name="T2" fmla="*/ 38 w 69"/>
                  <a:gd name="T3" fmla="*/ 0 h 70"/>
                  <a:gd name="T4" fmla="*/ 3 w 69"/>
                  <a:gd name="T5" fmla="*/ 70 h 70"/>
                  <a:gd name="T6" fmla="*/ 0 w 69"/>
                  <a:gd name="T7" fmla="*/ 70 h 7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70"/>
                  <a:gd name="T14" fmla="*/ 69 w 69"/>
                  <a:gd name="T15" fmla="*/ 70 h 7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70">
                    <a:moveTo>
                      <a:pt x="69" y="0"/>
                    </a:moveTo>
                    <a:lnTo>
                      <a:pt x="38" y="0"/>
                    </a:lnTo>
                    <a:lnTo>
                      <a:pt x="3" y="70"/>
                    </a:lnTo>
                    <a:lnTo>
                      <a:pt x="0" y="70"/>
                    </a:lnTo>
                  </a:path>
                </a:pathLst>
              </a:custGeom>
              <a:noFill/>
              <a:ln w="12">
                <a:solidFill>
                  <a:srgbClr val="8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720" name="Rectangle 371"/>
              <p:cNvSpPr>
                <a:spLocks noChangeArrowheads="1"/>
              </p:cNvSpPr>
              <p:nvPr/>
            </p:nvSpPr>
            <p:spPr bwMode="auto">
              <a:xfrm>
                <a:off x="1468438" y="3884611"/>
                <a:ext cx="840848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Xpsmp2013</a:t>
                </a:r>
                <a:endParaRPr lang="en-US"/>
              </a:p>
            </p:txBody>
          </p:sp>
          <p:sp>
            <p:nvSpPr>
              <p:cNvPr id="14721" name="Rectangle 372"/>
              <p:cNvSpPr>
                <a:spLocks noChangeArrowheads="1"/>
              </p:cNvSpPr>
              <p:nvPr/>
            </p:nvSpPr>
            <p:spPr bwMode="auto">
              <a:xfrm>
                <a:off x="1468438" y="4059236"/>
                <a:ext cx="840848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Xpsmp2231</a:t>
                </a:r>
                <a:endParaRPr lang="en-US"/>
              </a:p>
            </p:txBody>
          </p:sp>
          <p:sp>
            <p:nvSpPr>
              <p:cNvPr id="14722" name="Rectangle 373"/>
              <p:cNvSpPr>
                <a:spLocks noChangeArrowheads="1"/>
              </p:cNvSpPr>
              <p:nvPr/>
            </p:nvSpPr>
            <p:spPr bwMode="auto">
              <a:xfrm>
                <a:off x="2724151" y="3983036"/>
                <a:ext cx="394045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104.9</a:t>
                </a:r>
                <a:endParaRPr lang="en-US"/>
              </a:p>
            </p:txBody>
          </p:sp>
          <p:sp>
            <p:nvSpPr>
              <p:cNvPr id="14723" name="Freeform 374"/>
              <p:cNvSpPr>
                <a:spLocks/>
              </p:cNvSpPr>
              <p:nvPr/>
            </p:nvSpPr>
            <p:spPr bwMode="auto">
              <a:xfrm>
                <a:off x="2555876" y="3659186"/>
                <a:ext cx="125413" cy="400050"/>
              </a:xfrm>
              <a:custGeom>
                <a:avLst/>
                <a:gdLst>
                  <a:gd name="T0" fmla="*/ 41 w 41"/>
                  <a:gd name="T1" fmla="*/ 131 h 131"/>
                  <a:gd name="T2" fmla="*/ 35 w 41"/>
                  <a:gd name="T3" fmla="*/ 131 h 131"/>
                  <a:gd name="T4" fmla="*/ 0 w 41"/>
                  <a:gd name="T5" fmla="*/ 0 h 13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31"/>
                  <a:gd name="T11" fmla="*/ 41 w 41"/>
                  <a:gd name="T12" fmla="*/ 131 h 13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31">
                    <a:moveTo>
                      <a:pt x="41" y="131"/>
                    </a:moveTo>
                    <a:lnTo>
                      <a:pt x="35" y="13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724" name="Freeform 375"/>
              <p:cNvSpPr>
                <a:spLocks/>
              </p:cNvSpPr>
              <p:nvPr/>
            </p:nvSpPr>
            <p:spPr bwMode="auto">
              <a:xfrm>
                <a:off x="2327276" y="3659186"/>
                <a:ext cx="223838" cy="400050"/>
              </a:xfrm>
              <a:custGeom>
                <a:avLst/>
                <a:gdLst>
                  <a:gd name="T0" fmla="*/ 73 w 73"/>
                  <a:gd name="T1" fmla="*/ 0 h 131"/>
                  <a:gd name="T2" fmla="*/ 40 w 73"/>
                  <a:gd name="T3" fmla="*/ 0 h 131"/>
                  <a:gd name="T4" fmla="*/ 5 w 73"/>
                  <a:gd name="T5" fmla="*/ 131 h 131"/>
                  <a:gd name="T6" fmla="*/ 0 w 73"/>
                  <a:gd name="T7" fmla="*/ 131 h 1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131"/>
                  <a:gd name="T14" fmla="*/ 73 w 73"/>
                  <a:gd name="T15" fmla="*/ 131 h 1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131">
                    <a:moveTo>
                      <a:pt x="73" y="0"/>
                    </a:moveTo>
                    <a:lnTo>
                      <a:pt x="40" y="0"/>
                    </a:lnTo>
                    <a:lnTo>
                      <a:pt x="5" y="131"/>
                    </a:lnTo>
                    <a:lnTo>
                      <a:pt x="0" y="131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725" name="Line 376"/>
              <p:cNvSpPr>
                <a:spLocks noChangeShapeType="1"/>
              </p:cNvSpPr>
              <p:nvPr/>
            </p:nvSpPr>
            <p:spPr bwMode="auto">
              <a:xfrm>
                <a:off x="2324101" y="3927474"/>
                <a:ext cx="1588" cy="271463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26" name="Rectangle 377"/>
              <p:cNvSpPr>
                <a:spLocks noChangeArrowheads="1"/>
              </p:cNvSpPr>
              <p:nvPr/>
            </p:nvSpPr>
            <p:spPr bwMode="auto">
              <a:xfrm>
                <a:off x="1468438" y="4232274"/>
                <a:ext cx="840848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Xpsmp2206</a:t>
                </a:r>
                <a:endParaRPr lang="en-US"/>
              </a:p>
            </p:txBody>
          </p:sp>
          <p:sp>
            <p:nvSpPr>
              <p:cNvPr id="14727" name="Rectangle 378"/>
              <p:cNvSpPr>
                <a:spLocks noChangeArrowheads="1"/>
              </p:cNvSpPr>
              <p:nvPr/>
            </p:nvSpPr>
            <p:spPr bwMode="auto">
              <a:xfrm>
                <a:off x="2724151" y="4241799"/>
                <a:ext cx="394045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106.4</a:t>
                </a:r>
                <a:endParaRPr lang="en-US"/>
              </a:p>
            </p:txBody>
          </p:sp>
          <p:sp>
            <p:nvSpPr>
              <p:cNvPr id="14728" name="Freeform 379"/>
              <p:cNvSpPr>
                <a:spLocks/>
              </p:cNvSpPr>
              <p:nvPr/>
            </p:nvSpPr>
            <p:spPr bwMode="auto">
              <a:xfrm>
                <a:off x="2555876" y="3702049"/>
                <a:ext cx="125413" cy="615950"/>
              </a:xfrm>
              <a:custGeom>
                <a:avLst/>
                <a:gdLst>
                  <a:gd name="T0" fmla="*/ 41 w 41"/>
                  <a:gd name="T1" fmla="*/ 202 h 202"/>
                  <a:gd name="T2" fmla="*/ 35 w 41"/>
                  <a:gd name="T3" fmla="*/ 202 h 202"/>
                  <a:gd name="T4" fmla="*/ 0 w 41"/>
                  <a:gd name="T5" fmla="*/ 0 h 202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202"/>
                  <a:gd name="T11" fmla="*/ 41 w 41"/>
                  <a:gd name="T12" fmla="*/ 202 h 20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202">
                    <a:moveTo>
                      <a:pt x="41" y="202"/>
                    </a:moveTo>
                    <a:lnTo>
                      <a:pt x="35" y="202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729" name="Freeform 380"/>
              <p:cNvSpPr>
                <a:spLocks/>
              </p:cNvSpPr>
              <p:nvPr/>
            </p:nvSpPr>
            <p:spPr bwMode="auto">
              <a:xfrm>
                <a:off x="2327276" y="3702049"/>
                <a:ext cx="223838" cy="615950"/>
              </a:xfrm>
              <a:custGeom>
                <a:avLst/>
                <a:gdLst>
                  <a:gd name="T0" fmla="*/ 73 w 73"/>
                  <a:gd name="T1" fmla="*/ 0 h 202"/>
                  <a:gd name="T2" fmla="*/ 40 w 73"/>
                  <a:gd name="T3" fmla="*/ 0 h 202"/>
                  <a:gd name="T4" fmla="*/ 5 w 73"/>
                  <a:gd name="T5" fmla="*/ 202 h 202"/>
                  <a:gd name="T6" fmla="*/ 0 w 73"/>
                  <a:gd name="T7" fmla="*/ 202 h 20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202"/>
                  <a:gd name="T14" fmla="*/ 73 w 73"/>
                  <a:gd name="T15" fmla="*/ 202 h 20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202">
                    <a:moveTo>
                      <a:pt x="73" y="0"/>
                    </a:moveTo>
                    <a:lnTo>
                      <a:pt x="40" y="0"/>
                    </a:lnTo>
                    <a:lnTo>
                      <a:pt x="5" y="202"/>
                    </a:lnTo>
                    <a:lnTo>
                      <a:pt x="0" y="202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730" name="Rectangle 381"/>
              <p:cNvSpPr>
                <a:spLocks noChangeArrowheads="1"/>
              </p:cNvSpPr>
              <p:nvPr/>
            </p:nvSpPr>
            <p:spPr bwMode="auto">
              <a:xfrm>
                <a:off x="1360842" y="4406899"/>
                <a:ext cx="945970" cy="1846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dirty="0" smtClean="0">
                    <a:solidFill>
                      <a:srgbClr val="000000"/>
                    </a:solidFill>
                  </a:rPr>
                  <a:t>Xpsmp2232.1</a:t>
                </a:r>
                <a:endParaRPr lang="en-US" dirty="0"/>
              </a:p>
            </p:txBody>
          </p:sp>
          <p:sp>
            <p:nvSpPr>
              <p:cNvPr id="14731" name="Rectangle 382"/>
              <p:cNvSpPr>
                <a:spLocks noChangeArrowheads="1"/>
              </p:cNvSpPr>
              <p:nvPr/>
            </p:nvSpPr>
            <p:spPr bwMode="auto">
              <a:xfrm>
                <a:off x="2724151" y="4416424"/>
                <a:ext cx="394045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107.5</a:t>
                </a:r>
                <a:endParaRPr lang="en-US"/>
              </a:p>
            </p:txBody>
          </p:sp>
          <p:sp>
            <p:nvSpPr>
              <p:cNvPr id="14732" name="Freeform 383"/>
              <p:cNvSpPr>
                <a:spLocks/>
              </p:cNvSpPr>
              <p:nvPr/>
            </p:nvSpPr>
            <p:spPr bwMode="auto">
              <a:xfrm>
                <a:off x="2555876" y="3735386"/>
                <a:ext cx="125413" cy="757238"/>
              </a:xfrm>
              <a:custGeom>
                <a:avLst/>
                <a:gdLst>
                  <a:gd name="T0" fmla="*/ 41 w 41"/>
                  <a:gd name="T1" fmla="*/ 248 h 248"/>
                  <a:gd name="T2" fmla="*/ 35 w 41"/>
                  <a:gd name="T3" fmla="*/ 248 h 248"/>
                  <a:gd name="T4" fmla="*/ 0 w 41"/>
                  <a:gd name="T5" fmla="*/ 0 h 24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248"/>
                  <a:gd name="T11" fmla="*/ 41 w 41"/>
                  <a:gd name="T12" fmla="*/ 248 h 24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248">
                    <a:moveTo>
                      <a:pt x="41" y="248"/>
                    </a:moveTo>
                    <a:lnTo>
                      <a:pt x="35" y="248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733" name="Freeform 384"/>
              <p:cNvSpPr>
                <a:spLocks/>
              </p:cNvSpPr>
              <p:nvPr/>
            </p:nvSpPr>
            <p:spPr bwMode="auto">
              <a:xfrm>
                <a:off x="2327276" y="3735386"/>
                <a:ext cx="223838" cy="757238"/>
              </a:xfrm>
              <a:custGeom>
                <a:avLst/>
                <a:gdLst>
                  <a:gd name="T0" fmla="*/ 73 w 73"/>
                  <a:gd name="T1" fmla="*/ 0 h 248"/>
                  <a:gd name="T2" fmla="*/ 40 w 73"/>
                  <a:gd name="T3" fmla="*/ 0 h 248"/>
                  <a:gd name="T4" fmla="*/ 5 w 73"/>
                  <a:gd name="T5" fmla="*/ 248 h 248"/>
                  <a:gd name="T6" fmla="*/ 0 w 73"/>
                  <a:gd name="T7" fmla="*/ 248 h 24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248"/>
                  <a:gd name="T14" fmla="*/ 73 w 73"/>
                  <a:gd name="T15" fmla="*/ 248 h 24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248">
                    <a:moveTo>
                      <a:pt x="73" y="0"/>
                    </a:moveTo>
                    <a:lnTo>
                      <a:pt x="40" y="0"/>
                    </a:lnTo>
                    <a:lnTo>
                      <a:pt x="5" y="248"/>
                    </a:lnTo>
                    <a:lnTo>
                      <a:pt x="0" y="248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734" name="Rectangle 385"/>
              <p:cNvSpPr>
                <a:spLocks noChangeArrowheads="1"/>
              </p:cNvSpPr>
              <p:nvPr/>
            </p:nvSpPr>
            <p:spPr bwMode="auto">
              <a:xfrm>
                <a:off x="1428183" y="4579936"/>
                <a:ext cx="878630" cy="1846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000000"/>
                    </a:solidFill>
                  </a:rPr>
                  <a:t>Xipes0027.2</a:t>
                </a:r>
                <a:endParaRPr lang="en-US" dirty="0"/>
              </a:p>
            </p:txBody>
          </p:sp>
          <p:sp>
            <p:nvSpPr>
              <p:cNvPr id="14735" name="Rectangle 386"/>
              <p:cNvSpPr>
                <a:spLocks noChangeArrowheads="1"/>
              </p:cNvSpPr>
              <p:nvPr/>
            </p:nvSpPr>
            <p:spPr bwMode="auto">
              <a:xfrm>
                <a:off x="2724151" y="4592636"/>
                <a:ext cx="394045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109.3</a:t>
                </a:r>
                <a:endParaRPr lang="en-US"/>
              </a:p>
            </p:txBody>
          </p:sp>
          <p:sp>
            <p:nvSpPr>
              <p:cNvPr id="14736" name="Freeform 387"/>
              <p:cNvSpPr>
                <a:spLocks/>
              </p:cNvSpPr>
              <p:nvPr/>
            </p:nvSpPr>
            <p:spPr bwMode="auto">
              <a:xfrm>
                <a:off x="2555876" y="3787774"/>
                <a:ext cx="125413" cy="881063"/>
              </a:xfrm>
              <a:custGeom>
                <a:avLst/>
                <a:gdLst>
                  <a:gd name="T0" fmla="*/ 41 w 41"/>
                  <a:gd name="T1" fmla="*/ 289 h 289"/>
                  <a:gd name="T2" fmla="*/ 35 w 41"/>
                  <a:gd name="T3" fmla="*/ 289 h 289"/>
                  <a:gd name="T4" fmla="*/ 0 w 41"/>
                  <a:gd name="T5" fmla="*/ 0 h 289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289"/>
                  <a:gd name="T11" fmla="*/ 41 w 41"/>
                  <a:gd name="T12" fmla="*/ 289 h 28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289">
                    <a:moveTo>
                      <a:pt x="41" y="289"/>
                    </a:moveTo>
                    <a:lnTo>
                      <a:pt x="35" y="289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737" name="Freeform 388"/>
              <p:cNvSpPr>
                <a:spLocks/>
              </p:cNvSpPr>
              <p:nvPr/>
            </p:nvSpPr>
            <p:spPr bwMode="auto">
              <a:xfrm>
                <a:off x="2333626" y="3787774"/>
                <a:ext cx="211138" cy="881063"/>
              </a:xfrm>
              <a:custGeom>
                <a:avLst/>
                <a:gdLst>
                  <a:gd name="T0" fmla="*/ 69 w 69"/>
                  <a:gd name="T1" fmla="*/ 0 h 289"/>
                  <a:gd name="T2" fmla="*/ 38 w 69"/>
                  <a:gd name="T3" fmla="*/ 0 h 289"/>
                  <a:gd name="T4" fmla="*/ 3 w 69"/>
                  <a:gd name="T5" fmla="*/ 289 h 289"/>
                  <a:gd name="T6" fmla="*/ 0 w 69"/>
                  <a:gd name="T7" fmla="*/ 289 h 2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289"/>
                  <a:gd name="T14" fmla="*/ 69 w 69"/>
                  <a:gd name="T15" fmla="*/ 289 h 2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289">
                    <a:moveTo>
                      <a:pt x="69" y="0"/>
                    </a:moveTo>
                    <a:lnTo>
                      <a:pt x="38" y="0"/>
                    </a:lnTo>
                    <a:lnTo>
                      <a:pt x="3" y="289"/>
                    </a:lnTo>
                    <a:lnTo>
                      <a:pt x="0" y="289"/>
                    </a:lnTo>
                  </a:path>
                </a:pathLst>
              </a:cu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738" name="Rectangle 389"/>
              <p:cNvSpPr>
                <a:spLocks noChangeArrowheads="1"/>
              </p:cNvSpPr>
              <p:nvPr/>
            </p:nvSpPr>
            <p:spPr bwMode="auto">
              <a:xfrm>
                <a:off x="1766888" y="4760911"/>
                <a:ext cx="535835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Xctm21</a:t>
                </a:r>
                <a:endParaRPr lang="en-US"/>
              </a:p>
            </p:txBody>
          </p:sp>
          <p:sp>
            <p:nvSpPr>
              <p:cNvPr id="14739" name="Rectangle 390"/>
              <p:cNvSpPr>
                <a:spLocks noChangeArrowheads="1"/>
              </p:cNvSpPr>
              <p:nvPr/>
            </p:nvSpPr>
            <p:spPr bwMode="auto">
              <a:xfrm>
                <a:off x="2724151" y="4768849"/>
                <a:ext cx="382307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110.9</a:t>
                </a:r>
                <a:endParaRPr lang="en-US"/>
              </a:p>
            </p:txBody>
          </p:sp>
          <p:sp>
            <p:nvSpPr>
              <p:cNvPr id="14740" name="Freeform 391"/>
              <p:cNvSpPr>
                <a:spLocks/>
              </p:cNvSpPr>
              <p:nvPr/>
            </p:nvSpPr>
            <p:spPr bwMode="auto">
              <a:xfrm>
                <a:off x="2555876" y="3833811"/>
                <a:ext cx="125413" cy="1011238"/>
              </a:xfrm>
              <a:custGeom>
                <a:avLst/>
                <a:gdLst>
                  <a:gd name="T0" fmla="*/ 41 w 41"/>
                  <a:gd name="T1" fmla="*/ 332 h 332"/>
                  <a:gd name="T2" fmla="*/ 35 w 41"/>
                  <a:gd name="T3" fmla="*/ 332 h 332"/>
                  <a:gd name="T4" fmla="*/ 0 w 41"/>
                  <a:gd name="T5" fmla="*/ 0 h 332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332"/>
                  <a:gd name="T11" fmla="*/ 41 w 41"/>
                  <a:gd name="T12" fmla="*/ 332 h 33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332">
                    <a:moveTo>
                      <a:pt x="41" y="332"/>
                    </a:moveTo>
                    <a:lnTo>
                      <a:pt x="35" y="332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741" name="Freeform 392"/>
              <p:cNvSpPr>
                <a:spLocks/>
              </p:cNvSpPr>
              <p:nvPr/>
            </p:nvSpPr>
            <p:spPr bwMode="auto">
              <a:xfrm>
                <a:off x="2327276" y="3833811"/>
                <a:ext cx="223838" cy="1011238"/>
              </a:xfrm>
              <a:custGeom>
                <a:avLst/>
                <a:gdLst>
                  <a:gd name="T0" fmla="*/ 73 w 73"/>
                  <a:gd name="T1" fmla="*/ 0 h 332"/>
                  <a:gd name="T2" fmla="*/ 40 w 73"/>
                  <a:gd name="T3" fmla="*/ 0 h 332"/>
                  <a:gd name="T4" fmla="*/ 5 w 73"/>
                  <a:gd name="T5" fmla="*/ 332 h 332"/>
                  <a:gd name="T6" fmla="*/ 0 w 73"/>
                  <a:gd name="T7" fmla="*/ 332 h 3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332"/>
                  <a:gd name="T14" fmla="*/ 73 w 73"/>
                  <a:gd name="T15" fmla="*/ 332 h 3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332">
                    <a:moveTo>
                      <a:pt x="73" y="0"/>
                    </a:moveTo>
                    <a:lnTo>
                      <a:pt x="40" y="0"/>
                    </a:lnTo>
                    <a:lnTo>
                      <a:pt x="5" y="332"/>
                    </a:lnTo>
                    <a:lnTo>
                      <a:pt x="0" y="332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742" name="Rectangle 393"/>
              <p:cNvSpPr>
                <a:spLocks noChangeArrowheads="1"/>
              </p:cNvSpPr>
              <p:nvPr/>
            </p:nvSpPr>
            <p:spPr bwMode="auto">
              <a:xfrm>
                <a:off x="1468438" y="4933949"/>
                <a:ext cx="840848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Xpsmp2059</a:t>
                </a:r>
                <a:endParaRPr lang="en-US"/>
              </a:p>
            </p:txBody>
          </p:sp>
          <p:sp>
            <p:nvSpPr>
              <p:cNvPr id="14743" name="Rectangle 394"/>
              <p:cNvSpPr>
                <a:spLocks noChangeArrowheads="1"/>
              </p:cNvSpPr>
              <p:nvPr/>
            </p:nvSpPr>
            <p:spPr bwMode="auto">
              <a:xfrm>
                <a:off x="2724151" y="4943474"/>
                <a:ext cx="394045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121.1</a:t>
                </a:r>
                <a:endParaRPr lang="en-US"/>
              </a:p>
            </p:txBody>
          </p:sp>
          <p:sp>
            <p:nvSpPr>
              <p:cNvPr id="14744" name="Freeform 395"/>
              <p:cNvSpPr>
                <a:spLocks/>
              </p:cNvSpPr>
              <p:nvPr/>
            </p:nvSpPr>
            <p:spPr bwMode="auto">
              <a:xfrm>
                <a:off x="2555876" y="4125911"/>
                <a:ext cx="125413" cy="893763"/>
              </a:xfrm>
              <a:custGeom>
                <a:avLst/>
                <a:gdLst>
                  <a:gd name="T0" fmla="*/ 41 w 41"/>
                  <a:gd name="T1" fmla="*/ 293 h 293"/>
                  <a:gd name="T2" fmla="*/ 35 w 41"/>
                  <a:gd name="T3" fmla="*/ 293 h 293"/>
                  <a:gd name="T4" fmla="*/ 0 w 41"/>
                  <a:gd name="T5" fmla="*/ 0 h 293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293"/>
                  <a:gd name="T11" fmla="*/ 41 w 41"/>
                  <a:gd name="T12" fmla="*/ 293 h 29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293">
                    <a:moveTo>
                      <a:pt x="41" y="293"/>
                    </a:moveTo>
                    <a:lnTo>
                      <a:pt x="35" y="293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745" name="Freeform 396"/>
              <p:cNvSpPr>
                <a:spLocks/>
              </p:cNvSpPr>
              <p:nvPr/>
            </p:nvSpPr>
            <p:spPr bwMode="auto">
              <a:xfrm>
                <a:off x="2327276" y="4125911"/>
                <a:ext cx="223838" cy="893763"/>
              </a:xfrm>
              <a:custGeom>
                <a:avLst/>
                <a:gdLst>
                  <a:gd name="T0" fmla="*/ 73 w 73"/>
                  <a:gd name="T1" fmla="*/ 0 h 293"/>
                  <a:gd name="T2" fmla="*/ 40 w 73"/>
                  <a:gd name="T3" fmla="*/ 0 h 293"/>
                  <a:gd name="T4" fmla="*/ 5 w 73"/>
                  <a:gd name="T5" fmla="*/ 293 h 293"/>
                  <a:gd name="T6" fmla="*/ 0 w 73"/>
                  <a:gd name="T7" fmla="*/ 293 h 29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293"/>
                  <a:gd name="T14" fmla="*/ 73 w 73"/>
                  <a:gd name="T15" fmla="*/ 293 h 29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293">
                    <a:moveTo>
                      <a:pt x="73" y="0"/>
                    </a:moveTo>
                    <a:lnTo>
                      <a:pt x="40" y="0"/>
                    </a:lnTo>
                    <a:lnTo>
                      <a:pt x="5" y="293"/>
                    </a:lnTo>
                    <a:lnTo>
                      <a:pt x="0" y="293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746" name="Rectangle 397"/>
              <p:cNvSpPr>
                <a:spLocks noChangeArrowheads="1"/>
              </p:cNvSpPr>
              <p:nvPr/>
            </p:nvSpPr>
            <p:spPr bwMode="auto">
              <a:xfrm>
                <a:off x="1554163" y="5106986"/>
                <a:ext cx="743575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Xipes0236</a:t>
                </a:r>
                <a:endParaRPr lang="en-US"/>
              </a:p>
            </p:txBody>
          </p:sp>
          <p:sp>
            <p:nvSpPr>
              <p:cNvPr id="14747" name="Rectangle 398"/>
              <p:cNvSpPr>
                <a:spLocks noChangeArrowheads="1"/>
              </p:cNvSpPr>
              <p:nvPr/>
            </p:nvSpPr>
            <p:spPr bwMode="auto">
              <a:xfrm>
                <a:off x="2724151" y="5116511"/>
                <a:ext cx="394045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124.3</a:t>
                </a:r>
                <a:endParaRPr lang="en-US"/>
              </a:p>
            </p:txBody>
          </p:sp>
          <p:sp>
            <p:nvSpPr>
              <p:cNvPr id="14748" name="Freeform 399"/>
              <p:cNvSpPr>
                <a:spLocks/>
              </p:cNvSpPr>
              <p:nvPr/>
            </p:nvSpPr>
            <p:spPr bwMode="auto">
              <a:xfrm>
                <a:off x="2555876" y="4217986"/>
                <a:ext cx="125413" cy="974725"/>
              </a:xfrm>
              <a:custGeom>
                <a:avLst/>
                <a:gdLst>
                  <a:gd name="T0" fmla="*/ 41 w 41"/>
                  <a:gd name="T1" fmla="*/ 320 h 320"/>
                  <a:gd name="T2" fmla="*/ 35 w 41"/>
                  <a:gd name="T3" fmla="*/ 320 h 320"/>
                  <a:gd name="T4" fmla="*/ 0 w 41"/>
                  <a:gd name="T5" fmla="*/ 0 h 320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320"/>
                  <a:gd name="T11" fmla="*/ 41 w 41"/>
                  <a:gd name="T12" fmla="*/ 320 h 3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320">
                    <a:moveTo>
                      <a:pt x="41" y="320"/>
                    </a:moveTo>
                    <a:lnTo>
                      <a:pt x="35" y="32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749" name="Freeform 400"/>
              <p:cNvSpPr>
                <a:spLocks/>
              </p:cNvSpPr>
              <p:nvPr/>
            </p:nvSpPr>
            <p:spPr bwMode="auto">
              <a:xfrm>
                <a:off x="2327276" y="4217986"/>
                <a:ext cx="223838" cy="974725"/>
              </a:xfrm>
              <a:custGeom>
                <a:avLst/>
                <a:gdLst>
                  <a:gd name="T0" fmla="*/ 73 w 73"/>
                  <a:gd name="T1" fmla="*/ 0 h 320"/>
                  <a:gd name="T2" fmla="*/ 40 w 73"/>
                  <a:gd name="T3" fmla="*/ 0 h 320"/>
                  <a:gd name="T4" fmla="*/ 5 w 73"/>
                  <a:gd name="T5" fmla="*/ 320 h 320"/>
                  <a:gd name="T6" fmla="*/ 0 w 73"/>
                  <a:gd name="T7" fmla="*/ 320 h 3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320"/>
                  <a:gd name="T14" fmla="*/ 73 w 73"/>
                  <a:gd name="T15" fmla="*/ 320 h 3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320">
                    <a:moveTo>
                      <a:pt x="73" y="0"/>
                    </a:moveTo>
                    <a:lnTo>
                      <a:pt x="40" y="0"/>
                    </a:lnTo>
                    <a:lnTo>
                      <a:pt x="5" y="320"/>
                    </a:lnTo>
                    <a:lnTo>
                      <a:pt x="0" y="32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750" name="Rectangle 401"/>
              <p:cNvSpPr>
                <a:spLocks noChangeArrowheads="1"/>
              </p:cNvSpPr>
              <p:nvPr/>
            </p:nvSpPr>
            <p:spPr bwMode="auto">
              <a:xfrm>
                <a:off x="1392221" y="5281612"/>
                <a:ext cx="878630" cy="1846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 dirty="0" smtClean="0">
                    <a:solidFill>
                      <a:srgbClr val="E80C00"/>
                    </a:solidFill>
                  </a:rPr>
                  <a:t>Xipes0152.1</a:t>
                </a:r>
                <a:endParaRPr lang="en-US" dirty="0"/>
              </a:p>
            </p:txBody>
          </p:sp>
          <p:sp>
            <p:nvSpPr>
              <p:cNvPr id="14751" name="Rectangle 402"/>
              <p:cNvSpPr>
                <a:spLocks noChangeArrowheads="1"/>
              </p:cNvSpPr>
              <p:nvPr/>
            </p:nvSpPr>
            <p:spPr bwMode="auto">
              <a:xfrm>
                <a:off x="2724151" y="5291137"/>
                <a:ext cx="394045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130.6</a:t>
                </a:r>
                <a:endParaRPr lang="en-US"/>
              </a:p>
            </p:txBody>
          </p:sp>
          <p:sp>
            <p:nvSpPr>
              <p:cNvPr id="14752" name="Freeform 403"/>
              <p:cNvSpPr>
                <a:spLocks/>
              </p:cNvSpPr>
              <p:nvPr/>
            </p:nvSpPr>
            <p:spPr bwMode="auto">
              <a:xfrm>
                <a:off x="2555876" y="4400549"/>
                <a:ext cx="125413" cy="966788"/>
              </a:xfrm>
              <a:custGeom>
                <a:avLst/>
                <a:gdLst>
                  <a:gd name="T0" fmla="*/ 41 w 41"/>
                  <a:gd name="T1" fmla="*/ 317 h 317"/>
                  <a:gd name="T2" fmla="*/ 35 w 41"/>
                  <a:gd name="T3" fmla="*/ 317 h 317"/>
                  <a:gd name="T4" fmla="*/ 0 w 41"/>
                  <a:gd name="T5" fmla="*/ 0 h 317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317"/>
                  <a:gd name="T11" fmla="*/ 41 w 41"/>
                  <a:gd name="T12" fmla="*/ 317 h 3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317">
                    <a:moveTo>
                      <a:pt x="41" y="317"/>
                    </a:moveTo>
                    <a:lnTo>
                      <a:pt x="35" y="317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753" name="Freeform 404"/>
              <p:cNvSpPr>
                <a:spLocks/>
              </p:cNvSpPr>
              <p:nvPr/>
            </p:nvSpPr>
            <p:spPr bwMode="auto">
              <a:xfrm>
                <a:off x="2333626" y="4400549"/>
                <a:ext cx="211138" cy="966788"/>
              </a:xfrm>
              <a:custGeom>
                <a:avLst/>
                <a:gdLst>
                  <a:gd name="T0" fmla="*/ 69 w 69"/>
                  <a:gd name="T1" fmla="*/ 0 h 317"/>
                  <a:gd name="T2" fmla="*/ 38 w 69"/>
                  <a:gd name="T3" fmla="*/ 0 h 317"/>
                  <a:gd name="T4" fmla="*/ 3 w 69"/>
                  <a:gd name="T5" fmla="*/ 317 h 317"/>
                  <a:gd name="T6" fmla="*/ 0 w 69"/>
                  <a:gd name="T7" fmla="*/ 317 h 3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317"/>
                  <a:gd name="T14" fmla="*/ 69 w 69"/>
                  <a:gd name="T15" fmla="*/ 317 h 3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317">
                    <a:moveTo>
                      <a:pt x="69" y="0"/>
                    </a:moveTo>
                    <a:lnTo>
                      <a:pt x="38" y="0"/>
                    </a:lnTo>
                    <a:lnTo>
                      <a:pt x="3" y="317"/>
                    </a:lnTo>
                    <a:lnTo>
                      <a:pt x="0" y="317"/>
                    </a:lnTo>
                  </a:path>
                </a:pathLst>
              </a:custGeom>
              <a:noFill/>
              <a:ln w="12">
                <a:solidFill>
                  <a:srgbClr val="E80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754" name="Rectangle 405"/>
              <p:cNvSpPr>
                <a:spLocks noChangeArrowheads="1"/>
              </p:cNvSpPr>
              <p:nvPr/>
            </p:nvSpPr>
            <p:spPr bwMode="auto">
              <a:xfrm>
                <a:off x="1528763" y="5454649"/>
                <a:ext cx="771602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90165"/>
                    </a:solidFill>
                  </a:rPr>
                  <a:t>Xipes0210</a:t>
                </a:r>
                <a:endParaRPr lang="en-US"/>
              </a:p>
            </p:txBody>
          </p:sp>
          <p:sp>
            <p:nvSpPr>
              <p:cNvPr id="14755" name="Rectangle 406"/>
              <p:cNvSpPr>
                <a:spLocks noChangeArrowheads="1"/>
              </p:cNvSpPr>
              <p:nvPr/>
            </p:nvSpPr>
            <p:spPr bwMode="auto">
              <a:xfrm>
                <a:off x="2724151" y="5464174"/>
                <a:ext cx="394045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136.0</a:t>
                </a:r>
                <a:endParaRPr lang="en-US"/>
              </a:p>
            </p:txBody>
          </p:sp>
          <p:sp>
            <p:nvSpPr>
              <p:cNvPr id="14756" name="Freeform 407"/>
              <p:cNvSpPr>
                <a:spLocks/>
              </p:cNvSpPr>
              <p:nvPr/>
            </p:nvSpPr>
            <p:spPr bwMode="auto">
              <a:xfrm>
                <a:off x="2555876" y="4556124"/>
                <a:ext cx="125413" cy="984250"/>
              </a:xfrm>
              <a:custGeom>
                <a:avLst/>
                <a:gdLst>
                  <a:gd name="T0" fmla="*/ 41 w 41"/>
                  <a:gd name="T1" fmla="*/ 323 h 323"/>
                  <a:gd name="T2" fmla="*/ 35 w 41"/>
                  <a:gd name="T3" fmla="*/ 323 h 323"/>
                  <a:gd name="T4" fmla="*/ 0 w 41"/>
                  <a:gd name="T5" fmla="*/ 0 h 323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323"/>
                  <a:gd name="T11" fmla="*/ 41 w 41"/>
                  <a:gd name="T12" fmla="*/ 323 h 32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323">
                    <a:moveTo>
                      <a:pt x="41" y="323"/>
                    </a:moveTo>
                    <a:lnTo>
                      <a:pt x="35" y="323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757" name="Freeform 408"/>
              <p:cNvSpPr>
                <a:spLocks/>
              </p:cNvSpPr>
              <p:nvPr/>
            </p:nvSpPr>
            <p:spPr bwMode="auto">
              <a:xfrm>
                <a:off x="2333626" y="4556124"/>
                <a:ext cx="211138" cy="984250"/>
              </a:xfrm>
              <a:custGeom>
                <a:avLst/>
                <a:gdLst>
                  <a:gd name="T0" fmla="*/ 69 w 69"/>
                  <a:gd name="T1" fmla="*/ 0 h 323"/>
                  <a:gd name="T2" fmla="*/ 38 w 69"/>
                  <a:gd name="T3" fmla="*/ 0 h 323"/>
                  <a:gd name="T4" fmla="*/ 3 w 69"/>
                  <a:gd name="T5" fmla="*/ 323 h 323"/>
                  <a:gd name="T6" fmla="*/ 0 w 69"/>
                  <a:gd name="T7" fmla="*/ 323 h 3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323"/>
                  <a:gd name="T14" fmla="*/ 69 w 69"/>
                  <a:gd name="T15" fmla="*/ 323 h 3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323">
                    <a:moveTo>
                      <a:pt x="69" y="0"/>
                    </a:moveTo>
                    <a:lnTo>
                      <a:pt x="38" y="0"/>
                    </a:lnTo>
                    <a:lnTo>
                      <a:pt x="3" y="323"/>
                    </a:lnTo>
                    <a:lnTo>
                      <a:pt x="0" y="323"/>
                    </a:lnTo>
                  </a:path>
                </a:pathLst>
              </a:custGeom>
              <a:noFill/>
              <a:ln w="12">
                <a:solidFill>
                  <a:srgbClr val="090165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758" name="Rectangle 409"/>
              <p:cNvSpPr>
                <a:spLocks noChangeArrowheads="1"/>
              </p:cNvSpPr>
              <p:nvPr/>
            </p:nvSpPr>
            <p:spPr bwMode="auto">
              <a:xfrm>
                <a:off x="1528763" y="5629274"/>
                <a:ext cx="771602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>
                    <a:solidFill>
                      <a:srgbClr val="0F02AE"/>
                    </a:solidFill>
                  </a:rPr>
                  <a:t>Xipes0218</a:t>
                </a:r>
                <a:endParaRPr lang="en-US"/>
              </a:p>
            </p:txBody>
          </p:sp>
          <p:sp>
            <p:nvSpPr>
              <p:cNvPr id="14759" name="Rectangle 410"/>
              <p:cNvSpPr>
                <a:spLocks noChangeArrowheads="1"/>
              </p:cNvSpPr>
              <p:nvPr/>
            </p:nvSpPr>
            <p:spPr bwMode="auto">
              <a:xfrm>
                <a:off x="2724151" y="5641974"/>
                <a:ext cx="394045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137.9</a:t>
                </a:r>
                <a:endParaRPr lang="en-US"/>
              </a:p>
            </p:txBody>
          </p:sp>
          <p:sp>
            <p:nvSpPr>
              <p:cNvPr id="14760" name="Freeform 411"/>
              <p:cNvSpPr>
                <a:spLocks/>
              </p:cNvSpPr>
              <p:nvPr/>
            </p:nvSpPr>
            <p:spPr bwMode="auto">
              <a:xfrm>
                <a:off x="2555876" y="4610099"/>
                <a:ext cx="125413" cy="1108075"/>
              </a:xfrm>
              <a:custGeom>
                <a:avLst/>
                <a:gdLst>
                  <a:gd name="T0" fmla="*/ 41 w 41"/>
                  <a:gd name="T1" fmla="*/ 363 h 363"/>
                  <a:gd name="T2" fmla="*/ 35 w 41"/>
                  <a:gd name="T3" fmla="*/ 363 h 363"/>
                  <a:gd name="T4" fmla="*/ 0 w 41"/>
                  <a:gd name="T5" fmla="*/ 0 h 363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363"/>
                  <a:gd name="T11" fmla="*/ 41 w 41"/>
                  <a:gd name="T12" fmla="*/ 363 h 36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363">
                    <a:moveTo>
                      <a:pt x="41" y="363"/>
                    </a:moveTo>
                    <a:lnTo>
                      <a:pt x="35" y="363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761" name="Freeform 412"/>
              <p:cNvSpPr>
                <a:spLocks/>
              </p:cNvSpPr>
              <p:nvPr/>
            </p:nvSpPr>
            <p:spPr bwMode="auto">
              <a:xfrm>
                <a:off x="2333626" y="4610099"/>
                <a:ext cx="211138" cy="1108075"/>
              </a:xfrm>
              <a:custGeom>
                <a:avLst/>
                <a:gdLst>
                  <a:gd name="T0" fmla="*/ 69 w 69"/>
                  <a:gd name="T1" fmla="*/ 0 h 363"/>
                  <a:gd name="T2" fmla="*/ 38 w 69"/>
                  <a:gd name="T3" fmla="*/ 0 h 363"/>
                  <a:gd name="T4" fmla="*/ 3 w 69"/>
                  <a:gd name="T5" fmla="*/ 363 h 363"/>
                  <a:gd name="T6" fmla="*/ 0 w 69"/>
                  <a:gd name="T7" fmla="*/ 363 h 3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363"/>
                  <a:gd name="T14" fmla="*/ 69 w 69"/>
                  <a:gd name="T15" fmla="*/ 363 h 3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363">
                    <a:moveTo>
                      <a:pt x="69" y="0"/>
                    </a:moveTo>
                    <a:lnTo>
                      <a:pt x="38" y="0"/>
                    </a:lnTo>
                    <a:lnTo>
                      <a:pt x="3" y="363"/>
                    </a:lnTo>
                    <a:lnTo>
                      <a:pt x="0" y="363"/>
                    </a:lnTo>
                  </a:path>
                </a:pathLst>
              </a:custGeom>
              <a:noFill/>
              <a:ln w="12">
                <a:solidFill>
                  <a:srgbClr val="0F02AE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762" name="Rectangle 413"/>
              <p:cNvSpPr>
                <a:spLocks noChangeArrowheads="1"/>
              </p:cNvSpPr>
              <p:nvPr/>
            </p:nvSpPr>
            <p:spPr bwMode="auto">
              <a:xfrm>
                <a:off x="1528763" y="5808662"/>
                <a:ext cx="762898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u="sng">
                    <a:solidFill>
                      <a:srgbClr val="A90E05"/>
                    </a:solidFill>
                  </a:rPr>
                  <a:t>Xipes0118</a:t>
                </a:r>
                <a:endParaRPr lang="en-US"/>
              </a:p>
            </p:txBody>
          </p:sp>
          <p:sp>
            <p:nvSpPr>
              <p:cNvPr id="14763" name="Rectangle 414"/>
              <p:cNvSpPr>
                <a:spLocks noChangeArrowheads="1"/>
              </p:cNvSpPr>
              <p:nvPr/>
            </p:nvSpPr>
            <p:spPr bwMode="auto">
              <a:xfrm>
                <a:off x="2724151" y="5821362"/>
                <a:ext cx="394045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155.1</a:t>
                </a:r>
                <a:endParaRPr lang="en-US"/>
              </a:p>
            </p:txBody>
          </p:sp>
          <p:sp>
            <p:nvSpPr>
              <p:cNvPr id="14764" name="Freeform 415"/>
              <p:cNvSpPr>
                <a:spLocks/>
              </p:cNvSpPr>
              <p:nvPr/>
            </p:nvSpPr>
            <p:spPr bwMode="auto">
              <a:xfrm>
                <a:off x="2555876" y="5106986"/>
                <a:ext cx="125413" cy="790575"/>
              </a:xfrm>
              <a:custGeom>
                <a:avLst/>
                <a:gdLst>
                  <a:gd name="T0" fmla="*/ 41 w 41"/>
                  <a:gd name="T1" fmla="*/ 259 h 259"/>
                  <a:gd name="T2" fmla="*/ 35 w 41"/>
                  <a:gd name="T3" fmla="*/ 259 h 259"/>
                  <a:gd name="T4" fmla="*/ 0 w 41"/>
                  <a:gd name="T5" fmla="*/ 0 h 259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259"/>
                  <a:gd name="T11" fmla="*/ 41 w 41"/>
                  <a:gd name="T12" fmla="*/ 259 h 25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259">
                    <a:moveTo>
                      <a:pt x="41" y="259"/>
                    </a:moveTo>
                    <a:lnTo>
                      <a:pt x="35" y="259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765" name="Freeform 416"/>
              <p:cNvSpPr>
                <a:spLocks/>
              </p:cNvSpPr>
              <p:nvPr/>
            </p:nvSpPr>
            <p:spPr bwMode="auto">
              <a:xfrm>
                <a:off x="2333626" y="5106986"/>
                <a:ext cx="211138" cy="790575"/>
              </a:xfrm>
              <a:custGeom>
                <a:avLst/>
                <a:gdLst>
                  <a:gd name="T0" fmla="*/ 69 w 69"/>
                  <a:gd name="T1" fmla="*/ 0 h 259"/>
                  <a:gd name="T2" fmla="*/ 38 w 69"/>
                  <a:gd name="T3" fmla="*/ 0 h 259"/>
                  <a:gd name="T4" fmla="*/ 3 w 69"/>
                  <a:gd name="T5" fmla="*/ 259 h 259"/>
                  <a:gd name="T6" fmla="*/ 0 w 69"/>
                  <a:gd name="T7" fmla="*/ 259 h 2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259"/>
                  <a:gd name="T14" fmla="*/ 69 w 69"/>
                  <a:gd name="T15" fmla="*/ 259 h 2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259">
                    <a:moveTo>
                      <a:pt x="69" y="0"/>
                    </a:moveTo>
                    <a:lnTo>
                      <a:pt x="38" y="0"/>
                    </a:lnTo>
                    <a:lnTo>
                      <a:pt x="3" y="259"/>
                    </a:lnTo>
                    <a:lnTo>
                      <a:pt x="0" y="259"/>
                    </a:lnTo>
                  </a:path>
                </a:pathLst>
              </a:custGeom>
              <a:noFill/>
              <a:ln w="12">
                <a:solidFill>
                  <a:srgbClr val="A90E05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766" name="Rectangle 417"/>
              <p:cNvSpPr>
                <a:spLocks noChangeArrowheads="1"/>
              </p:cNvSpPr>
              <p:nvPr/>
            </p:nvSpPr>
            <p:spPr bwMode="auto">
              <a:xfrm>
                <a:off x="1468438" y="5988049"/>
                <a:ext cx="840848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Xpsmp2089</a:t>
                </a:r>
                <a:endParaRPr lang="en-US"/>
              </a:p>
            </p:txBody>
          </p:sp>
          <p:sp>
            <p:nvSpPr>
              <p:cNvPr id="14767" name="Rectangle 418"/>
              <p:cNvSpPr>
                <a:spLocks noChangeArrowheads="1"/>
              </p:cNvSpPr>
              <p:nvPr/>
            </p:nvSpPr>
            <p:spPr bwMode="auto">
              <a:xfrm>
                <a:off x="2724151" y="5997574"/>
                <a:ext cx="394045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173.4</a:t>
                </a:r>
                <a:endParaRPr lang="en-US"/>
              </a:p>
            </p:txBody>
          </p:sp>
          <p:sp>
            <p:nvSpPr>
              <p:cNvPr id="14768" name="Freeform 419"/>
              <p:cNvSpPr>
                <a:spLocks/>
              </p:cNvSpPr>
              <p:nvPr/>
            </p:nvSpPr>
            <p:spPr bwMode="auto">
              <a:xfrm>
                <a:off x="2555876" y="5632449"/>
                <a:ext cx="125413" cy="441325"/>
              </a:xfrm>
              <a:custGeom>
                <a:avLst/>
                <a:gdLst>
                  <a:gd name="T0" fmla="*/ 41 w 41"/>
                  <a:gd name="T1" fmla="*/ 145 h 145"/>
                  <a:gd name="T2" fmla="*/ 35 w 41"/>
                  <a:gd name="T3" fmla="*/ 145 h 145"/>
                  <a:gd name="T4" fmla="*/ 0 w 41"/>
                  <a:gd name="T5" fmla="*/ 0 h 145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45"/>
                  <a:gd name="T11" fmla="*/ 41 w 41"/>
                  <a:gd name="T12" fmla="*/ 145 h 14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45">
                    <a:moveTo>
                      <a:pt x="41" y="145"/>
                    </a:moveTo>
                    <a:lnTo>
                      <a:pt x="35" y="145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769" name="Freeform 420"/>
              <p:cNvSpPr>
                <a:spLocks/>
              </p:cNvSpPr>
              <p:nvPr/>
            </p:nvSpPr>
            <p:spPr bwMode="auto">
              <a:xfrm>
                <a:off x="2327276" y="5632449"/>
                <a:ext cx="223838" cy="441325"/>
              </a:xfrm>
              <a:custGeom>
                <a:avLst/>
                <a:gdLst>
                  <a:gd name="T0" fmla="*/ 73 w 73"/>
                  <a:gd name="T1" fmla="*/ 0 h 145"/>
                  <a:gd name="T2" fmla="*/ 40 w 73"/>
                  <a:gd name="T3" fmla="*/ 0 h 145"/>
                  <a:gd name="T4" fmla="*/ 5 w 73"/>
                  <a:gd name="T5" fmla="*/ 145 h 145"/>
                  <a:gd name="T6" fmla="*/ 0 w 73"/>
                  <a:gd name="T7" fmla="*/ 145 h 1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145"/>
                  <a:gd name="T14" fmla="*/ 73 w 73"/>
                  <a:gd name="T15" fmla="*/ 145 h 1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145">
                    <a:moveTo>
                      <a:pt x="73" y="0"/>
                    </a:moveTo>
                    <a:lnTo>
                      <a:pt x="40" y="0"/>
                    </a:lnTo>
                    <a:lnTo>
                      <a:pt x="5" y="145"/>
                    </a:lnTo>
                    <a:lnTo>
                      <a:pt x="0" y="145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770" name="Rectangle 421"/>
              <p:cNvSpPr>
                <a:spLocks noChangeArrowheads="1"/>
              </p:cNvSpPr>
              <p:nvPr/>
            </p:nvSpPr>
            <p:spPr bwMode="auto">
              <a:xfrm>
                <a:off x="1528763" y="6162674"/>
                <a:ext cx="771602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1A5721"/>
                    </a:solidFill>
                  </a:rPr>
                  <a:t>Xipes0221</a:t>
                </a:r>
                <a:endParaRPr lang="en-US"/>
              </a:p>
            </p:txBody>
          </p:sp>
          <p:sp>
            <p:nvSpPr>
              <p:cNvPr id="14771" name="Rectangle 422"/>
              <p:cNvSpPr>
                <a:spLocks noChangeArrowheads="1"/>
              </p:cNvSpPr>
              <p:nvPr/>
            </p:nvSpPr>
            <p:spPr bwMode="auto">
              <a:xfrm>
                <a:off x="2724151" y="6172199"/>
                <a:ext cx="394045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175.3</a:t>
                </a:r>
                <a:endParaRPr lang="en-US"/>
              </a:p>
            </p:txBody>
          </p:sp>
          <p:sp>
            <p:nvSpPr>
              <p:cNvPr id="14772" name="Freeform 423"/>
              <p:cNvSpPr>
                <a:spLocks/>
              </p:cNvSpPr>
              <p:nvPr/>
            </p:nvSpPr>
            <p:spPr bwMode="auto">
              <a:xfrm>
                <a:off x="2555876" y="5686424"/>
                <a:ext cx="125413" cy="561975"/>
              </a:xfrm>
              <a:custGeom>
                <a:avLst/>
                <a:gdLst>
                  <a:gd name="T0" fmla="*/ 41 w 41"/>
                  <a:gd name="T1" fmla="*/ 184 h 184"/>
                  <a:gd name="T2" fmla="*/ 35 w 41"/>
                  <a:gd name="T3" fmla="*/ 184 h 184"/>
                  <a:gd name="T4" fmla="*/ 0 w 41"/>
                  <a:gd name="T5" fmla="*/ 0 h 184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84"/>
                  <a:gd name="T11" fmla="*/ 41 w 41"/>
                  <a:gd name="T12" fmla="*/ 184 h 18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84">
                    <a:moveTo>
                      <a:pt x="41" y="184"/>
                    </a:moveTo>
                    <a:lnTo>
                      <a:pt x="35" y="184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773" name="Freeform 424"/>
              <p:cNvSpPr>
                <a:spLocks/>
              </p:cNvSpPr>
              <p:nvPr/>
            </p:nvSpPr>
            <p:spPr bwMode="auto">
              <a:xfrm>
                <a:off x="2333626" y="5686424"/>
                <a:ext cx="211138" cy="561975"/>
              </a:xfrm>
              <a:custGeom>
                <a:avLst/>
                <a:gdLst>
                  <a:gd name="T0" fmla="*/ 69 w 69"/>
                  <a:gd name="T1" fmla="*/ 0 h 184"/>
                  <a:gd name="T2" fmla="*/ 38 w 69"/>
                  <a:gd name="T3" fmla="*/ 0 h 184"/>
                  <a:gd name="T4" fmla="*/ 3 w 69"/>
                  <a:gd name="T5" fmla="*/ 184 h 184"/>
                  <a:gd name="T6" fmla="*/ 0 w 69"/>
                  <a:gd name="T7" fmla="*/ 184 h 18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84"/>
                  <a:gd name="T14" fmla="*/ 69 w 69"/>
                  <a:gd name="T15" fmla="*/ 184 h 18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84">
                    <a:moveTo>
                      <a:pt x="69" y="0"/>
                    </a:moveTo>
                    <a:lnTo>
                      <a:pt x="38" y="0"/>
                    </a:lnTo>
                    <a:lnTo>
                      <a:pt x="3" y="184"/>
                    </a:lnTo>
                    <a:lnTo>
                      <a:pt x="0" y="184"/>
                    </a:lnTo>
                  </a:path>
                </a:pathLst>
              </a:custGeom>
              <a:noFill/>
              <a:ln w="12">
                <a:solidFill>
                  <a:srgbClr val="1A57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774" name="Rectangle 425"/>
              <p:cNvSpPr>
                <a:spLocks noChangeArrowheads="1"/>
              </p:cNvSpPr>
              <p:nvPr/>
            </p:nvSpPr>
            <p:spPr bwMode="auto">
              <a:xfrm>
                <a:off x="1528763" y="6335712"/>
                <a:ext cx="771602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>
                    <a:solidFill>
                      <a:srgbClr val="31319D"/>
                    </a:solidFill>
                  </a:rPr>
                  <a:t>Xipes0102</a:t>
                </a:r>
                <a:endParaRPr lang="en-US"/>
              </a:p>
            </p:txBody>
          </p:sp>
          <p:sp>
            <p:nvSpPr>
              <p:cNvPr id="14775" name="Rectangle 426"/>
              <p:cNvSpPr>
                <a:spLocks noChangeArrowheads="1"/>
              </p:cNvSpPr>
              <p:nvPr/>
            </p:nvSpPr>
            <p:spPr bwMode="auto">
              <a:xfrm>
                <a:off x="2724151" y="6348412"/>
                <a:ext cx="394045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192.6</a:t>
                </a:r>
                <a:endParaRPr lang="en-US"/>
              </a:p>
            </p:txBody>
          </p:sp>
          <p:sp>
            <p:nvSpPr>
              <p:cNvPr id="14776" name="Freeform 427"/>
              <p:cNvSpPr>
                <a:spLocks/>
              </p:cNvSpPr>
              <p:nvPr/>
            </p:nvSpPr>
            <p:spPr bwMode="auto">
              <a:xfrm>
                <a:off x="2555876" y="6186487"/>
                <a:ext cx="125413" cy="238125"/>
              </a:xfrm>
              <a:custGeom>
                <a:avLst/>
                <a:gdLst>
                  <a:gd name="T0" fmla="*/ 41 w 41"/>
                  <a:gd name="T1" fmla="*/ 78 h 78"/>
                  <a:gd name="T2" fmla="*/ 35 w 41"/>
                  <a:gd name="T3" fmla="*/ 78 h 78"/>
                  <a:gd name="T4" fmla="*/ 0 w 41"/>
                  <a:gd name="T5" fmla="*/ 0 h 7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78"/>
                  <a:gd name="T11" fmla="*/ 41 w 41"/>
                  <a:gd name="T12" fmla="*/ 78 h 7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78">
                    <a:moveTo>
                      <a:pt x="41" y="78"/>
                    </a:moveTo>
                    <a:lnTo>
                      <a:pt x="35" y="78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777" name="Freeform 428"/>
              <p:cNvSpPr>
                <a:spLocks/>
              </p:cNvSpPr>
              <p:nvPr/>
            </p:nvSpPr>
            <p:spPr bwMode="auto">
              <a:xfrm>
                <a:off x="2333626" y="6186487"/>
                <a:ext cx="211138" cy="238125"/>
              </a:xfrm>
              <a:custGeom>
                <a:avLst/>
                <a:gdLst>
                  <a:gd name="T0" fmla="*/ 69 w 69"/>
                  <a:gd name="T1" fmla="*/ 0 h 78"/>
                  <a:gd name="T2" fmla="*/ 38 w 69"/>
                  <a:gd name="T3" fmla="*/ 0 h 78"/>
                  <a:gd name="T4" fmla="*/ 3 w 69"/>
                  <a:gd name="T5" fmla="*/ 78 h 78"/>
                  <a:gd name="T6" fmla="*/ 0 w 69"/>
                  <a:gd name="T7" fmla="*/ 78 h 7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78"/>
                  <a:gd name="T14" fmla="*/ 69 w 69"/>
                  <a:gd name="T15" fmla="*/ 78 h 7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78">
                    <a:moveTo>
                      <a:pt x="69" y="0"/>
                    </a:moveTo>
                    <a:lnTo>
                      <a:pt x="38" y="0"/>
                    </a:lnTo>
                    <a:lnTo>
                      <a:pt x="3" y="78"/>
                    </a:lnTo>
                    <a:lnTo>
                      <a:pt x="0" y="78"/>
                    </a:lnTo>
                  </a:path>
                </a:pathLst>
              </a:custGeom>
              <a:noFill/>
              <a:ln w="12">
                <a:solidFill>
                  <a:srgbClr val="31319D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4658" name="Rectangle 429"/>
            <p:cNvSpPr>
              <a:spLocks noChangeArrowheads="1"/>
            </p:cNvSpPr>
            <p:nvPr/>
          </p:nvSpPr>
          <p:spPr bwMode="auto">
            <a:xfrm>
              <a:off x="2290763" y="230186"/>
              <a:ext cx="440209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Pg_2</a:t>
              </a:r>
              <a:endParaRPr lang="en-US"/>
            </a:p>
          </p:txBody>
        </p:sp>
      </p:grpSp>
      <p:grpSp>
        <p:nvGrpSpPr>
          <p:cNvPr id="14348" name="Group 1083"/>
          <p:cNvGrpSpPr>
            <a:grpSpLocks/>
          </p:cNvGrpSpPr>
          <p:nvPr/>
        </p:nvGrpSpPr>
        <p:grpSpPr bwMode="auto">
          <a:xfrm>
            <a:off x="180975" y="5024438"/>
            <a:ext cx="1414463" cy="550862"/>
            <a:chOff x="6972299" y="296863"/>
            <a:chExt cx="1414669" cy="549791"/>
          </a:xfrm>
        </p:grpSpPr>
        <p:grpSp>
          <p:nvGrpSpPr>
            <p:cNvPr id="14574" name="Group 208"/>
            <p:cNvGrpSpPr>
              <a:grpSpLocks/>
            </p:cNvGrpSpPr>
            <p:nvPr/>
          </p:nvGrpSpPr>
          <p:grpSpPr bwMode="auto">
            <a:xfrm>
              <a:off x="6972299" y="654051"/>
              <a:ext cx="1414669" cy="192603"/>
              <a:chOff x="6972299" y="654051"/>
              <a:chExt cx="1414669" cy="192603"/>
            </a:xfrm>
          </p:grpSpPr>
          <p:sp>
            <p:nvSpPr>
              <p:cNvPr id="14576" name="AutoShape 52"/>
              <p:cNvSpPr>
                <a:spLocks noChangeArrowheads="1"/>
              </p:cNvSpPr>
              <p:nvPr/>
            </p:nvSpPr>
            <p:spPr bwMode="auto">
              <a:xfrm>
                <a:off x="7893049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577" name="Rectangle 53"/>
              <p:cNvSpPr>
                <a:spLocks noChangeArrowheads="1"/>
              </p:cNvSpPr>
              <p:nvPr/>
            </p:nvSpPr>
            <p:spPr bwMode="auto">
              <a:xfrm>
                <a:off x="6972299" y="654051"/>
                <a:ext cx="771602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1A5721"/>
                    </a:solidFill>
                  </a:rPr>
                  <a:t>Xipes0221</a:t>
                </a:r>
                <a:endParaRPr lang="en-US"/>
              </a:p>
            </p:txBody>
          </p:sp>
          <p:sp>
            <p:nvSpPr>
              <p:cNvPr id="14578" name="Rectangle 54"/>
              <p:cNvSpPr>
                <a:spLocks noChangeArrowheads="1"/>
              </p:cNvSpPr>
              <p:nvPr/>
            </p:nvSpPr>
            <p:spPr bwMode="auto">
              <a:xfrm>
                <a:off x="8167687" y="661988"/>
                <a:ext cx="219281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0.2</a:t>
                </a:r>
                <a:endParaRPr lang="en-US"/>
              </a:p>
            </p:txBody>
          </p:sp>
          <p:sp>
            <p:nvSpPr>
              <p:cNvPr id="14579" name="Freeform 55"/>
              <p:cNvSpPr>
                <a:spLocks/>
              </p:cNvSpPr>
              <p:nvPr/>
            </p:nvSpPr>
            <p:spPr bwMode="auto">
              <a:xfrm>
                <a:off x="7999412" y="704851"/>
                <a:ext cx="125413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580" name="Freeform 56"/>
              <p:cNvSpPr>
                <a:spLocks/>
              </p:cNvSpPr>
              <p:nvPr/>
            </p:nvSpPr>
            <p:spPr bwMode="auto">
              <a:xfrm>
                <a:off x="7777162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1A57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4575" name="Rectangle 57"/>
            <p:cNvSpPr>
              <a:spLocks noChangeArrowheads="1"/>
            </p:cNvSpPr>
            <p:nvPr/>
          </p:nvSpPr>
          <p:spPr bwMode="auto">
            <a:xfrm>
              <a:off x="7681913" y="296863"/>
              <a:ext cx="552322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Os_02</a:t>
              </a:r>
              <a:endParaRPr lang="en-US"/>
            </a:p>
          </p:txBody>
        </p:sp>
      </p:grpSp>
      <p:grpSp>
        <p:nvGrpSpPr>
          <p:cNvPr id="14349" name="Group 1091"/>
          <p:cNvGrpSpPr>
            <a:grpSpLocks/>
          </p:cNvGrpSpPr>
          <p:nvPr/>
        </p:nvGrpSpPr>
        <p:grpSpPr bwMode="auto">
          <a:xfrm>
            <a:off x="106363" y="1327150"/>
            <a:ext cx="1574801" cy="1111250"/>
            <a:chOff x="8535982" y="296863"/>
            <a:chExt cx="1575080" cy="1111766"/>
          </a:xfrm>
        </p:grpSpPr>
        <p:grpSp>
          <p:nvGrpSpPr>
            <p:cNvPr id="14563" name="Group 210"/>
            <p:cNvGrpSpPr>
              <a:grpSpLocks/>
            </p:cNvGrpSpPr>
            <p:nvPr/>
          </p:nvGrpSpPr>
          <p:grpSpPr bwMode="auto">
            <a:xfrm>
              <a:off x="8535982" y="654051"/>
              <a:ext cx="1575080" cy="754578"/>
              <a:chOff x="8535982" y="654051"/>
              <a:chExt cx="1575080" cy="754578"/>
            </a:xfrm>
          </p:grpSpPr>
          <p:sp>
            <p:nvSpPr>
              <p:cNvPr id="14565" name="AutoShape 59"/>
              <p:cNvSpPr>
                <a:spLocks noChangeArrowheads="1"/>
              </p:cNvSpPr>
              <p:nvPr/>
            </p:nvSpPr>
            <p:spPr bwMode="auto">
              <a:xfrm>
                <a:off x="9529762" y="654051"/>
                <a:ext cx="106363" cy="696913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566" name="Rectangle 60"/>
              <p:cNvSpPr>
                <a:spLocks noChangeArrowheads="1"/>
              </p:cNvSpPr>
              <p:nvPr/>
            </p:nvSpPr>
            <p:spPr bwMode="auto">
              <a:xfrm>
                <a:off x="8535982" y="654051"/>
                <a:ext cx="878602" cy="1847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 dirty="0" smtClean="0">
                    <a:solidFill>
                      <a:srgbClr val="E80C00"/>
                    </a:solidFill>
                  </a:rPr>
                  <a:t>Xipes0152.1</a:t>
                </a:r>
                <a:endParaRPr lang="en-US" dirty="0"/>
              </a:p>
            </p:txBody>
          </p:sp>
          <p:sp>
            <p:nvSpPr>
              <p:cNvPr id="14567" name="Rectangle 61"/>
              <p:cNvSpPr>
                <a:spLocks noChangeArrowheads="1"/>
              </p:cNvSpPr>
              <p:nvPr/>
            </p:nvSpPr>
            <p:spPr bwMode="auto">
              <a:xfrm>
                <a:off x="9804399" y="661988"/>
                <a:ext cx="306663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19.5</a:t>
                </a:r>
                <a:endParaRPr lang="en-US"/>
              </a:p>
            </p:txBody>
          </p:sp>
          <p:sp>
            <p:nvSpPr>
              <p:cNvPr id="14568" name="Freeform 62"/>
              <p:cNvSpPr>
                <a:spLocks/>
              </p:cNvSpPr>
              <p:nvPr/>
            </p:nvSpPr>
            <p:spPr bwMode="auto">
              <a:xfrm>
                <a:off x="9636124" y="704851"/>
                <a:ext cx="125413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569" name="Freeform 63"/>
              <p:cNvSpPr>
                <a:spLocks/>
              </p:cNvSpPr>
              <p:nvPr/>
            </p:nvSpPr>
            <p:spPr bwMode="auto">
              <a:xfrm>
                <a:off x="9413874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E80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570" name="Rectangle 64"/>
              <p:cNvSpPr>
                <a:spLocks noChangeArrowheads="1"/>
              </p:cNvSpPr>
              <p:nvPr/>
            </p:nvSpPr>
            <p:spPr bwMode="auto">
              <a:xfrm>
                <a:off x="8559799" y="1214438"/>
                <a:ext cx="824361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FF0000"/>
                    </a:solidFill>
                  </a:rPr>
                  <a:t>Xicmp3063</a:t>
                </a:r>
                <a:endParaRPr lang="en-US"/>
              </a:p>
            </p:txBody>
          </p:sp>
          <p:sp>
            <p:nvSpPr>
              <p:cNvPr id="14571" name="Rectangle 65"/>
              <p:cNvSpPr>
                <a:spLocks noChangeArrowheads="1"/>
              </p:cNvSpPr>
              <p:nvPr/>
            </p:nvSpPr>
            <p:spPr bwMode="auto">
              <a:xfrm>
                <a:off x="9804399" y="1223963"/>
                <a:ext cx="306663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36.0</a:t>
                </a:r>
                <a:endParaRPr lang="en-US"/>
              </a:p>
            </p:txBody>
          </p:sp>
          <p:sp>
            <p:nvSpPr>
              <p:cNvPr id="14572" name="Freeform 66"/>
              <p:cNvSpPr>
                <a:spLocks/>
              </p:cNvSpPr>
              <p:nvPr/>
            </p:nvSpPr>
            <p:spPr bwMode="auto">
              <a:xfrm>
                <a:off x="9636124" y="1300163"/>
                <a:ext cx="125413" cy="1588"/>
              </a:xfrm>
              <a:custGeom>
                <a:avLst/>
                <a:gdLst>
                  <a:gd name="T0" fmla="*/ 41 w 41"/>
                  <a:gd name="T1" fmla="*/ 0 h 1588"/>
                  <a:gd name="T2" fmla="*/ 35 w 41"/>
                  <a:gd name="T3" fmla="*/ 0 h 1588"/>
                  <a:gd name="T4" fmla="*/ 0 w 41"/>
                  <a:gd name="T5" fmla="*/ 0 h 158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588"/>
                  <a:gd name="T11" fmla="*/ 41 w 41"/>
                  <a:gd name="T12" fmla="*/ 1588 h 158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588">
                    <a:moveTo>
                      <a:pt x="41" y="0"/>
                    </a:moveTo>
                    <a:lnTo>
                      <a:pt x="3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573" name="Freeform 67"/>
              <p:cNvSpPr>
                <a:spLocks/>
              </p:cNvSpPr>
              <p:nvPr/>
            </p:nvSpPr>
            <p:spPr bwMode="auto">
              <a:xfrm>
                <a:off x="9413874" y="1300163"/>
                <a:ext cx="209550" cy="1588"/>
              </a:xfrm>
              <a:custGeom>
                <a:avLst/>
                <a:gdLst>
                  <a:gd name="T0" fmla="*/ 69 w 69"/>
                  <a:gd name="T1" fmla="*/ 0 h 1588"/>
                  <a:gd name="T2" fmla="*/ 38 w 69"/>
                  <a:gd name="T3" fmla="*/ 0 h 1588"/>
                  <a:gd name="T4" fmla="*/ 3 w 69"/>
                  <a:gd name="T5" fmla="*/ 0 h 1588"/>
                  <a:gd name="T6" fmla="*/ 0 w 69"/>
                  <a:gd name="T7" fmla="*/ 0 h 15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588"/>
                  <a:gd name="T14" fmla="*/ 69 w 69"/>
                  <a:gd name="T15" fmla="*/ 1588 h 15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588">
                    <a:moveTo>
                      <a:pt x="69" y="0"/>
                    </a:moveTo>
                    <a:lnTo>
                      <a:pt x="38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4564" name="Rectangle 68"/>
            <p:cNvSpPr>
              <a:spLocks noChangeArrowheads="1"/>
            </p:cNvSpPr>
            <p:nvPr/>
          </p:nvSpPr>
          <p:spPr bwMode="auto">
            <a:xfrm>
              <a:off x="9318625" y="296863"/>
              <a:ext cx="552322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Os_03</a:t>
              </a:r>
              <a:endParaRPr lang="en-US"/>
            </a:p>
          </p:txBody>
        </p:sp>
      </p:grpSp>
      <p:grpSp>
        <p:nvGrpSpPr>
          <p:cNvPr id="14350" name="Group 1103"/>
          <p:cNvGrpSpPr>
            <a:grpSpLocks/>
          </p:cNvGrpSpPr>
          <p:nvPr/>
        </p:nvGrpSpPr>
        <p:grpSpPr bwMode="auto">
          <a:xfrm>
            <a:off x="130175" y="2835275"/>
            <a:ext cx="1549400" cy="723900"/>
            <a:chOff x="10282237" y="296863"/>
            <a:chExt cx="1549676" cy="724416"/>
          </a:xfrm>
        </p:grpSpPr>
        <p:grpSp>
          <p:nvGrpSpPr>
            <p:cNvPr id="14552" name="Group 209"/>
            <p:cNvGrpSpPr>
              <a:grpSpLocks/>
            </p:cNvGrpSpPr>
            <p:nvPr/>
          </p:nvGrpSpPr>
          <p:grpSpPr bwMode="auto">
            <a:xfrm>
              <a:off x="10282237" y="654051"/>
              <a:ext cx="1549676" cy="367228"/>
              <a:chOff x="10282237" y="654051"/>
              <a:chExt cx="1549676" cy="367228"/>
            </a:xfrm>
          </p:grpSpPr>
          <p:sp>
            <p:nvSpPr>
              <p:cNvPr id="14554" name="AutoShape 70"/>
              <p:cNvSpPr>
                <a:spLocks noChangeArrowheads="1"/>
              </p:cNvSpPr>
              <p:nvPr/>
            </p:nvSpPr>
            <p:spPr bwMode="auto">
              <a:xfrm>
                <a:off x="11252200" y="654051"/>
                <a:ext cx="106363" cy="155575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555" name="Rectangle 71"/>
              <p:cNvSpPr>
                <a:spLocks noChangeArrowheads="1"/>
              </p:cNvSpPr>
              <p:nvPr/>
            </p:nvSpPr>
            <p:spPr bwMode="auto">
              <a:xfrm>
                <a:off x="10282237" y="654051"/>
                <a:ext cx="824361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800000"/>
                    </a:solidFill>
                  </a:rPr>
                  <a:t>Xicmp3056</a:t>
                </a:r>
                <a:endParaRPr lang="en-US"/>
              </a:p>
            </p:txBody>
          </p:sp>
          <p:sp>
            <p:nvSpPr>
              <p:cNvPr id="14556" name="Rectangle 72"/>
              <p:cNvSpPr>
                <a:spLocks noChangeArrowheads="1"/>
              </p:cNvSpPr>
              <p:nvPr/>
            </p:nvSpPr>
            <p:spPr bwMode="auto">
              <a:xfrm>
                <a:off x="11525250" y="661988"/>
                <a:ext cx="306663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17.6</a:t>
                </a:r>
                <a:endParaRPr lang="en-US"/>
              </a:p>
            </p:txBody>
          </p:sp>
          <p:sp>
            <p:nvSpPr>
              <p:cNvPr id="14557" name="Freeform 73"/>
              <p:cNvSpPr>
                <a:spLocks/>
              </p:cNvSpPr>
              <p:nvPr/>
            </p:nvSpPr>
            <p:spPr bwMode="auto">
              <a:xfrm>
                <a:off x="11358562" y="704851"/>
                <a:ext cx="123825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558" name="Freeform 74"/>
              <p:cNvSpPr>
                <a:spLocks/>
              </p:cNvSpPr>
              <p:nvPr/>
            </p:nvSpPr>
            <p:spPr bwMode="auto">
              <a:xfrm>
                <a:off x="11136312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8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559" name="Rectangle 75"/>
              <p:cNvSpPr>
                <a:spLocks noChangeArrowheads="1"/>
              </p:cNvSpPr>
              <p:nvPr/>
            </p:nvSpPr>
            <p:spPr bwMode="auto">
              <a:xfrm>
                <a:off x="10331450" y="827088"/>
                <a:ext cx="771602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90165"/>
                    </a:solidFill>
                  </a:rPr>
                  <a:t>Xipes0210</a:t>
                </a:r>
                <a:endParaRPr lang="en-US"/>
              </a:p>
            </p:txBody>
          </p:sp>
          <p:sp>
            <p:nvSpPr>
              <p:cNvPr id="14560" name="Rectangle 76"/>
              <p:cNvSpPr>
                <a:spLocks noChangeArrowheads="1"/>
              </p:cNvSpPr>
              <p:nvPr/>
            </p:nvSpPr>
            <p:spPr bwMode="auto">
              <a:xfrm>
                <a:off x="11525250" y="836613"/>
                <a:ext cx="306663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19.0</a:t>
                </a:r>
                <a:endParaRPr lang="en-US"/>
              </a:p>
            </p:txBody>
          </p:sp>
          <p:sp>
            <p:nvSpPr>
              <p:cNvPr id="14561" name="Freeform 77"/>
              <p:cNvSpPr>
                <a:spLocks/>
              </p:cNvSpPr>
              <p:nvPr/>
            </p:nvSpPr>
            <p:spPr bwMode="auto">
              <a:xfrm>
                <a:off x="11358562" y="757238"/>
                <a:ext cx="123825" cy="155575"/>
              </a:xfrm>
              <a:custGeom>
                <a:avLst/>
                <a:gdLst>
                  <a:gd name="T0" fmla="*/ 41 w 41"/>
                  <a:gd name="T1" fmla="*/ 51 h 51"/>
                  <a:gd name="T2" fmla="*/ 35 w 41"/>
                  <a:gd name="T3" fmla="*/ 51 h 51"/>
                  <a:gd name="T4" fmla="*/ 0 w 41"/>
                  <a:gd name="T5" fmla="*/ 0 h 5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51"/>
                  <a:gd name="T11" fmla="*/ 41 w 41"/>
                  <a:gd name="T12" fmla="*/ 51 h 5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51">
                    <a:moveTo>
                      <a:pt x="41" y="51"/>
                    </a:moveTo>
                    <a:lnTo>
                      <a:pt x="35" y="5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562" name="Freeform 78"/>
              <p:cNvSpPr>
                <a:spLocks/>
              </p:cNvSpPr>
              <p:nvPr/>
            </p:nvSpPr>
            <p:spPr bwMode="auto">
              <a:xfrm>
                <a:off x="11136312" y="757238"/>
                <a:ext cx="209550" cy="155575"/>
              </a:xfrm>
              <a:custGeom>
                <a:avLst/>
                <a:gdLst>
                  <a:gd name="T0" fmla="*/ 69 w 69"/>
                  <a:gd name="T1" fmla="*/ 0 h 51"/>
                  <a:gd name="T2" fmla="*/ 38 w 69"/>
                  <a:gd name="T3" fmla="*/ 0 h 51"/>
                  <a:gd name="T4" fmla="*/ 3 w 69"/>
                  <a:gd name="T5" fmla="*/ 51 h 51"/>
                  <a:gd name="T6" fmla="*/ 0 w 69"/>
                  <a:gd name="T7" fmla="*/ 51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51"/>
                  <a:gd name="T14" fmla="*/ 69 w 69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51">
                    <a:moveTo>
                      <a:pt x="69" y="0"/>
                    </a:moveTo>
                    <a:lnTo>
                      <a:pt x="38" y="0"/>
                    </a:lnTo>
                    <a:lnTo>
                      <a:pt x="3" y="51"/>
                    </a:lnTo>
                    <a:lnTo>
                      <a:pt x="0" y="51"/>
                    </a:lnTo>
                  </a:path>
                </a:pathLst>
              </a:custGeom>
              <a:noFill/>
              <a:ln w="12">
                <a:solidFill>
                  <a:srgbClr val="090165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4553" name="Rectangle 79"/>
            <p:cNvSpPr>
              <a:spLocks noChangeArrowheads="1"/>
            </p:cNvSpPr>
            <p:nvPr/>
          </p:nvSpPr>
          <p:spPr bwMode="auto">
            <a:xfrm>
              <a:off x="11041063" y="296863"/>
              <a:ext cx="552322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Os_10</a:t>
              </a:r>
              <a:endParaRPr lang="en-US"/>
            </a:p>
          </p:txBody>
        </p:sp>
      </p:grpSp>
      <p:grpSp>
        <p:nvGrpSpPr>
          <p:cNvPr id="14351" name="Group 1115"/>
          <p:cNvGrpSpPr>
            <a:grpSpLocks/>
          </p:cNvGrpSpPr>
          <p:nvPr/>
        </p:nvGrpSpPr>
        <p:grpSpPr bwMode="auto">
          <a:xfrm>
            <a:off x="6888161" y="1701800"/>
            <a:ext cx="1587501" cy="1425575"/>
            <a:chOff x="2330442" y="296863"/>
            <a:chExt cx="1587784" cy="1426091"/>
          </a:xfrm>
        </p:grpSpPr>
        <p:grpSp>
          <p:nvGrpSpPr>
            <p:cNvPr id="14525" name="Group 113"/>
            <p:cNvGrpSpPr>
              <a:grpSpLocks/>
            </p:cNvGrpSpPr>
            <p:nvPr/>
          </p:nvGrpSpPr>
          <p:grpSpPr bwMode="auto">
            <a:xfrm>
              <a:off x="2330442" y="654051"/>
              <a:ext cx="1587784" cy="1068903"/>
              <a:chOff x="2330442" y="654051"/>
              <a:chExt cx="1587784" cy="1068903"/>
            </a:xfrm>
          </p:grpSpPr>
          <p:sp>
            <p:nvSpPr>
              <p:cNvPr id="14527" name="AutoShape 58"/>
              <p:cNvSpPr>
                <a:spLocks noChangeArrowheads="1"/>
              </p:cNvSpPr>
              <p:nvPr/>
            </p:nvSpPr>
            <p:spPr bwMode="auto">
              <a:xfrm>
                <a:off x="3338513" y="654051"/>
                <a:ext cx="106363" cy="715963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528" name="Rectangle 59"/>
              <p:cNvSpPr>
                <a:spLocks noChangeArrowheads="1"/>
              </p:cNvSpPr>
              <p:nvPr/>
            </p:nvSpPr>
            <p:spPr bwMode="auto">
              <a:xfrm>
                <a:off x="2368550" y="654051"/>
                <a:ext cx="824361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FF0000"/>
                    </a:solidFill>
                  </a:rPr>
                  <a:t>Xicmp3063</a:t>
                </a:r>
                <a:endParaRPr lang="en-US"/>
              </a:p>
            </p:txBody>
          </p:sp>
          <p:sp>
            <p:nvSpPr>
              <p:cNvPr id="14529" name="Rectangle 60"/>
              <p:cNvSpPr>
                <a:spLocks noChangeArrowheads="1"/>
              </p:cNvSpPr>
              <p:nvPr/>
            </p:nvSpPr>
            <p:spPr bwMode="auto">
              <a:xfrm>
                <a:off x="3611563" y="661988"/>
                <a:ext cx="219281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1.8</a:t>
                </a:r>
                <a:endParaRPr lang="en-US"/>
              </a:p>
            </p:txBody>
          </p:sp>
          <p:sp>
            <p:nvSpPr>
              <p:cNvPr id="14530" name="Freeform 61"/>
              <p:cNvSpPr>
                <a:spLocks/>
              </p:cNvSpPr>
              <p:nvPr/>
            </p:nvSpPr>
            <p:spPr bwMode="auto">
              <a:xfrm>
                <a:off x="3444875" y="704851"/>
                <a:ext cx="123825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531" name="Freeform 62"/>
              <p:cNvSpPr>
                <a:spLocks/>
              </p:cNvSpPr>
              <p:nvPr/>
            </p:nvSpPr>
            <p:spPr bwMode="auto">
              <a:xfrm>
                <a:off x="3222625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532" name="Rectangle 63"/>
              <p:cNvSpPr>
                <a:spLocks noChangeArrowheads="1"/>
              </p:cNvSpPr>
              <p:nvPr/>
            </p:nvSpPr>
            <p:spPr bwMode="auto">
              <a:xfrm>
                <a:off x="2417763" y="827088"/>
                <a:ext cx="771602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u="sng">
                    <a:solidFill>
                      <a:srgbClr val="008000"/>
                    </a:solidFill>
                  </a:rPr>
                  <a:t>Xipes0181</a:t>
                </a:r>
                <a:endParaRPr lang="en-US"/>
              </a:p>
            </p:txBody>
          </p:sp>
          <p:sp>
            <p:nvSpPr>
              <p:cNvPr id="14533" name="Rectangle 64"/>
              <p:cNvSpPr>
                <a:spLocks noChangeArrowheads="1"/>
              </p:cNvSpPr>
              <p:nvPr/>
            </p:nvSpPr>
            <p:spPr bwMode="auto">
              <a:xfrm>
                <a:off x="3611563" y="839788"/>
                <a:ext cx="219281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9.3</a:t>
                </a:r>
                <a:endParaRPr lang="en-US"/>
              </a:p>
            </p:txBody>
          </p:sp>
          <p:sp>
            <p:nvSpPr>
              <p:cNvPr id="14534" name="Freeform 65"/>
              <p:cNvSpPr>
                <a:spLocks/>
              </p:cNvSpPr>
              <p:nvPr/>
            </p:nvSpPr>
            <p:spPr bwMode="auto">
              <a:xfrm>
                <a:off x="3444875" y="790576"/>
                <a:ext cx="123825" cy="125413"/>
              </a:xfrm>
              <a:custGeom>
                <a:avLst/>
                <a:gdLst>
                  <a:gd name="T0" fmla="*/ 41 w 41"/>
                  <a:gd name="T1" fmla="*/ 41 h 41"/>
                  <a:gd name="T2" fmla="*/ 35 w 41"/>
                  <a:gd name="T3" fmla="*/ 41 h 41"/>
                  <a:gd name="T4" fmla="*/ 0 w 41"/>
                  <a:gd name="T5" fmla="*/ 0 h 4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41"/>
                  <a:gd name="T11" fmla="*/ 41 w 41"/>
                  <a:gd name="T12" fmla="*/ 41 h 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41">
                    <a:moveTo>
                      <a:pt x="41" y="41"/>
                    </a:moveTo>
                    <a:lnTo>
                      <a:pt x="35" y="4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535" name="Freeform 66"/>
              <p:cNvSpPr>
                <a:spLocks/>
              </p:cNvSpPr>
              <p:nvPr/>
            </p:nvSpPr>
            <p:spPr bwMode="auto">
              <a:xfrm>
                <a:off x="3222625" y="790576"/>
                <a:ext cx="209550" cy="125413"/>
              </a:xfrm>
              <a:custGeom>
                <a:avLst/>
                <a:gdLst>
                  <a:gd name="T0" fmla="*/ 69 w 69"/>
                  <a:gd name="T1" fmla="*/ 0 h 41"/>
                  <a:gd name="T2" fmla="*/ 38 w 69"/>
                  <a:gd name="T3" fmla="*/ 0 h 41"/>
                  <a:gd name="T4" fmla="*/ 3 w 69"/>
                  <a:gd name="T5" fmla="*/ 41 h 41"/>
                  <a:gd name="T6" fmla="*/ 0 w 69"/>
                  <a:gd name="T7" fmla="*/ 41 h 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41"/>
                  <a:gd name="T14" fmla="*/ 69 w 69"/>
                  <a:gd name="T15" fmla="*/ 41 h 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41">
                    <a:moveTo>
                      <a:pt x="69" y="0"/>
                    </a:moveTo>
                    <a:lnTo>
                      <a:pt x="38" y="0"/>
                    </a:lnTo>
                    <a:lnTo>
                      <a:pt x="3" y="41"/>
                    </a:lnTo>
                    <a:lnTo>
                      <a:pt x="0" y="41"/>
                    </a:lnTo>
                  </a:path>
                </a:pathLst>
              </a:custGeom>
              <a:noFill/>
              <a:ln w="12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536" name="Rectangle 67"/>
              <p:cNvSpPr>
                <a:spLocks noChangeArrowheads="1"/>
              </p:cNvSpPr>
              <p:nvPr/>
            </p:nvSpPr>
            <p:spPr bwMode="auto">
              <a:xfrm>
                <a:off x="2417763" y="1006476"/>
                <a:ext cx="771602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FF00FF"/>
                    </a:solidFill>
                  </a:rPr>
                  <a:t>Xipes0163</a:t>
                </a:r>
                <a:endParaRPr lang="en-US"/>
              </a:p>
            </p:txBody>
          </p:sp>
          <p:sp>
            <p:nvSpPr>
              <p:cNvPr id="14537" name="Rectangle 68"/>
              <p:cNvSpPr>
                <a:spLocks noChangeArrowheads="1"/>
              </p:cNvSpPr>
              <p:nvPr/>
            </p:nvSpPr>
            <p:spPr bwMode="auto">
              <a:xfrm>
                <a:off x="3611563" y="1016001"/>
                <a:ext cx="306663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19.3</a:t>
                </a:r>
                <a:endParaRPr lang="en-US"/>
              </a:p>
            </p:txBody>
          </p:sp>
          <p:sp>
            <p:nvSpPr>
              <p:cNvPr id="14538" name="Freeform 69"/>
              <p:cNvSpPr>
                <a:spLocks/>
              </p:cNvSpPr>
              <p:nvPr/>
            </p:nvSpPr>
            <p:spPr bwMode="auto">
              <a:xfrm>
                <a:off x="3444875" y="906463"/>
                <a:ext cx="123825" cy="185738"/>
              </a:xfrm>
              <a:custGeom>
                <a:avLst/>
                <a:gdLst>
                  <a:gd name="T0" fmla="*/ 41 w 41"/>
                  <a:gd name="T1" fmla="*/ 61 h 61"/>
                  <a:gd name="T2" fmla="*/ 35 w 41"/>
                  <a:gd name="T3" fmla="*/ 61 h 61"/>
                  <a:gd name="T4" fmla="*/ 0 w 41"/>
                  <a:gd name="T5" fmla="*/ 0 h 6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61"/>
                  <a:gd name="T11" fmla="*/ 41 w 41"/>
                  <a:gd name="T12" fmla="*/ 61 h 6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61">
                    <a:moveTo>
                      <a:pt x="41" y="61"/>
                    </a:moveTo>
                    <a:lnTo>
                      <a:pt x="35" y="6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539" name="Freeform 70"/>
              <p:cNvSpPr>
                <a:spLocks/>
              </p:cNvSpPr>
              <p:nvPr/>
            </p:nvSpPr>
            <p:spPr bwMode="auto">
              <a:xfrm>
                <a:off x="3222625" y="906463"/>
                <a:ext cx="209550" cy="185738"/>
              </a:xfrm>
              <a:custGeom>
                <a:avLst/>
                <a:gdLst>
                  <a:gd name="T0" fmla="*/ 69 w 69"/>
                  <a:gd name="T1" fmla="*/ 0 h 61"/>
                  <a:gd name="T2" fmla="*/ 38 w 69"/>
                  <a:gd name="T3" fmla="*/ 0 h 61"/>
                  <a:gd name="T4" fmla="*/ 3 w 69"/>
                  <a:gd name="T5" fmla="*/ 61 h 61"/>
                  <a:gd name="T6" fmla="*/ 0 w 69"/>
                  <a:gd name="T7" fmla="*/ 61 h 6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61"/>
                  <a:gd name="T14" fmla="*/ 69 w 69"/>
                  <a:gd name="T15" fmla="*/ 61 h 6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61">
                    <a:moveTo>
                      <a:pt x="69" y="0"/>
                    </a:moveTo>
                    <a:lnTo>
                      <a:pt x="38" y="0"/>
                    </a:lnTo>
                    <a:lnTo>
                      <a:pt x="3" y="61"/>
                    </a:lnTo>
                    <a:lnTo>
                      <a:pt x="0" y="61"/>
                    </a:lnTo>
                  </a:path>
                </a:pathLst>
              </a:custGeom>
              <a:noFill/>
              <a:ln w="12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540" name="Rectangle 71"/>
              <p:cNvSpPr>
                <a:spLocks noChangeArrowheads="1"/>
              </p:cNvSpPr>
              <p:nvPr/>
            </p:nvSpPr>
            <p:spPr bwMode="auto">
              <a:xfrm>
                <a:off x="2417763" y="1181101"/>
                <a:ext cx="771602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90165"/>
                    </a:solidFill>
                  </a:rPr>
                  <a:t>Xipes0210</a:t>
                </a:r>
                <a:endParaRPr lang="en-US"/>
              </a:p>
            </p:txBody>
          </p:sp>
          <p:sp>
            <p:nvSpPr>
              <p:cNvPr id="14541" name="Rectangle 72"/>
              <p:cNvSpPr>
                <a:spLocks noChangeArrowheads="1"/>
              </p:cNvSpPr>
              <p:nvPr/>
            </p:nvSpPr>
            <p:spPr bwMode="auto">
              <a:xfrm>
                <a:off x="3611563" y="1190626"/>
                <a:ext cx="306663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19.6</a:t>
                </a:r>
                <a:endParaRPr lang="en-US"/>
              </a:p>
            </p:txBody>
          </p:sp>
          <p:sp>
            <p:nvSpPr>
              <p:cNvPr id="14542" name="Freeform 73"/>
              <p:cNvSpPr>
                <a:spLocks/>
              </p:cNvSpPr>
              <p:nvPr/>
            </p:nvSpPr>
            <p:spPr bwMode="auto">
              <a:xfrm>
                <a:off x="3444875" y="909638"/>
                <a:ext cx="123825" cy="357188"/>
              </a:xfrm>
              <a:custGeom>
                <a:avLst/>
                <a:gdLst>
                  <a:gd name="T0" fmla="*/ 41 w 41"/>
                  <a:gd name="T1" fmla="*/ 117 h 117"/>
                  <a:gd name="T2" fmla="*/ 35 w 41"/>
                  <a:gd name="T3" fmla="*/ 117 h 117"/>
                  <a:gd name="T4" fmla="*/ 0 w 41"/>
                  <a:gd name="T5" fmla="*/ 0 h 117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7"/>
                  <a:gd name="T11" fmla="*/ 41 w 41"/>
                  <a:gd name="T12" fmla="*/ 117 h 1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7">
                    <a:moveTo>
                      <a:pt x="41" y="117"/>
                    </a:moveTo>
                    <a:lnTo>
                      <a:pt x="35" y="117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543" name="Freeform 74"/>
              <p:cNvSpPr>
                <a:spLocks/>
              </p:cNvSpPr>
              <p:nvPr/>
            </p:nvSpPr>
            <p:spPr bwMode="auto">
              <a:xfrm>
                <a:off x="3222625" y="909638"/>
                <a:ext cx="209550" cy="357188"/>
              </a:xfrm>
              <a:custGeom>
                <a:avLst/>
                <a:gdLst>
                  <a:gd name="T0" fmla="*/ 69 w 69"/>
                  <a:gd name="T1" fmla="*/ 0 h 117"/>
                  <a:gd name="T2" fmla="*/ 38 w 69"/>
                  <a:gd name="T3" fmla="*/ 0 h 117"/>
                  <a:gd name="T4" fmla="*/ 3 w 69"/>
                  <a:gd name="T5" fmla="*/ 117 h 117"/>
                  <a:gd name="T6" fmla="*/ 0 w 69"/>
                  <a:gd name="T7" fmla="*/ 117 h 1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7"/>
                  <a:gd name="T14" fmla="*/ 69 w 69"/>
                  <a:gd name="T15" fmla="*/ 117 h 1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7">
                    <a:moveTo>
                      <a:pt x="69" y="0"/>
                    </a:moveTo>
                    <a:lnTo>
                      <a:pt x="38" y="0"/>
                    </a:lnTo>
                    <a:lnTo>
                      <a:pt x="3" y="117"/>
                    </a:lnTo>
                    <a:lnTo>
                      <a:pt x="0" y="117"/>
                    </a:lnTo>
                  </a:path>
                </a:pathLst>
              </a:custGeom>
              <a:noFill/>
              <a:ln w="12">
                <a:solidFill>
                  <a:srgbClr val="090165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544" name="Rectangle 75"/>
              <p:cNvSpPr>
                <a:spLocks noChangeArrowheads="1"/>
              </p:cNvSpPr>
              <p:nvPr/>
            </p:nvSpPr>
            <p:spPr bwMode="auto">
              <a:xfrm>
                <a:off x="2368550" y="1354138"/>
                <a:ext cx="824361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800000"/>
                    </a:solidFill>
                  </a:rPr>
                  <a:t>Xicmp3056</a:t>
                </a:r>
                <a:endParaRPr lang="en-US"/>
              </a:p>
            </p:txBody>
          </p:sp>
          <p:sp>
            <p:nvSpPr>
              <p:cNvPr id="14545" name="Rectangle 76"/>
              <p:cNvSpPr>
                <a:spLocks noChangeArrowheads="1"/>
              </p:cNvSpPr>
              <p:nvPr/>
            </p:nvSpPr>
            <p:spPr bwMode="auto">
              <a:xfrm>
                <a:off x="3611563" y="1363663"/>
                <a:ext cx="306663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21.9</a:t>
                </a:r>
                <a:endParaRPr lang="en-US"/>
              </a:p>
            </p:txBody>
          </p:sp>
          <p:sp>
            <p:nvSpPr>
              <p:cNvPr id="14546" name="Freeform 77"/>
              <p:cNvSpPr>
                <a:spLocks/>
              </p:cNvSpPr>
              <p:nvPr/>
            </p:nvSpPr>
            <p:spPr bwMode="auto">
              <a:xfrm>
                <a:off x="3444875" y="936626"/>
                <a:ext cx="123825" cy="503238"/>
              </a:xfrm>
              <a:custGeom>
                <a:avLst/>
                <a:gdLst>
                  <a:gd name="T0" fmla="*/ 41 w 41"/>
                  <a:gd name="T1" fmla="*/ 165 h 165"/>
                  <a:gd name="T2" fmla="*/ 35 w 41"/>
                  <a:gd name="T3" fmla="*/ 165 h 165"/>
                  <a:gd name="T4" fmla="*/ 0 w 41"/>
                  <a:gd name="T5" fmla="*/ 0 h 165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65"/>
                  <a:gd name="T11" fmla="*/ 41 w 41"/>
                  <a:gd name="T12" fmla="*/ 165 h 16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65">
                    <a:moveTo>
                      <a:pt x="41" y="165"/>
                    </a:moveTo>
                    <a:lnTo>
                      <a:pt x="35" y="165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547" name="Freeform 78"/>
              <p:cNvSpPr>
                <a:spLocks/>
              </p:cNvSpPr>
              <p:nvPr/>
            </p:nvSpPr>
            <p:spPr bwMode="auto">
              <a:xfrm>
                <a:off x="3222625" y="936626"/>
                <a:ext cx="209550" cy="503238"/>
              </a:xfrm>
              <a:custGeom>
                <a:avLst/>
                <a:gdLst>
                  <a:gd name="T0" fmla="*/ 69 w 69"/>
                  <a:gd name="T1" fmla="*/ 0 h 165"/>
                  <a:gd name="T2" fmla="*/ 38 w 69"/>
                  <a:gd name="T3" fmla="*/ 0 h 165"/>
                  <a:gd name="T4" fmla="*/ 3 w 69"/>
                  <a:gd name="T5" fmla="*/ 165 h 165"/>
                  <a:gd name="T6" fmla="*/ 0 w 69"/>
                  <a:gd name="T7" fmla="*/ 165 h 16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65"/>
                  <a:gd name="T14" fmla="*/ 69 w 69"/>
                  <a:gd name="T15" fmla="*/ 165 h 16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65">
                    <a:moveTo>
                      <a:pt x="69" y="0"/>
                    </a:moveTo>
                    <a:lnTo>
                      <a:pt x="38" y="0"/>
                    </a:lnTo>
                    <a:lnTo>
                      <a:pt x="3" y="165"/>
                    </a:lnTo>
                    <a:lnTo>
                      <a:pt x="0" y="165"/>
                    </a:lnTo>
                  </a:path>
                </a:pathLst>
              </a:custGeom>
              <a:noFill/>
              <a:ln w="12">
                <a:solidFill>
                  <a:srgbClr val="8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548" name="Rectangle 79"/>
              <p:cNvSpPr>
                <a:spLocks noChangeArrowheads="1"/>
              </p:cNvSpPr>
              <p:nvPr/>
            </p:nvSpPr>
            <p:spPr bwMode="auto">
              <a:xfrm>
                <a:off x="2330442" y="1528763"/>
                <a:ext cx="878602" cy="1847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 dirty="0" smtClean="0">
                    <a:solidFill>
                      <a:srgbClr val="E80C00"/>
                    </a:solidFill>
                  </a:rPr>
                  <a:t>Xipes0152.1</a:t>
                </a:r>
                <a:endParaRPr lang="en-US" dirty="0"/>
              </a:p>
            </p:txBody>
          </p:sp>
          <p:sp>
            <p:nvSpPr>
              <p:cNvPr id="14549" name="Rectangle 80"/>
              <p:cNvSpPr>
                <a:spLocks noChangeArrowheads="1"/>
              </p:cNvSpPr>
              <p:nvPr/>
            </p:nvSpPr>
            <p:spPr bwMode="auto">
              <a:xfrm>
                <a:off x="3611563" y="1538288"/>
                <a:ext cx="306663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55.0</a:t>
                </a:r>
                <a:endParaRPr lang="en-US"/>
              </a:p>
            </p:txBody>
          </p:sp>
          <p:sp>
            <p:nvSpPr>
              <p:cNvPr id="14550" name="Freeform 81"/>
              <p:cNvSpPr>
                <a:spLocks/>
              </p:cNvSpPr>
              <p:nvPr/>
            </p:nvSpPr>
            <p:spPr bwMode="auto">
              <a:xfrm>
                <a:off x="3444875" y="1317626"/>
                <a:ext cx="123825" cy="296863"/>
              </a:xfrm>
              <a:custGeom>
                <a:avLst/>
                <a:gdLst>
                  <a:gd name="T0" fmla="*/ 41 w 41"/>
                  <a:gd name="T1" fmla="*/ 97 h 97"/>
                  <a:gd name="T2" fmla="*/ 35 w 41"/>
                  <a:gd name="T3" fmla="*/ 97 h 97"/>
                  <a:gd name="T4" fmla="*/ 0 w 41"/>
                  <a:gd name="T5" fmla="*/ 0 h 97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97"/>
                  <a:gd name="T11" fmla="*/ 41 w 41"/>
                  <a:gd name="T12" fmla="*/ 97 h 9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97">
                    <a:moveTo>
                      <a:pt x="41" y="97"/>
                    </a:moveTo>
                    <a:lnTo>
                      <a:pt x="35" y="97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551" name="Freeform 82"/>
              <p:cNvSpPr>
                <a:spLocks/>
              </p:cNvSpPr>
              <p:nvPr/>
            </p:nvSpPr>
            <p:spPr bwMode="auto">
              <a:xfrm>
                <a:off x="3222625" y="1317626"/>
                <a:ext cx="209550" cy="296863"/>
              </a:xfrm>
              <a:custGeom>
                <a:avLst/>
                <a:gdLst>
                  <a:gd name="T0" fmla="*/ 69 w 69"/>
                  <a:gd name="T1" fmla="*/ 0 h 97"/>
                  <a:gd name="T2" fmla="*/ 38 w 69"/>
                  <a:gd name="T3" fmla="*/ 0 h 97"/>
                  <a:gd name="T4" fmla="*/ 3 w 69"/>
                  <a:gd name="T5" fmla="*/ 97 h 97"/>
                  <a:gd name="T6" fmla="*/ 0 w 69"/>
                  <a:gd name="T7" fmla="*/ 97 h 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97"/>
                  <a:gd name="T14" fmla="*/ 69 w 69"/>
                  <a:gd name="T15" fmla="*/ 97 h 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97">
                    <a:moveTo>
                      <a:pt x="69" y="0"/>
                    </a:moveTo>
                    <a:lnTo>
                      <a:pt x="38" y="0"/>
                    </a:lnTo>
                    <a:lnTo>
                      <a:pt x="3" y="97"/>
                    </a:lnTo>
                    <a:lnTo>
                      <a:pt x="0" y="97"/>
                    </a:lnTo>
                  </a:path>
                </a:pathLst>
              </a:custGeom>
              <a:noFill/>
              <a:ln w="12">
                <a:solidFill>
                  <a:srgbClr val="E80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4526" name="Rectangle 83"/>
            <p:cNvSpPr>
              <a:spLocks noChangeArrowheads="1"/>
            </p:cNvSpPr>
            <p:nvPr/>
          </p:nvSpPr>
          <p:spPr bwMode="auto">
            <a:xfrm>
              <a:off x="3130550" y="296863"/>
              <a:ext cx="55784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SBI-01</a:t>
              </a:r>
              <a:endParaRPr lang="en-US"/>
            </a:p>
          </p:txBody>
        </p:sp>
      </p:grpSp>
      <p:grpSp>
        <p:nvGrpSpPr>
          <p:cNvPr id="14352" name="Group 1143"/>
          <p:cNvGrpSpPr>
            <a:grpSpLocks/>
          </p:cNvGrpSpPr>
          <p:nvPr/>
        </p:nvGrpSpPr>
        <p:grpSpPr bwMode="auto">
          <a:xfrm>
            <a:off x="6975475" y="5029200"/>
            <a:ext cx="1414463" cy="906463"/>
            <a:chOff x="4090988" y="296863"/>
            <a:chExt cx="1413081" cy="906979"/>
          </a:xfrm>
        </p:grpSpPr>
        <p:grpSp>
          <p:nvGrpSpPr>
            <p:cNvPr id="14510" name="Group 115"/>
            <p:cNvGrpSpPr>
              <a:grpSpLocks/>
            </p:cNvGrpSpPr>
            <p:nvPr/>
          </p:nvGrpSpPr>
          <p:grpSpPr bwMode="auto">
            <a:xfrm>
              <a:off x="4090988" y="654051"/>
              <a:ext cx="1413081" cy="549791"/>
              <a:chOff x="4090988" y="654051"/>
              <a:chExt cx="1413081" cy="549791"/>
            </a:xfrm>
          </p:grpSpPr>
          <p:sp>
            <p:nvSpPr>
              <p:cNvPr id="14512" name="AutoShape 85"/>
              <p:cNvSpPr>
                <a:spLocks noChangeArrowheads="1"/>
              </p:cNvSpPr>
              <p:nvPr/>
            </p:nvSpPr>
            <p:spPr bwMode="auto">
              <a:xfrm>
                <a:off x="5011738" y="654051"/>
                <a:ext cx="106363" cy="127000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513" name="Rectangle 86"/>
              <p:cNvSpPr>
                <a:spLocks noChangeArrowheads="1"/>
              </p:cNvSpPr>
              <p:nvPr/>
            </p:nvSpPr>
            <p:spPr bwMode="auto">
              <a:xfrm>
                <a:off x="4090988" y="654051"/>
                <a:ext cx="771602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1A5721"/>
                    </a:solidFill>
                  </a:rPr>
                  <a:t>Xipes0221</a:t>
                </a:r>
                <a:endParaRPr lang="en-US"/>
              </a:p>
            </p:txBody>
          </p:sp>
          <p:sp>
            <p:nvSpPr>
              <p:cNvPr id="14514" name="Rectangle 87"/>
              <p:cNvSpPr>
                <a:spLocks noChangeArrowheads="1"/>
              </p:cNvSpPr>
              <p:nvPr/>
            </p:nvSpPr>
            <p:spPr bwMode="auto">
              <a:xfrm>
                <a:off x="5284788" y="661988"/>
                <a:ext cx="219281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0.3</a:t>
                </a:r>
                <a:endParaRPr lang="en-US"/>
              </a:p>
            </p:txBody>
          </p:sp>
          <p:sp>
            <p:nvSpPr>
              <p:cNvPr id="14515" name="Freeform 88"/>
              <p:cNvSpPr>
                <a:spLocks/>
              </p:cNvSpPr>
              <p:nvPr/>
            </p:nvSpPr>
            <p:spPr bwMode="auto">
              <a:xfrm>
                <a:off x="5118101" y="704851"/>
                <a:ext cx="123825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516" name="Freeform 89"/>
              <p:cNvSpPr>
                <a:spLocks/>
              </p:cNvSpPr>
              <p:nvPr/>
            </p:nvSpPr>
            <p:spPr bwMode="auto">
              <a:xfrm>
                <a:off x="4895851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1">
                <a:solidFill>
                  <a:srgbClr val="1A57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517" name="Rectangle 90"/>
              <p:cNvSpPr>
                <a:spLocks noChangeArrowheads="1"/>
              </p:cNvSpPr>
              <p:nvPr/>
            </p:nvSpPr>
            <p:spPr bwMode="auto">
              <a:xfrm>
                <a:off x="4090988" y="827088"/>
                <a:ext cx="762898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u="sng">
                    <a:solidFill>
                      <a:srgbClr val="A90E05"/>
                    </a:solidFill>
                  </a:rPr>
                  <a:t>Xipes0118</a:t>
                </a:r>
                <a:endParaRPr lang="en-US"/>
              </a:p>
            </p:txBody>
          </p:sp>
          <p:sp>
            <p:nvSpPr>
              <p:cNvPr id="14518" name="Rectangle 91"/>
              <p:cNvSpPr>
                <a:spLocks noChangeArrowheads="1"/>
              </p:cNvSpPr>
              <p:nvPr/>
            </p:nvSpPr>
            <p:spPr bwMode="auto">
              <a:xfrm>
                <a:off x="5284788" y="839788"/>
                <a:ext cx="219281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1.3</a:t>
                </a:r>
                <a:endParaRPr lang="en-US"/>
              </a:p>
            </p:txBody>
          </p:sp>
          <p:sp>
            <p:nvSpPr>
              <p:cNvPr id="14519" name="Freeform 92"/>
              <p:cNvSpPr>
                <a:spLocks/>
              </p:cNvSpPr>
              <p:nvPr/>
            </p:nvSpPr>
            <p:spPr bwMode="auto">
              <a:xfrm>
                <a:off x="5118101" y="717551"/>
                <a:ext cx="123825" cy="198438"/>
              </a:xfrm>
              <a:custGeom>
                <a:avLst/>
                <a:gdLst>
                  <a:gd name="T0" fmla="*/ 41 w 41"/>
                  <a:gd name="T1" fmla="*/ 65 h 65"/>
                  <a:gd name="T2" fmla="*/ 35 w 41"/>
                  <a:gd name="T3" fmla="*/ 65 h 65"/>
                  <a:gd name="T4" fmla="*/ 0 w 41"/>
                  <a:gd name="T5" fmla="*/ 0 h 65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65"/>
                  <a:gd name="T11" fmla="*/ 41 w 41"/>
                  <a:gd name="T12" fmla="*/ 65 h 6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65">
                    <a:moveTo>
                      <a:pt x="41" y="65"/>
                    </a:moveTo>
                    <a:lnTo>
                      <a:pt x="35" y="65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520" name="Freeform 93"/>
              <p:cNvSpPr>
                <a:spLocks/>
              </p:cNvSpPr>
              <p:nvPr/>
            </p:nvSpPr>
            <p:spPr bwMode="auto">
              <a:xfrm>
                <a:off x="4895851" y="717551"/>
                <a:ext cx="209550" cy="198438"/>
              </a:xfrm>
              <a:custGeom>
                <a:avLst/>
                <a:gdLst>
                  <a:gd name="T0" fmla="*/ 69 w 69"/>
                  <a:gd name="T1" fmla="*/ 0 h 65"/>
                  <a:gd name="T2" fmla="*/ 38 w 69"/>
                  <a:gd name="T3" fmla="*/ 0 h 65"/>
                  <a:gd name="T4" fmla="*/ 3 w 69"/>
                  <a:gd name="T5" fmla="*/ 65 h 65"/>
                  <a:gd name="T6" fmla="*/ 0 w 69"/>
                  <a:gd name="T7" fmla="*/ 65 h 6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65"/>
                  <a:gd name="T14" fmla="*/ 69 w 69"/>
                  <a:gd name="T15" fmla="*/ 65 h 6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65">
                    <a:moveTo>
                      <a:pt x="69" y="0"/>
                    </a:moveTo>
                    <a:lnTo>
                      <a:pt x="38" y="0"/>
                    </a:lnTo>
                    <a:lnTo>
                      <a:pt x="3" y="65"/>
                    </a:lnTo>
                    <a:lnTo>
                      <a:pt x="0" y="65"/>
                    </a:lnTo>
                  </a:path>
                </a:pathLst>
              </a:custGeom>
              <a:noFill/>
              <a:ln w="11">
                <a:solidFill>
                  <a:srgbClr val="A90E05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521" name="Rectangle 94"/>
              <p:cNvSpPr>
                <a:spLocks noChangeArrowheads="1"/>
              </p:cNvSpPr>
              <p:nvPr/>
            </p:nvSpPr>
            <p:spPr bwMode="auto">
              <a:xfrm>
                <a:off x="4090988" y="1006476"/>
                <a:ext cx="771602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>
                    <a:solidFill>
                      <a:srgbClr val="0F02AE"/>
                    </a:solidFill>
                  </a:rPr>
                  <a:t>Xipes0218</a:t>
                </a:r>
                <a:endParaRPr lang="en-US"/>
              </a:p>
            </p:txBody>
          </p:sp>
          <p:sp>
            <p:nvSpPr>
              <p:cNvPr id="14522" name="Rectangle 95"/>
              <p:cNvSpPr>
                <a:spLocks noChangeArrowheads="1"/>
              </p:cNvSpPr>
              <p:nvPr/>
            </p:nvSpPr>
            <p:spPr bwMode="auto">
              <a:xfrm>
                <a:off x="5284788" y="1019176"/>
                <a:ext cx="219281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2.4</a:t>
                </a:r>
                <a:endParaRPr lang="en-US"/>
              </a:p>
            </p:txBody>
          </p:sp>
          <p:sp>
            <p:nvSpPr>
              <p:cNvPr id="14523" name="Freeform 96"/>
              <p:cNvSpPr>
                <a:spLocks/>
              </p:cNvSpPr>
              <p:nvPr/>
            </p:nvSpPr>
            <p:spPr bwMode="auto">
              <a:xfrm>
                <a:off x="5118101" y="730251"/>
                <a:ext cx="123825" cy="365125"/>
              </a:xfrm>
              <a:custGeom>
                <a:avLst/>
                <a:gdLst>
                  <a:gd name="T0" fmla="*/ 41 w 41"/>
                  <a:gd name="T1" fmla="*/ 120 h 120"/>
                  <a:gd name="T2" fmla="*/ 35 w 41"/>
                  <a:gd name="T3" fmla="*/ 120 h 120"/>
                  <a:gd name="T4" fmla="*/ 0 w 41"/>
                  <a:gd name="T5" fmla="*/ 0 h 120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20"/>
                  <a:gd name="T11" fmla="*/ 41 w 41"/>
                  <a:gd name="T12" fmla="*/ 120 h 1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20">
                    <a:moveTo>
                      <a:pt x="41" y="120"/>
                    </a:moveTo>
                    <a:lnTo>
                      <a:pt x="35" y="12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524" name="Freeform 97"/>
              <p:cNvSpPr>
                <a:spLocks/>
              </p:cNvSpPr>
              <p:nvPr/>
            </p:nvSpPr>
            <p:spPr bwMode="auto">
              <a:xfrm>
                <a:off x="4895851" y="730251"/>
                <a:ext cx="209550" cy="365125"/>
              </a:xfrm>
              <a:custGeom>
                <a:avLst/>
                <a:gdLst>
                  <a:gd name="T0" fmla="*/ 69 w 69"/>
                  <a:gd name="T1" fmla="*/ 0 h 120"/>
                  <a:gd name="T2" fmla="*/ 38 w 69"/>
                  <a:gd name="T3" fmla="*/ 0 h 120"/>
                  <a:gd name="T4" fmla="*/ 3 w 69"/>
                  <a:gd name="T5" fmla="*/ 120 h 120"/>
                  <a:gd name="T6" fmla="*/ 0 w 69"/>
                  <a:gd name="T7" fmla="*/ 120 h 1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20"/>
                  <a:gd name="T14" fmla="*/ 69 w 69"/>
                  <a:gd name="T15" fmla="*/ 120 h 1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20">
                    <a:moveTo>
                      <a:pt x="69" y="0"/>
                    </a:moveTo>
                    <a:lnTo>
                      <a:pt x="38" y="0"/>
                    </a:lnTo>
                    <a:lnTo>
                      <a:pt x="3" y="120"/>
                    </a:lnTo>
                    <a:lnTo>
                      <a:pt x="0" y="120"/>
                    </a:lnTo>
                  </a:path>
                </a:pathLst>
              </a:custGeom>
              <a:noFill/>
              <a:ln w="11">
                <a:solidFill>
                  <a:srgbClr val="0F02AE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4511" name="Rectangle 98"/>
            <p:cNvSpPr>
              <a:spLocks noChangeArrowheads="1"/>
            </p:cNvSpPr>
            <p:nvPr/>
          </p:nvSpPr>
          <p:spPr bwMode="auto">
            <a:xfrm>
              <a:off x="4803776" y="296863"/>
              <a:ext cx="55784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SBI-04</a:t>
              </a:r>
              <a:endParaRPr lang="en-US"/>
            </a:p>
          </p:txBody>
        </p:sp>
      </p:grpSp>
      <p:grpSp>
        <p:nvGrpSpPr>
          <p:cNvPr id="14353" name="Group 1159"/>
          <p:cNvGrpSpPr>
            <a:grpSpLocks/>
          </p:cNvGrpSpPr>
          <p:nvPr/>
        </p:nvGrpSpPr>
        <p:grpSpPr bwMode="auto">
          <a:xfrm>
            <a:off x="6975475" y="3163888"/>
            <a:ext cx="1503363" cy="1031875"/>
            <a:chOff x="5678488" y="373063"/>
            <a:chExt cx="1502051" cy="1032391"/>
          </a:xfrm>
        </p:grpSpPr>
        <p:grpSp>
          <p:nvGrpSpPr>
            <p:cNvPr id="14499" name="Group 114"/>
            <p:cNvGrpSpPr>
              <a:grpSpLocks/>
            </p:cNvGrpSpPr>
            <p:nvPr/>
          </p:nvGrpSpPr>
          <p:grpSpPr bwMode="auto">
            <a:xfrm>
              <a:off x="5678488" y="654051"/>
              <a:ext cx="1502051" cy="751403"/>
              <a:chOff x="5678488" y="654051"/>
              <a:chExt cx="1502051" cy="751403"/>
            </a:xfrm>
          </p:grpSpPr>
          <p:sp>
            <p:nvSpPr>
              <p:cNvPr id="14501" name="AutoShape 100"/>
              <p:cNvSpPr>
                <a:spLocks noChangeArrowheads="1"/>
              </p:cNvSpPr>
              <p:nvPr/>
            </p:nvSpPr>
            <p:spPr bwMode="auto">
              <a:xfrm>
                <a:off x="6599238" y="654051"/>
                <a:ext cx="106363" cy="693738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502" name="Rectangle 101"/>
              <p:cNvSpPr>
                <a:spLocks noChangeArrowheads="1"/>
              </p:cNvSpPr>
              <p:nvPr/>
            </p:nvSpPr>
            <p:spPr bwMode="auto">
              <a:xfrm>
                <a:off x="5678488" y="654051"/>
                <a:ext cx="771602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u="sng">
                    <a:solidFill>
                      <a:srgbClr val="00FFFF"/>
                    </a:solidFill>
                  </a:rPr>
                  <a:t>Xipes0003</a:t>
                </a:r>
                <a:endParaRPr lang="en-US"/>
              </a:p>
            </p:txBody>
          </p:sp>
          <p:sp>
            <p:nvSpPr>
              <p:cNvPr id="14503" name="Rectangle 102"/>
              <p:cNvSpPr>
                <a:spLocks noChangeArrowheads="1"/>
              </p:cNvSpPr>
              <p:nvPr/>
            </p:nvSpPr>
            <p:spPr bwMode="auto">
              <a:xfrm>
                <a:off x="6873876" y="665163"/>
                <a:ext cx="219281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3.2</a:t>
                </a:r>
                <a:endParaRPr lang="en-US"/>
              </a:p>
            </p:txBody>
          </p:sp>
          <p:sp>
            <p:nvSpPr>
              <p:cNvPr id="14504" name="Freeform 103"/>
              <p:cNvSpPr>
                <a:spLocks/>
              </p:cNvSpPr>
              <p:nvPr/>
            </p:nvSpPr>
            <p:spPr bwMode="auto">
              <a:xfrm>
                <a:off x="6705601" y="704851"/>
                <a:ext cx="125413" cy="36513"/>
              </a:xfrm>
              <a:custGeom>
                <a:avLst/>
                <a:gdLst>
                  <a:gd name="T0" fmla="*/ 41 w 41"/>
                  <a:gd name="T1" fmla="*/ 12 h 12"/>
                  <a:gd name="T2" fmla="*/ 35 w 41"/>
                  <a:gd name="T3" fmla="*/ 12 h 12"/>
                  <a:gd name="T4" fmla="*/ 0 w 41"/>
                  <a:gd name="T5" fmla="*/ 0 h 12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2"/>
                  <a:gd name="T11" fmla="*/ 41 w 41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2">
                    <a:moveTo>
                      <a:pt x="41" y="12"/>
                    </a:moveTo>
                    <a:lnTo>
                      <a:pt x="35" y="12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505" name="Freeform 104"/>
              <p:cNvSpPr>
                <a:spLocks/>
              </p:cNvSpPr>
              <p:nvPr/>
            </p:nvSpPr>
            <p:spPr bwMode="auto">
              <a:xfrm>
                <a:off x="6483351" y="704851"/>
                <a:ext cx="209550" cy="36513"/>
              </a:xfrm>
              <a:custGeom>
                <a:avLst/>
                <a:gdLst>
                  <a:gd name="T0" fmla="*/ 69 w 69"/>
                  <a:gd name="T1" fmla="*/ 0 h 12"/>
                  <a:gd name="T2" fmla="*/ 38 w 69"/>
                  <a:gd name="T3" fmla="*/ 0 h 12"/>
                  <a:gd name="T4" fmla="*/ 3 w 69"/>
                  <a:gd name="T5" fmla="*/ 12 h 12"/>
                  <a:gd name="T6" fmla="*/ 0 w 69"/>
                  <a:gd name="T7" fmla="*/ 12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2"/>
                  <a:gd name="T14" fmla="*/ 69 w 69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2">
                    <a:moveTo>
                      <a:pt x="69" y="0"/>
                    </a:moveTo>
                    <a:lnTo>
                      <a:pt x="38" y="0"/>
                    </a:lnTo>
                    <a:lnTo>
                      <a:pt x="3" y="12"/>
                    </a:lnTo>
                    <a:lnTo>
                      <a:pt x="0" y="12"/>
                    </a:lnTo>
                  </a:path>
                </a:pathLst>
              </a:custGeom>
              <a:noFill/>
              <a:ln w="12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506" name="Rectangle 105"/>
              <p:cNvSpPr>
                <a:spLocks noChangeArrowheads="1"/>
              </p:cNvSpPr>
              <p:nvPr/>
            </p:nvSpPr>
            <p:spPr bwMode="auto">
              <a:xfrm>
                <a:off x="5678488" y="1211263"/>
                <a:ext cx="771602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FFFF00"/>
                    </a:solidFill>
                  </a:rPr>
                  <a:t>Xipes0162</a:t>
                </a:r>
                <a:endParaRPr lang="en-US"/>
              </a:p>
            </p:txBody>
          </p:sp>
          <p:sp>
            <p:nvSpPr>
              <p:cNvPr id="14507" name="Rectangle 106"/>
              <p:cNvSpPr>
                <a:spLocks noChangeArrowheads="1"/>
              </p:cNvSpPr>
              <p:nvPr/>
            </p:nvSpPr>
            <p:spPr bwMode="auto">
              <a:xfrm>
                <a:off x="6873876" y="1220788"/>
                <a:ext cx="306663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54.5</a:t>
                </a:r>
                <a:endParaRPr lang="en-US"/>
              </a:p>
            </p:txBody>
          </p:sp>
          <p:sp>
            <p:nvSpPr>
              <p:cNvPr id="14508" name="Freeform 107"/>
              <p:cNvSpPr>
                <a:spLocks/>
              </p:cNvSpPr>
              <p:nvPr/>
            </p:nvSpPr>
            <p:spPr bwMode="auto">
              <a:xfrm>
                <a:off x="6705601" y="1296988"/>
                <a:ext cx="125413" cy="1588"/>
              </a:xfrm>
              <a:custGeom>
                <a:avLst/>
                <a:gdLst>
                  <a:gd name="T0" fmla="*/ 41 w 41"/>
                  <a:gd name="T1" fmla="*/ 0 h 1588"/>
                  <a:gd name="T2" fmla="*/ 35 w 41"/>
                  <a:gd name="T3" fmla="*/ 0 h 1588"/>
                  <a:gd name="T4" fmla="*/ 0 w 41"/>
                  <a:gd name="T5" fmla="*/ 0 h 158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588"/>
                  <a:gd name="T11" fmla="*/ 41 w 41"/>
                  <a:gd name="T12" fmla="*/ 1588 h 158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588">
                    <a:moveTo>
                      <a:pt x="41" y="0"/>
                    </a:moveTo>
                    <a:lnTo>
                      <a:pt x="3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509" name="Freeform 108"/>
              <p:cNvSpPr>
                <a:spLocks/>
              </p:cNvSpPr>
              <p:nvPr/>
            </p:nvSpPr>
            <p:spPr bwMode="auto">
              <a:xfrm>
                <a:off x="6483351" y="1296988"/>
                <a:ext cx="209550" cy="1588"/>
              </a:xfrm>
              <a:custGeom>
                <a:avLst/>
                <a:gdLst>
                  <a:gd name="T0" fmla="*/ 69 w 69"/>
                  <a:gd name="T1" fmla="*/ 0 h 1588"/>
                  <a:gd name="T2" fmla="*/ 38 w 69"/>
                  <a:gd name="T3" fmla="*/ 0 h 1588"/>
                  <a:gd name="T4" fmla="*/ 3 w 69"/>
                  <a:gd name="T5" fmla="*/ 0 h 1588"/>
                  <a:gd name="T6" fmla="*/ 0 w 69"/>
                  <a:gd name="T7" fmla="*/ 0 h 15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588"/>
                  <a:gd name="T14" fmla="*/ 69 w 69"/>
                  <a:gd name="T15" fmla="*/ 1588 h 15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588">
                    <a:moveTo>
                      <a:pt x="69" y="0"/>
                    </a:moveTo>
                    <a:lnTo>
                      <a:pt x="38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4500" name="Rectangle 109"/>
            <p:cNvSpPr>
              <a:spLocks noChangeArrowheads="1"/>
            </p:cNvSpPr>
            <p:nvPr/>
          </p:nvSpPr>
          <p:spPr bwMode="auto">
            <a:xfrm>
              <a:off x="6389431" y="373063"/>
              <a:ext cx="607539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SBI-10 </a:t>
              </a:r>
              <a:endParaRPr lang="en-US"/>
            </a:p>
          </p:txBody>
        </p:sp>
      </p:grpSp>
      <p:grpSp>
        <p:nvGrpSpPr>
          <p:cNvPr id="14354" name="Group 1171"/>
          <p:cNvGrpSpPr>
            <a:grpSpLocks/>
          </p:cNvGrpSpPr>
          <p:nvPr/>
        </p:nvGrpSpPr>
        <p:grpSpPr bwMode="auto">
          <a:xfrm>
            <a:off x="9097962" y="1682750"/>
            <a:ext cx="1677988" cy="1073150"/>
            <a:chOff x="2328892" y="296863"/>
            <a:chExt cx="1676716" cy="1072079"/>
          </a:xfrm>
        </p:grpSpPr>
        <p:grpSp>
          <p:nvGrpSpPr>
            <p:cNvPr id="14480" name="Group 300"/>
            <p:cNvGrpSpPr>
              <a:grpSpLocks/>
            </p:cNvGrpSpPr>
            <p:nvPr/>
          </p:nvGrpSpPr>
          <p:grpSpPr bwMode="auto">
            <a:xfrm>
              <a:off x="2328892" y="654051"/>
              <a:ext cx="1676716" cy="714891"/>
              <a:chOff x="2328892" y="654051"/>
              <a:chExt cx="1676716" cy="714891"/>
            </a:xfrm>
          </p:grpSpPr>
          <p:sp>
            <p:nvSpPr>
              <p:cNvPr id="14482" name="AutoShape 127"/>
              <p:cNvSpPr>
                <a:spLocks noChangeArrowheads="1"/>
              </p:cNvSpPr>
              <p:nvPr/>
            </p:nvSpPr>
            <p:spPr bwMode="auto">
              <a:xfrm>
                <a:off x="3338513" y="654051"/>
                <a:ext cx="106363" cy="536575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483" name="Rectangle 128"/>
              <p:cNvSpPr>
                <a:spLocks noChangeArrowheads="1"/>
              </p:cNvSpPr>
              <p:nvPr/>
            </p:nvSpPr>
            <p:spPr bwMode="auto">
              <a:xfrm>
                <a:off x="2328892" y="654051"/>
                <a:ext cx="877780" cy="1844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 dirty="0" smtClean="0">
                    <a:solidFill>
                      <a:srgbClr val="E80C00"/>
                    </a:solidFill>
                  </a:rPr>
                  <a:t>Xipes0152.1</a:t>
                </a:r>
                <a:endParaRPr lang="en-US" dirty="0"/>
              </a:p>
            </p:txBody>
          </p:sp>
          <p:sp>
            <p:nvSpPr>
              <p:cNvPr id="14484" name="Rectangle 129"/>
              <p:cNvSpPr>
                <a:spLocks noChangeArrowheads="1"/>
              </p:cNvSpPr>
              <p:nvPr/>
            </p:nvSpPr>
            <p:spPr bwMode="auto">
              <a:xfrm>
                <a:off x="3611563" y="661988"/>
                <a:ext cx="306663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74.0</a:t>
                </a:r>
                <a:endParaRPr lang="en-US"/>
              </a:p>
            </p:txBody>
          </p:sp>
          <p:sp>
            <p:nvSpPr>
              <p:cNvPr id="14485" name="Freeform 130"/>
              <p:cNvSpPr>
                <a:spLocks/>
              </p:cNvSpPr>
              <p:nvPr/>
            </p:nvSpPr>
            <p:spPr bwMode="auto">
              <a:xfrm>
                <a:off x="3444875" y="704851"/>
                <a:ext cx="123825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486" name="Freeform 131"/>
              <p:cNvSpPr>
                <a:spLocks/>
              </p:cNvSpPr>
              <p:nvPr/>
            </p:nvSpPr>
            <p:spPr bwMode="auto">
              <a:xfrm>
                <a:off x="3222625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E80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487" name="Rectangle 132"/>
              <p:cNvSpPr>
                <a:spLocks noChangeArrowheads="1"/>
              </p:cNvSpPr>
              <p:nvPr/>
            </p:nvSpPr>
            <p:spPr bwMode="auto">
              <a:xfrm>
                <a:off x="2417763" y="827088"/>
                <a:ext cx="771602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FF00FF"/>
                    </a:solidFill>
                  </a:rPr>
                  <a:t>Xipes0163</a:t>
                </a:r>
                <a:endParaRPr lang="en-US"/>
              </a:p>
            </p:txBody>
          </p:sp>
          <p:sp>
            <p:nvSpPr>
              <p:cNvPr id="14488" name="Rectangle 133"/>
              <p:cNvSpPr>
                <a:spLocks noChangeArrowheads="1"/>
              </p:cNvSpPr>
              <p:nvPr/>
            </p:nvSpPr>
            <p:spPr bwMode="auto">
              <a:xfrm>
                <a:off x="3611563" y="836613"/>
                <a:ext cx="394045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228.0</a:t>
                </a:r>
                <a:endParaRPr lang="en-US"/>
              </a:p>
            </p:txBody>
          </p:sp>
          <p:sp>
            <p:nvSpPr>
              <p:cNvPr id="14489" name="Freeform 134"/>
              <p:cNvSpPr>
                <a:spLocks/>
              </p:cNvSpPr>
              <p:nvPr/>
            </p:nvSpPr>
            <p:spPr bwMode="auto">
              <a:xfrm>
                <a:off x="3444875" y="912813"/>
                <a:ext cx="123825" cy="93663"/>
              </a:xfrm>
              <a:custGeom>
                <a:avLst/>
                <a:gdLst>
                  <a:gd name="T0" fmla="*/ 41 w 41"/>
                  <a:gd name="T1" fmla="*/ 0 h 31"/>
                  <a:gd name="T2" fmla="*/ 35 w 41"/>
                  <a:gd name="T3" fmla="*/ 0 h 31"/>
                  <a:gd name="T4" fmla="*/ 0 w 41"/>
                  <a:gd name="T5" fmla="*/ 31 h 3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31"/>
                  <a:gd name="T11" fmla="*/ 41 w 41"/>
                  <a:gd name="T12" fmla="*/ 31 h 3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31">
                    <a:moveTo>
                      <a:pt x="41" y="0"/>
                    </a:moveTo>
                    <a:lnTo>
                      <a:pt x="35" y="0"/>
                    </a:lnTo>
                    <a:lnTo>
                      <a:pt x="0" y="31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490" name="Freeform 135"/>
              <p:cNvSpPr>
                <a:spLocks/>
              </p:cNvSpPr>
              <p:nvPr/>
            </p:nvSpPr>
            <p:spPr bwMode="auto">
              <a:xfrm>
                <a:off x="3222625" y="912813"/>
                <a:ext cx="209550" cy="93663"/>
              </a:xfrm>
              <a:custGeom>
                <a:avLst/>
                <a:gdLst>
                  <a:gd name="T0" fmla="*/ 69 w 69"/>
                  <a:gd name="T1" fmla="*/ 31 h 31"/>
                  <a:gd name="T2" fmla="*/ 38 w 69"/>
                  <a:gd name="T3" fmla="*/ 31 h 31"/>
                  <a:gd name="T4" fmla="*/ 3 w 69"/>
                  <a:gd name="T5" fmla="*/ 0 h 31"/>
                  <a:gd name="T6" fmla="*/ 0 w 69"/>
                  <a:gd name="T7" fmla="*/ 0 h 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31"/>
                  <a:gd name="T14" fmla="*/ 69 w 69"/>
                  <a:gd name="T15" fmla="*/ 31 h 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31">
                    <a:moveTo>
                      <a:pt x="69" y="31"/>
                    </a:moveTo>
                    <a:lnTo>
                      <a:pt x="38" y="31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491" name="Rectangle 136"/>
              <p:cNvSpPr>
                <a:spLocks noChangeArrowheads="1"/>
              </p:cNvSpPr>
              <p:nvPr/>
            </p:nvSpPr>
            <p:spPr bwMode="auto">
              <a:xfrm>
                <a:off x="2368550" y="1001713"/>
                <a:ext cx="824361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800000"/>
                    </a:solidFill>
                  </a:rPr>
                  <a:t>Xicmp3056</a:t>
                </a:r>
                <a:endParaRPr lang="en-US"/>
              </a:p>
            </p:txBody>
          </p:sp>
          <p:sp>
            <p:nvSpPr>
              <p:cNvPr id="14492" name="Rectangle 137"/>
              <p:cNvSpPr>
                <a:spLocks noChangeArrowheads="1"/>
              </p:cNvSpPr>
              <p:nvPr/>
            </p:nvSpPr>
            <p:spPr bwMode="auto">
              <a:xfrm>
                <a:off x="3611563" y="1009651"/>
                <a:ext cx="394045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234.2</a:t>
                </a:r>
                <a:endParaRPr lang="en-US"/>
              </a:p>
            </p:txBody>
          </p:sp>
          <p:sp>
            <p:nvSpPr>
              <p:cNvPr id="14493" name="Freeform 138"/>
              <p:cNvSpPr>
                <a:spLocks/>
              </p:cNvSpPr>
              <p:nvPr/>
            </p:nvSpPr>
            <p:spPr bwMode="auto">
              <a:xfrm>
                <a:off x="3444875" y="1019176"/>
                <a:ext cx="123825" cy="66675"/>
              </a:xfrm>
              <a:custGeom>
                <a:avLst/>
                <a:gdLst>
                  <a:gd name="T0" fmla="*/ 41 w 41"/>
                  <a:gd name="T1" fmla="*/ 22 h 22"/>
                  <a:gd name="T2" fmla="*/ 35 w 41"/>
                  <a:gd name="T3" fmla="*/ 22 h 22"/>
                  <a:gd name="T4" fmla="*/ 0 w 41"/>
                  <a:gd name="T5" fmla="*/ 0 h 22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22"/>
                  <a:gd name="T11" fmla="*/ 41 w 41"/>
                  <a:gd name="T12" fmla="*/ 22 h 2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22">
                    <a:moveTo>
                      <a:pt x="41" y="22"/>
                    </a:moveTo>
                    <a:lnTo>
                      <a:pt x="35" y="22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494" name="Freeform 139"/>
              <p:cNvSpPr>
                <a:spLocks/>
              </p:cNvSpPr>
              <p:nvPr/>
            </p:nvSpPr>
            <p:spPr bwMode="auto">
              <a:xfrm>
                <a:off x="3222625" y="1019176"/>
                <a:ext cx="209550" cy="66675"/>
              </a:xfrm>
              <a:custGeom>
                <a:avLst/>
                <a:gdLst>
                  <a:gd name="T0" fmla="*/ 69 w 69"/>
                  <a:gd name="T1" fmla="*/ 0 h 22"/>
                  <a:gd name="T2" fmla="*/ 38 w 69"/>
                  <a:gd name="T3" fmla="*/ 0 h 22"/>
                  <a:gd name="T4" fmla="*/ 3 w 69"/>
                  <a:gd name="T5" fmla="*/ 22 h 22"/>
                  <a:gd name="T6" fmla="*/ 0 w 69"/>
                  <a:gd name="T7" fmla="*/ 22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22"/>
                  <a:gd name="T14" fmla="*/ 69 w 69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22">
                    <a:moveTo>
                      <a:pt x="69" y="0"/>
                    </a:moveTo>
                    <a:lnTo>
                      <a:pt x="38" y="0"/>
                    </a:lnTo>
                    <a:lnTo>
                      <a:pt x="3" y="22"/>
                    </a:lnTo>
                    <a:lnTo>
                      <a:pt x="0" y="22"/>
                    </a:lnTo>
                  </a:path>
                </a:pathLst>
              </a:custGeom>
              <a:noFill/>
              <a:ln w="12">
                <a:solidFill>
                  <a:srgbClr val="8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495" name="Rectangle 140"/>
              <p:cNvSpPr>
                <a:spLocks noChangeArrowheads="1"/>
              </p:cNvSpPr>
              <p:nvPr/>
            </p:nvSpPr>
            <p:spPr bwMode="auto">
              <a:xfrm>
                <a:off x="2368550" y="1174751"/>
                <a:ext cx="824361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FF0000"/>
                    </a:solidFill>
                  </a:rPr>
                  <a:t>Xicmp3063</a:t>
                </a:r>
                <a:endParaRPr lang="en-US"/>
              </a:p>
            </p:txBody>
          </p:sp>
          <p:sp>
            <p:nvSpPr>
              <p:cNvPr id="14496" name="Rectangle 141"/>
              <p:cNvSpPr>
                <a:spLocks noChangeArrowheads="1"/>
              </p:cNvSpPr>
              <p:nvPr/>
            </p:nvSpPr>
            <p:spPr bwMode="auto">
              <a:xfrm>
                <a:off x="3611563" y="1184276"/>
                <a:ext cx="394045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295.1</a:t>
                </a:r>
                <a:endParaRPr lang="en-US"/>
              </a:p>
            </p:txBody>
          </p:sp>
          <p:sp>
            <p:nvSpPr>
              <p:cNvPr id="14497" name="Freeform 142"/>
              <p:cNvSpPr>
                <a:spLocks/>
              </p:cNvSpPr>
              <p:nvPr/>
            </p:nvSpPr>
            <p:spPr bwMode="auto">
              <a:xfrm>
                <a:off x="3444875" y="1138238"/>
                <a:ext cx="123825" cy="122238"/>
              </a:xfrm>
              <a:custGeom>
                <a:avLst/>
                <a:gdLst>
                  <a:gd name="T0" fmla="*/ 41 w 41"/>
                  <a:gd name="T1" fmla="*/ 40 h 40"/>
                  <a:gd name="T2" fmla="*/ 35 w 41"/>
                  <a:gd name="T3" fmla="*/ 40 h 40"/>
                  <a:gd name="T4" fmla="*/ 0 w 41"/>
                  <a:gd name="T5" fmla="*/ 0 h 40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40"/>
                  <a:gd name="T11" fmla="*/ 41 w 41"/>
                  <a:gd name="T12" fmla="*/ 40 h 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40">
                    <a:moveTo>
                      <a:pt x="41" y="40"/>
                    </a:moveTo>
                    <a:lnTo>
                      <a:pt x="35" y="4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498" name="Freeform 143"/>
              <p:cNvSpPr>
                <a:spLocks/>
              </p:cNvSpPr>
              <p:nvPr/>
            </p:nvSpPr>
            <p:spPr bwMode="auto">
              <a:xfrm>
                <a:off x="3222625" y="1138238"/>
                <a:ext cx="209550" cy="122238"/>
              </a:xfrm>
              <a:custGeom>
                <a:avLst/>
                <a:gdLst>
                  <a:gd name="T0" fmla="*/ 69 w 69"/>
                  <a:gd name="T1" fmla="*/ 0 h 40"/>
                  <a:gd name="T2" fmla="*/ 38 w 69"/>
                  <a:gd name="T3" fmla="*/ 0 h 40"/>
                  <a:gd name="T4" fmla="*/ 3 w 69"/>
                  <a:gd name="T5" fmla="*/ 40 h 40"/>
                  <a:gd name="T6" fmla="*/ 0 w 69"/>
                  <a:gd name="T7" fmla="*/ 40 h 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40"/>
                  <a:gd name="T14" fmla="*/ 69 w 69"/>
                  <a:gd name="T15" fmla="*/ 40 h 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40">
                    <a:moveTo>
                      <a:pt x="69" y="0"/>
                    </a:moveTo>
                    <a:lnTo>
                      <a:pt x="38" y="0"/>
                    </a:lnTo>
                    <a:lnTo>
                      <a:pt x="3" y="40"/>
                    </a:lnTo>
                    <a:lnTo>
                      <a:pt x="0" y="40"/>
                    </a:lnTo>
                  </a:path>
                </a:pathLst>
              </a:custGeom>
              <a:noFill/>
              <a:ln w="12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4481" name="Rectangle 144"/>
            <p:cNvSpPr>
              <a:spLocks noChangeArrowheads="1"/>
            </p:cNvSpPr>
            <p:nvPr/>
          </p:nvSpPr>
          <p:spPr bwMode="auto">
            <a:xfrm>
              <a:off x="3111500" y="296863"/>
              <a:ext cx="583648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Zm_01</a:t>
              </a:r>
              <a:endParaRPr lang="en-US"/>
            </a:p>
          </p:txBody>
        </p:sp>
      </p:grpSp>
      <p:grpSp>
        <p:nvGrpSpPr>
          <p:cNvPr id="14355" name="Group 1191"/>
          <p:cNvGrpSpPr>
            <a:grpSpLocks/>
          </p:cNvGrpSpPr>
          <p:nvPr/>
        </p:nvGrpSpPr>
        <p:grpSpPr bwMode="auto">
          <a:xfrm>
            <a:off x="9186863" y="4987925"/>
            <a:ext cx="1501775" cy="1081088"/>
            <a:chOff x="4176713" y="296863"/>
            <a:chExt cx="1500463" cy="1081604"/>
          </a:xfrm>
        </p:grpSpPr>
        <p:grpSp>
          <p:nvGrpSpPr>
            <p:cNvPr id="14461" name="Group 303"/>
            <p:cNvGrpSpPr>
              <a:grpSpLocks/>
            </p:cNvGrpSpPr>
            <p:nvPr/>
          </p:nvGrpSpPr>
          <p:grpSpPr bwMode="auto">
            <a:xfrm>
              <a:off x="4176713" y="654051"/>
              <a:ext cx="1500463" cy="724416"/>
              <a:chOff x="4176713" y="654051"/>
              <a:chExt cx="1500463" cy="724416"/>
            </a:xfrm>
          </p:grpSpPr>
          <p:sp>
            <p:nvSpPr>
              <p:cNvPr id="14463" name="AutoShape 146"/>
              <p:cNvSpPr>
                <a:spLocks noChangeArrowheads="1"/>
              </p:cNvSpPr>
              <p:nvPr/>
            </p:nvSpPr>
            <p:spPr bwMode="auto">
              <a:xfrm>
                <a:off x="5095876" y="654051"/>
                <a:ext cx="106363" cy="219075"/>
              </a:xfrm>
              <a:prstGeom prst="roundRect">
                <a:avLst>
                  <a:gd name="adj" fmla="val 50000"/>
                </a:avLst>
              </a:prstGeom>
              <a:noFill/>
              <a:ln w="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464" name="Rectangle 147"/>
              <p:cNvSpPr>
                <a:spLocks noChangeArrowheads="1"/>
              </p:cNvSpPr>
              <p:nvPr/>
            </p:nvSpPr>
            <p:spPr bwMode="auto">
              <a:xfrm>
                <a:off x="4176713" y="654051"/>
                <a:ext cx="771602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u="sng">
                    <a:solidFill>
                      <a:srgbClr val="008000"/>
                    </a:solidFill>
                  </a:rPr>
                  <a:t>Xipes0181</a:t>
                </a:r>
                <a:endParaRPr lang="en-US"/>
              </a:p>
            </p:txBody>
          </p:sp>
          <p:sp>
            <p:nvSpPr>
              <p:cNvPr id="14465" name="Rectangle 148"/>
              <p:cNvSpPr>
                <a:spLocks noChangeArrowheads="1"/>
              </p:cNvSpPr>
              <p:nvPr/>
            </p:nvSpPr>
            <p:spPr bwMode="auto">
              <a:xfrm>
                <a:off x="5370513" y="665163"/>
                <a:ext cx="294923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11.5</a:t>
                </a:r>
                <a:endParaRPr lang="en-US"/>
              </a:p>
            </p:txBody>
          </p:sp>
          <p:sp>
            <p:nvSpPr>
              <p:cNvPr id="14466" name="Freeform 149"/>
              <p:cNvSpPr>
                <a:spLocks/>
              </p:cNvSpPr>
              <p:nvPr/>
            </p:nvSpPr>
            <p:spPr bwMode="auto">
              <a:xfrm>
                <a:off x="5202238" y="704851"/>
                <a:ext cx="125413" cy="36513"/>
              </a:xfrm>
              <a:custGeom>
                <a:avLst/>
                <a:gdLst>
                  <a:gd name="T0" fmla="*/ 41 w 41"/>
                  <a:gd name="T1" fmla="*/ 12 h 12"/>
                  <a:gd name="T2" fmla="*/ 35 w 41"/>
                  <a:gd name="T3" fmla="*/ 12 h 12"/>
                  <a:gd name="T4" fmla="*/ 0 w 41"/>
                  <a:gd name="T5" fmla="*/ 0 h 12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2"/>
                  <a:gd name="T11" fmla="*/ 41 w 41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2">
                    <a:moveTo>
                      <a:pt x="41" y="12"/>
                    </a:moveTo>
                    <a:lnTo>
                      <a:pt x="35" y="12"/>
                    </a:lnTo>
                    <a:lnTo>
                      <a:pt x="0" y="0"/>
                    </a:lnTo>
                  </a:path>
                </a:pathLst>
              </a:custGeom>
              <a:noFill/>
              <a:ln w="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467" name="Freeform 150"/>
              <p:cNvSpPr>
                <a:spLocks/>
              </p:cNvSpPr>
              <p:nvPr/>
            </p:nvSpPr>
            <p:spPr bwMode="auto">
              <a:xfrm>
                <a:off x="4979988" y="704851"/>
                <a:ext cx="211138" cy="36513"/>
              </a:xfrm>
              <a:custGeom>
                <a:avLst/>
                <a:gdLst>
                  <a:gd name="T0" fmla="*/ 69 w 69"/>
                  <a:gd name="T1" fmla="*/ 0 h 12"/>
                  <a:gd name="T2" fmla="*/ 38 w 69"/>
                  <a:gd name="T3" fmla="*/ 0 h 12"/>
                  <a:gd name="T4" fmla="*/ 3 w 69"/>
                  <a:gd name="T5" fmla="*/ 12 h 12"/>
                  <a:gd name="T6" fmla="*/ 0 w 69"/>
                  <a:gd name="T7" fmla="*/ 12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2"/>
                  <a:gd name="T14" fmla="*/ 69 w 69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2">
                    <a:moveTo>
                      <a:pt x="69" y="0"/>
                    </a:moveTo>
                    <a:lnTo>
                      <a:pt x="38" y="0"/>
                    </a:lnTo>
                    <a:lnTo>
                      <a:pt x="3" y="12"/>
                    </a:lnTo>
                    <a:lnTo>
                      <a:pt x="0" y="12"/>
                    </a:lnTo>
                  </a:path>
                </a:pathLst>
              </a:custGeom>
              <a:noFill/>
              <a:ln w="11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468" name="Rectangle 151"/>
              <p:cNvSpPr>
                <a:spLocks noChangeArrowheads="1"/>
              </p:cNvSpPr>
              <p:nvPr/>
            </p:nvSpPr>
            <p:spPr bwMode="auto">
              <a:xfrm>
                <a:off x="4176713" y="833438"/>
                <a:ext cx="771602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90165"/>
                    </a:solidFill>
                  </a:rPr>
                  <a:t>Xipes0210</a:t>
                </a:r>
                <a:endParaRPr lang="en-US"/>
              </a:p>
            </p:txBody>
          </p:sp>
          <p:sp>
            <p:nvSpPr>
              <p:cNvPr id="14469" name="Rectangle 152"/>
              <p:cNvSpPr>
                <a:spLocks noChangeArrowheads="1"/>
              </p:cNvSpPr>
              <p:nvPr/>
            </p:nvSpPr>
            <p:spPr bwMode="auto">
              <a:xfrm>
                <a:off x="5370513" y="842963"/>
                <a:ext cx="306663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25.8</a:t>
                </a:r>
                <a:endParaRPr lang="en-US"/>
              </a:p>
            </p:txBody>
          </p:sp>
          <p:sp>
            <p:nvSpPr>
              <p:cNvPr id="14470" name="Freeform 153"/>
              <p:cNvSpPr>
                <a:spLocks/>
              </p:cNvSpPr>
              <p:nvPr/>
            </p:nvSpPr>
            <p:spPr bwMode="auto">
              <a:xfrm>
                <a:off x="5202238" y="733426"/>
                <a:ext cx="125413" cy="185738"/>
              </a:xfrm>
              <a:custGeom>
                <a:avLst/>
                <a:gdLst>
                  <a:gd name="T0" fmla="*/ 41 w 41"/>
                  <a:gd name="T1" fmla="*/ 61 h 61"/>
                  <a:gd name="T2" fmla="*/ 35 w 41"/>
                  <a:gd name="T3" fmla="*/ 61 h 61"/>
                  <a:gd name="T4" fmla="*/ 0 w 41"/>
                  <a:gd name="T5" fmla="*/ 0 h 6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61"/>
                  <a:gd name="T11" fmla="*/ 41 w 41"/>
                  <a:gd name="T12" fmla="*/ 61 h 6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61">
                    <a:moveTo>
                      <a:pt x="41" y="61"/>
                    </a:moveTo>
                    <a:lnTo>
                      <a:pt x="35" y="61"/>
                    </a:lnTo>
                    <a:lnTo>
                      <a:pt x="0" y="0"/>
                    </a:lnTo>
                  </a:path>
                </a:pathLst>
              </a:custGeom>
              <a:noFill/>
              <a:ln w="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471" name="Freeform 154"/>
              <p:cNvSpPr>
                <a:spLocks/>
              </p:cNvSpPr>
              <p:nvPr/>
            </p:nvSpPr>
            <p:spPr bwMode="auto">
              <a:xfrm>
                <a:off x="4979988" y="733426"/>
                <a:ext cx="211138" cy="185738"/>
              </a:xfrm>
              <a:custGeom>
                <a:avLst/>
                <a:gdLst>
                  <a:gd name="T0" fmla="*/ 69 w 69"/>
                  <a:gd name="T1" fmla="*/ 0 h 61"/>
                  <a:gd name="T2" fmla="*/ 38 w 69"/>
                  <a:gd name="T3" fmla="*/ 0 h 61"/>
                  <a:gd name="T4" fmla="*/ 3 w 69"/>
                  <a:gd name="T5" fmla="*/ 61 h 61"/>
                  <a:gd name="T6" fmla="*/ 0 w 69"/>
                  <a:gd name="T7" fmla="*/ 61 h 6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61"/>
                  <a:gd name="T14" fmla="*/ 69 w 69"/>
                  <a:gd name="T15" fmla="*/ 61 h 6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61">
                    <a:moveTo>
                      <a:pt x="69" y="0"/>
                    </a:moveTo>
                    <a:lnTo>
                      <a:pt x="38" y="0"/>
                    </a:lnTo>
                    <a:lnTo>
                      <a:pt x="3" y="61"/>
                    </a:lnTo>
                    <a:lnTo>
                      <a:pt x="0" y="61"/>
                    </a:lnTo>
                  </a:path>
                </a:pathLst>
              </a:custGeom>
              <a:noFill/>
              <a:ln w="11">
                <a:solidFill>
                  <a:srgbClr val="090165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472" name="Rectangle 155"/>
              <p:cNvSpPr>
                <a:spLocks noChangeArrowheads="1"/>
              </p:cNvSpPr>
              <p:nvPr/>
            </p:nvSpPr>
            <p:spPr bwMode="auto">
              <a:xfrm>
                <a:off x="4176713" y="1006476"/>
                <a:ext cx="771602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1A5721"/>
                    </a:solidFill>
                  </a:rPr>
                  <a:t>Xipes0221</a:t>
                </a:r>
                <a:endParaRPr lang="en-US"/>
              </a:p>
            </p:txBody>
          </p:sp>
          <p:sp>
            <p:nvSpPr>
              <p:cNvPr id="14473" name="Rectangle 156"/>
              <p:cNvSpPr>
                <a:spLocks noChangeArrowheads="1"/>
              </p:cNvSpPr>
              <p:nvPr/>
            </p:nvSpPr>
            <p:spPr bwMode="auto">
              <a:xfrm>
                <a:off x="5370513" y="1016001"/>
                <a:ext cx="306663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66.4</a:t>
                </a:r>
                <a:endParaRPr lang="en-US"/>
              </a:p>
            </p:txBody>
          </p:sp>
          <p:sp>
            <p:nvSpPr>
              <p:cNvPr id="14474" name="Freeform 157"/>
              <p:cNvSpPr>
                <a:spLocks/>
              </p:cNvSpPr>
              <p:nvPr/>
            </p:nvSpPr>
            <p:spPr bwMode="auto">
              <a:xfrm>
                <a:off x="5202238" y="812801"/>
                <a:ext cx="125413" cy="279400"/>
              </a:xfrm>
              <a:custGeom>
                <a:avLst/>
                <a:gdLst>
                  <a:gd name="T0" fmla="*/ 41 w 41"/>
                  <a:gd name="T1" fmla="*/ 92 h 92"/>
                  <a:gd name="T2" fmla="*/ 35 w 41"/>
                  <a:gd name="T3" fmla="*/ 92 h 92"/>
                  <a:gd name="T4" fmla="*/ 0 w 41"/>
                  <a:gd name="T5" fmla="*/ 0 h 92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92"/>
                  <a:gd name="T11" fmla="*/ 41 w 41"/>
                  <a:gd name="T12" fmla="*/ 92 h 9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92">
                    <a:moveTo>
                      <a:pt x="41" y="92"/>
                    </a:moveTo>
                    <a:lnTo>
                      <a:pt x="35" y="92"/>
                    </a:lnTo>
                    <a:lnTo>
                      <a:pt x="0" y="0"/>
                    </a:lnTo>
                  </a:path>
                </a:pathLst>
              </a:custGeom>
              <a:noFill/>
              <a:ln w="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475" name="Freeform 158"/>
              <p:cNvSpPr>
                <a:spLocks/>
              </p:cNvSpPr>
              <p:nvPr/>
            </p:nvSpPr>
            <p:spPr bwMode="auto">
              <a:xfrm>
                <a:off x="4979988" y="812801"/>
                <a:ext cx="211138" cy="279400"/>
              </a:xfrm>
              <a:custGeom>
                <a:avLst/>
                <a:gdLst>
                  <a:gd name="T0" fmla="*/ 69 w 69"/>
                  <a:gd name="T1" fmla="*/ 0 h 92"/>
                  <a:gd name="T2" fmla="*/ 38 w 69"/>
                  <a:gd name="T3" fmla="*/ 0 h 92"/>
                  <a:gd name="T4" fmla="*/ 3 w 69"/>
                  <a:gd name="T5" fmla="*/ 92 h 92"/>
                  <a:gd name="T6" fmla="*/ 0 w 69"/>
                  <a:gd name="T7" fmla="*/ 92 h 9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92"/>
                  <a:gd name="T14" fmla="*/ 69 w 69"/>
                  <a:gd name="T15" fmla="*/ 92 h 9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92">
                    <a:moveTo>
                      <a:pt x="69" y="0"/>
                    </a:moveTo>
                    <a:lnTo>
                      <a:pt x="38" y="0"/>
                    </a:lnTo>
                    <a:lnTo>
                      <a:pt x="3" y="92"/>
                    </a:lnTo>
                    <a:lnTo>
                      <a:pt x="0" y="92"/>
                    </a:lnTo>
                  </a:path>
                </a:pathLst>
              </a:custGeom>
              <a:noFill/>
              <a:ln w="11">
                <a:solidFill>
                  <a:srgbClr val="1A57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476" name="Rectangle 159"/>
              <p:cNvSpPr>
                <a:spLocks noChangeArrowheads="1"/>
              </p:cNvSpPr>
              <p:nvPr/>
            </p:nvSpPr>
            <p:spPr bwMode="auto">
              <a:xfrm>
                <a:off x="4176713" y="1181101"/>
                <a:ext cx="762898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u="sng">
                    <a:solidFill>
                      <a:srgbClr val="A90E05"/>
                    </a:solidFill>
                  </a:rPr>
                  <a:t>Xipes0118</a:t>
                </a:r>
                <a:endParaRPr lang="en-US"/>
              </a:p>
            </p:txBody>
          </p:sp>
          <p:sp>
            <p:nvSpPr>
              <p:cNvPr id="14477" name="Rectangle 160"/>
              <p:cNvSpPr>
                <a:spLocks noChangeArrowheads="1"/>
              </p:cNvSpPr>
              <p:nvPr/>
            </p:nvSpPr>
            <p:spPr bwMode="auto">
              <a:xfrm>
                <a:off x="5370513" y="1193801"/>
                <a:ext cx="306663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70.0</a:t>
                </a:r>
                <a:endParaRPr lang="en-US"/>
              </a:p>
            </p:txBody>
          </p:sp>
          <p:sp>
            <p:nvSpPr>
              <p:cNvPr id="14478" name="Freeform 161"/>
              <p:cNvSpPr>
                <a:spLocks/>
              </p:cNvSpPr>
              <p:nvPr/>
            </p:nvSpPr>
            <p:spPr bwMode="auto">
              <a:xfrm>
                <a:off x="5202238" y="820738"/>
                <a:ext cx="125413" cy="449263"/>
              </a:xfrm>
              <a:custGeom>
                <a:avLst/>
                <a:gdLst>
                  <a:gd name="T0" fmla="*/ 41 w 41"/>
                  <a:gd name="T1" fmla="*/ 147 h 147"/>
                  <a:gd name="T2" fmla="*/ 35 w 41"/>
                  <a:gd name="T3" fmla="*/ 147 h 147"/>
                  <a:gd name="T4" fmla="*/ 0 w 41"/>
                  <a:gd name="T5" fmla="*/ 0 h 147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47"/>
                  <a:gd name="T11" fmla="*/ 41 w 41"/>
                  <a:gd name="T12" fmla="*/ 147 h 14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47">
                    <a:moveTo>
                      <a:pt x="41" y="147"/>
                    </a:moveTo>
                    <a:lnTo>
                      <a:pt x="35" y="147"/>
                    </a:lnTo>
                    <a:lnTo>
                      <a:pt x="0" y="0"/>
                    </a:lnTo>
                  </a:path>
                </a:pathLst>
              </a:custGeom>
              <a:noFill/>
              <a:ln w="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479" name="Freeform 162"/>
              <p:cNvSpPr>
                <a:spLocks/>
              </p:cNvSpPr>
              <p:nvPr/>
            </p:nvSpPr>
            <p:spPr bwMode="auto">
              <a:xfrm>
                <a:off x="4979988" y="820738"/>
                <a:ext cx="211138" cy="449263"/>
              </a:xfrm>
              <a:custGeom>
                <a:avLst/>
                <a:gdLst>
                  <a:gd name="T0" fmla="*/ 69 w 69"/>
                  <a:gd name="T1" fmla="*/ 0 h 147"/>
                  <a:gd name="T2" fmla="*/ 38 w 69"/>
                  <a:gd name="T3" fmla="*/ 0 h 147"/>
                  <a:gd name="T4" fmla="*/ 3 w 69"/>
                  <a:gd name="T5" fmla="*/ 147 h 147"/>
                  <a:gd name="T6" fmla="*/ 0 w 69"/>
                  <a:gd name="T7" fmla="*/ 147 h 14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47"/>
                  <a:gd name="T14" fmla="*/ 69 w 69"/>
                  <a:gd name="T15" fmla="*/ 147 h 14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47">
                    <a:moveTo>
                      <a:pt x="69" y="0"/>
                    </a:moveTo>
                    <a:lnTo>
                      <a:pt x="38" y="0"/>
                    </a:lnTo>
                    <a:lnTo>
                      <a:pt x="3" y="147"/>
                    </a:lnTo>
                    <a:lnTo>
                      <a:pt x="0" y="147"/>
                    </a:lnTo>
                  </a:path>
                </a:pathLst>
              </a:custGeom>
              <a:noFill/>
              <a:ln w="11">
                <a:solidFill>
                  <a:srgbClr val="A90E05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4462" name="Rectangle 163"/>
            <p:cNvSpPr>
              <a:spLocks noChangeArrowheads="1"/>
            </p:cNvSpPr>
            <p:nvPr/>
          </p:nvSpPr>
          <p:spPr bwMode="auto">
            <a:xfrm>
              <a:off x="4870451" y="296863"/>
              <a:ext cx="583648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Zm_05</a:t>
              </a:r>
              <a:endParaRPr lang="en-US"/>
            </a:p>
          </p:txBody>
        </p:sp>
      </p:grpSp>
      <p:grpSp>
        <p:nvGrpSpPr>
          <p:cNvPr id="14356" name="Group 1211"/>
          <p:cNvGrpSpPr>
            <a:grpSpLocks/>
          </p:cNvGrpSpPr>
          <p:nvPr/>
        </p:nvGrpSpPr>
        <p:grpSpPr bwMode="auto">
          <a:xfrm>
            <a:off x="9186863" y="3068638"/>
            <a:ext cx="1501775" cy="552450"/>
            <a:chOff x="5849938" y="296863"/>
            <a:chExt cx="1500463" cy="552966"/>
          </a:xfrm>
        </p:grpSpPr>
        <p:grpSp>
          <p:nvGrpSpPr>
            <p:cNvPr id="14454" name="Group 302"/>
            <p:cNvGrpSpPr>
              <a:grpSpLocks/>
            </p:cNvGrpSpPr>
            <p:nvPr/>
          </p:nvGrpSpPr>
          <p:grpSpPr bwMode="auto">
            <a:xfrm>
              <a:off x="5849938" y="654051"/>
              <a:ext cx="1500463" cy="195778"/>
              <a:chOff x="5849938" y="654051"/>
              <a:chExt cx="1500463" cy="195778"/>
            </a:xfrm>
          </p:grpSpPr>
          <p:sp>
            <p:nvSpPr>
              <p:cNvPr id="14456" name="AutoShape 165"/>
              <p:cNvSpPr>
                <a:spLocks noChangeArrowheads="1"/>
              </p:cNvSpPr>
              <p:nvPr/>
            </p:nvSpPr>
            <p:spPr bwMode="auto">
              <a:xfrm>
                <a:off x="6769101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457" name="Rectangle 166"/>
              <p:cNvSpPr>
                <a:spLocks noChangeArrowheads="1"/>
              </p:cNvSpPr>
              <p:nvPr/>
            </p:nvSpPr>
            <p:spPr bwMode="auto">
              <a:xfrm>
                <a:off x="5849938" y="654051"/>
                <a:ext cx="771602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u="sng">
                    <a:solidFill>
                      <a:srgbClr val="00FFFF"/>
                    </a:solidFill>
                  </a:rPr>
                  <a:t>Xipes0003</a:t>
                </a:r>
                <a:endParaRPr lang="en-US"/>
              </a:p>
            </p:txBody>
          </p:sp>
          <p:sp>
            <p:nvSpPr>
              <p:cNvPr id="14458" name="Rectangle 167"/>
              <p:cNvSpPr>
                <a:spLocks noChangeArrowheads="1"/>
              </p:cNvSpPr>
              <p:nvPr/>
            </p:nvSpPr>
            <p:spPr bwMode="auto">
              <a:xfrm>
                <a:off x="7043738" y="665163"/>
                <a:ext cx="306663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74.0</a:t>
                </a:r>
                <a:endParaRPr lang="en-US"/>
              </a:p>
            </p:txBody>
          </p:sp>
          <p:sp>
            <p:nvSpPr>
              <p:cNvPr id="14459" name="Freeform 168"/>
              <p:cNvSpPr>
                <a:spLocks/>
              </p:cNvSpPr>
              <p:nvPr/>
            </p:nvSpPr>
            <p:spPr bwMode="auto">
              <a:xfrm>
                <a:off x="6875463" y="704851"/>
                <a:ext cx="125413" cy="36513"/>
              </a:xfrm>
              <a:custGeom>
                <a:avLst/>
                <a:gdLst>
                  <a:gd name="T0" fmla="*/ 41 w 41"/>
                  <a:gd name="T1" fmla="*/ 12 h 12"/>
                  <a:gd name="T2" fmla="*/ 35 w 41"/>
                  <a:gd name="T3" fmla="*/ 12 h 12"/>
                  <a:gd name="T4" fmla="*/ 0 w 41"/>
                  <a:gd name="T5" fmla="*/ 0 h 12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2"/>
                  <a:gd name="T11" fmla="*/ 41 w 41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2">
                    <a:moveTo>
                      <a:pt x="41" y="12"/>
                    </a:moveTo>
                    <a:lnTo>
                      <a:pt x="35" y="12"/>
                    </a:lnTo>
                    <a:lnTo>
                      <a:pt x="0" y="0"/>
                    </a:lnTo>
                  </a:path>
                </a:pathLst>
              </a:custGeom>
              <a:noFill/>
              <a:ln w="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460" name="Freeform 169"/>
              <p:cNvSpPr>
                <a:spLocks/>
              </p:cNvSpPr>
              <p:nvPr/>
            </p:nvSpPr>
            <p:spPr bwMode="auto">
              <a:xfrm>
                <a:off x="6653213" y="704851"/>
                <a:ext cx="211138" cy="36513"/>
              </a:xfrm>
              <a:custGeom>
                <a:avLst/>
                <a:gdLst>
                  <a:gd name="T0" fmla="*/ 69 w 69"/>
                  <a:gd name="T1" fmla="*/ 0 h 12"/>
                  <a:gd name="T2" fmla="*/ 38 w 69"/>
                  <a:gd name="T3" fmla="*/ 0 h 12"/>
                  <a:gd name="T4" fmla="*/ 3 w 69"/>
                  <a:gd name="T5" fmla="*/ 12 h 12"/>
                  <a:gd name="T6" fmla="*/ 0 w 69"/>
                  <a:gd name="T7" fmla="*/ 12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2"/>
                  <a:gd name="T14" fmla="*/ 69 w 69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2">
                    <a:moveTo>
                      <a:pt x="69" y="0"/>
                    </a:moveTo>
                    <a:lnTo>
                      <a:pt x="38" y="0"/>
                    </a:lnTo>
                    <a:lnTo>
                      <a:pt x="3" y="12"/>
                    </a:lnTo>
                    <a:lnTo>
                      <a:pt x="0" y="12"/>
                    </a:lnTo>
                  </a:path>
                </a:pathLst>
              </a:custGeom>
              <a:noFill/>
              <a:ln w="11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4455" name="Rectangle 170"/>
            <p:cNvSpPr>
              <a:spLocks noChangeArrowheads="1"/>
            </p:cNvSpPr>
            <p:nvPr/>
          </p:nvSpPr>
          <p:spPr bwMode="auto">
            <a:xfrm>
              <a:off x="6543677" y="296863"/>
              <a:ext cx="583648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Zm_06</a:t>
              </a:r>
              <a:endParaRPr lang="en-US"/>
            </a:p>
          </p:txBody>
        </p:sp>
      </p:grpSp>
      <p:grpSp>
        <p:nvGrpSpPr>
          <p:cNvPr id="14357" name="Group 1219"/>
          <p:cNvGrpSpPr>
            <a:grpSpLocks/>
          </p:cNvGrpSpPr>
          <p:nvPr/>
        </p:nvGrpSpPr>
        <p:grpSpPr bwMode="auto">
          <a:xfrm>
            <a:off x="9177338" y="3659188"/>
            <a:ext cx="1414462" cy="549275"/>
            <a:chOff x="7523163" y="296863"/>
            <a:chExt cx="1413081" cy="549791"/>
          </a:xfrm>
        </p:grpSpPr>
        <p:grpSp>
          <p:nvGrpSpPr>
            <p:cNvPr id="14447" name="Group 301"/>
            <p:cNvGrpSpPr>
              <a:grpSpLocks/>
            </p:cNvGrpSpPr>
            <p:nvPr/>
          </p:nvGrpSpPr>
          <p:grpSpPr bwMode="auto">
            <a:xfrm>
              <a:off x="7523163" y="654051"/>
              <a:ext cx="1413081" cy="192603"/>
              <a:chOff x="7523163" y="654051"/>
              <a:chExt cx="1413081" cy="192603"/>
            </a:xfrm>
          </p:grpSpPr>
          <p:sp>
            <p:nvSpPr>
              <p:cNvPr id="14449" name="AutoShape 172"/>
              <p:cNvSpPr>
                <a:spLocks noChangeArrowheads="1"/>
              </p:cNvSpPr>
              <p:nvPr/>
            </p:nvSpPr>
            <p:spPr bwMode="auto">
              <a:xfrm>
                <a:off x="8442326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450" name="Rectangle 173"/>
              <p:cNvSpPr>
                <a:spLocks noChangeArrowheads="1"/>
              </p:cNvSpPr>
              <p:nvPr/>
            </p:nvSpPr>
            <p:spPr bwMode="auto">
              <a:xfrm>
                <a:off x="7523163" y="654051"/>
                <a:ext cx="771602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FFFF00"/>
                    </a:solidFill>
                  </a:rPr>
                  <a:t>Xipes0162</a:t>
                </a:r>
                <a:endParaRPr lang="en-US"/>
              </a:p>
            </p:txBody>
          </p:sp>
          <p:sp>
            <p:nvSpPr>
              <p:cNvPr id="14451" name="Rectangle 174"/>
              <p:cNvSpPr>
                <a:spLocks noChangeArrowheads="1"/>
              </p:cNvSpPr>
              <p:nvPr/>
            </p:nvSpPr>
            <p:spPr bwMode="auto">
              <a:xfrm>
                <a:off x="8716963" y="661988"/>
                <a:ext cx="219281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5.4</a:t>
                </a:r>
                <a:endParaRPr lang="en-US"/>
              </a:p>
            </p:txBody>
          </p:sp>
          <p:sp>
            <p:nvSpPr>
              <p:cNvPr id="14452" name="Freeform 175"/>
              <p:cNvSpPr>
                <a:spLocks/>
              </p:cNvSpPr>
              <p:nvPr/>
            </p:nvSpPr>
            <p:spPr bwMode="auto">
              <a:xfrm>
                <a:off x="8548688" y="704851"/>
                <a:ext cx="125413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453" name="Freeform 176"/>
              <p:cNvSpPr>
                <a:spLocks/>
              </p:cNvSpPr>
              <p:nvPr/>
            </p:nvSpPr>
            <p:spPr bwMode="auto">
              <a:xfrm>
                <a:off x="8326438" y="704851"/>
                <a:ext cx="211138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1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4448" name="Rectangle 177"/>
            <p:cNvSpPr>
              <a:spLocks noChangeArrowheads="1"/>
            </p:cNvSpPr>
            <p:nvPr/>
          </p:nvSpPr>
          <p:spPr bwMode="auto">
            <a:xfrm>
              <a:off x="8216902" y="296863"/>
              <a:ext cx="583648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Zm_09</a:t>
              </a:r>
              <a:endParaRPr lang="en-US"/>
            </a:p>
          </p:txBody>
        </p:sp>
      </p:grpSp>
      <p:grpSp>
        <p:nvGrpSpPr>
          <p:cNvPr id="14358" name="Group 1227"/>
          <p:cNvGrpSpPr>
            <a:grpSpLocks/>
          </p:cNvGrpSpPr>
          <p:nvPr/>
        </p:nvGrpSpPr>
        <p:grpSpPr bwMode="auto">
          <a:xfrm>
            <a:off x="11383962" y="1676400"/>
            <a:ext cx="1616076" cy="723900"/>
            <a:chOff x="2301862" y="296863"/>
            <a:chExt cx="1616364" cy="724416"/>
          </a:xfrm>
        </p:grpSpPr>
        <p:grpSp>
          <p:nvGrpSpPr>
            <p:cNvPr id="14436" name="Group 162"/>
            <p:cNvGrpSpPr>
              <a:grpSpLocks/>
            </p:cNvGrpSpPr>
            <p:nvPr/>
          </p:nvGrpSpPr>
          <p:grpSpPr bwMode="auto">
            <a:xfrm>
              <a:off x="2301862" y="654051"/>
              <a:ext cx="1616364" cy="367228"/>
              <a:chOff x="2301862" y="654051"/>
              <a:chExt cx="1616364" cy="367228"/>
            </a:xfrm>
          </p:grpSpPr>
          <p:sp>
            <p:nvSpPr>
              <p:cNvPr id="14438" name="AutoShape 127"/>
              <p:cNvSpPr>
                <a:spLocks noChangeArrowheads="1"/>
              </p:cNvSpPr>
              <p:nvPr/>
            </p:nvSpPr>
            <p:spPr bwMode="auto">
              <a:xfrm>
                <a:off x="3338513" y="654051"/>
                <a:ext cx="106363" cy="258763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439" name="Rectangle 128"/>
              <p:cNvSpPr>
                <a:spLocks noChangeArrowheads="1"/>
              </p:cNvSpPr>
              <p:nvPr/>
            </p:nvSpPr>
            <p:spPr bwMode="auto">
              <a:xfrm>
                <a:off x="2368550" y="654051"/>
                <a:ext cx="824361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FF0000"/>
                    </a:solidFill>
                  </a:rPr>
                  <a:t>Xicmp3063</a:t>
                </a:r>
                <a:endParaRPr lang="en-US"/>
              </a:p>
            </p:txBody>
          </p:sp>
          <p:sp>
            <p:nvSpPr>
              <p:cNvPr id="14440" name="Rectangle 129"/>
              <p:cNvSpPr>
                <a:spLocks noChangeArrowheads="1"/>
              </p:cNvSpPr>
              <p:nvPr/>
            </p:nvSpPr>
            <p:spPr bwMode="auto">
              <a:xfrm>
                <a:off x="3611563" y="661988"/>
                <a:ext cx="219281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1.7</a:t>
                </a:r>
                <a:endParaRPr lang="en-US"/>
              </a:p>
            </p:txBody>
          </p:sp>
          <p:sp>
            <p:nvSpPr>
              <p:cNvPr id="14441" name="Freeform 130"/>
              <p:cNvSpPr>
                <a:spLocks/>
              </p:cNvSpPr>
              <p:nvPr/>
            </p:nvSpPr>
            <p:spPr bwMode="auto">
              <a:xfrm>
                <a:off x="3444875" y="704851"/>
                <a:ext cx="123825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442" name="Freeform 131"/>
              <p:cNvSpPr>
                <a:spLocks/>
              </p:cNvSpPr>
              <p:nvPr/>
            </p:nvSpPr>
            <p:spPr bwMode="auto">
              <a:xfrm>
                <a:off x="3222625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443" name="Rectangle 132"/>
              <p:cNvSpPr>
                <a:spLocks noChangeArrowheads="1"/>
              </p:cNvSpPr>
              <p:nvPr/>
            </p:nvSpPr>
            <p:spPr bwMode="auto">
              <a:xfrm>
                <a:off x="2301862" y="827088"/>
                <a:ext cx="878602" cy="1847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 dirty="0" smtClean="0">
                    <a:solidFill>
                      <a:srgbClr val="E80C00"/>
                    </a:solidFill>
                  </a:rPr>
                  <a:t>Xipes0152.1</a:t>
                </a:r>
                <a:endParaRPr lang="en-US" dirty="0"/>
              </a:p>
            </p:txBody>
          </p:sp>
          <p:sp>
            <p:nvSpPr>
              <p:cNvPr id="14444" name="Rectangle 133"/>
              <p:cNvSpPr>
                <a:spLocks noChangeArrowheads="1"/>
              </p:cNvSpPr>
              <p:nvPr/>
            </p:nvSpPr>
            <p:spPr bwMode="auto">
              <a:xfrm>
                <a:off x="3611563" y="836613"/>
                <a:ext cx="306663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13.0</a:t>
                </a:r>
                <a:endParaRPr lang="en-US"/>
              </a:p>
            </p:txBody>
          </p:sp>
          <p:sp>
            <p:nvSpPr>
              <p:cNvPr id="14445" name="Freeform 134"/>
              <p:cNvSpPr>
                <a:spLocks/>
              </p:cNvSpPr>
              <p:nvPr/>
            </p:nvSpPr>
            <p:spPr bwMode="auto">
              <a:xfrm>
                <a:off x="3444875" y="860426"/>
                <a:ext cx="123825" cy="52388"/>
              </a:xfrm>
              <a:custGeom>
                <a:avLst/>
                <a:gdLst>
                  <a:gd name="T0" fmla="*/ 41 w 41"/>
                  <a:gd name="T1" fmla="*/ 17 h 17"/>
                  <a:gd name="T2" fmla="*/ 35 w 41"/>
                  <a:gd name="T3" fmla="*/ 17 h 17"/>
                  <a:gd name="T4" fmla="*/ 0 w 41"/>
                  <a:gd name="T5" fmla="*/ 0 h 17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7"/>
                  <a:gd name="T11" fmla="*/ 41 w 41"/>
                  <a:gd name="T12" fmla="*/ 17 h 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7">
                    <a:moveTo>
                      <a:pt x="41" y="17"/>
                    </a:moveTo>
                    <a:lnTo>
                      <a:pt x="35" y="17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446" name="Freeform 135"/>
              <p:cNvSpPr>
                <a:spLocks/>
              </p:cNvSpPr>
              <p:nvPr/>
            </p:nvSpPr>
            <p:spPr bwMode="auto">
              <a:xfrm>
                <a:off x="3222625" y="860426"/>
                <a:ext cx="209550" cy="52388"/>
              </a:xfrm>
              <a:custGeom>
                <a:avLst/>
                <a:gdLst>
                  <a:gd name="T0" fmla="*/ 69 w 69"/>
                  <a:gd name="T1" fmla="*/ 0 h 17"/>
                  <a:gd name="T2" fmla="*/ 38 w 69"/>
                  <a:gd name="T3" fmla="*/ 0 h 17"/>
                  <a:gd name="T4" fmla="*/ 3 w 69"/>
                  <a:gd name="T5" fmla="*/ 17 h 17"/>
                  <a:gd name="T6" fmla="*/ 0 w 69"/>
                  <a:gd name="T7" fmla="*/ 1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7"/>
                  <a:gd name="T14" fmla="*/ 69 w 69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7">
                    <a:moveTo>
                      <a:pt x="69" y="0"/>
                    </a:moveTo>
                    <a:lnTo>
                      <a:pt x="38" y="0"/>
                    </a:lnTo>
                    <a:lnTo>
                      <a:pt x="3" y="17"/>
                    </a:lnTo>
                    <a:lnTo>
                      <a:pt x="0" y="17"/>
                    </a:lnTo>
                  </a:path>
                </a:pathLst>
              </a:custGeom>
              <a:noFill/>
              <a:ln w="12">
                <a:solidFill>
                  <a:srgbClr val="E80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4437" name="Rectangle 136"/>
            <p:cNvSpPr>
              <a:spLocks noChangeArrowheads="1"/>
            </p:cNvSpPr>
            <p:nvPr/>
          </p:nvSpPr>
          <p:spPr bwMode="auto">
            <a:xfrm>
              <a:off x="3176588" y="296863"/>
              <a:ext cx="450102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Bd_1</a:t>
              </a:r>
              <a:endParaRPr lang="en-US"/>
            </a:p>
          </p:txBody>
        </p:sp>
      </p:grpSp>
      <p:grpSp>
        <p:nvGrpSpPr>
          <p:cNvPr id="14359" name="Group 1239"/>
          <p:cNvGrpSpPr>
            <a:grpSpLocks/>
          </p:cNvGrpSpPr>
          <p:nvPr/>
        </p:nvGrpSpPr>
        <p:grpSpPr bwMode="auto">
          <a:xfrm>
            <a:off x="11450638" y="4953000"/>
            <a:ext cx="1549400" cy="1108075"/>
            <a:chOff x="4090988" y="296863"/>
            <a:chExt cx="1549676" cy="1108591"/>
          </a:xfrm>
        </p:grpSpPr>
        <p:grpSp>
          <p:nvGrpSpPr>
            <p:cNvPr id="14417" name="Group 164"/>
            <p:cNvGrpSpPr>
              <a:grpSpLocks/>
            </p:cNvGrpSpPr>
            <p:nvPr/>
          </p:nvGrpSpPr>
          <p:grpSpPr bwMode="auto">
            <a:xfrm>
              <a:off x="4090988" y="654051"/>
              <a:ext cx="1549676" cy="751403"/>
              <a:chOff x="4090988" y="654051"/>
              <a:chExt cx="1549676" cy="751403"/>
            </a:xfrm>
          </p:grpSpPr>
          <p:sp>
            <p:nvSpPr>
              <p:cNvPr id="14419" name="AutoShape 138"/>
              <p:cNvSpPr>
                <a:spLocks noChangeArrowheads="1"/>
              </p:cNvSpPr>
              <p:nvPr/>
            </p:nvSpPr>
            <p:spPr bwMode="auto">
              <a:xfrm>
                <a:off x="5059363" y="654051"/>
                <a:ext cx="106363" cy="536575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420" name="Rectangle 139"/>
              <p:cNvSpPr>
                <a:spLocks noChangeArrowheads="1"/>
              </p:cNvSpPr>
              <p:nvPr/>
            </p:nvSpPr>
            <p:spPr bwMode="auto">
              <a:xfrm>
                <a:off x="4138613" y="654051"/>
                <a:ext cx="771602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1A5721"/>
                    </a:solidFill>
                  </a:rPr>
                  <a:t>Xipes0221</a:t>
                </a:r>
                <a:endParaRPr lang="en-US"/>
              </a:p>
            </p:txBody>
          </p:sp>
          <p:sp>
            <p:nvSpPr>
              <p:cNvPr id="14421" name="Rectangle 140"/>
              <p:cNvSpPr>
                <a:spLocks noChangeArrowheads="1"/>
              </p:cNvSpPr>
              <p:nvPr/>
            </p:nvSpPr>
            <p:spPr bwMode="auto">
              <a:xfrm>
                <a:off x="5334001" y="661988"/>
                <a:ext cx="219281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0.4</a:t>
                </a:r>
                <a:endParaRPr lang="en-US"/>
              </a:p>
            </p:txBody>
          </p:sp>
          <p:sp>
            <p:nvSpPr>
              <p:cNvPr id="14422" name="Freeform 141"/>
              <p:cNvSpPr>
                <a:spLocks/>
              </p:cNvSpPr>
              <p:nvPr/>
            </p:nvSpPr>
            <p:spPr bwMode="auto">
              <a:xfrm>
                <a:off x="5165726" y="704851"/>
                <a:ext cx="125413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423" name="Freeform 142"/>
              <p:cNvSpPr>
                <a:spLocks/>
              </p:cNvSpPr>
              <p:nvPr/>
            </p:nvSpPr>
            <p:spPr bwMode="auto">
              <a:xfrm>
                <a:off x="4943476" y="704851"/>
                <a:ext cx="211138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1">
                <a:solidFill>
                  <a:srgbClr val="1A57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424" name="Rectangle 143"/>
              <p:cNvSpPr>
                <a:spLocks noChangeArrowheads="1"/>
              </p:cNvSpPr>
              <p:nvPr/>
            </p:nvSpPr>
            <p:spPr bwMode="auto">
              <a:xfrm>
                <a:off x="4090988" y="863601"/>
                <a:ext cx="824361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800000"/>
                    </a:solidFill>
                  </a:rPr>
                  <a:t>Xicmp3056</a:t>
                </a:r>
                <a:endParaRPr lang="en-US"/>
              </a:p>
            </p:txBody>
          </p:sp>
          <p:sp>
            <p:nvSpPr>
              <p:cNvPr id="14425" name="Rectangle 144"/>
              <p:cNvSpPr>
                <a:spLocks noChangeArrowheads="1"/>
              </p:cNvSpPr>
              <p:nvPr/>
            </p:nvSpPr>
            <p:spPr bwMode="auto">
              <a:xfrm>
                <a:off x="5334001" y="873126"/>
                <a:ext cx="306663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29.4</a:t>
                </a:r>
                <a:endParaRPr lang="en-US"/>
              </a:p>
            </p:txBody>
          </p:sp>
          <p:sp>
            <p:nvSpPr>
              <p:cNvPr id="14426" name="Freeform 145"/>
              <p:cNvSpPr>
                <a:spLocks/>
              </p:cNvSpPr>
              <p:nvPr/>
            </p:nvSpPr>
            <p:spPr bwMode="auto">
              <a:xfrm>
                <a:off x="5165726" y="949326"/>
                <a:ext cx="125413" cy="155575"/>
              </a:xfrm>
              <a:custGeom>
                <a:avLst/>
                <a:gdLst>
                  <a:gd name="T0" fmla="*/ 41 w 41"/>
                  <a:gd name="T1" fmla="*/ 0 h 51"/>
                  <a:gd name="T2" fmla="*/ 35 w 41"/>
                  <a:gd name="T3" fmla="*/ 0 h 51"/>
                  <a:gd name="T4" fmla="*/ 0 w 41"/>
                  <a:gd name="T5" fmla="*/ 51 h 5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51"/>
                  <a:gd name="T11" fmla="*/ 41 w 41"/>
                  <a:gd name="T12" fmla="*/ 51 h 5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51">
                    <a:moveTo>
                      <a:pt x="41" y="0"/>
                    </a:moveTo>
                    <a:lnTo>
                      <a:pt x="35" y="0"/>
                    </a:lnTo>
                    <a:lnTo>
                      <a:pt x="0" y="51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427" name="Freeform 146"/>
              <p:cNvSpPr>
                <a:spLocks/>
              </p:cNvSpPr>
              <p:nvPr/>
            </p:nvSpPr>
            <p:spPr bwMode="auto">
              <a:xfrm>
                <a:off x="4943476" y="949326"/>
                <a:ext cx="211138" cy="155575"/>
              </a:xfrm>
              <a:custGeom>
                <a:avLst/>
                <a:gdLst>
                  <a:gd name="T0" fmla="*/ 69 w 69"/>
                  <a:gd name="T1" fmla="*/ 51 h 51"/>
                  <a:gd name="T2" fmla="*/ 38 w 69"/>
                  <a:gd name="T3" fmla="*/ 51 h 51"/>
                  <a:gd name="T4" fmla="*/ 3 w 69"/>
                  <a:gd name="T5" fmla="*/ 0 h 51"/>
                  <a:gd name="T6" fmla="*/ 0 w 69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51"/>
                  <a:gd name="T14" fmla="*/ 69 w 69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51">
                    <a:moveTo>
                      <a:pt x="69" y="51"/>
                    </a:moveTo>
                    <a:lnTo>
                      <a:pt x="38" y="51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1">
                <a:solidFill>
                  <a:srgbClr val="8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428" name="Rectangle 147"/>
              <p:cNvSpPr>
                <a:spLocks noChangeArrowheads="1"/>
              </p:cNvSpPr>
              <p:nvPr/>
            </p:nvSpPr>
            <p:spPr bwMode="auto">
              <a:xfrm>
                <a:off x="4138613" y="1038226"/>
                <a:ext cx="771602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90165"/>
                    </a:solidFill>
                  </a:rPr>
                  <a:t>Xipes0210</a:t>
                </a:r>
                <a:endParaRPr lang="en-US"/>
              </a:p>
            </p:txBody>
          </p:sp>
          <p:sp>
            <p:nvSpPr>
              <p:cNvPr id="14429" name="Rectangle 148"/>
              <p:cNvSpPr>
                <a:spLocks noChangeArrowheads="1"/>
              </p:cNvSpPr>
              <p:nvPr/>
            </p:nvSpPr>
            <p:spPr bwMode="auto">
              <a:xfrm>
                <a:off x="5334001" y="1046163"/>
                <a:ext cx="306663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31.5</a:t>
                </a:r>
                <a:endParaRPr lang="en-US"/>
              </a:p>
            </p:txBody>
          </p:sp>
          <p:sp>
            <p:nvSpPr>
              <p:cNvPr id="14430" name="Freeform 149"/>
              <p:cNvSpPr>
                <a:spLocks/>
              </p:cNvSpPr>
              <p:nvPr/>
            </p:nvSpPr>
            <p:spPr bwMode="auto">
              <a:xfrm>
                <a:off x="5165726" y="1122363"/>
                <a:ext cx="125413" cy="12700"/>
              </a:xfrm>
              <a:custGeom>
                <a:avLst/>
                <a:gdLst>
                  <a:gd name="T0" fmla="*/ 41 w 41"/>
                  <a:gd name="T1" fmla="*/ 0 h 4"/>
                  <a:gd name="T2" fmla="*/ 35 w 41"/>
                  <a:gd name="T3" fmla="*/ 0 h 4"/>
                  <a:gd name="T4" fmla="*/ 0 w 41"/>
                  <a:gd name="T5" fmla="*/ 4 h 4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4"/>
                  <a:gd name="T11" fmla="*/ 41 w 41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4">
                    <a:moveTo>
                      <a:pt x="41" y="0"/>
                    </a:moveTo>
                    <a:lnTo>
                      <a:pt x="35" y="0"/>
                    </a:lnTo>
                    <a:lnTo>
                      <a:pt x="0" y="4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431" name="Freeform 150"/>
              <p:cNvSpPr>
                <a:spLocks/>
              </p:cNvSpPr>
              <p:nvPr/>
            </p:nvSpPr>
            <p:spPr bwMode="auto">
              <a:xfrm>
                <a:off x="4943476" y="1122363"/>
                <a:ext cx="211138" cy="12700"/>
              </a:xfrm>
              <a:custGeom>
                <a:avLst/>
                <a:gdLst>
                  <a:gd name="T0" fmla="*/ 69 w 69"/>
                  <a:gd name="T1" fmla="*/ 4 h 4"/>
                  <a:gd name="T2" fmla="*/ 38 w 69"/>
                  <a:gd name="T3" fmla="*/ 4 h 4"/>
                  <a:gd name="T4" fmla="*/ 3 w 69"/>
                  <a:gd name="T5" fmla="*/ 0 h 4"/>
                  <a:gd name="T6" fmla="*/ 0 w 69"/>
                  <a:gd name="T7" fmla="*/ 0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4"/>
                  <a:gd name="T14" fmla="*/ 69 w 69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4">
                    <a:moveTo>
                      <a:pt x="69" y="4"/>
                    </a:moveTo>
                    <a:lnTo>
                      <a:pt x="38" y="4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1">
                <a:solidFill>
                  <a:srgbClr val="090165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432" name="Rectangle 151"/>
              <p:cNvSpPr>
                <a:spLocks noChangeArrowheads="1"/>
              </p:cNvSpPr>
              <p:nvPr/>
            </p:nvSpPr>
            <p:spPr bwMode="auto">
              <a:xfrm>
                <a:off x="4138613" y="1211263"/>
                <a:ext cx="771602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FF00FF"/>
                    </a:solidFill>
                  </a:rPr>
                  <a:t>Xipes0163</a:t>
                </a:r>
                <a:endParaRPr lang="en-US"/>
              </a:p>
            </p:txBody>
          </p:sp>
          <p:sp>
            <p:nvSpPr>
              <p:cNvPr id="14433" name="Rectangle 152"/>
              <p:cNvSpPr>
                <a:spLocks noChangeArrowheads="1"/>
              </p:cNvSpPr>
              <p:nvPr/>
            </p:nvSpPr>
            <p:spPr bwMode="auto">
              <a:xfrm>
                <a:off x="5334001" y="1220788"/>
                <a:ext cx="306663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31.7</a:t>
                </a:r>
                <a:endParaRPr lang="en-US"/>
              </a:p>
            </p:txBody>
          </p:sp>
          <p:sp>
            <p:nvSpPr>
              <p:cNvPr id="14434" name="Freeform 153"/>
              <p:cNvSpPr>
                <a:spLocks/>
              </p:cNvSpPr>
              <p:nvPr/>
            </p:nvSpPr>
            <p:spPr bwMode="auto">
              <a:xfrm>
                <a:off x="5165726" y="1138238"/>
                <a:ext cx="125413" cy="158750"/>
              </a:xfrm>
              <a:custGeom>
                <a:avLst/>
                <a:gdLst>
                  <a:gd name="T0" fmla="*/ 41 w 41"/>
                  <a:gd name="T1" fmla="*/ 52 h 52"/>
                  <a:gd name="T2" fmla="*/ 35 w 41"/>
                  <a:gd name="T3" fmla="*/ 52 h 52"/>
                  <a:gd name="T4" fmla="*/ 0 w 41"/>
                  <a:gd name="T5" fmla="*/ 0 h 52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52"/>
                  <a:gd name="T11" fmla="*/ 41 w 41"/>
                  <a:gd name="T12" fmla="*/ 52 h 5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52">
                    <a:moveTo>
                      <a:pt x="41" y="52"/>
                    </a:moveTo>
                    <a:lnTo>
                      <a:pt x="35" y="52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435" name="Freeform 154"/>
              <p:cNvSpPr>
                <a:spLocks/>
              </p:cNvSpPr>
              <p:nvPr/>
            </p:nvSpPr>
            <p:spPr bwMode="auto">
              <a:xfrm>
                <a:off x="4943476" y="1138238"/>
                <a:ext cx="211138" cy="158750"/>
              </a:xfrm>
              <a:custGeom>
                <a:avLst/>
                <a:gdLst>
                  <a:gd name="T0" fmla="*/ 69 w 69"/>
                  <a:gd name="T1" fmla="*/ 0 h 52"/>
                  <a:gd name="T2" fmla="*/ 38 w 69"/>
                  <a:gd name="T3" fmla="*/ 0 h 52"/>
                  <a:gd name="T4" fmla="*/ 3 w 69"/>
                  <a:gd name="T5" fmla="*/ 52 h 52"/>
                  <a:gd name="T6" fmla="*/ 0 w 69"/>
                  <a:gd name="T7" fmla="*/ 52 h 5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52"/>
                  <a:gd name="T14" fmla="*/ 69 w 69"/>
                  <a:gd name="T15" fmla="*/ 52 h 5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52">
                    <a:moveTo>
                      <a:pt x="69" y="0"/>
                    </a:moveTo>
                    <a:lnTo>
                      <a:pt x="38" y="0"/>
                    </a:lnTo>
                    <a:lnTo>
                      <a:pt x="3" y="52"/>
                    </a:lnTo>
                    <a:lnTo>
                      <a:pt x="0" y="52"/>
                    </a:lnTo>
                  </a:path>
                </a:pathLst>
              </a:custGeom>
              <a:noFill/>
              <a:ln w="11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4418" name="Rectangle 155"/>
            <p:cNvSpPr>
              <a:spLocks noChangeArrowheads="1"/>
            </p:cNvSpPr>
            <p:nvPr/>
          </p:nvSpPr>
          <p:spPr bwMode="auto">
            <a:xfrm>
              <a:off x="4899026" y="296863"/>
              <a:ext cx="450102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Bd_3</a:t>
              </a:r>
              <a:endParaRPr lang="en-US"/>
            </a:p>
          </p:txBody>
        </p:sp>
      </p:grpSp>
      <p:grpSp>
        <p:nvGrpSpPr>
          <p:cNvPr id="14360" name="Group 1259"/>
          <p:cNvGrpSpPr>
            <a:grpSpLocks/>
          </p:cNvGrpSpPr>
          <p:nvPr/>
        </p:nvGrpSpPr>
        <p:grpSpPr bwMode="auto">
          <a:xfrm>
            <a:off x="11506200" y="3659188"/>
            <a:ext cx="1501775" cy="549275"/>
            <a:chOff x="5811838" y="296863"/>
            <a:chExt cx="1502051" cy="549791"/>
          </a:xfrm>
        </p:grpSpPr>
        <p:grpSp>
          <p:nvGrpSpPr>
            <p:cNvPr id="14410" name="Group 163"/>
            <p:cNvGrpSpPr>
              <a:grpSpLocks/>
            </p:cNvGrpSpPr>
            <p:nvPr/>
          </p:nvGrpSpPr>
          <p:grpSpPr bwMode="auto">
            <a:xfrm>
              <a:off x="5811838" y="654051"/>
              <a:ext cx="1502051" cy="192603"/>
              <a:chOff x="5811838" y="654051"/>
              <a:chExt cx="1502051" cy="192603"/>
            </a:xfrm>
          </p:grpSpPr>
          <p:sp>
            <p:nvSpPr>
              <p:cNvPr id="14412" name="AutoShape 157"/>
              <p:cNvSpPr>
                <a:spLocks noChangeArrowheads="1"/>
              </p:cNvSpPr>
              <p:nvPr/>
            </p:nvSpPr>
            <p:spPr bwMode="auto">
              <a:xfrm>
                <a:off x="6732588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413" name="Rectangle 158"/>
              <p:cNvSpPr>
                <a:spLocks noChangeArrowheads="1"/>
              </p:cNvSpPr>
              <p:nvPr/>
            </p:nvSpPr>
            <p:spPr bwMode="auto">
              <a:xfrm>
                <a:off x="5811838" y="654051"/>
                <a:ext cx="771602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FFFF00"/>
                    </a:solidFill>
                  </a:rPr>
                  <a:t>Xipes0162</a:t>
                </a:r>
                <a:endParaRPr lang="en-US"/>
              </a:p>
            </p:txBody>
          </p:sp>
          <p:sp>
            <p:nvSpPr>
              <p:cNvPr id="14414" name="Rectangle 159"/>
              <p:cNvSpPr>
                <a:spLocks noChangeArrowheads="1"/>
              </p:cNvSpPr>
              <p:nvPr/>
            </p:nvSpPr>
            <p:spPr bwMode="auto">
              <a:xfrm>
                <a:off x="7007226" y="661988"/>
                <a:ext cx="306663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15.7</a:t>
                </a:r>
                <a:endParaRPr lang="en-US"/>
              </a:p>
            </p:txBody>
          </p:sp>
          <p:sp>
            <p:nvSpPr>
              <p:cNvPr id="14415" name="Freeform 160"/>
              <p:cNvSpPr>
                <a:spLocks/>
              </p:cNvSpPr>
              <p:nvPr/>
            </p:nvSpPr>
            <p:spPr bwMode="auto">
              <a:xfrm>
                <a:off x="6838951" y="704851"/>
                <a:ext cx="125413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4416" name="Freeform 161"/>
              <p:cNvSpPr>
                <a:spLocks/>
              </p:cNvSpPr>
              <p:nvPr/>
            </p:nvSpPr>
            <p:spPr bwMode="auto">
              <a:xfrm>
                <a:off x="6616701" y="704851"/>
                <a:ext cx="211138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4411" name="Rectangle 162"/>
            <p:cNvSpPr>
              <a:spLocks noChangeArrowheads="1"/>
            </p:cNvSpPr>
            <p:nvPr/>
          </p:nvSpPr>
          <p:spPr bwMode="auto">
            <a:xfrm>
              <a:off x="6570664" y="296863"/>
              <a:ext cx="450102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Bd_5</a:t>
              </a:r>
              <a:endParaRPr lang="en-US"/>
            </a:p>
          </p:txBody>
        </p:sp>
      </p:grpSp>
      <p:cxnSp>
        <p:nvCxnSpPr>
          <p:cNvPr id="432" name="Straight Connector 431"/>
          <p:cNvCxnSpPr/>
          <p:nvPr/>
        </p:nvCxnSpPr>
        <p:spPr>
          <a:xfrm rot="16200000" flipH="1">
            <a:off x="6047582" y="3283744"/>
            <a:ext cx="1052512" cy="609600"/>
          </a:xfrm>
          <a:prstGeom prst="line">
            <a:avLst/>
          </a:prstGeom>
          <a:ln w="9525" cap="rnd">
            <a:solidFill>
              <a:srgbClr val="FFFF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4" name="Straight Connector 433"/>
          <p:cNvCxnSpPr/>
          <p:nvPr/>
        </p:nvCxnSpPr>
        <p:spPr>
          <a:xfrm rot="5340000" flipH="1" flipV="1">
            <a:off x="3616325" y="3457575"/>
            <a:ext cx="1298575" cy="631825"/>
          </a:xfrm>
          <a:prstGeom prst="line">
            <a:avLst/>
          </a:prstGeom>
          <a:ln w="9525" cap="rnd">
            <a:solidFill>
              <a:srgbClr val="FFFF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7" name="Straight Connector 436"/>
          <p:cNvCxnSpPr/>
          <p:nvPr/>
        </p:nvCxnSpPr>
        <p:spPr>
          <a:xfrm>
            <a:off x="3962400" y="5767388"/>
            <a:ext cx="603250" cy="100012"/>
          </a:xfrm>
          <a:prstGeom prst="line">
            <a:avLst/>
          </a:prstGeom>
          <a:ln w="9525" cap="rnd">
            <a:solidFill>
              <a:srgbClr val="00008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9" name="Straight Connector 438"/>
          <p:cNvCxnSpPr/>
          <p:nvPr/>
        </p:nvCxnSpPr>
        <p:spPr>
          <a:xfrm>
            <a:off x="3959226" y="5939414"/>
            <a:ext cx="593725" cy="128016"/>
          </a:xfrm>
          <a:prstGeom prst="line">
            <a:avLst/>
          </a:prstGeom>
          <a:ln w="9525" cap="rnd">
            <a:solidFill>
              <a:srgbClr val="C0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2" name="Straight Connector 441"/>
          <p:cNvCxnSpPr/>
          <p:nvPr/>
        </p:nvCxnSpPr>
        <p:spPr>
          <a:xfrm flipV="1">
            <a:off x="3970338" y="6553200"/>
            <a:ext cx="584200" cy="0"/>
          </a:xfrm>
          <a:prstGeom prst="line">
            <a:avLst/>
          </a:prstGeom>
          <a:ln w="9525" cap="rnd">
            <a:solidFill>
              <a:srgbClr val="141AFC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4" name="Straight Connector 443"/>
          <p:cNvCxnSpPr/>
          <p:nvPr/>
        </p:nvCxnSpPr>
        <p:spPr>
          <a:xfrm>
            <a:off x="3962400" y="5400670"/>
            <a:ext cx="603250" cy="1005840"/>
          </a:xfrm>
          <a:prstGeom prst="line">
            <a:avLst/>
          </a:prstGeom>
          <a:ln w="9525" cap="rnd">
            <a:solidFill>
              <a:srgbClr val="1A5721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Straight Connector 444"/>
          <p:cNvCxnSpPr/>
          <p:nvPr/>
        </p:nvCxnSpPr>
        <p:spPr>
          <a:xfrm flipV="1">
            <a:off x="3968750" y="4842933"/>
            <a:ext cx="493186" cy="748246"/>
          </a:xfrm>
          <a:prstGeom prst="line">
            <a:avLst/>
          </a:prstGeom>
          <a:ln w="9525" cap="rnd">
            <a:solidFill>
              <a:srgbClr val="00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8" name="Straight Connector 447"/>
          <p:cNvCxnSpPr/>
          <p:nvPr/>
        </p:nvCxnSpPr>
        <p:spPr>
          <a:xfrm>
            <a:off x="3970338" y="3444875"/>
            <a:ext cx="603250" cy="501650"/>
          </a:xfrm>
          <a:prstGeom prst="line">
            <a:avLst/>
          </a:prstGeom>
          <a:ln w="9525" cap="rnd">
            <a:solidFill>
              <a:srgbClr val="808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9" name="Straight Connector 448"/>
          <p:cNvCxnSpPr/>
          <p:nvPr/>
        </p:nvCxnSpPr>
        <p:spPr>
          <a:xfrm>
            <a:off x="3962400" y="3627438"/>
            <a:ext cx="491067" cy="1884362"/>
          </a:xfrm>
          <a:prstGeom prst="line">
            <a:avLst/>
          </a:prstGeom>
          <a:ln w="9525" cap="rnd">
            <a:solidFill>
              <a:srgbClr val="E80C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0" name="Straight Connector 449"/>
          <p:cNvCxnSpPr/>
          <p:nvPr/>
        </p:nvCxnSpPr>
        <p:spPr>
          <a:xfrm rot="5400000" flipH="1" flipV="1">
            <a:off x="3806032" y="1527968"/>
            <a:ext cx="876300" cy="563563"/>
          </a:xfrm>
          <a:prstGeom prst="line">
            <a:avLst/>
          </a:prstGeom>
          <a:ln w="9525" cap="rnd">
            <a:solidFill>
              <a:srgbClr val="FF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6" name="Straight Connector 455"/>
          <p:cNvCxnSpPr/>
          <p:nvPr/>
        </p:nvCxnSpPr>
        <p:spPr>
          <a:xfrm>
            <a:off x="3970338" y="3276600"/>
            <a:ext cx="584200" cy="304800"/>
          </a:xfrm>
          <a:prstGeom prst="line">
            <a:avLst/>
          </a:prstGeom>
          <a:ln w="9525" cap="rnd">
            <a:solidFill>
              <a:srgbClr val="80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Straight Connector 459"/>
          <p:cNvCxnSpPr/>
          <p:nvPr/>
        </p:nvCxnSpPr>
        <p:spPr>
          <a:xfrm>
            <a:off x="3954463" y="2765425"/>
            <a:ext cx="625475" cy="485775"/>
          </a:xfrm>
          <a:prstGeom prst="line">
            <a:avLst/>
          </a:prstGeom>
          <a:ln w="9525" cap="rnd">
            <a:solidFill>
              <a:srgbClr val="FF66CC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2" name="Straight Connector 461"/>
          <p:cNvCxnSpPr/>
          <p:nvPr/>
        </p:nvCxnSpPr>
        <p:spPr>
          <a:xfrm>
            <a:off x="3970338" y="3108325"/>
            <a:ext cx="584200" cy="304800"/>
          </a:xfrm>
          <a:prstGeom prst="line">
            <a:avLst/>
          </a:prstGeom>
          <a:ln w="9525" cap="rnd">
            <a:solidFill>
              <a:srgbClr val="00FF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3" name="Straight Connector 462"/>
          <p:cNvCxnSpPr/>
          <p:nvPr/>
        </p:nvCxnSpPr>
        <p:spPr>
          <a:xfrm flipV="1">
            <a:off x="3963988" y="2547941"/>
            <a:ext cx="593725" cy="0"/>
          </a:xfrm>
          <a:prstGeom prst="line">
            <a:avLst/>
          </a:prstGeom>
          <a:ln w="9525" cap="rnd">
            <a:solidFill>
              <a:srgbClr val="00008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7" name="Straight Connector 466"/>
          <p:cNvCxnSpPr/>
          <p:nvPr/>
        </p:nvCxnSpPr>
        <p:spPr>
          <a:xfrm flipV="1">
            <a:off x="3976688" y="2354263"/>
            <a:ext cx="595312" cy="46037"/>
          </a:xfrm>
          <a:prstGeom prst="line">
            <a:avLst/>
          </a:prstGeom>
          <a:ln w="9525" cap="rnd">
            <a:solidFill>
              <a:srgbClr val="008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8" name="Straight Connector 467"/>
          <p:cNvCxnSpPr/>
          <p:nvPr/>
        </p:nvCxnSpPr>
        <p:spPr>
          <a:xfrm>
            <a:off x="3962400" y="2917825"/>
            <a:ext cx="593725" cy="2789238"/>
          </a:xfrm>
          <a:prstGeom prst="line">
            <a:avLst/>
          </a:prstGeom>
          <a:ln w="9525" cap="rnd">
            <a:solidFill>
              <a:srgbClr val="00008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9" name="Straight Connector 468"/>
          <p:cNvCxnSpPr/>
          <p:nvPr/>
        </p:nvCxnSpPr>
        <p:spPr>
          <a:xfrm>
            <a:off x="1719263" y="1801813"/>
            <a:ext cx="549804" cy="1830387"/>
          </a:xfrm>
          <a:prstGeom prst="line">
            <a:avLst/>
          </a:prstGeom>
          <a:ln w="9525" cap="rnd">
            <a:solidFill>
              <a:srgbClr val="E80C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0" name="Straight Connector 469"/>
          <p:cNvCxnSpPr/>
          <p:nvPr/>
        </p:nvCxnSpPr>
        <p:spPr>
          <a:xfrm flipV="1">
            <a:off x="1708150" y="2209800"/>
            <a:ext cx="612775" cy="123825"/>
          </a:xfrm>
          <a:prstGeom prst="line">
            <a:avLst/>
          </a:prstGeom>
          <a:ln w="9525" cap="rnd">
            <a:solidFill>
              <a:srgbClr val="FF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3" name="Straight Connector 472"/>
          <p:cNvCxnSpPr/>
          <p:nvPr/>
        </p:nvCxnSpPr>
        <p:spPr>
          <a:xfrm flipV="1">
            <a:off x="1706563" y="3276600"/>
            <a:ext cx="609600" cy="31750"/>
          </a:xfrm>
          <a:prstGeom prst="line">
            <a:avLst/>
          </a:prstGeom>
          <a:ln w="9525" cap="rnd">
            <a:solidFill>
              <a:srgbClr val="80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5" name="Straight Connector 474"/>
          <p:cNvCxnSpPr/>
          <p:nvPr/>
        </p:nvCxnSpPr>
        <p:spPr>
          <a:xfrm flipV="1">
            <a:off x="1706563" y="2903535"/>
            <a:ext cx="609600" cy="566928"/>
          </a:xfrm>
          <a:prstGeom prst="line">
            <a:avLst/>
          </a:prstGeom>
          <a:ln w="9525" cap="rnd">
            <a:solidFill>
              <a:srgbClr val="090165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7" name="Straight Connector 476"/>
          <p:cNvCxnSpPr/>
          <p:nvPr/>
        </p:nvCxnSpPr>
        <p:spPr>
          <a:xfrm flipV="1">
            <a:off x="1698627" y="5410200"/>
            <a:ext cx="609600" cy="73152"/>
          </a:xfrm>
          <a:prstGeom prst="line">
            <a:avLst/>
          </a:prstGeom>
          <a:ln w="9525" cap="rnd">
            <a:solidFill>
              <a:srgbClr val="1A5721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0" name="Straight Connector 479"/>
          <p:cNvCxnSpPr/>
          <p:nvPr/>
        </p:nvCxnSpPr>
        <p:spPr>
          <a:xfrm flipV="1">
            <a:off x="6273800" y="3563938"/>
            <a:ext cx="604838" cy="228600"/>
          </a:xfrm>
          <a:prstGeom prst="line">
            <a:avLst/>
          </a:prstGeom>
          <a:ln w="9525" cap="rnd">
            <a:solidFill>
              <a:srgbClr val="00FFFF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6" name="Straight Connector 485"/>
          <p:cNvCxnSpPr/>
          <p:nvPr/>
        </p:nvCxnSpPr>
        <p:spPr>
          <a:xfrm flipV="1">
            <a:off x="8497888" y="4114800"/>
            <a:ext cx="600075" cy="0"/>
          </a:xfrm>
          <a:prstGeom prst="line">
            <a:avLst/>
          </a:prstGeom>
          <a:ln w="9525" cap="rnd">
            <a:solidFill>
              <a:srgbClr val="FFFF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8" name="Straight Connector 487"/>
          <p:cNvCxnSpPr/>
          <p:nvPr/>
        </p:nvCxnSpPr>
        <p:spPr>
          <a:xfrm flipV="1">
            <a:off x="10804525" y="4114800"/>
            <a:ext cx="600075" cy="0"/>
          </a:xfrm>
          <a:prstGeom prst="line">
            <a:avLst/>
          </a:prstGeom>
          <a:ln w="9525" cap="rnd">
            <a:solidFill>
              <a:srgbClr val="FFFF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9" name="Straight Connector 488"/>
          <p:cNvCxnSpPr/>
          <p:nvPr/>
        </p:nvCxnSpPr>
        <p:spPr>
          <a:xfrm flipV="1">
            <a:off x="8502650" y="3540125"/>
            <a:ext cx="604838" cy="0"/>
          </a:xfrm>
          <a:prstGeom prst="line">
            <a:avLst/>
          </a:prstGeom>
          <a:ln w="9525" cap="rnd">
            <a:solidFill>
              <a:srgbClr val="00FFFF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0" name="Straight Connector 489"/>
          <p:cNvCxnSpPr/>
          <p:nvPr/>
        </p:nvCxnSpPr>
        <p:spPr>
          <a:xfrm rot="5400000" flipH="1" flipV="1">
            <a:off x="3636963" y="1131887"/>
            <a:ext cx="1182688" cy="595313"/>
          </a:xfrm>
          <a:prstGeom prst="line">
            <a:avLst/>
          </a:prstGeom>
          <a:ln w="9525" cap="rnd">
            <a:solidFill>
              <a:schemeClr val="tx1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1" name="Straight Connector 490"/>
          <p:cNvCxnSpPr/>
          <p:nvPr/>
        </p:nvCxnSpPr>
        <p:spPr>
          <a:xfrm rot="16200000" flipH="1">
            <a:off x="6171407" y="1416844"/>
            <a:ext cx="800100" cy="604837"/>
          </a:xfrm>
          <a:prstGeom prst="line">
            <a:avLst/>
          </a:prstGeom>
          <a:ln w="9525" cap="rnd">
            <a:solidFill>
              <a:srgbClr val="FF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3" name="Straight Connector 492"/>
          <p:cNvCxnSpPr/>
          <p:nvPr/>
        </p:nvCxnSpPr>
        <p:spPr>
          <a:xfrm flipV="1">
            <a:off x="6280150" y="2312988"/>
            <a:ext cx="593725" cy="46037"/>
          </a:xfrm>
          <a:prstGeom prst="line">
            <a:avLst/>
          </a:prstGeom>
          <a:ln w="9525" cap="rnd">
            <a:solidFill>
              <a:srgbClr val="008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4" name="Straight Connector 493"/>
          <p:cNvCxnSpPr/>
          <p:nvPr/>
        </p:nvCxnSpPr>
        <p:spPr>
          <a:xfrm rot="5400000" flipH="1" flipV="1">
            <a:off x="6215063" y="2566987"/>
            <a:ext cx="731838" cy="639763"/>
          </a:xfrm>
          <a:prstGeom prst="line">
            <a:avLst/>
          </a:prstGeom>
          <a:ln w="9525" cap="rnd">
            <a:solidFill>
              <a:srgbClr val="FF66CC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6" name="Straight Connector 495"/>
          <p:cNvCxnSpPr/>
          <p:nvPr/>
        </p:nvCxnSpPr>
        <p:spPr>
          <a:xfrm flipV="1">
            <a:off x="6291263" y="5840413"/>
            <a:ext cx="596900" cy="44450"/>
          </a:xfrm>
          <a:prstGeom prst="line">
            <a:avLst/>
          </a:prstGeom>
          <a:ln w="9525" cap="rnd">
            <a:solidFill>
              <a:srgbClr val="00008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8" name="Straight Connector 497"/>
          <p:cNvCxnSpPr/>
          <p:nvPr/>
        </p:nvCxnSpPr>
        <p:spPr>
          <a:xfrm flipV="1">
            <a:off x="6265863" y="5694363"/>
            <a:ext cx="639762" cy="365125"/>
          </a:xfrm>
          <a:prstGeom prst="line">
            <a:avLst/>
          </a:prstGeom>
          <a:ln w="9525" cap="rnd">
            <a:solidFill>
              <a:srgbClr val="C0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0" name="Straight Connector 499"/>
          <p:cNvCxnSpPr>
            <a:stCxn id="14771" idx="3"/>
          </p:cNvCxnSpPr>
          <p:nvPr/>
        </p:nvCxnSpPr>
        <p:spPr>
          <a:xfrm flipV="1">
            <a:off x="6251575" y="5465763"/>
            <a:ext cx="636588" cy="950912"/>
          </a:xfrm>
          <a:prstGeom prst="line">
            <a:avLst/>
          </a:prstGeom>
          <a:ln w="9525" cap="rnd">
            <a:solidFill>
              <a:srgbClr val="1A5721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3" name="Straight Connector 502"/>
          <p:cNvCxnSpPr/>
          <p:nvPr/>
        </p:nvCxnSpPr>
        <p:spPr>
          <a:xfrm>
            <a:off x="8485188" y="5699125"/>
            <a:ext cx="612775" cy="244475"/>
          </a:xfrm>
          <a:prstGeom prst="line">
            <a:avLst/>
          </a:prstGeom>
          <a:ln w="9525" cap="rnd">
            <a:solidFill>
              <a:srgbClr val="C0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8" name="Straight Connector 507"/>
          <p:cNvCxnSpPr/>
          <p:nvPr/>
        </p:nvCxnSpPr>
        <p:spPr>
          <a:xfrm>
            <a:off x="8488363" y="5494338"/>
            <a:ext cx="609600" cy="296862"/>
          </a:xfrm>
          <a:prstGeom prst="line">
            <a:avLst/>
          </a:prstGeom>
          <a:ln w="9525" cap="rnd">
            <a:solidFill>
              <a:srgbClr val="1A5721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0" name="Straight Connector 509"/>
          <p:cNvCxnSpPr/>
          <p:nvPr/>
        </p:nvCxnSpPr>
        <p:spPr>
          <a:xfrm>
            <a:off x="8497888" y="2687638"/>
            <a:ext cx="615950" cy="2928937"/>
          </a:xfrm>
          <a:prstGeom prst="line">
            <a:avLst/>
          </a:prstGeom>
          <a:ln w="9525" cap="rnd">
            <a:solidFill>
              <a:srgbClr val="00008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" name="Straight Connector 511"/>
          <p:cNvCxnSpPr/>
          <p:nvPr/>
        </p:nvCxnSpPr>
        <p:spPr>
          <a:xfrm>
            <a:off x="10796588" y="5616575"/>
            <a:ext cx="604837" cy="182563"/>
          </a:xfrm>
          <a:prstGeom prst="line">
            <a:avLst/>
          </a:prstGeom>
          <a:ln w="9525" cap="rnd">
            <a:solidFill>
              <a:srgbClr val="00008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6" name="Straight Connector 515"/>
          <p:cNvCxnSpPr/>
          <p:nvPr/>
        </p:nvCxnSpPr>
        <p:spPr>
          <a:xfrm flipV="1">
            <a:off x="10812463" y="5410200"/>
            <a:ext cx="593725" cy="403225"/>
          </a:xfrm>
          <a:prstGeom prst="line">
            <a:avLst/>
          </a:prstGeom>
          <a:ln w="9525" cap="rnd">
            <a:solidFill>
              <a:srgbClr val="1A5721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8" name="Straight Connector 517"/>
          <p:cNvCxnSpPr/>
          <p:nvPr/>
        </p:nvCxnSpPr>
        <p:spPr>
          <a:xfrm flipV="1">
            <a:off x="8504238" y="2286000"/>
            <a:ext cx="593725" cy="212725"/>
          </a:xfrm>
          <a:prstGeom prst="line">
            <a:avLst/>
          </a:prstGeom>
          <a:ln w="9525" cap="rnd">
            <a:solidFill>
              <a:srgbClr val="FF66CC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0" name="Straight Connector 519"/>
          <p:cNvCxnSpPr/>
          <p:nvPr/>
        </p:nvCxnSpPr>
        <p:spPr>
          <a:xfrm rot="16200000" flipH="1">
            <a:off x="9280526" y="3832225"/>
            <a:ext cx="3657600" cy="625475"/>
          </a:xfrm>
          <a:prstGeom prst="line">
            <a:avLst/>
          </a:prstGeom>
          <a:ln w="9525" cap="rnd">
            <a:solidFill>
              <a:srgbClr val="FF66CC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4" name="Straight Connector 523"/>
          <p:cNvCxnSpPr/>
          <p:nvPr/>
        </p:nvCxnSpPr>
        <p:spPr>
          <a:xfrm rot="5400000" flipH="1" flipV="1">
            <a:off x="6213475" y="2914650"/>
            <a:ext cx="731838" cy="617538"/>
          </a:xfrm>
          <a:prstGeom prst="line">
            <a:avLst/>
          </a:prstGeom>
          <a:ln w="9525" cap="rnd">
            <a:solidFill>
              <a:srgbClr val="80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8" name="Straight Connector 527"/>
          <p:cNvCxnSpPr/>
          <p:nvPr/>
        </p:nvCxnSpPr>
        <p:spPr>
          <a:xfrm flipV="1">
            <a:off x="6278563" y="3039533"/>
            <a:ext cx="570970" cy="2492905"/>
          </a:xfrm>
          <a:prstGeom prst="line">
            <a:avLst/>
          </a:prstGeom>
          <a:ln w="9525" cap="rnd">
            <a:solidFill>
              <a:srgbClr val="E80C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2" name="Straight Connector 531"/>
          <p:cNvCxnSpPr/>
          <p:nvPr/>
        </p:nvCxnSpPr>
        <p:spPr>
          <a:xfrm rot="5400000" flipH="1" flipV="1">
            <a:off x="5056982" y="3883818"/>
            <a:ext cx="3048000" cy="614363"/>
          </a:xfrm>
          <a:prstGeom prst="line">
            <a:avLst/>
          </a:prstGeom>
          <a:ln w="9525" cap="rnd">
            <a:solidFill>
              <a:srgbClr val="090165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5" name="Straight Connector 534"/>
          <p:cNvCxnSpPr/>
          <p:nvPr/>
        </p:nvCxnSpPr>
        <p:spPr>
          <a:xfrm rot="16200000" flipH="1">
            <a:off x="7257256" y="3566319"/>
            <a:ext cx="3090863" cy="612775"/>
          </a:xfrm>
          <a:prstGeom prst="line">
            <a:avLst/>
          </a:prstGeom>
          <a:ln w="9525" cap="rnd">
            <a:solidFill>
              <a:srgbClr val="008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7" name="Straight Connector 536"/>
          <p:cNvCxnSpPr/>
          <p:nvPr/>
        </p:nvCxnSpPr>
        <p:spPr>
          <a:xfrm>
            <a:off x="8496300" y="2133600"/>
            <a:ext cx="601663" cy="533400"/>
          </a:xfrm>
          <a:prstGeom prst="line">
            <a:avLst/>
          </a:prstGeom>
          <a:ln w="9525" cap="rnd">
            <a:solidFill>
              <a:srgbClr val="FF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0" name="Straight Connector 539"/>
          <p:cNvCxnSpPr/>
          <p:nvPr/>
        </p:nvCxnSpPr>
        <p:spPr>
          <a:xfrm flipV="1">
            <a:off x="10804525" y="2133600"/>
            <a:ext cx="595313" cy="533400"/>
          </a:xfrm>
          <a:prstGeom prst="line">
            <a:avLst/>
          </a:prstGeom>
          <a:ln w="9525" cap="rnd">
            <a:solidFill>
              <a:srgbClr val="FF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3" name="Straight Connector 542"/>
          <p:cNvCxnSpPr/>
          <p:nvPr/>
        </p:nvCxnSpPr>
        <p:spPr>
          <a:xfrm flipV="1">
            <a:off x="8504238" y="2125133"/>
            <a:ext cx="538162" cy="914931"/>
          </a:xfrm>
          <a:prstGeom prst="line">
            <a:avLst/>
          </a:prstGeom>
          <a:ln w="9525" cap="rnd">
            <a:solidFill>
              <a:srgbClr val="E80C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7" name="Straight Connector 546"/>
          <p:cNvCxnSpPr/>
          <p:nvPr/>
        </p:nvCxnSpPr>
        <p:spPr>
          <a:xfrm>
            <a:off x="10804525" y="2125663"/>
            <a:ext cx="523875" cy="151870"/>
          </a:xfrm>
          <a:prstGeom prst="line">
            <a:avLst/>
          </a:prstGeom>
          <a:ln w="9525" cap="rnd">
            <a:solidFill>
              <a:srgbClr val="E80C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9" name="Straight Connector 548"/>
          <p:cNvCxnSpPr/>
          <p:nvPr/>
        </p:nvCxnSpPr>
        <p:spPr>
          <a:xfrm flipV="1">
            <a:off x="8504238" y="2476500"/>
            <a:ext cx="584200" cy="384175"/>
          </a:xfrm>
          <a:prstGeom prst="line">
            <a:avLst/>
          </a:prstGeom>
          <a:ln w="9525" cap="rnd">
            <a:solidFill>
              <a:srgbClr val="80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3" name="Straight Connector 552"/>
          <p:cNvCxnSpPr/>
          <p:nvPr/>
        </p:nvCxnSpPr>
        <p:spPr>
          <a:xfrm>
            <a:off x="10798175" y="2495550"/>
            <a:ext cx="622300" cy="3109913"/>
          </a:xfrm>
          <a:prstGeom prst="line">
            <a:avLst/>
          </a:prstGeom>
          <a:ln w="9525" cap="rnd">
            <a:solidFill>
              <a:srgbClr val="80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2" name="Group 451"/>
          <p:cNvGrpSpPr/>
          <p:nvPr/>
        </p:nvGrpSpPr>
        <p:grpSpPr>
          <a:xfrm>
            <a:off x="2316162" y="1913891"/>
            <a:ext cx="1658212" cy="1835150"/>
            <a:chOff x="7434989" y="654051"/>
            <a:chExt cx="1658212" cy="1835150"/>
          </a:xfrm>
        </p:grpSpPr>
        <p:sp>
          <p:nvSpPr>
            <p:cNvPr id="453" name="AutoShape 137"/>
            <p:cNvSpPr>
              <a:spLocks noChangeArrowheads="1"/>
            </p:cNvSpPr>
            <p:nvPr/>
          </p:nvSpPr>
          <p:spPr bwMode="auto">
            <a:xfrm>
              <a:off x="8455026" y="654051"/>
              <a:ext cx="106363" cy="1758950"/>
            </a:xfrm>
            <a:prstGeom prst="roundRect">
              <a:avLst>
                <a:gd name="adj" fmla="val 50000"/>
              </a:avLst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Rectangle 138"/>
            <p:cNvSpPr>
              <a:spLocks noChangeArrowheads="1"/>
            </p:cNvSpPr>
            <p:nvPr/>
          </p:nvSpPr>
          <p:spPr bwMode="auto">
            <a:xfrm>
              <a:off x="7534276" y="654051"/>
              <a:ext cx="817563" cy="21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Xipes0123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55" name="Rectangle 139"/>
            <p:cNvSpPr>
              <a:spLocks noChangeArrowheads="1"/>
            </p:cNvSpPr>
            <p:nvPr/>
          </p:nvSpPr>
          <p:spPr bwMode="auto">
            <a:xfrm>
              <a:off x="8729663" y="665163"/>
              <a:ext cx="277813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0.5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57" name="Freeform 140"/>
            <p:cNvSpPr>
              <a:spLocks/>
            </p:cNvSpPr>
            <p:nvPr/>
          </p:nvSpPr>
          <p:spPr bwMode="auto">
            <a:xfrm>
              <a:off x="8561388" y="704851"/>
              <a:ext cx="125413" cy="36513"/>
            </a:xfrm>
            <a:custGeom>
              <a:avLst/>
              <a:gdLst/>
              <a:ahLst/>
              <a:cxnLst>
                <a:cxn ang="0">
                  <a:pos x="41" y="12"/>
                </a:cxn>
                <a:cxn ang="0">
                  <a:pos x="35" y="12"/>
                </a:cxn>
                <a:cxn ang="0">
                  <a:pos x="0" y="0"/>
                </a:cxn>
              </a:cxnLst>
              <a:rect l="0" t="0" r="r" b="b"/>
              <a:pathLst>
                <a:path w="41" h="12">
                  <a:moveTo>
                    <a:pt x="41" y="12"/>
                  </a:moveTo>
                  <a:lnTo>
                    <a:pt x="35" y="12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" name="Freeform 141"/>
            <p:cNvSpPr>
              <a:spLocks/>
            </p:cNvSpPr>
            <p:nvPr/>
          </p:nvSpPr>
          <p:spPr bwMode="auto">
            <a:xfrm>
              <a:off x="8339138" y="704851"/>
              <a:ext cx="209550" cy="36513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8" y="0"/>
                </a:cxn>
                <a:cxn ang="0">
                  <a:pos x="3" y="12"/>
                </a:cxn>
                <a:cxn ang="0">
                  <a:pos x="0" y="12"/>
                </a:cxn>
              </a:cxnLst>
              <a:rect l="0" t="0" r="r" b="b"/>
              <a:pathLst>
                <a:path w="69" h="12">
                  <a:moveTo>
                    <a:pt x="69" y="0"/>
                  </a:moveTo>
                  <a:lnTo>
                    <a:pt x="38" y="0"/>
                  </a:lnTo>
                  <a:lnTo>
                    <a:pt x="3" y="12"/>
                  </a:lnTo>
                  <a:lnTo>
                    <a:pt x="0" y="12"/>
                  </a:lnTo>
                </a:path>
              </a:pathLst>
            </a:custGeom>
            <a:noFill/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Rectangle 142"/>
            <p:cNvSpPr>
              <a:spLocks noChangeArrowheads="1"/>
            </p:cNvSpPr>
            <p:nvPr/>
          </p:nvSpPr>
          <p:spPr bwMode="auto">
            <a:xfrm>
              <a:off x="7485063" y="833438"/>
              <a:ext cx="866775" cy="207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sng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</a:rPr>
                <a:t>Xicmp3063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61" name="Rectangle 143"/>
            <p:cNvSpPr>
              <a:spLocks noChangeArrowheads="1"/>
            </p:cNvSpPr>
            <p:nvPr/>
          </p:nvSpPr>
          <p:spPr bwMode="auto">
            <a:xfrm>
              <a:off x="8729663" y="842963"/>
              <a:ext cx="277813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7.2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64" name="Freeform 144"/>
            <p:cNvSpPr>
              <a:spLocks/>
            </p:cNvSpPr>
            <p:nvPr/>
          </p:nvSpPr>
          <p:spPr bwMode="auto">
            <a:xfrm>
              <a:off x="8561388" y="919163"/>
              <a:ext cx="125413" cy="26988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35" y="0"/>
                </a:cxn>
                <a:cxn ang="0">
                  <a:pos x="0" y="9"/>
                </a:cxn>
              </a:cxnLst>
              <a:rect l="0" t="0" r="r" b="b"/>
              <a:pathLst>
                <a:path w="41" h="9">
                  <a:moveTo>
                    <a:pt x="41" y="0"/>
                  </a:moveTo>
                  <a:lnTo>
                    <a:pt x="35" y="0"/>
                  </a:lnTo>
                  <a:lnTo>
                    <a:pt x="0" y="9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Freeform 145"/>
            <p:cNvSpPr>
              <a:spLocks/>
            </p:cNvSpPr>
            <p:nvPr/>
          </p:nvSpPr>
          <p:spPr bwMode="auto">
            <a:xfrm>
              <a:off x="8339138" y="919163"/>
              <a:ext cx="209550" cy="26988"/>
            </a:xfrm>
            <a:custGeom>
              <a:avLst/>
              <a:gdLst/>
              <a:ahLst/>
              <a:cxnLst>
                <a:cxn ang="0">
                  <a:pos x="69" y="9"/>
                </a:cxn>
                <a:cxn ang="0">
                  <a:pos x="38" y="9"/>
                </a:cxn>
                <a:cxn ang="0">
                  <a:pos x="3" y="0"/>
                </a:cxn>
                <a:cxn ang="0">
                  <a:pos x="0" y="0"/>
                </a:cxn>
              </a:cxnLst>
              <a:rect l="0" t="0" r="r" b="b"/>
              <a:pathLst>
                <a:path w="69" h="9">
                  <a:moveTo>
                    <a:pt x="69" y="9"/>
                  </a:moveTo>
                  <a:lnTo>
                    <a:pt x="38" y="9"/>
                  </a:lnTo>
                  <a:lnTo>
                    <a:pt x="3" y="0"/>
                  </a:lnTo>
                  <a:lnTo>
                    <a:pt x="0" y="0"/>
                  </a:lnTo>
                </a:path>
              </a:pathLst>
            </a:custGeom>
            <a:noFill/>
            <a:ln w="12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Rectangle 146"/>
            <p:cNvSpPr>
              <a:spLocks noChangeArrowheads="1"/>
            </p:cNvSpPr>
            <p:nvPr/>
          </p:nvSpPr>
          <p:spPr bwMode="auto">
            <a:xfrm>
              <a:off x="7534276" y="1006476"/>
              <a:ext cx="817563" cy="21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sng" strike="noStrike" cap="none" normalizeH="0" baseline="0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</a:rPr>
                <a:t>Xipes0181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71" name="Rectangle 147"/>
            <p:cNvSpPr>
              <a:spLocks noChangeArrowheads="1"/>
            </p:cNvSpPr>
            <p:nvPr/>
          </p:nvSpPr>
          <p:spPr bwMode="auto">
            <a:xfrm>
              <a:off x="8729663" y="1019176"/>
              <a:ext cx="277813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9.5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72" name="Freeform 148"/>
            <p:cNvSpPr>
              <a:spLocks/>
            </p:cNvSpPr>
            <p:nvPr/>
          </p:nvSpPr>
          <p:spPr bwMode="auto">
            <a:xfrm>
              <a:off x="8561388" y="1028701"/>
              <a:ext cx="125413" cy="66675"/>
            </a:xfrm>
            <a:custGeom>
              <a:avLst/>
              <a:gdLst/>
              <a:ahLst/>
              <a:cxnLst>
                <a:cxn ang="0">
                  <a:pos x="41" y="22"/>
                </a:cxn>
                <a:cxn ang="0">
                  <a:pos x="35" y="22"/>
                </a:cxn>
                <a:cxn ang="0">
                  <a:pos x="0" y="0"/>
                </a:cxn>
              </a:cxnLst>
              <a:rect l="0" t="0" r="r" b="b"/>
              <a:pathLst>
                <a:path w="41" h="22">
                  <a:moveTo>
                    <a:pt x="41" y="22"/>
                  </a:moveTo>
                  <a:lnTo>
                    <a:pt x="35" y="22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" name="Freeform 149"/>
            <p:cNvSpPr>
              <a:spLocks/>
            </p:cNvSpPr>
            <p:nvPr/>
          </p:nvSpPr>
          <p:spPr bwMode="auto">
            <a:xfrm>
              <a:off x="8339138" y="1028701"/>
              <a:ext cx="209550" cy="66675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8" y="0"/>
                </a:cxn>
                <a:cxn ang="0">
                  <a:pos x="3" y="22"/>
                </a:cxn>
                <a:cxn ang="0">
                  <a:pos x="0" y="22"/>
                </a:cxn>
              </a:cxnLst>
              <a:rect l="0" t="0" r="r" b="b"/>
              <a:pathLst>
                <a:path w="69" h="22">
                  <a:moveTo>
                    <a:pt x="69" y="0"/>
                  </a:moveTo>
                  <a:lnTo>
                    <a:pt x="38" y="0"/>
                  </a:lnTo>
                  <a:lnTo>
                    <a:pt x="3" y="22"/>
                  </a:lnTo>
                  <a:lnTo>
                    <a:pt x="0" y="22"/>
                  </a:lnTo>
                </a:path>
              </a:pathLst>
            </a:custGeom>
            <a:noFill/>
            <a:ln w="12">
              <a:solidFill>
                <a:srgbClr val="008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" name="Rectangle 150"/>
            <p:cNvSpPr>
              <a:spLocks noChangeArrowheads="1"/>
            </p:cNvSpPr>
            <p:nvPr/>
          </p:nvSpPr>
          <p:spPr bwMode="auto">
            <a:xfrm>
              <a:off x="7534276" y="1187451"/>
              <a:ext cx="817563" cy="21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80"/>
                  </a:solidFill>
                  <a:effectLst/>
                  <a:latin typeface="Arial" pitchFamily="34" charset="0"/>
                </a:rPr>
                <a:t>Xipes0007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78" name="Rectangle 151"/>
            <p:cNvSpPr>
              <a:spLocks noChangeArrowheads="1"/>
            </p:cNvSpPr>
            <p:nvPr/>
          </p:nvSpPr>
          <p:spPr bwMode="auto">
            <a:xfrm>
              <a:off x="8729663" y="1198563"/>
              <a:ext cx="363538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15.9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79" name="Freeform 152"/>
            <p:cNvSpPr>
              <a:spLocks/>
            </p:cNvSpPr>
            <p:nvPr/>
          </p:nvSpPr>
          <p:spPr bwMode="auto">
            <a:xfrm>
              <a:off x="8561388" y="1260476"/>
              <a:ext cx="125413" cy="14288"/>
            </a:xfrm>
            <a:custGeom>
              <a:avLst/>
              <a:gdLst/>
              <a:ahLst/>
              <a:cxnLst>
                <a:cxn ang="0">
                  <a:pos x="41" y="5"/>
                </a:cxn>
                <a:cxn ang="0">
                  <a:pos x="35" y="5"/>
                </a:cxn>
                <a:cxn ang="0">
                  <a:pos x="0" y="0"/>
                </a:cxn>
              </a:cxnLst>
              <a:rect l="0" t="0" r="r" b="b"/>
              <a:pathLst>
                <a:path w="41" h="5">
                  <a:moveTo>
                    <a:pt x="41" y="5"/>
                  </a:moveTo>
                  <a:lnTo>
                    <a:pt x="35" y="5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Freeform 153"/>
            <p:cNvSpPr>
              <a:spLocks/>
            </p:cNvSpPr>
            <p:nvPr/>
          </p:nvSpPr>
          <p:spPr bwMode="auto">
            <a:xfrm>
              <a:off x="8339138" y="1260476"/>
              <a:ext cx="209550" cy="14288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8" y="0"/>
                </a:cxn>
                <a:cxn ang="0">
                  <a:pos x="3" y="5"/>
                </a:cxn>
                <a:cxn ang="0">
                  <a:pos x="0" y="5"/>
                </a:cxn>
              </a:cxnLst>
              <a:rect l="0" t="0" r="r" b="b"/>
              <a:pathLst>
                <a:path w="69" h="5">
                  <a:moveTo>
                    <a:pt x="69" y="0"/>
                  </a:moveTo>
                  <a:lnTo>
                    <a:pt x="38" y="0"/>
                  </a:lnTo>
                  <a:lnTo>
                    <a:pt x="3" y="5"/>
                  </a:lnTo>
                  <a:lnTo>
                    <a:pt x="0" y="5"/>
                  </a:lnTo>
                </a:path>
              </a:pathLst>
            </a:custGeom>
            <a:noFill/>
            <a:ln w="12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Rectangle 154"/>
            <p:cNvSpPr>
              <a:spLocks noChangeArrowheads="1"/>
            </p:cNvSpPr>
            <p:nvPr/>
          </p:nvSpPr>
          <p:spPr bwMode="auto">
            <a:xfrm>
              <a:off x="7534276" y="1366838"/>
              <a:ext cx="817563" cy="207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sng" strike="noStrike" cap="none" normalizeH="0" baseline="0" smtClean="0">
                  <a:ln>
                    <a:noFill/>
                  </a:ln>
                  <a:solidFill>
                    <a:srgbClr val="FF00FF"/>
                  </a:solidFill>
                  <a:effectLst/>
                  <a:latin typeface="Arial" pitchFamily="34" charset="0"/>
                </a:rPr>
                <a:t>Xipes0163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83" name="Rectangle 155"/>
            <p:cNvSpPr>
              <a:spLocks noChangeArrowheads="1"/>
            </p:cNvSpPr>
            <p:nvPr/>
          </p:nvSpPr>
          <p:spPr bwMode="auto">
            <a:xfrm>
              <a:off x="8729663" y="1376363"/>
              <a:ext cx="363538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19.4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84" name="Freeform 156"/>
            <p:cNvSpPr>
              <a:spLocks/>
            </p:cNvSpPr>
            <p:nvPr/>
          </p:nvSpPr>
          <p:spPr bwMode="auto">
            <a:xfrm>
              <a:off x="8561388" y="1385888"/>
              <a:ext cx="125413" cy="66675"/>
            </a:xfrm>
            <a:custGeom>
              <a:avLst/>
              <a:gdLst/>
              <a:ahLst/>
              <a:cxnLst>
                <a:cxn ang="0">
                  <a:pos x="41" y="22"/>
                </a:cxn>
                <a:cxn ang="0">
                  <a:pos x="35" y="22"/>
                </a:cxn>
                <a:cxn ang="0">
                  <a:pos x="0" y="0"/>
                </a:cxn>
              </a:cxnLst>
              <a:rect l="0" t="0" r="r" b="b"/>
              <a:pathLst>
                <a:path w="41" h="22">
                  <a:moveTo>
                    <a:pt x="41" y="22"/>
                  </a:moveTo>
                  <a:lnTo>
                    <a:pt x="35" y="22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Freeform 157"/>
            <p:cNvSpPr>
              <a:spLocks/>
            </p:cNvSpPr>
            <p:nvPr/>
          </p:nvSpPr>
          <p:spPr bwMode="auto">
            <a:xfrm>
              <a:off x="8339138" y="1385888"/>
              <a:ext cx="209550" cy="66675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8" y="0"/>
                </a:cxn>
                <a:cxn ang="0">
                  <a:pos x="3" y="22"/>
                </a:cxn>
                <a:cxn ang="0">
                  <a:pos x="0" y="22"/>
                </a:cxn>
              </a:cxnLst>
              <a:rect l="0" t="0" r="r" b="b"/>
              <a:pathLst>
                <a:path w="69" h="22">
                  <a:moveTo>
                    <a:pt x="69" y="0"/>
                  </a:moveTo>
                  <a:lnTo>
                    <a:pt x="38" y="0"/>
                  </a:lnTo>
                  <a:lnTo>
                    <a:pt x="3" y="22"/>
                  </a:lnTo>
                  <a:lnTo>
                    <a:pt x="0" y="22"/>
                  </a:lnTo>
                </a:path>
              </a:pathLst>
            </a:custGeom>
            <a:noFill/>
            <a:ln w="12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Rectangle 158"/>
            <p:cNvSpPr>
              <a:spLocks noChangeArrowheads="1"/>
            </p:cNvSpPr>
            <p:nvPr/>
          </p:nvSpPr>
          <p:spPr bwMode="auto">
            <a:xfrm>
              <a:off x="7534276" y="1539876"/>
              <a:ext cx="817563" cy="207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sng" strike="noStrike" cap="none" normalizeH="0" baseline="0" smtClean="0">
                  <a:ln>
                    <a:noFill/>
                  </a:ln>
                  <a:solidFill>
                    <a:srgbClr val="090165"/>
                  </a:solidFill>
                  <a:effectLst/>
                  <a:latin typeface="Arial" pitchFamily="34" charset="0"/>
                </a:rPr>
                <a:t>Xipes0210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92" name="Rectangle 159"/>
            <p:cNvSpPr>
              <a:spLocks noChangeArrowheads="1"/>
            </p:cNvSpPr>
            <p:nvPr/>
          </p:nvSpPr>
          <p:spPr bwMode="auto">
            <a:xfrm>
              <a:off x="8729663" y="1549401"/>
              <a:ext cx="363538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19.7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95" name="Freeform 160"/>
            <p:cNvSpPr>
              <a:spLocks/>
            </p:cNvSpPr>
            <p:nvPr/>
          </p:nvSpPr>
          <p:spPr bwMode="auto">
            <a:xfrm>
              <a:off x="8561388" y="1397001"/>
              <a:ext cx="125413" cy="228600"/>
            </a:xfrm>
            <a:custGeom>
              <a:avLst/>
              <a:gdLst/>
              <a:ahLst/>
              <a:cxnLst>
                <a:cxn ang="0">
                  <a:pos x="41" y="75"/>
                </a:cxn>
                <a:cxn ang="0">
                  <a:pos x="35" y="75"/>
                </a:cxn>
                <a:cxn ang="0">
                  <a:pos x="0" y="0"/>
                </a:cxn>
              </a:cxnLst>
              <a:rect l="0" t="0" r="r" b="b"/>
              <a:pathLst>
                <a:path w="41" h="75">
                  <a:moveTo>
                    <a:pt x="41" y="75"/>
                  </a:moveTo>
                  <a:lnTo>
                    <a:pt x="35" y="75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" name="Freeform 161"/>
            <p:cNvSpPr>
              <a:spLocks/>
            </p:cNvSpPr>
            <p:nvPr/>
          </p:nvSpPr>
          <p:spPr bwMode="auto">
            <a:xfrm>
              <a:off x="8339138" y="1397001"/>
              <a:ext cx="209550" cy="228600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8" y="0"/>
                </a:cxn>
                <a:cxn ang="0">
                  <a:pos x="3" y="75"/>
                </a:cxn>
                <a:cxn ang="0">
                  <a:pos x="0" y="75"/>
                </a:cxn>
              </a:cxnLst>
              <a:rect l="0" t="0" r="r" b="b"/>
              <a:pathLst>
                <a:path w="69" h="75">
                  <a:moveTo>
                    <a:pt x="69" y="0"/>
                  </a:moveTo>
                  <a:lnTo>
                    <a:pt x="38" y="0"/>
                  </a:lnTo>
                  <a:lnTo>
                    <a:pt x="3" y="75"/>
                  </a:lnTo>
                  <a:lnTo>
                    <a:pt x="0" y="75"/>
                  </a:lnTo>
                </a:path>
              </a:pathLst>
            </a:custGeom>
            <a:noFill/>
            <a:ln w="12">
              <a:solidFill>
                <a:srgbClr val="09016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" name="Rectangle 162"/>
            <p:cNvSpPr>
              <a:spLocks noChangeArrowheads="1"/>
            </p:cNvSpPr>
            <p:nvPr/>
          </p:nvSpPr>
          <p:spPr bwMode="auto">
            <a:xfrm>
              <a:off x="7534276" y="1714501"/>
              <a:ext cx="817563" cy="21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FF00"/>
                  </a:solidFill>
                  <a:effectLst/>
                  <a:latin typeface="Arial" pitchFamily="34" charset="0"/>
                </a:rPr>
                <a:t>Xipes0117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01" name="Rectangle 163"/>
            <p:cNvSpPr>
              <a:spLocks noChangeArrowheads="1"/>
            </p:cNvSpPr>
            <p:nvPr/>
          </p:nvSpPr>
          <p:spPr bwMode="auto">
            <a:xfrm>
              <a:off x="8729663" y="1727201"/>
              <a:ext cx="363538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20.8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02" name="Freeform 164"/>
            <p:cNvSpPr>
              <a:spLocks/>
            </p:cNvSpPr>
            <p:nvPr/>
          </p:nvSpPr>
          <p:spPr bwMode="auto">
            <a:xfrm>
              <a:off x="8561388" y="1436688"/>
              <a:ext cx="125413" cy="366713"/>
            </a:xfrm>
            <a:custGeom>
              <a:avLst/>
              <a:gdLst/>
              <a:ahLst/>
              <a:cxnLst>
                <a:cxn ang="0">
                  <a:pos x="41" y="120"/>
                </a:cxn>
                <a:cxn ang="0">
                  <a:pos x="35" y="120"/>
                </a:cxn>
                <a:cxn ang="0">
                  <a:pos x="0" y="0"/>
                </a:cxn>
              </a:cxnLst>
              <a:rect l="0" t="0" r="r" b="b"/>
              <a:pathLst>
                <a:path w="41" h="120">
                  <a:moveTo>
                    <a:pt x="41" y="120"/>
                  </a:moveTo>
                  <a:lnTo>
                    <a:pt x="35" y="120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" name="Freeform 165"/>
            <p:cNvSpPr>
              <a:spLocks/>
            </p:cNvSpPr>
            <p:nvPr/>
          </p:nvSpPr>
          <p:spPr bwMode="auto">
            <a:xfrm>
              <a:off x="8339138" y="1436688"/>
              <a:ext cx="209550" cy="366713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8" y="0"/>
                </a:cxn>
                <a:cxn ang="0">
                  <a:pos x="3" y="120"/>
                </a:cxn>
                <a:cxn ang="0">
                  <a:pos x="0" y="120"/>
                </a:cxn>
              </a:cxnLst>
              <a:rect l="0" t="0" r="r" b="b"/>
              <a:pathLst>
                <a:path w="69" h="120">
                  <a:moveTo>
                    <a:pt x="69" y="0"/>
                  </a:moveTo>
                  <a:lnTo>
                    <a:pt x="38" y="0"/>
                  </a:lnTo>
                  <a:lnTo>
                    <a:pt x="3" y="120"/>
                  </a:lnTo>
                  <a:lnTo>
                    <a:pt x="0" y="120"/>
                  </a:lnTo>
                </a:path>
              </a:pathLst>
            </a:custGeom>
            <a:noFill/>
            <a:ln w="12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5" name="Rectangle 166"/>
            <p:cNvSpPr>
              <a:spLocks noChangeArrowheads="1"/>
            </p:cNvSpPr>
            <p:nvPr/>
          </p:nvSpPr>
          <p:spPr bwMode="auto">
            <a:xfrm>
              <a:off x="7485063" y="1893888"/>
              <a:ext cx="866775" cy="207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sng" strike="noStrike" cap="none" normalizeH="0" baseline="0" smtClean="0">
                  <a:ln>
                    <a:noFill/>
                  </a:ln>
                  <a:solidFill>
                    <a:srgbClr val="800000"/>
                  </a:solidFill>
                  <a:effectLst/>
                  <a:latin typeface="Arial" pitchFamily="34" charset="0"/>
                </a:rPr>
                <a:t>Xicmp3056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06" name="Rectangle 167"/>
            <p:cNvSpPr>
              <a:spLocks noChangeArrowheads="1"/>
            </p:cNvSpPr>
            <p:nvPr/>
          </p:nvSpPr>
          <p:spPr bwMode="auto">
            <a:xfrm>
              <a:off x="8729663" y="1903413"/>
              <a:ext cx="363538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22.3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07" name="Freeform 168"/>
            <p:cNvSpPr>
              <a:spLocks/>
            </p:cNvSpPr>
            <p:nvPr/>
          </p:nvSpPr>
          <p:spPr bwMode="auto">
            <a:xfrm>
              <a:off x="8561388" y="1489076"/>
              <a:ext cx="125413" cy="490538"/>
            </a:xfrm>
            <a:custGeom>
              <a:avLst/>
              <a:gdLst/>
              <a:ahLst/>
              <a:cxnLst>
                <a:cxn ang="0">
                  <a:pos x="41" y="161"/>
                </a:cxn>
                <a:cxn ang="0">
                  <a:pos x="35" y="161"/>
                </a:cxn>
                <a:cxn ang="0">
                  <a:pos x="0" y="0"/>
                </a:cxn>
              </a:cxnLst>
              <a:rect l="0" t="0" r="r" b="b"/>
              <a:pathLst>
                <a:path w="41" h="161">
                  <a:moveTo>
                    <a:pt x="41" y="161"/>
                  </a:moveTo>
                  <a:lnTo>
                    <a:pt x="35" y="161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9" name="Freeform 169"/>
            <p:cNvSpPr>
              <a:spLocks/>
            </p:cNvSpPr>
            <p:nvPr/>
          </p:nvSpPr>
          <p:spPr bwMode="auto">
            <a:xfrm>
              <a:off x="8339138" y="1489076"/>
              <a:ext cx="209550" cy="490538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8" y="0"/>
                </a:cxn>
                <a:cxn ang="0">
                  <a:pos x="3" y="161"/>
                </a:cxn>
                <a:cxn ang="0">
                  <a:pos x="0" y="161"/>
                </a:cxn>
              </a:cxnLst>
              <a:rect l="0" t="0" r="r" b="b"/>
              <a:pathLst>
                <a:path w="69" h="161">
                  <a:moveTo>
                    <a:pt x="69" y="0"/>
                  </a:moveTo>
                  <a:lnTo>
                    <a:pt x="38" y="0"/>
                  </a:lnTo>
                  <a:lnTo>
                    <a:pt x="3" y="161"/>
                  </a:lnTo>
                  <a:lnTo>
                    <a:pt x="0" y="161"/>
                  </a:lnTo>
                </a:path>
              </a:pathLst>
            </a:custGeom>
            <a:noFill/>
            <a:ln w="12">
              <a:solidFill>
                <a:srgbClr val="8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1" name="Rectangle 170"/>
            <p:cNvSpPr>
              <a:spLocks noChangeArrowheads="1"/>
            </p:cNvSpPr>
            <p:nvPr/>
          </p:nvSpPr>
          <p:spPr bwMode="auto">
            <a:xfrm>
              <a:off x="7534276" y="2068513"/>
              <a:ext cx="817563" cy="21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808000"/>
                  </a:solidFill>
                  <a:effectLst/>
                  <a:latin typeface="Arial" pitchFamily="34" charset="0"/>
                </a:rPr>
                <a:t>Xipes0160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3" name="Rectangle 171"/>
            <p:cNvSpPr>
              <a:spLocks noChangeArrowheads="1"/>
            </p:cNvSpPr>
            <p:nvPr/>
          </p:nvSpPr>
          <p:spPr bwMode="auto">
            <a:xfrm>
              <a:off x="8729663" y="2079626"/>
              <a:ext cx="363538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30.4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4" name="Freeform 172"/>
            <p:cNvSpPr>
              <a:spLocks/>
            </p:cNvSpPr>
            <p:nvPr/>
          </p:nvSpPr>
          <p:spPr bwMode="auto">
            <a:xfrm>
              <a:off x="8561388" y="1781176"/>
              <a:ext cx="125413" cy="374650"/>
            </a:xfrm>
            <a:custGeom>
              <a:avLst/>
              <a:gdLst/>
              <a:ahLst/>
              <a:cxnLst>
                <a:cxn ang="0">
                  <a:pos x="41" y="123"/>
                </a:cxn>
                <a:cxn ang="0">
                  <a:pos x="35" y="123"/>
                </a:cxn>
                <a:cxn ang="0">
                  <a:pos x="0" y="0"/>
                </a:cxn>
              </a:cxnLst>
              <a:rect l="0" t="0" r="r" b="b"/>
              <a:pathLst>
                <a:path w="41" h="123">
                  <a:moveTo>
                    <a:pt x="41" y="123"/>
                  </a:moveTo>
                  <a:lnTo>
                    <a:pt x="35" y="123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" name="Freeform 173"/>
            <p:cNvSpPr>
              <a:spLocks/>
            </p:cNvSpPr>
            <p:nvPr/>
          </p:nvSpPr>
          <p:spPr bwMode="auto">
            <a:xfrm>
              <a:off x="8339138" y="1781176"/>
              <a:ext cx="209550" cy="374650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8" y="0"/>
                </a:cxn>
                <a:cxn ang="0">
                  <a:pos x="3" y="123"/>
                </a:cxn>
                <a:cxn ang="0">
                  <a:pos x="0" y="123"/>
                </a:cxn>
              </a:cxnLst>
              <a:rect l="0" t="0" r="r" b="b"/>
              <a:pathLst>
                <a:path w="69" h="123">
                  <a:moveTo>
                    <a:pt x="69" y="0"/>
                  </a:moveTo>
                  <a:lnTo>
                    <a:pt x="38" y="0"/>
                  </a:lnTo>
                  <a:lnTo>
                    <a:pt x="3" y="123"/>
                  </a:lnTo>
                  <a:lnTo>
                    <a:pt x="0" y="123"/>
                  </a:lnTo>
                </a:path>
              </a:pathLst>
            </a:custGeom>
            <a:noFill/>
            <a:ln w="12">
              <a:solidFill>
                <a:srgbClr val="808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" name="Rectangle 174"/>
            <p:cNvSpPr>
              <a:spLocks noChangeArrowheads="1"/>
            </p:cNvSpPr>
            <p:nvPr/>
          </p:nvSpPr>
          <p:spPr bwMode="auto">
            <a:xfrm>
              <a:off x="7434989" y="2274888"/>
              <a:ext cx="878446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sng" strike="noStrike" cap="none" normalizeH="0" baseline="0" dirty="0" smtClean="0">
                  <a:ln>
                    <a:noFill/>
                  </a:ln>
                  <a:solidFill>
                    <a:srgbClr val="E80C00"/>
                  </a:solidFill>
                  <a:effectLst/>
                  <a:latin typeface="Arial" pitchFamily="34" charset="0"/>
                </a:rPr>
                <a:t>Xipes0152.1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9" name="Rectangle 175"/>
            <p:cNvSpPr>
              <a:spLocks noChangeArrowheads="1"/>
            </p:cNvSpPr>
            <p:nvPr/>
          </p:nvSpPr>
          <p:spPr bwMode="auto">
            <a:xfrm>
              <a:off x="8729663" y="2284413"/>
              <a:ext cx="363538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46.5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21" name="Freeform 176"/>
            <p:cNvSpPr>
              <a:spLocks/>
            </p:cNvSpPr>
            <p:nvPr/>
          </p:nvSpPr>
          <p:spPr bwMode="auto">
            <a:xfrm>
              <a:off x="8561388" y="2360613"/>
              <a:ext cx="125413" cy="1588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35" y="0"/>
                </a:cxn>
                <a:cxn ang="0">
                  <a:pos x="0" y="0"/>
                </a:cxn>
              </a:cxnLst>
              <a:rect l="0" t="0" r="r" b="b"/>
              <a:pathLst>
                <a:path w="41">
                  <a:moveTo>
                    <a:pt x="41" y="0"/>
                  </a:moveTo>
                  <a:lnTo>
                    <a:pt x="35" y="0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" name="Freeform 177"/>
            <p:cNvSpPr>
              <a:spLocks/>
            </p:cNvSpPr>
            <p:nvPr/>
          </p:nvSpPr>
          <p:spPr bwMode="auto">
            <a:xfrm>
              <a:off x="8339138" y="2360613"/>
              <a:ext cx="209550" cy="1588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8" y="0"/>
                </a:cxn>
                <a:cxn ang="0">
                  <a:pos x="3" y="0"/>
                </a:cxn>
                <a:cxn ang="0">
                  <a:pos x="0" y="0"/>
                </a:cxn>
              </a:cxnLst>
              <a:rect l="0" t="0" r="r" b="b"/>
              <a:pathLst>
                <a:path w="69">
                  <a:moveTo>
                    <a:pt x="69" y="0"/>
                  </a:moveTo>
                  <a:lnTo>
                    <a:pt x="38" y="0"/>
                  </a:lnTo>
                  <a:lnTo>
                    <a:pt x="3" y="0"/>
                  </a:lnTo>
                  <a:lnTo>
                    <a:pt x="0" y="0"/>
                  </a:lnTo>
                </a:path>
              </a:pathLst>
            </a:custGeom>
            <a:noFill/>
            <a:ln w="12">
              <a:solidFill>
                <a:srgbClr val="E80C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23" name="Rectangle 178"/>
          <p:cNvSpPr>
            <a:spLocks noChangeArrowheads="1"/>
          </p:cNvSpPr>
          <p:nvPr/>
        </p:nvSpPr>
        <p:spPr bwMode="auto">
          <a:xfrm>
            <a:off x="3207611" y="1556703"/>
            <a:ext cx="4492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Si_9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525" name="Group 524"/>
          <p:cNvGrpSpPr/>
          <p:nvPr/>
        </p:nvGrpSpPr>
        <p:grpSpPr>
          <a:xfrm>
            <a:off x="2431551" y="4016510"/>
            <a:ext cx="1558926" cy="503238"/>
            <a:chOff x="5811838" y="654051"/>
            <a:chExt cx="1558926" cy="503238"/>
          </a:xfrm>
        </p:grpSpPr>
        <p:sp>
          <p:nvSpPr>
            <p:cNvPr id="526" name="AutoShape 126"/>
            <p:cNvSpPr>
              <a:spLocks noChangeArrowheads="1"/>
            </p:cNvSpPr>
            <p:nvPr/>
          </p:nvSpPr>
          <p:spPr bwMode="auto">
            <a:xfrm>
              <a:off x="6732588" y="654051"/>
              <a:ext cx="106363" cy="427038"/>
            </a:xfrm>
            <a:prstGeom prst="roundRect">
              <a:avLst>
                <a:gd name="adj" fmla="val 50000"/>
              </a:avLst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7" name="Rectangle 127"/>
            <p:cNvSpPr>
              <a:spLocks noChangeArrowheads="1"/>
            </p:cNvSpPr>
            <p:nvPr/>
          </p:nvSpPr>
          <p:spPr bwMode="auto">
            <a:xfrm>
              <a:off x="5811838" y="654051"/>
              <a:ext cx="817563" cy="21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sng" strike="noStrike" cap="none" normalizeH="0" baseline="0" dirty="0" smtClean="0">
                  <a:ln>
                    <a:noFill/>
                  </a:ln>
                  <a:solidFill>
                    <a:srgbClr val="00FFFF"/>
                  </a:solidFill>
                  <a:effectLst/>
                  <a:latin typeface="Arial" pitchFamily="34" charset="0"/>
                </a:rPr>
                <a:t>Xipes0003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29" name="Rectangle 128"/>
            <p:cNvSpPr>
              <a:spLocks noChangeArrowheads="1"/>
            </p:cNvSpPr>
            <p:nvPr/>
          </p:nvSpPr>
          <p:spPr bwMode="auto">
            <a:xfrm>
              <a:off x="7007226" y="665163"/>
              <a:ext cx="277813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6.3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30" name="Freeform 129"/>
            <p:cNvSpPr>
              <a:spLocks/>
            </p:cNvSpPr>
            <p:nvPr/>
          </p:nvSpPr>
          <p:spPr bwMode="auto">
            <a:xfrm>
              <a:off x="6838951" y="704851"/>
              <a:ext cx="125413" cy="36513"/>
            </a:xfrm>
            <a:custGeom>
              <a:avLst/>
              <a:gdLst/>
              <a:ahLst/>
              <a:cxnLst>
                <a:cxn ang="0">
                  <a:pos x="41" y="12"/>
                </a:cxn>
                <a:cxn ang="0">
                  <a:pos x="35" y="12"/>
                </a:cxn>
                <a:cxn ang="0">
                  <a:pos x="0" y="0"/>
                </a:cxn>
              </a:cxnLst>
              <a:rect l="0" t="0" r="r" b="b"/>
              <a:pathLst>
                <a:path w="41" h="12">
                  <a:moveTo>
                    <a:pt x="41" y="12"/>
                  </a:moveTo>
                  <a:lnTo>
                    <a:pt x="35" y="12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1" name="Freeform 130"/>
            <p:cNvSpPr>
              <a:spLocks/>
            </p:cNvSpPr>
            <p:nvPr/>
          </p:nvSpPr>
          <p:spPr bwMode="auto">
            <a:xfrm>
              <a:off x="6616701" y="704851"/>
              <a:ext cx="211138" cy="36513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8" y="0"/>
                </a:cxn>
                <a:cxn ang="0">
                  <a:pos x="3" y="12"/>
                </a:cxn>
                <a:cxn ang="0">
                  <a:pos x="0" y="12"/>
                </a:cxn>
              </a:cxnLst>
              <a:rect l="0" t="0" r="r" b="b"/>
              <a:pathLst>
                <a:path w="69" h="12">
                  <a:moveTo>
                    <a:pt x="69" y="0"/>
                  </a:moveTo>
                  <a:lnTo>
                    <a:pt x="38" y="0"/>
                  </a:lnTo>
                  <a:lnTo>
                    <a:pt x="3" y="12"/>
                  </a:lnTo>
                  <a:lnTo>
                    <a:pt x="0" y="12"/>
                  </a:lnTo>
                </a:path>
              </a:pathLst>
            </a:custGeom>
            <a:noFill/>
            <a:ln w="12">
              <a:solidFill>
                <a:srgbClr val="00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3" name="Rectangle 131"/>
            <p:cNvSpPr>
              <a:spLocks noChangeArrowheads="1"/>
            </p:cNvSpPr>
            <p:nvPr/>
          </p:nvSpPr>
          <p:spPr bwMode="auto">
            <a:xfrm>
              <a:off x="5811838" y="942976"/>
              <a:ext cx="817563" cy="207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sng" strike="noStrike" cap="none" normalizeH="0" baseline="0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Arial" pitchFamily="34" charset="0"/>
                </a:rPr>
                <a:t>Xipes0162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34" name="Rectangle 132"/>
            <p:cNvSpPr>
              <a:spLocks noChangeArrowheads="1"/>
            </p:cNvSpPr>
            <p:nvPr/>
          </p:nvSpPr>
          <p:spPr bwMode="auto">
            <a:xfrm>
              <a:off x="7007226" y="952501"/>
              <a:ext cx="363538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40.6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36" name="Freeform 133"/>
            <p:cNvSpPr>
              <a:spLocks/>
            </p:cNvSpPr>
            <p:nvPr/>
          </p:nvSpPr>
          <p:spPr bwMode="auto">
            <a:xfrm>
              <a:off x="6838951" y="1028701"/>
              <a:ext cx="125413" cy="1588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35" y="0"/>
                </a:cxn>
                <a:cxn ang="0">
                  <a:pos x="0" y="0"/>
                </a:cxn>
              </a:cxnLst>
              <a:rect l="0" t="0" r="r" b="b"/>
              <a:pathLst>
                <a:path w="41">
                  <a:moveTo>
                    <a:pt x="41" y="0"/>
                  </a:moveTo>
                  <a:lnTo>
                    <a:pt x="35" y="0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8" name="Freeform 134"/>
            <p:cNvSpPr>
              <a:spLocks/>
            </p:cNvSpPr>
            <p:nvPr/>
          </p:nvSpPr>
          <p:spPr bwMode="auto">
            <a:xfrm>
              <a:off x="6616701" y="1028701"/>
              <a:ext cx="211138" cy="1588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8" y="0"/>
                </a:cxn>
                <a:cxn ang="0">
                  <a:pos x="3" y="0"/>
                </a:cxn>
                <a:cxn ang="0">
                  <a:pos x="0" y="0"/>
                </a:cxn>
              </a:cxnLst>
              <a:rect l="0" t="0" r="r" b="b"/>
              <a:pathLst>
                <a:path w="69">
                  <a:moveTo>
                    <a:pt x="69" y="0"/>
                  </a:moveTo>
                  <a:lnTo>
                    <a:pt x="38" y="0"/>
                  </a:lnTo>
                  <a:lnTo>
                    <a:pt x="3" y="0"/>
                  </a:lnTo>
                  <a:lnTo>
                    <a:pt x="0" y="0"/>
                  </a:lnTo>
                </a:path>
              </a:pathLst>
            </a:custGeom>
            <a:noFill/>
            <a:ln w="12">
              <a:solidFill>
                <a:srgbClr val="FF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39" name="Rectangle 135"/>
          <p:cNvSpPr>
            <a:spLocks noChangeArrowheads="1"/>
          </p:cNvSpPr>
          <p:nvPr/>
        </p:nvSpPr>
        <p:spPr bwMode="auto">
          <a:xfrm>
            <a:off x="3223714" y="3659322"/>
            <a:ext cx="4476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Si_4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541" name="Group 540"/>
          <p:cNvGrpSpPr/>
          <p:nvPr/>
        </p:nvGrpSpPr>
        <p:grpSpPr>
          <a:xfrm>
            <a:off x="2316162" y="5303659"/>
            <a:ext cx="1659664" cy="749300"/>
            <a:chOff x="2448787" y="654051"/>
            <a:chExt cx="1659664" cy="749300"/>
          </a:xfrm>
        </p:grpSpPr>
        <p:sp>
          <p:nvSpPr>
            <p:cNvPr id="542" name="AutoShape 100"/>
            <p:cNvSpPr>
              <a:spLocks noChangeArrowheads="1"/>
            </p:cNvSpPr>
            <p:nvPr/>
          </p:nvSpPr>
          <p:spPr bwMode="auto">
            <a:xfrm>
              <a:off x="3471863" y="654051"/>
              <a:ext cx="106363" cy="517525"/>
            </a:xfrm>
            <a:prstGeom prst="roundRect">
              <a:avLst>
                <a:gd name="adj" fmla="val 50000"/>
              </a:avLst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" name="Rectangle 101"/>
            <p:cNvSpPr>
              <a:spLocks noChangeArrowheads="1"/>
            </p:cNvSpPr>
            <p:nvPr/>
          </p:nvSpPr>
          <p:spPr bwMode="auto">
            <a:xfrm>
              <a:off x="2551113" y="654051"/>
              <a:ext cx="817563" cy="207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sng" strike="noStrike" cap="none" normalizeH="0" baseline="0" smtClean="0">
                  <a:ln>
                    <a:noFill/>
                  </a:ln>
                  <a:solidFill>
                    <a:srgbClr val="1A5721"/>
                  </a:solidFill>
                  <a:effectLst/>
                  <a:latin typeface="Arial" pitchFamily="34" charset="0"/>
                </a:rPr>
                <a:t>Xipes0221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45" name="Rectangle 102"/>
            <p:cNvSpPr>
              <a:spLocks noChangeArrowheads="1"/>
            </p:cNvSpPr>
            <p:nvPr/>
          </p:nvSpPr>
          <p:spPr bwMode="auto">
            <a:xfrm>
              <a:off x="3746501" y="661988"/>
              <a:ext cx="277813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0.2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46" name="Freeform 103"/>
            <p:cNvSpPr>
              <a:spLocks/>
            </p:cNvSpPr>
            <p:nvPr/>
          </p:nvSpPr>
          <p:spPr bwMode="auto">
            <a:xfrm>
              <a:off x="3578226" y="704851"/>
              <a:ext cx="125413" cy="33338"/>
            </a:xfrm>
            <a:custGeom>
              <a:avLst/>
              <a:gdLst/>
              <a:ahLst/>
              <a:cxnLst>
                <a:cxn ang="0">
                  <a:pos x="41" y="11"/>
                </a:cxn>
                <a:cxn ang="0">
                  <a:pos x="35" y="11"/>
                </a:cxn>
                <a:cxn ang="0">
                  <a:pos x="0" y="0"/>
                </a:cxn>
              </a:cxnLst>
              <a:rect l="0" t="0" r="r" b="b"/>
              <a:pathLst>
                <a:path w="41" h="11">
                  <a:moveTo>
                    <a:pt x="41" y="11"/>
                  </a:moveTo>
                  <a:lnTo>
                    <a:pt x="35" y="11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8" name="Freeform 104"/>
            <p:cNvSpPr>
              <a:spLocks/>
            </p:cNvSpPr>
            <p:nvPr/>
          </p:nvSpPr>
          <p:spPr bwMode="auto">
            <a:xfrm>
              <a:off x="3355976" y="704851"/>
              <a:ext cx="209550" cy="33338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8" y="0"/>
                </a:cxn>
                <a:cxn ang="0">
                  <a:pos x="3" y="11"/>
                </a:cxn>
                <a:cxn ang="0">
                  <a:pos x="0" y="11"/>
                </a:cxn>
              </a:cxnLst>
              <a:rect l="0" t="0" r="r" b="b"/>
              <a:pathLst>
                <a:path w="69" h="11">
                  <a:moveTo>
                    <a:pt x="69" y="0"/>
                  </a:moveTo>
                  <a:lnTo>
                    <a:pt x="38" y="0"/>
                  </a:lnTo>
                  <a:lnTo>
                    <a:pt x="3" y="11"/>
                  </a:lnTo>
                  <a:lnTo>
                    <a:pt x="0" y="11"/>
                  </a:lnTo>
                </a:path>
              </a:pathLst>
            </a:custGeom>
            <a:noFill/>
            <a:ln w="12">
              <a:solidFill>
                <a:srgbClr val="1A572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" name="Rectangle 105"/>
            <p:cNvSpPr>
              <a:spLocks noChangeArrowheads="1"/>
            </p:cNvSpPr>
            <p:nvPr/>
          </p:nvSpPr>
          <p:spPr bwMode="auto">
            <a:xfrm>
              <a:off x="2448787" y="827088"/>
              <a:ext cx="878446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Xipes0027.2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51" name="Rectangle 106"/>
            <p:cNvSpPr>
              <a:spLocks noChangeArrowheads="1"/>
            </p:cNvSpPr>
            <p:nvPr/>
          </p:nvSpPr>
          <p:spPr bwMode="auto">
            <a:xfrm>
              <a:off x="3746501" y="839788"/>
              <a:ext cx="277813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3.5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52" name="Freeform 107"/>
            <p:cNvSpPr>
              <a:spLocks/>
            </p:cNvSpPr>
            <p:nvPr/>
          </p:nvSpPr>
          <p:spPr bwMode="auto">
            <a:xfrm>
              <a:off x="3578226" y="823913"/>
              <a:ext cx="125413" cy="92075"/>
            </a:xfrm>
            <a:custGeom>
              <a:avLst/>
              <a:gdLst/>
              <a:ahLst/>
              <a:cxnLst>
                <a:cxn ang="0">
                  <a:pos x="41" y="30"/>
                </a:cxn>
                <a:cxn ang="0">
                  <a:pos x="35" y="30"/>
                </a:cxn>
                <a:cxn ang="0">
                  <a:pos x="0" y="0"/>
                </a:cxn>
              </a:cxnLst>
              <a:rect l="0" t="0" r="r" b="b"/>
              <a:pathLst>
                <a:path w="41" h="30">
                  <a:moveTo>
                    <a:pt x="41" y="30"/>
                  </a:moveTo>
                  <a:lnTo>
                    <a:pt x="35" y="30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" name="Freeform 108"/>
            <p:cNvSpPr>
              <a:spLocks/>
            </p:cNvSpPr>
            <p:nvPr/>
          </p:nvSpPr>
          <p:spPr bwMode="auto">
            <a:xfrm>
              <a:off x="3355976" y="823913"/>
              <a:ext cx="209550" cy="92075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8" y="0"/>
                </a:cxn>
                <a:cxn ang="0">
                  <a:pos x="3" y="30"/>
                </a:cxn>
                <a:cxn ang="0">
                  <a:pos x="0" y="30"/>
                </a:cxn>
              </a:cxnLst>
              <a:rect l="0" t="0" r="r" b="b"/>
              <a:pathLst>
                <a:path w="69" h="30">
                  <a:moveTo>
                    <a:pt x="69" y="0"/>
                  </a:moveTo>
                  <a:lnTo>
                    <a:pt x="38" y="0"/>
                  </a:lnTo>
                  <a:lnTo>
                    <a:pt x="3" y="30"/>
                  </a:lnTo>
                  <a:lnTo>
                    <a:pt x="0" y="30"/>
                  </a:lnTo>
                </a:path>
              </a:pathLst>
            </a:custGeom>
            <a:noFill/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" name="Rectangle 109"/>
            <p:cNvSpPr>
              <a:spLocks noChangeArrowheads="1"/>
            </p:cNvSpPr>
            <p:nvPr/>
          </p:nvSpPr>
          <p:spPr bwMode="auto">
            <a:xfrm>
              <a:off x="2551113" y="1006476"/>
              <a:ext cx="817563" cy="21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F02AE"/>
                  </a:solidFill>
                  <a:effectLst/>
                  <a:latin typeface="Arial" pitchFamily="34" charset="0"/>
                </a:rPr>
                <a:t>Xipes0218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56" name="Rectangle 110"/>
            <p:cNvSpPr>
              <a:spLocks noChangeArrowheads="1"/>
            </p:cNvSpPr>
            <p:nvPr/>
          </p:nvSpPr>
          <p:spPr bwMode="auto">
            <a:xfrm>
              <a:off x="3746501" y="1019176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10.2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57" name="Freeform 111"/>
            <p:cNvSpPr>
              <a:spLocks/>
            </p:cNvSpPr>
            <p:nvPr/>
          </p:nvSpPr>
          <p:spPr bwMode="auto">
            <a:xfrm>
              <a:off x="3578226" y="1065213"/>
              <a:ext cx="125413" cy="30163"/>
            </a:xfrm>
            <a:custGeom>
              <a:avLst/>
              <a:gdLst/>
              <a:ahLst/>
              <a:cxnLst>
                <a:cxn ang="0">
                  <a:pos x="41" y="10"/>
                </a:cxn>
                <a:cxn ang="0">
                  <a:pos x="35" y="10"/>
                </a:cxn>
                <a:cxn ang="0">
                  <a:pos x="0" y="0"/>
                </a:cxn>
              </a:cxnLst>
              <a:rect l="0" t="0" r="r" b="b"/>
              <a:pathLst>
                <a:path w="41" h="10">
                  <a:moveTo>
                    <a:pt x="41" y="10"/>
                  </a:moveTo>
                  <a:lnTo>
                    <a:pt x="35" y="10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" name="Freeform 112"/>
            <p:cNvSpPr>
              <a:spLocks/>
            </p:cNvSpPr>
            <p:nvPr/>
          </p:nvSpPr>
          <p:spPr bwMode="auto">
            <a:xfrm>
              <a:off x="3355976" y="1065213"/>
              <a:ext cx="209550" cy="30163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8" y="0"/>
                </a:cxn>
                <a:cxn ang="0">
                  <a:pos x="3" y="10"/>
                </a:cxn>
                <a:cxn ang="0">
                  <a:pos x="0" y="10"/>
                </a:cxn>
              </a:cxnLst>
              <a:rect l="0" t="0" r="r" b="b"/>
              <a:pathLst>
                <a:path w="69" h="10">
                  <a:moveTo>
                    <a:pt x="69" y="0"/>
                  </a:moveTo>
                  <a:lnTo>
                    <a:pt x="38" y="0"/>
                  </a:lnTo>
                  <a:lnTo>
                    <a:pt x="3" y="10"/>
                  </a:lnTo>
                  <a:lnTo>
                    <a:pt x="0" y="10"/>
                  </a:lnTo>
                </a:path>
              </a:pathLst>
            </a:custGeom>
            <a:noFill/>
            <a:ln w="12">
              <a:solidFill>
                <a:srgbClr val="0F02A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" name="Rectangle 113"/>
            <p:cNvSpPr>
              <a:spLocks noChangeArrowheads="1"/>
            </p:cNvSpPr>
            <p:nvPr/>
          </p:nvSpPr>
          <p:spPr bwMode="auto">
            <a:xfrm>
              <a:off x="2551113" y="1187451"/>
              <a:ext cx="817563" cy="21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sng" strike="noStrike" cap="none" normalizeH="0" baseline="0" smtClean="0">
                  <a:ln>
                    <a:noFill/>
                  </a:ln>
                  <a:solidFill>
                    <a:srgbClr val="A90E05"/>
                  </a:solidFill>
                  <a:effectLst/>
                  <a:latin typeface="Arial" pitchFamily="34" charset="0"/>
                </a:rPr>
                <a:t>Xipes0118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60" name="Rectangle 114"/>
            <p:cNvSpPr>
              <a:spLocks noChangeArrowheads="1"/>
            </p:cNvSpPr>
            <p:nvPr/>
          </p:nvSpPr>
          <p:spPr bwMode="auto">
            <a:xfrm>
              <a:off x="3746501" y="1198563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11.7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61" name="Freeform 115"/>
            <p:cNvSpPr>
              <a:spLocks/>
            </p:cNvSpPr>
            <p:nvPr/>
          </p:nvSpPr>
          <p:spPr bwMode="auto">
            <a:xfrm>
              <a:off x="3578226" y="1119188"/>
              <a:ext cx="125413" cy="155575"/>
            </a:xfrm>
            <a:custGeom>
              <a:avLst/>
              <a:gdLst/>
              <a:ahLst/>
              <a:cxnLst>
                <a:cxn ang="0">
                  <a:pos x="41" y="51"/>
                </a:cxn>
                <a:cxn ang="0">
                  <a:pos x="35" y="51"/>
                </a:cxn>
                <a:cxn ang="0">
                  <a:pos x="0" y="0"/>
                </a:cxn>
              </a:cxnLst>
              <a:rect l="0" t="0" r="r" b="b"/>
              <a:pathLst>
                <a:path w="41" h="51">
                  <a:moveTo>
                    <a:pt x="41" y="51"/>
                  </a:moveTo>
                  <a:lnTo>
                    <a:pt x="35" y="51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" name="Freeform 116"/>
            <p:cNvSpPr>
              <a:spLocks/>
            </p:cNvSpPr>
            <p:nvPr/>
          </p:nvSpPr>
          <p:spPr bwMode="auto">
            <a:xfrm>
              <a:off x="3355976" y="1119188"/>
              <a:ext cx="209550" cy="155575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8" y="0"/>
                </a:cxn>
                <a:cxn ang="0">
                  <a:pos x="3" y="51"/>
                </a:cxn>
                <a:cxn ang="0">
                  <a:pos x="0" y="51"/>
                </a:cxn>
              </a:cxnLst>
              <a:rect l="0" t="0" r="r" b="b"/>
              <a:pathLst>
                <a:path w="69" h="51">
                  <a:moveTo>
                    <a:pt x="69" y="0"/>
                  </a:moveTo>
                  <a:lnTo>
                    <a:pt x="38" y="0"/>
                  </a:lnTo>
                  <a:lnTo>
                    <a:pt x="3" y="51"/>
                  </a:lnTo>
                  <a:lnTo>
                    <a:pt x="0" y="51"/>
                  </a:lnTo>
                </a:path>
              </a:pathLst>
            </a:custGeom>
            <a:noFill/>
            <a:ln w="12">
              <a:solidFill>
                <a:srgbClr val="A90E0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63" name="Rectangle 117"/>
          <p:cNvSpPr>
            <a:spLocks noChangeArrowheads="1"/>
          </p:cNvSpPr>
          <p:nvPr/>
        </p:nvSpPr>
        <p:spPr bwMode="auto">
          <a:xfrm>
            <a:off x="3210651" y="4946471"/>
            <a:ext cx="4476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Si_1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564" name="Group 563"/>
          <p:cNvGrpSpPr/>
          <p:nvPr/>
        </p:nvGrpSpPr>
        <p:grpSpPr>
          <a:xfrm>
            <a:off x="2427195" y="6443982"/>
            <a:ext cx="1473201" cy="215900"/>
            <a:chOff x="4224338" y="654051"/>
            <a:chExt cx="1473201" cy="215900"/>
          </a:xfrm>
        </p:grpSpPr>
        <p:sp>
          <p:nvSpPr>
            <p:cNvPr id="565" name="AutoShape 119"/>
            <p:cNvSpPr>
              <a:spLocks noChangeArrowheads="1"/>
            </p:cNvSpPr>
            <p:nvPr/>
          </p:nvSpPr>
          <p:spPr bwMode="auto">
            <a:xfrm>
              <a:off x="5145088" y="654051"/>
              <a:ext cx="106363" cy="103188"/>
            </a:xfrm>
            <a:prstGeom prst="roundRect">
              <a:avLst>
                <a:gd name="adj" fmla="val 51472"/>
              </a:avLst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" name="Rectangle 120"/>
            <p:cNvSpPr>
              <a:spLocks noChangeArrowheads="1"/>
            </p:cNvSpPr>
            <p:nvPr/>
          </p:nvSpPr>
          <p:spPr bwMode="auto">
            <a:xfrm>
              <a:off x="4224338" y="654051"/>
              <a:ext cx="817563" cy="21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31319D"/>
                  </a:solidFill>
                  <a:effectLst/>
                  <a:latin typeface="Arial" pitchFamily="34" charset="0"/>
                </a:rPr>
                <a:t>Xipes0102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67" name="Rectangle 121"/>
            <p:cNvSpPr>
              <a:spLocks noChangeArrowheads="1"/>
            </p:cNvSpPr>
            <p:nvPr/>
          </p:nvSpPr>
          <p:spPr bwMode="auto">
            <a:xfrm>
              <a:off x="5419726" y="665163"/>
              <a:ext cx="277813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0.1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68" name="Freeform 122"/>
            <p:cNvSpPr>
              <a:spLocks/>
            </p:cNvSpPr>
            <p:nvPr/>
          </p:nvSpPr>
          <p:spPr bwMode="auto">
            <a:xfrm>
              <a:off x="5251451" y="704851"/>
              <a:ext cx="125413" cy="36513"/>
            </a:xfrm>
            <a:custGeom>
              <a:avLst/>
              <a:gdLst/>
              <a:ahLst/>
              <a:cxnLst>
                <a:cxn ang="0">
                  <a:pos x="41" y="12"/>
                </a:cxn>
                <a:cxn ang="0">
                  <a:pos x="35" y="12"/>
                </a:cxn>
                <a:cxn ang="0">
                  <a:pos x="0" y="0"/>
                </a:cxn>
              </a:cxnLst>
              <a:rect l="0" t="0" r="r" b="b"/>
              <a:pathLst>
                <a:path w="41" h="12">
                  <a:moveTo>
                    <a:pt x="41" y="12"/>
                  </a:moveTo>
                  <a:lnTo>
                    <a:pt x="35" y="12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9" name="Freeform 123"/>
            <p:cNvSpPr>
              <a:spLocks/>
            </p:cNvSpPr>
            <p:nvPr/>
          </p:nvSpPr>
          <p:spPr bwMode="auto">
            <a:xfrm>
              <a:off x="5029201" y="704851"/>
              <a:ext cx="209550" cy="36513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8" y="0"/>
                </a:cxn>
                <a:cxn ang="0">
                  <a:pos x="3" y="12"/>
                </a:cxn>
                <a:cxn ang="0">
                  <a:pos x="0" y="12"/>
                </a:cxn>
              </a:cxnLst>
              <a:rect l="0" t="0" r="r" b="b"/>
              <a:pathLst>
                <a:path w="69" h="12">
                  <a:moveTo>
                    <a:pt x="69" y="0"/>
                  </a:moveTo>
                  <a:lnTo>
                    <a:pt x="38" y="0"/>
                  </a:lnTo>
                  <a:lnTo>
                    <a:pt x="3" y="12"/>
                  </a:lnTo>
                  <a:lnTo>
                    <a:pt x="0" y="12"/>
                  </a:lnTo>
                </a:path>
              </a:pathLst>
            </a:custGeom>
            <a:noFill/>
            <a:ln w="12">
              <a:solidFill>
                <a:srgbClr val="31319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70" name="Rectangle 124"/>
          <p:cNvSpPr>
            <a:spLocks noChangeArrowheads="1"/>
          </p:cNvSpPr>
          <p:nvPr/>
        </p:nvSpPr>
        <p:spPr bwMode="auto">
          <a:xfrm>
            <a:off x="3219358" y="6165172"/>
            <a:ext cx="4476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Si_3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571" name="Straight Connector 570"/>
          <p:cNvCxnSpPr/>
          <p:nvPr/>
        </p:nvCxnSpPr>
        <p:spPr>
          <a:xfrm flipV="1">
            <a:off x="3968747" y="3776666"/>
            <a:ext cx="612648" cy="365760"/>
          </a:xfrm>
          <a:prstGeom prst="line">
            <a:avLst/>
          </a:prstGeom>
          <a:ln w="9525" cap="rnd">
            <a:solidFill>
              <a:srgbClr val="00FFFF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Group 1052"/>
          <p:cNvGrpSpPr>
            <a:grpSpLocks/>
          </p:cNvGrpSpPr>
          <p:nvPr/>
        </p:nvGrpSpPr>
        <p:grpSpPr bwMode="auto">
          <a:xfrm>
            <a:off x="11442700" y="1195388"/>
            <a:ext cx="1604963" cy="569912"/>
            <a:chOff x="2368550" y="296863"/>
            <a:chExt cx="1604963" cy="569913"/>
          </a:xfrm>
        </p:grpSpPr>
        <p:grpSp>
          <p:nvGrpSpPr>
            <p:cNvPr id="15651" name="Group 463"/>
            <p:cNvGrpSpPr>
              <a:grpSpLocks/>
            </p:cNvGrpSpPr>
            <p:nvPr/>
          </p:nvGrpSpPr>
          <p:grpSpPr bwMode="auto">
            <a:xfrm>
              <a:off x="2368550" y="654051"/>
              <a:ext cx="1604963" cy="212725"/>
              <a:chOff x="2368550" y="654051"/>
              <a:chExt cx="1604963" cy="212725"/>
            </a:xfrm>
          </p:grpSpPr>
          <p:sp>
            <p:nvSpPr>
              <p:cNvPr id="15653" name="AutoShape 435"/>
              <p:cNvSpPr>
                <a:spLocks noChangeArrowheads="1"/>
              </p:cNvSpPr>
              <p:nvPr/>
            </p:nvSpPr>
            <p:spPr bwMode="auto">
              <a:xfrm>
                <a:off x="3338513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654" name="Rectangle 436"/>
              <p:cNvSpPr>
                <a:spLocks noChangeArrowheads="1"/>
              </p:cNvSpPr>
              <p:nvPr/>
            </p:nvSpPr>
            <p:spPr bwMode="auto">
              <a:xfrm>
                <a:off x="2368550" y="654051"/>
                <a:ext cx="801501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 dirty="0">
                    <a:solidFill>
                      <a:srgbClr val="FFC000"/>
                    </a:solidFill>
                  </a:rPr>
                  <a:t>Xicmp3035</a:t>
                </a:r>
                <a:endParaRPr lang="en-US" dirty="0">
                  <a:solidFill>
                    <a:srgbClr val="FFC000"/>
                  </a:solidFill>
                </a:endParaRPr>
              </a:p>
            </p:txBody>
          </p:sp>
          <p:sp>
            <p:nvSpPr>
              <p:cNvPr id="15655" name="Rectangle 437"/>
              <p:cNvSpPr>
                <a:spLocks noChangeArrowheads="1"/>
              </p:cNvSpPr>
              <p:nvPr/>
            </p:nvSpPr>
            <p:spPr bwMode="auto">
              <a:xfrm>
                <a:off x="3611563" y="6619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74.8</a:t>
                </a:r>
                <a:endParaRPr lang="en-US"/>
              </a:p>
            </p:txBody>
          </p:sp>
          <p:sp>
            <p:nvSpPr>
              <p:cNvPr id="15656" name="Freeform 438"/>
              <p:cNvSpPr>
                <a:spLocks/>
              </p:cNvSpPr>
              <p:nvPr/>
            </p:nvSpPr>
            <p:spPr bwMode="auto">
              <a:xfrm>
                <a:off x="3444875" y="704851"/>
                <a:ext cx="123825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657" name="Freeform 439"/>
              <p:cNvSpPr>
                <a:spLocks/>
              </p:cNvSpPr>
              <p:nvPr/>
            </p:nvSpPr>
            <p:spPr bwMode="auto">
              <a:xfrm>
                <a:off x="3222625" y="704850"/>
                <a:ext cx="209550" cy="45719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5652" name="Rectangle 440"/>
            <p:cNvSpPr>
              <a:spLocks noChangeArrowheads="1"/>
            </p:cNvSpPr>
            <p:nvPr/>
          </p:nvSpPr>
          <p:spPr bwMode="auto">
            <a:xfrm>
              <a:off x="3176588" y="296863"/>
              <a:ext cx="51752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Bd_1</a:t>
              </a:r>
              <a:endParaRPr lang="en-US"/>
            </a:p>
          </p:txBody>
        </p:sp>
      </p:grpSp>
      <p:grpSp>
        <p:nvGrpSpPr>
          <p:cNvPr id="15362" name="Group 1060"/>
          <p:cNvGrpSpPr>
            <a:grpSpLocks/>
          </p:cNvGrpSpPr>
          <p:nvPr/>
        </p:nvGrpSpPr>
        <p:grpSpPr bwMode="auto">
          <a:xfrm>
            <a:off x="11493500" y="2837052"/>
            <a:ext cx="1470025" cy="569912"/>
            <a:chOff x="4090988" y="296863"/>
            <a:chExt cx="1470025" cy="569913"/>
          </a:xfrm>
        </p:grpSpPr>
        <p:grpSp>
          <p:nvGrpSpPr>
            <p:cNvPr id="15644" name="Group 464"/>
            <p:cNvGrpSpPr>
              <a:grpSpLocks/>
            </p:cNvGrpSpPr>
            <p:nvPr/>
          </p:nvGrpSpPr>
          <p:grpSpPr bwMode="auto">
            <a:xfrm>
              <a:off x="4090988" y="654051"/>
              <a:ext cx="1470025" cy="212725"/>
              <a:chOff x="4090988" y="654051"/>
              <a:chExt cx="1470025" cy="212725"/>
            </a:xfrm>
          </p:grpSpPr>
          <p:sp>
            <p:nvSpPr>
              <p:cNvPr id="15646" name="AutoShape 442"/>
              <p:cNvSpPr>
                <a:spLocks noChangeArrowheads="1"/>
              </p:cNvSpPr>
              <p:nvPr/>
            </p:nvSpPr>
            <p:spPr bwMode="auto">
              <a:xfrm>
                <a:off x="5011738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647" name="Rectangle 443"/>
              <p:cNvSpPr>
                <a:spLocks noChangeArrowheads="1"/>
              </p:cNvSpPr>
              <p:nvPr/>
            </p:nvSpPr>
            <p:spPr bwMode="auto">
              <a:xfrm>
                <a:off x="4090988" y="654051"/>
                <a:ext cx="815975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0080"/>
                    </a:solidFill>
                  </a:rPr>
                  <a:t>Xipes0185</a:t>
                </a:r>
                <a:endParaRPr lang="en-US"/>
              </a:p>
            </p:txBody>
          </p:sp>
          <p:sp>
            <p:nvSpPr>
              <p:cNvPr id="15648" name="Rectangle 444"/>
              <p:cNvSpPr>
                <a:spLocks noChangeArrowheads="1"/>
              </p:cNvSpPr>
              <p:nvPr/>
            </p:nvSpPr>
            <p:spPr bwMode="auto">
              <a:xfrm>
                <a:off x="5284788" y="661988"/>
                <a:ext cx="276225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4.9</a:t>
                </a:r>
                <a:endParaRPr lang="en-US"/>
              </a:p>
            </p:txBody>
          </p:sp>
          <p:sp>
            <p:nvSpPr>
              <p:cNvPr id="15649" name="Freeform 445"/>
              <p:cNvSpPr>
                <a:spLocks/>
              </p:cNvSpPr>
              <p:nvPr/>
            </p:nvSpPr>
            <p:spPr bwMode="auto">
              <a:xfrm>
                <a:off x="5118101" y="704851"/>
                <a:ext cx="123825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650" name="Freeform 446"/>
              <p:cNvSpPr>
                <a:spLocks/>
              </p:cNvSpPr>
              <p:nvPr/>
            </p:nvSpPr>
            <p:spPr bwMode="auto">
              <a:xfrm>
                <a:off x="4895851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1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5645" name="Rectangle 447"/>
            <p:cNvSpPr>
              <a:spLocks noChangeArrowheads="1"/>
            </p:cNvSpPr>
            <p:nvPr/>
          </p:nvSpPr>
          <p:spPr bwMode="auto">
            <a:xfrm>
              <a:off x="4849813" y="296863"/>
              <a:ext cx="51752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Bd_2</a:t>
              </a:r>
              <a:endParaRPr lang="en-US"/>
            </a:p>
          </p:txBody>
        </p:sp>
      </p:grpSp>
      <p:grpSp>
        <p:nvGrpSpPr>
          <p:cNvPr id="15363" name="Group 1068"/>
          <p:cNvGrpSpPr>
            <a:grpSpLocks/>
          </p:cNvGrpSpPr>
          <p:nvPr/>
        </p:nvGrpSpPr>
        <p:grpSpPr bwMode="auto">
          <a:xfrm>
            <a:off x="11455400" y="1752600"/>
            <a:ext cx="1604963" cy="744538"/>
            <a:chOff x="5678488" y="296863"/>
            <a:chExt cx="1604963" cy="744538"/>
          </a:xfrm>
        </p:grpSpPr>
        <p:grpSp>
          <p:nvGrpSpPr>
            <p:cNvPr id="15633" name="Group 465"/>
            <p:cNvGrpSpPr>
              <a:grpSpLocks/>
            </p:cNvGrpSpPr>
            <p:nvPr/>
          </p:nvGrpSpPr>
          <p:grpSpPr bwMode="auto">
            <a:xfrm>
              <a:off x="5678488" y="654051"/>
              <a:ext cx="1604963" cy="387350"/>
              <a:chOff x="5678488" y="654051"/>
              <a:chExt cx="1604963" cy="387350"/>
            </a:xfrm>
          </p:grpSpPr>
          <p:sp>
            <p:nvSpPr>
              <p:cNvPr id="15635" name="AutoShape 449"/>
              <p:cNvSpPr>
                <a:spLocks noChangeArrowheads="1"/>
              </p:cNvSpPr>
              <p:nvPr/>
            </p:nvSpPr>
            <p:spPr bwMode="auto">
              <a:xfrm>
                <a:off x="6648451" y="654051"/>
                <a:ext cx="106363" cy="139700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636" name="Rectangle 450"/>
              <p:cNvSpPr>
                <a:spLocks noChangeArrowheads="1"/>
              </p:cNvSpPr>
              <p:nvPr/>
            </p:nvSpPr>
            <p:spPr bwMode="auto">
              <a:xfrm>
                <a:off x="5678488" y="654051"/>
                <a:ext cx="865188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0000"/>
                    </a:solidFill>
                  </a:rPr>
                  <a:t>Xicmp4014</a:t>
                </a:r>
                <a:endParaRPr lang="en-US"/>
              </a:p>
            </p:txBody>
          </p:sp>
          <p:sp>
            <p:nvSpPr>
              <p:cNvPr id="15637" name="Rectangle 451"/>
              <p:cNvSpPr>
                <a:spLocks noChangeArrowheads="1"/>
              </p:cNvSpPr>
              <p:nvPr/>
            </p:nvSpPr>
            <p:spPr bwMode="auto">
              <a:xfrm>
                <a:off x="6921501" y="6619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55.4</a:t>
                </a:r>
                <a:endParaRPr lang="en-US"/>
              </a:p>
            </p:txBody>
          </p:sp>
          <p:sp>
            <p:nvSpPr>
              <p:cNvPr id="15638" name="Freeform 452"/>
              <p:cNvSpPr>
                <a:spLocks/>
              </p:cNvSpPr>
              <p:nvPr/>
            </p:nvSpPr>
            <p:spPr bwMode="auto">
              <a:xfrm>
                <a:off x="6754813" y="704851"/>
                <a:ext cx="123825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639" name="Freeform 453"/>
              <p:cNvSpPr>
                <a:spLocks/>
              </p:cNvSpPr>
              <p:nvPr/>
            </p:nvSpPr>
            <p:spPr bwMode="auto">
              <a:xfrm>
                <a:off x="6532563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640" name="Rectangle 454"/>
              <p:cNvSpPr>
                <a:spLocks noChangeArrowheads="1"/>
              </p:cNvSpPr>
              <p:nvPr/>
            </p:nvSpPr>
            <p:spPr bwMode="auto">
              <a:xfrm>
                <a:off x="5727701" y="827088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FF00FF"/>
                    </a:solidFill>
                  </a:rPr>
                  <a:t>Xipes0180</a:t>
                </a:r>
                <a:endParaRPr lang="en-US"/>
              </a:p>
            </p:txBody>
          </p:sp>
          <p:sp>
            <p:nvSpPr>
              <p:cNvPr id="15641" name="Rectangle 455"/>
              <p:cNvSpPr>
                <a:spLocks noChangeArrowheads="1"/>
              </p:cNvSpPr>
              <p:nvPr/>
            </p:nvSpPr>
            <p:spPr bwMode="auto">
              <a:xfrm>
                <a:off x="6921501" y="83661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56.7</a:t>
                </a:r>
                <a:endParaRPr lang="en-US"/>
              </a:p>
            </p:txBody>
          </p:sp>
          <p:sp>
            <p:nvSpPr>
              <p:cNvPr id="15642" name="Freeform 456"/>
              <p:cNvSpPr>
                <a:spLocks/>
              </p:cNvSpPr>
              <p:nvPr/>
            </p:nvSpPr>
            <p:spPr bwMode="auto">
              <a:xfrm>
                <a:off x="6754813" y="741363"/>
                <a:ext cx="123825" cy="171450"/>
              </a:xfrm>
              <a:custGeom>
                <a:avLst/>
                <a:gdLst>
                  <a:gd name="T0" fmla="*/ 41 w 41"/>
                  <a:gd name="T1" fmla="*/ 56 h 56"/>
                  <a:gd name="T2" fmla="*/ 35 w 41"/>
                  <a:gd name="T3" fmla="*/ 56 h 56"/>
                  <a:gd name="T4" fmla="*/ 0 w 41"/>
                  <a:gd name="T5" fmla="*/ 0 h 56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56"/>
                  <a:gd name="T11" fmla="*/ 41 w 41"/>
                  <a:gd name="T12" fmla="*/ 56 h 5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56">
                    <a:moveTo>
                      <a:pt x="41" y="56"/>
                    </a:moveTo>
                    <a:lnTo>
                      <a:pt x="35" y="56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643" name="Freeform 457"/>
              <p:cNvSpPr>
                <a:spLocks/>
              </p:cNvSpPr>
              <p:nvPr/>
            </p:nvSpPr>
            <p:spPr bwMode="auto">
              <a:xfrm>
                <a:off x="6532563" y="741363"/>
                <a:ext cx="209550" cy="171450"/>
              </a:xfrm>
              <a:custGeom>
                <a:avLst/>
                <a:gdLst>
                  <a:gd name="T0" fmla="*/ 69 w 69"/>
                  <a:gd name="T1" fmla="*/ 0 h 56"/>
                  <a:gd name="T2" fmla="*/ 38 w 69"/>
                  <a:gd name="T3" fmla="*/ 0 h 56"/>
                  <a:gd name="T4" fmla="*/ 3 w 69"/>
                  <a:gd name="T5" fmla="*/ 56 h 56"/>
                  <a:gd name="T6" fmla="*/ 0 w 69"/>
                  <a:gd name="T7" fmla="*/ 56 h 5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56"/>
                  <a:gd name="T14" fmla="*/ 69 w 69"/>
                  <a:gd name="T15" fmla="*/ 56 h 5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56">
                    <a:moveTo>
                      <a:pt x="69" y="0"/>
                    </a:moveTo>
                    <a:lnTo>
                      <a:pt x="38" y="0"/>
                    </a:lnTo>
                    <a:lnTo>
                      <a:pt x="3" y="56"/>
                    </a:lnTo>
                    <a:lnTo>
                      <a:pt x="0" y="56"/>
                    </a:lnTo>
                  </a:path>
                </a:pathLst>
              </a:custGeom>
              <a:noFill/>
              <a:ln w="12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5634" name="Rectangle 458"/>
            <p:cNvSpPr>
              <a:spLocks noChangeArrowheads="1"/>
            </p:cNvSpPr>
            <p:nvPr/>
          </p:nvSpPr>
          <p:spPr bwMode="auto">
            <a:xfrm>
              <a:off x="6486526" y="296863"/>
              <a:ext cx="51752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Bd_3</a:t>
              </a:r>
              <a:endParaRPr lang="en-US"/>
            </a:p>
          </p:txBody>
        </p:sp>
      </p:grpSp>
      <p:grpSp>
        <p:nvGrpSpPr>
          <p:cNvPr id="15366" name="Group 1115"/>
          <p:cNvGrpSpPr>
            <a:grpSpLocks/>
          </p:cNvGrpSpPr>
          <p:nvPr/>
        </p:nvGrpSpPr>
        <p:grpSpPr bwMode="auto">
          <a:xfrm>
            <a:off x="9199563" y="2824352"/>
            <a:ext cx="1473200" cy="569912"/>
            <a:chOff x="2368550" y="296863"/>
            <a:chExt cx="1473201" cy="569913"/>
          </a:xfrm>
        </p:grpSpPr>
        <p:grpSp>
          <p:nvGrpSpPr>
            <p:cNvPr id="15596" name="Group 31"/>
            <p:cNvGrpSpPr>
              <a:grpSpLocks/>
            </p:cNvGrpSpPr>
            <p:nvPr/>
          </p:nvGrpSpPr>
          <p:grpSpPr bwMode="auto">
            <a:xfrm>
              <a:off x="2368550" y="654051"/>
              <a:ext cx="1473201" cy="212725"/>
              <a:chOff x="2368550" y="654051"/>
              <a:chExt cx="1473201" cy="212725"/>
            </a:xfrm>
          </p:grpSpPr>
          <p:sp>
            <p:nvSpPr>
              <p:cNvPr id="15598" name="AutoShape 7"/>
              <p:cNvSpPr>
                <a:spLocks noChangeArrowheads="1"/>
              </p:cNvSpPr>
              <p:nvPr/>
            </p:nvSpPr>
            <p:spPr bwMode="auto">
              <a:xfrm>
                <a:off x="3289300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599" name="Rectangle 8"/>
              <p:cNvSpPr>
                <a:spLocks noChangeArrowheads="1"/>
              </p:cNvSpPr>
              <p:nvPr/>
            </p:nvSpPr>
            <p:spPr bwMode="auto">
              <a:xfrm>
                <a:off x="2368550" y="654051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0080"/>
                    </a:solidFill>
                  </a:rPr>
                  <a:t>Xipes0185</a:t>
                </a:r>
                <a:endParaRPr lang="en-US"/>
              </a:p>
            </p:txBody>
          </p:sp>
          <p:sp>
            <p:nvSpPr>
              <p:cNvPr id="15600" name="Rectangle 9"/>
              <p:cNvSpPr>
                <a:spLocks noChangeArrowheads="1"/>
              </p:cNvSpPr>
              <p:nvPr/>
            </p:nvSpPr>
            <p:spPr bwMode="auto">
              <a:xfrm>
                <a:off x="3563938" y="661988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5.2</a:t>
                </a:r>
                <a:endParaRPr lang="en-US"/>
              </a:p>
            </p:txBody>
          </p:sp>
          <p:sp>
            <p:nvSpPr>
              <p:cNvPr id="15601" name="Freeform 10"/>
              <p:cNvSpPr>
                <a:spLocks/>
              </p:cNvSpPr>
              <p:nvPr/>
            </p:nvSpPr>
            <p:spPr bwMode="auto">
              <a:xfrm>
                <a:off x="3395663" y="704851"/>
                <a:ext cx="125413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602" name="Freeform 11"/>
              <p:cNvSpPr>
                <a:spLocks/>
              </p:cNvSpPr>
              <p:nvPr/>
            </p:nvSpPr>
            <p:spPr bwMode="auto">
              <a:xfrm>
                <a:off x="3173413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5597" name="Rectangle 12"/>
            <p:cNvSpPr>
              <a:spLocks noChangeArrowheads="1"/>
            </p:cNvSpPr>
            <p:nvPr/>
          </p:nvSpPr>
          <p:spPr bwMode="auto">
            <a:xfrm>
              <a:off x="3063875" y="296863"/>
              <a:ext cx="646113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Zm_03</a:t>
              </a:r>
              <a:endParaRPr lang="en-US"/>
            </a:p>
          </p:txBody>
        </p:sp>
      </p:grpSp>
      <p:grpSp>
        <p:nvGrpSpPr>
          <p:cNvPr id="15367" name="Group 1123"/>
          <p:cNvGrpSpPr>
            <a:grpSpLocks/>
          </p:cNvGrpSpPr>
          <p:nvPr/>
        </p:nvGrpSpPr>
        <p:grpSpPr bwMode="auto">
          <a:xfrm>
            <a:off x="9199563" y="1790700"/>
            <a:ext cx="1641475" cy="747713"/>
            <a:chOff x="3956050" y="296863"/>
            <a:chExt cx="1641476" cy="747713"/>
          </a:xfrm>
        </p:grpSpPr>
        <p:grpSp>
          <p:nvGrpSpPr>
            <p:cNvPr id="15585" name="Group 33"/>
            <p:cNvGrpSpPr>
              <a:grpSpLocks/>
            </p:cNvGrpSpPr>
            <p:nvPr/>
          </p:nvGrpSpPr>
          <p:grpSpPr bwMode="auto">
            <a:xfrm>
              <a:off x="3956050" y="654051"/>
              <a:ext cx="1641476" cy="390525"/>
              <a:chOff x="3956050" y="654051"/>
              <a:chExt cx="1641476" cy="390525"/>
            </a:xfrm>
          </p:grpSpPr>
          <p:sp>
            <p:nvSpPr>
              <p:cNvPr id="15587" name="AutoShape 14"/>
              <p:cNvSpPr>
                <a:spLocks noChangeArrowheads="1"/>
              </p:cNvSpPr>
              <p:nvPr/>
            </p:nvSpPr>
            <p:spPr bwMode="auto">
              <a:xfrm>
                <a:off x="4876800" y="654051"/>
                <a:ext cx="106363" cy="298450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588" name="Rectangle 15"/>
              <p:cNvSpPr>
                <a:spLocks noChangeArrowheads="1"/>
              </p:cNvSpPr>
              <p:nvPr/>
            </p:nvSpPr>
            <p:spPr bwMode="auto">
              <a:xfrm>
                <a:off x="3956050" y="654051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FF00FF"/>
                    </a:solidFill>
                  </a:rPr>
                  <a:t>Xipes0180</a:t>
                </a:r>
                <a:endParaRPr lang="en-US"/>
              </a:p>
            </p:txBody>
          </p:sp>
          <p:sp>
            <p:nvSpPr>
              <p:cNvPr id="15589" name="Rectangle 16"/>
              <p:cNvSpPr>
                <a:spLocks noChangeArrowheads="1"/>
              </p:cNvSpPr>
              <p:nvPr/>
            </p:nvSpPr>
            <p:spPr bwMode="auto">
              <a:xfrm>
                <a:off x="5151438" y="661988"/>
                <a:ext cx="446088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165.1</a:t>
                </a:r>
                <a:endParaRPr lang="en-US"/>
              </a:p>
            </p:txBody>
          </p:sp>
          <p:sp>
            <p:nvSpPr>
              <p:cNvPr id="15590" name="Freeform 17"/>
              <p:cNvSpPr>
                <a:spLocks/>
              </p:cNvSpPr>
              <p:nvPr/>
            </p:nvSpPr>
            <p:spPr bwMode="auto">
              <a:xfrm>
                <a:off x="4983163" y="704851"/>
                <a:ext cx="125413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591" name="Freeform 18"/>
              <p:cNvSpPr>
                <a:spLocks/>
              </p:cNvSpPr>
              <p:nvPr/>
            </p:nvSpPr>
            <p:spPr bwMode="auto">
              <a:xfrm>
                <a:off x="4760913" y="704851"/>
                <a:ext cx="211138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592" name="Rectangle 19"/>
              <p:cNvSpPr>
                <a:spLocks noChangeArrowheads="1"/>
              </p:cNvSpPr>
              <p:nvPr/>
            </p:nvSpPr>
            <p:spPr bwMode="auto">
              <a:xfrm>
                <a:off x="3956050" y="827088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u="sng">
                    <a:solidFill>
                      <a:srgbClr val="FF0000"/>
                    </a:solidFill>
                  </a:rPr>
                  <a:t>Xipes0161</a:t>
                </a:r>
                <a:endParaRPr lang="en-US"/>
              </a:p>
            </p:txBody>
          </p:sp>
          <p:sp>
            <p:nvSpPr>
              <p:cNvPr id="15593" name="Rectangle 20"/>
              <p:cNvSpPr>
                <a:spLocks noChangeArrowheads="1"/>
              </p:cNvSpPr>
              <p:nvPr/>
            </p:nvSpPr>
            <p:spPr bwMode="auto">
              <a:xfrm>
                <a:off x="5151438" y="839788"/>
                <a:ext cx="446088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171.9</a:t>
                </a:r>
                <a:endParaRPr lang="en-US"/>
              </a:p>
            </p:txBody>
          </p:sp>
          <p:sp>
            <p:nvSpPr>
              <p:cNvPr id="15594" name="Freeform 21"/>
              <p:cNvSpPr>
                <a:spLocks/>
              </p:cNvSpPr>
              <p:nvPr/>
            </p:nvSpPr>
            <p:spPr bwMode="auto">
              <a:xfrm>
                <a:off x="4983163" y="900113"/>
                <a:ext cx="125413" cy="15875"/>
              </a:xfrm>
              <a:custGeom>
                <a:avLst/>
                <a:gdLst>
                  <a:gd name="T0" fmla="*/ 41 w 41"/>
                  <a:gd name="T1" fmla="*/ 5 h 5"/>
                  <a:gd name="T2" fmla="*/ 35 w 41"/>
                  <a:gd name="T3" fmla="*/ 5 h 5"/>
                  <a:gd name="T4" fmla="*/ 0 w 41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5"/>
                  <a:gd name="T11" fmla="*/ 41 w 41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5">
                    <a:moveTo>
                      <a:pt x="41" y="5"/>
                    </a:moveTo>
                    <a:lnTo>
                      <a:pt x="35" y="5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595" name="Freeform 22"/>
              <p:cNvSpPr>
                <a:spLocks/>
              </p:cNvSpPr>
              <p:nvPr/>
            </p:nvSpPr>
            <p:spPr bwMode="auto">
              <a:xfrm>
                <a:off x="4760913" y="900113"/>
                <a:ext cx="211138" cy="15875"/>
              </a:xfrm>
              <a:custGeom>
                <a:avLst/>
                <a:gdLst>
                  <a:gd name="T0" fmla="*/ 69 w 69"/>
                  <a:gd name="T1" fmla="*/ 0 h 5"/>
                  <a:gd name="T2" fmla="*/ 38 w 69"/>
                  <a:gd name="T3" fmla="*/ 0 h 5"/>
                  <a:gd name="T4" fmla="*/ 3 w 69"/>
                  <a:gd name="T5" fmla="*/ 5 h 5"/>
                  <a:gd name="T6" fmla="*/ 0 w 69"/>
                  <a:gd name="T7" fmla="*/ 5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5"/>
                  <a:gd name="T14" fmla="*/ 69 w 69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5">
                    <a:moveTo>
                      <a:pt x="69" y="0"/>
                    </a:moveTo>
                    <a:lnTo>
                      <a:pt x="38" y="0"/>
                    </a:lnTo>
                    <a:lnTo>
                      <a:pt x="3" y="5"/>
                    </a:lnTo>
                    <a:lnTo>
                      <a:pt x="0" y="5"/>
                    </a:lnTo>
                  </a:path>
                </a:pathLst>
              </a:custGeom>
              <a:noFill/>
              <a:ln w="12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5586" name="Rectangle 23"/>
            <p:cNvSpPr>
              <a:spLocks noChangeArrowheads="1"/>
            </p:cNvSpPr>
            <p:nvPr/>
          </p:nvSpPr>
          <p:spPr bwMode="auto">
            <a:xfrm>
              <a:off x="4651375" y="296863"/>
              <a:ext cx="646113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Zm_04</a:t>
              </a:r>
              <a:endParaRPr lang="en-US"/>
            </a:p>
          </p:txBody>
        </p:sp>
      </p:grpSp>
      <p:grpSp>
        <p:nvGrpSpPr>
          <p:cNvPr id="15368" name="Group 1135"/>
          <p:cNvGrpSpPr>
            <a:grpSpLocks/>
          </p:cNvGrpSpPr>
          <p:nvPr/>
        </p:nvGrpSpPr>
        <p:grpSpPr bwMode="auto">
          <a:xfrm>
            <a:off x="9148763" y="1206500"/>
            <a:ext cx="1687512" cy="569913"/>
            <a:chOff x="5715000" y="296863"/>
            <a:chExt cx="1687513" cy="569913"/>
          </a:xfrm>
        </p:grpSpPr>
        <p:grpSp>
          <p:nvGrpSpPr>
            <p:cNvPr id="15578" name="Group 32"/>
            <p:cNvGrpSpPr>
              <a:grpSpLocks/>
            </p:cNvGrpSpPr>
            <p:nvPr/>
          </p:nvGrpSpPr>
          <p:grpSpPr bwMode="auto">
            <a:xfrm>
              <a:off x="5715000" y="654051"/>
              <a:ext cx="1687513" cy="212725"/>
              <a:chOff x="5715000" y="654051"/>
              <a:chExt cx="1687513" cy="212725"/>
            </a:xfrm>
          </p:grpSpPr>
          <p:sp>
            <p:nvSpPr>
              <p:cNvPr id="15580" name="AutoShape 25"/>
              <p:cNvSpPr>
                <a:spLocks noChangeArrowheads="1"/>
              </p:cNvSpPr>
              <p:nvPr/>
            </p:nvSpPr>
            <p:spPr bwMode="auto">
              <a:xfrm>
                <a:off x="6684963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581" name="Rectangle 26"/>
              <p:cNvSpPr>
                <a:spLocks noChangeArrowheads="1"/>
              </p:cNvSpPr>
              <p:nvPr/>
            </p:nvSpPr>
            <p:spPr bwMode="auto">
              <a:xfrm>
                <a:off x="5715000" y="654051"/>
                <a:ext cx="801501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 dirty="0">
                    <a:solidFill>
                      <a:srgbClr val="FFC000"/>
                    </a:solidFill>
                  </a:rPr>
                  <a:t>Xicmp3035</a:t>
                </a:r>
                <a:endParaRPr lang="en-US" dirty="0">
                  <a:solidFill>
                    <a:srgbClr val="FFC000"/>
                  </a:solidFill>
                </a:endParaRPr>
              </a:p>
            </p:txBody>
          </p:sp>
          <p:sp>
            <p:nvSpPr>
              <p:cNvPr id="15582" name="Rectangle 27"/>
              <p:cNvSpPr>
                <a:spLocks noChangeArrowheads="1"/>
              </p:cNvSpPr>
              <p:nvPr/>
            </p:nvSpPr>
            <p:spPr bwMode="auto">
              <a:xfrm>
                <a:off x="6958013" y="661988"/>
                <a:ext cx="44450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167.2</a:t>
                </a:r>
                <a:endParaRPr lang="en-US"/>
              </a:p>
            </p:txBody>
          </p:sp>
          <p:sp>
            <p:nvSpPr>
              <p:cNvPr id="15583" name="Freeform 28"/>
              <p:cNvSpPr>
                <a:spLocks/>
              </p:cNvSpPr>
              <p:nvPr/>
            </p:nvSpPr>
            <p:spPr bwMode="auto">
              <a:xfrm>
                <a:off x="6791325" y="704851"/>
                <a:ext cx="123825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584" name="Freeform 29"/>
              <p:cNvSpPr>
                <a:spLocks/>
              </p:cNvSpPr>
              <p:nvPr/>
            </p:nvSpPr>
            <p:spPr bwMode="auto">
              <a:xfrm>
                <a:off x="6569075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5579" name="Rectangle 30"/>
            <p:cNvSpPr>
              <a:spLocks noChangeArrowheads="1"/>
            </p:cNvSpPr>
            <p:nvPr/>
          </p:nvSpPr>
          <p:spPr bwMode="auto">
            <a:xfrm>
              <a:off x="6457950" y="296863"/>
              <a:ext cx="646113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Zm_05</a:t>
              </a:r>
              <a:endParaRPr lang="en-US"/>
            </a:p>
          </p:txBody>
        </p:sp>
      </p:grpSp>
      <p:grpSp>
        <p:nvGrpSpPr>
          <p:cNvPr id="15369" name="Group 1144"/>
          <p:cNvGrpSpPr>
            <a:grpSpLocks/>
          </p:cNvGrpSpPr>
          <p:nvPr/>
        </p:nvGrpSpPr>
        <p:grpSpPr bwMode="auto">
          <a:xfrm>
            <a:off x="177800" y="2852293"/>
            <a:ext cx="1473200" cy="569912"/>
            <a:chOff x="2368550" y="296863"/>
            <a:chExt cx="1473201" cy="569913"/>
          </a:xfrm>
        </p:grpSpPr>
        <p:grpSp>
          <p:nvGrpSpPr>
            <p:cNvPr id="15571" name="Group 28"/>
            <p:cNvGrpSpPr>
              <a:grpSpLocks/>
            </p:cNvGrpSpPr>
            <p:nvPr/>
          </p:nvGrpSpPr>
          <p:grpSpPr bwMode="auto">
            <a:xfrm>
              <a:off x="2368550" y="654051"/>
              <a:ext cx="1473201" cy="212725"/>
              <a:chOff x="2368550" y="654051"/>
              <a:chExt cx="1473201" cy="212725"/>
            </a:xfrm>
          </p:grpSpPr>
          <p:sp>
            <p:nvSpPr>
              <p:cNvPr id="15573" name="AutoShape 6"/>
              <p:cNvSpPr>
                <a:spLocks noChangeArrowheads="1"/>
              </p:cNvSpPr>
              <p:nvPr/>
            </p:nvSpPr>
            <p:spPr bwMode="auto">
              <a:xfrm>
                <a:off x="3289300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574" name="Rectangle 7"/>
              <p:cNvSpPr>
                <a:spLocks noChangeArrowheads="1"/>
              </p:cNvSpPr>
              <p:nvPr/>
            </p:nvSpPr>
            <p:spPr bwMode="auto">
              <a:xfrm>
                <a:off x="2368550" y="654051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0080"/>
                    </a:solidFill>
                  </a:rPr>
                  <a:t>Xipes0185</a:t>
                </a:r>
                <a:endParaRPr lang="en-US"/>
              </a:p>
            </p:txBody>
          </p:sp>
          <p:sp>
            <p:nvSpPr>
              <p:cNvPr id="15575" name="Rectangle 8"/>
              <p:cNvSpPr>
                <a:spLocks noChangeArrowheads="1"/>
              </p:cNvSpPr>
              <p:nvPr/>
            </p:nvSpPr>
            <p:spPr bwMode="auto">
              <a:xfrm>
                <a:off x="3563938" y="661988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5.8</a:t>
                </a:r>
                <a:endParaRPr lang="en-US"/>
              </a:p>
            </p:txBody>
          </p:sp>
          <p:sp>
            <p:nvSpPr>
              <p:cNvPr id="15576" name="Freeform 9"/>
              <p:cNvSpPr>
                <a:spLocks/>
              </p:cNvSpPr>
              <p:nvPr/>
            </p:nvSpPr>
            <p:spPr bwMode="auto">
              <a:xfrm>
                <a:off x="3395663" y="704851"/>
                <a:ext cx="125413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577" name="Freeform 10"/>
              <p:cNvSpPr>
                <a:spLocks/>
              </p:cNvSpPr>
              <p:nvPr/>
            </p:nvSpPr>
            <p:spPr bwMode="auto">
              <a:xfrm>
                <a:off x="3173413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5572" name="Rectangle 11"/>
            <p:cNvSpPr>
              <a:spLocks noChangeArrowheads="1"/>
            </p:cNvSpPr>
            <p:nvPr/>
          </p:nvSpPr>
          <p:spPr bwMode="auto">
            <a:xfrm>
              <a:off x="3078163" y="296863"/>
              <a:ext cx="61595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Os_01</a:t>
              </a:r>
              <a:endParaRPr lang="en-US"/>
            </a:p>
          </p:txBody>
        </p:sp>
      </p:grpSp>
      <p:grpSp>
        <p:nvGrpSpPr>
          <p:cNvPr id="15370" name="Group 1152"/>
          <p:cNvGrpSpPr>
            <a:grpSpLocks/>
          </p:cNvGrpSpPr>
          <p:nvPr/>
        </p:nvGrpSpPr>
        <p:grpSpPr bwMode="auto">
          <a:xfrm>
            <a:off x="139700" y="1625600"/>
            <a:ext cx="1608138" cy="1027113"/>
            <a:chOff x="3956050" y="296863"/>
            <a:chExt cx="1608138" cy="1027113"/>
          </a:xfrm>
        </p:grpSpPr>
        <p:grpSp>
          <p:nvGrpSpPr>
            <p:cNvPr id="15556" name="Group 27"/>
            <p:cNvGrpSpPr>
              <a:grpSpLocks/>
            </p:cNvGrpSpPr>
            <p:nvPr/>
          </p:nvGrpSpPr>
          <p:grpSpPr bwMode="auto">
            <a:xfrm>
              <a:off x="3956050" y="654051"/>
              <a:ext cx="1608138" cy="669925"/>
              <a:chOff x="3956050" y="654051"/>
              <a:chExt cx="1608138" cy="669925"/>
            </a:xfrm>
          </p:grpSpPr>
          <p:sp>
            <p:nvSpPr>
              <p:cNvPr id="15558" name="AutoShape 13"/>
              <p:cNvSpPr>
                <a:spLocks noChangeArrowheads="1"/>
              </p:cNvSpPr>
              <p:nvPr/>
            </p:nvSpPr>
            <p:spPr bwMode="auto">
              <a:xfrm>
                <a:off x="4926013" y="654051"/>
                <a:ext cx="106363" cy="536575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559" name="Rectangle 14"/>
              <p:cNvSpPr>
                <a:spLocks noChangeArrowheads="1"/>
              </p:cNvSpPr>
              <p:nvPr/>
            </p:nvSpPr>
            <p:spPr bwMode="auto">
              <a:xfrm>
                <a:off x="3956050" y="654051"/>
                <a:ext cx="801501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 dirty="0">
                    <a:solidFill>
                      <a:srgbClr val="FFC000"/>
                    </a:solidFill>
                  </a:rPr>
                  <a:t>Xicmp3035</a:t>
                </a:r>
                <a:endParaRPr lang="en-US" dirty="0">
                  <a:solidFill>
                    <a:srgbClr val="FFC000"/>
                  </a:solidFill>
                </a:endParaRPr>
              </a:p>
            </p:txBody>
          </p:sp>
          <p:sp>
            <p:nvSpPr>
              <p:cNvPr id="15560" name="Rectangle 15"/>
              <p:cNvSpPr>
                <a:spLocks noChangeArrowheads="1"/>
              </p:cNvSpPr>
              <p:nvPr/>
            </p:nvSpPr>
            <p:spPr bwMode="auto">
              <a:xfrm>
                <a:off x="5200650" y="661988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1.1</a:t>
                </a:r>
                <a:endParaRPr lang="en-US"/>
              </a:p>
            </p:txBody>
          </p:sp>
          <p:sp>
            <p:nvSpPr>
              <p:cNvPr id="15561" name="Freeform 16"/>
              <p:cNvSpPr>
                <a:spLocks/>
              </p:cNvSpPr>
              <p:nvPr/>
            </p:nvSpPr>
            <p:spPr bwMode="auto">
              <a:xfrm>
                <a:off x="5032375" y="704851"/>
                <a:ext cx="125413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562" name="Freeform 17"/>
              <p:cNvSpPr>
                <a:spLocks/>
              </p:cNvSpPr>
              <p:nvPr/>
            </p:nvSpPr>
            <p:spPr bwMode="auto">
              <a:xfrm>
                <a:off x="4810125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563" name="Rectangle 18"/>
              <p:cNvSpPr>
                <a:spLocks noChangeArrowheads="1"/>
              </p:cNvSpPr>
              <p:nvPr/>
            </p:nvSpPr>
            <p:spPr bwMode="auto">
              <a:xfrm>
                <a:off x="4005263" y="936626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FF00FF"/>
                    </a:solidFill>
                  </a:rPr>
                  <a:t>Xipes0180</a:t>
                </a:r>
                <a:endParaRPr lang="en-US"/>
              </a:p>
            </p:txBody>
          </p:sp>
          <p:sp>
            <p:nvSpPr>
              <p:cNvPr id="15564" name="Rectangle 19"/>
              <p:cNvSpPr>
                <a:spLocks noChangeArrowheads="1"/>
              </p:cNvSpPr>
              <p:nvPr/>
            </p:nvSpPr>
            <p:spPr bwMode="auto">
              <a:xfrm>
                <a:off x="5200650" y="946151"/>
                <a:ext cx="363538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31.3</a:t>
                </a:r>
                <a:endParaRPr lang="en-US"/>
              </a:p>
            </p:txBody>
          </p:sp>
          <p:sp>
            <p:nvSpPr>
              <p:cNvPr id="15565" name="Freeform 20"/>
              <p:cNvSpPr>
                <a:spLocks/>
              </p:cNvSpPr>
              <p:nvPr/>
            </p:nvSpPr>
            <p:spPr bwMode="auto">
              <a:xfrm>
                <a:off x="5032375" y="1022351"/>
                <a:ext cx="125413" cy="60325"/>
              </a:xfrm>
              <a:custGeom>
                <a:avLst/>
                <a:gdLst>
                  <a:gd name="T0" fmla="*/ 41 w 41"/>
                  <a:gd name="T1" fmla="*/ 0 h 20"/>
                  <a:gd name="T2" fmla="*/ 35 w 41"/>
                  <a:gd name="T3" fmla="*/ 0 h 20"/>
                  <a:gd name="T4" fmla="*/ 0 w 41"/>
                  <a:gd name="T5" fmla="*/ 20 h 20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20"/>
                  <a:gd name="T11" fmla="*/ 41 w 41"/>
                  <a:gd name="T12" fmla="*/ 20 h 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20">
                    <a:moveTo>
                      <a:pt x="41" y="0"/>
                    </a:moveTo>
                    <a:lnTo>
                      <a:pt x="35" y="0"/>
                    </a:lnTo>
                    <a:lnTo>
                      <a:pt x="0" y="2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566" name="Freeform 21"/>
              <p:cNvSpPr>
                <a:spLocks/>
              </p:cNvSpPr>
              <p:nvPr/>
            </p:nvSpPr>
            <p:spPr bwMode="auto">
              <a:xfrm>
                <a:off x="4810125" y="1022351"/>
                <a:ext cx="209550" cy="60325"/>
              </a:xfrm>
              <a:custGeom>
                <a:avLst/>
                <a:gdLst>
                  <a:gd name="T0" fmla="*/ 69 w 69"/>
                  <a:gd name="T1" fmla="*/ 20 h 20"/>
                  <a:gd name="T2" fmla="*/ 38 w 69"/>
                  <a:gd name="T3" fmla="*/ 20 h 20"/>
                  <a:gd name="T4" fmla="*/ 3 w 69"/>
                  <a:gd name="T5" fmla="*/ 0 h 20"/>
                  <a:gd name="T6" fmla="*/ 0 w 69"/>
                  <a:gd name="T7" fmla="*/ 0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20"/>
                  <a:gd name="T14" fmla="*/ 69 w 69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20">
                    <a:moveTo>
                      <a:pt x="69" y="20"/>
                    </a:moveTo>
                    <a:lnTo>
                      <a:pt x="38" y="2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567" name="Rectangle 22"/>
              <p:cNvSpPr>
                <a:spLocks noChangeArrowheads="1"/>
              </p:cNvSpPr>
              <p:nvPr/>
            </p:nvSpPr>
            <p:spPr bwMode="auto">
              <a:xfrm>
                <a:off x="3956050" y="1111251"/>
                <a:ext cx="865188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0000"/>
                    </a:solidFill>
                  </a:rPr>
                  <a:t>Xicmp4014</a:t>
                </a:r>
                <a:endParaRPr lang="en-US"/>
              </a:p>
            </p:txBody>
          </p:sp>
          <p:sp>
            <p:nvSpPr>
              <p:cNvPr id="15568" name="Rectangle 23"/>
              <p:cNvSpPr>
                <a:spLocks noChangeArrowheads="1"/>
              </p:cNvSpPr>
              <p:nvPr/>
            </p:nvSpPr>
            <p:spPr bwMode="auto">
              <a:xfrm>
                <a:off x="5200650" y="1119188"/>
                <a:ext cx="363538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35.7</a:t>
                </a:r>
                <a:endParaRPr lang="en-US"/>
              </a:p>
            </p:txBody>
          </p:sp>
          <p:sp>
            <p:nvSpPr>
              <p:cNvPr id="15569" name="Freeform 24"/>
              <p:cNvSpPr>
                <a:spLocks/>
              </p:cNvSpPr>
              <p:nvPr/>
            </p:nvSpPr>
            <p:spPr bwMode="auto">
              <a:xfrm>
                <a:off x="5032375" y="1138238"/>
                <a:ext cx="125413" cy="57150"/>
              </a:xfrm>
              <a:custGeom>
                <a:avLst/>
                <a:gdLst>
                  <a:gd name="T0" fmla="*/ 41 w 41"/>
                  <a:gd name="T1" fmla="*/ 19 h 19"/>
                  <a:gd name="T2" fmla="*/ 35 w 41"/>
                  <a:gd name="T3" fmla="*/ 19 h 19"/>
                  <a:gd name="T4" fmla="*/ 0 w 41"/>
                  <a:gd name="T5" fmla="*/ 0 h 19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9"/>
                  <a:gd name="T11" fmla="*/ 41 w 41"/>
                  <a:gd name="T12" fmla="*/ 19 h 1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9">
                    <a:moveTo>
                      <a:pt x="41" y="19"/>
                    </a:moveTo>
                    <a:lnTo>
                      <a:pt x="35" y="19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570" name="Freeform 25"/>
              <p:cNvSpPr>
                <a:spLocks/>
              </p:cNvSpPr>
              <p:nvPr/>
            </p:nvSpPr>
            <p:spPr bwMode="auto">
              <a:xfrm>
                <a:off x="4810125" y="1138238"/>
                <a:ext cx="209550" cy="57150"/>
              </a:xfrm>
              <a:custGeom>
                <a:avLst/>
                <a:gdLst>
                  <a:gd name="T0" fmla="*/ 69 w 69"/>
                  <a:gd name="T1" fmla="*/ 0 h 19"/>
                  <a:gd name="T2" fmla="*/ 38 w 69"/>
                  <a:gd name="T3" fmla="*/ 0 h 19"/>
                  <a:gd name="T4" fmla="*/ 3 w 69"/>
                  <a:gd name="T5" fmla="*/ 19 h 19"/>
                  <a:gd name="T6" fmla="*/ 0 w 69"/>
                  <a:gd name="T7" fmla="*/ 19 h 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9"/>
                  <a:gd name="T14" fmla="*/ 69 w 69"/>
                  <a:gd name="T15" fmla="*/ 19 h 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9">
                    <a:moveTo>
                      <a:pt x="69" y="0"/>
                    </a:moveTo>
                    <a:lnTo>
                      <a:pt x="38" y="0"/>
                    </a:lnTo>
                    <a:lnTo>
                      <a:pt x="3" y="19"/>
                    </a:lnTo>
                    <a:lnTo>
                      <a:pt x="0" y="19"/>
                    </a:lnTo>
                  </a:path>
                </a:pathLst>
              </a:cu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5557" name="Rectangle 26"/>
            <p:cNvSpPr>
              <a:spLocks noChangeArrowheads="1"/>
            </p:cNvSpPr>
            <p:nvPr/>
          </p:nvSpPr>
          <p:spPr bwMode="auto">
            <a:xfrm>
              <a:off x="4714875" y="296863"/>
              <a:ext cx="61595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Os_02</a:t>
              </a:r>
              <a:endParaRPr lang="en-US"/>
            </a:p>
          </p:txBody>
        </p:sp>
      </p:grpSp>
      <p:grpSp>
        <p:nvGrpSpPr>
          <p:cNvPr id="15371" name="Group 1169"/>
          <p:cNvGrpSpPr>
            <a:grpSpLocks/>
          </p:cNvGrpSpPr>
          <p:nvPr/>
        </p:nvGrpSpPr>
        <p:grpSpPr bwMode="auto">
          <a:xfrm>
            <a:off x="6964363" y="2834738"/>
            <a:ext cx="1473200" cy="569913"/>
            <a:chOff x="2368550" y="296863"/>
            <a:chExt cx="1473201" cy="569913"/>
          </a:xfrm>
        </p:grpSpPr>
        <p:grpSp>
          <p:nvGrpSpPr>
            <p:cNvPr id="15549" name="Group 31"/>
            <p:cNvGrpSpPr>
              <a:grpSpLocks/>
            </p:cNvGrpSpPr>
            <p:nvPr/>
          </p:nvGrpSpPr>
          <p:grpSpPr bwMode="auto">
            <a:xfrm>
              <a:off x="2368550" y="654051"/>
              <a:ext cx="1473201" cy="212725"/>
              <a:chOff x="2368550" y="654051"/>
              <a:chExt cx="1473201" cy="212725"/>
            </a:xfrm>
          </p:grpSpPr>
          <p:sp>
            <p:nvSpPr>
              <p:cNvPr id="15551" name="AutoShape 6"/>
              <p:cNvSpPr>
                <a:spLocks noChangeArrowheads="1"/>
              </p:cNvSpPr>
              <p:nvPr/>
            </p:nvSpPr>
            <p:spPr bwMode="auto">
              <a:xfrm>
                <a:off x="3289300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552" name="Rectangle 7"/>
              <p:cNvSpPr>
                <a:spLocks noChangeArrowheads="1"/>
              </p:cNvSpPr>
              <p:nvPr/>
            </p:nvSpPr>
            <p:spPr bwMode="auto">
              <a:xfrm>
                <a:off x="2368550" y="654051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0080"/>
                    </a:solidFill>
                  </a:rPr>
                  <a:t>Xipes0185</a:t>
                </a:r>
                <a:endParaRPr lang="en-US"/>
              </a:p>
            </p:txBody>
          </p:sp>
          <p:sp>
            <p:nvSpPr>
              <p:cNvPr id="15553" name="Rectangle 8"/>
              <p:cNvSpPr>
                <a:spLocks noChangeArrowheads="1"/>
              </p:cNvSpPr>
              <p:nvPr/>
            </p:nvSpPr>
            <p:spPr bwMode="auto">
              <a:xfrm>
                <a:off x="3563938" y="661988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2.2</a:t>
                </a:r>
                <a:endParaRPr lang="en-US"/>
              </a:p>
            </p:txBody>
          </p:sp>
          <p:sp>
            <p:nvSpPr>
              <p:cNvPr id="15554" name="Freeform 9"/>
              <p:cNvSpPr>
                <a:spLocks/>
              </p:cNvSpPr>
              <p:nvPr/>
            </p:nvSpPr>
            <p:spPr bwMode="auto">
              <a:xfrm>
                <a:off x="3395663" y="704851"/>
                <a:ext cx="125413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555" name="Freeform 10"/>
              <p:cNvSpPr>
                <a:spLocks/>
              </p:cNvSpPr>
              <p:nvPr/>
            </p:nvSpPr>
            <p:spPr bwMode="auto">
              <a:xfrm>
                <a:off x="3173413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5550" name="Rectangle 11"/>
            <p:cNvSpPr>
              <a:spLocks noChangeArrowheads="1"/>
            </p:cNvSpPr>
            <p:nvPr/>
          </p:nvSpPr>
          <p:spPr bwMode="auto">
            <a:xfrm>
              <a:off x="3081338" y="296863"/>
              <a:ext cx="55784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SBI-03</a:t>
              </a:r>
              <a:endParaRPr lang="en-US"/>
            </a:p>
          </p:txBody>
        </p:sp>
      </p:grpSp>
      <p:grpSp>
        <p:nvGrpSpPr>
          <p:cNvPr id="15372" name="Group 1177"/>
          <p:cNvGrpSpPr>
            <a:grpSpLocks/>
          </p:cNvGrpSpPr>
          <p:nvPr/>
        </p:nvGrpSpPr>
        <p:grpSpPr bwMode="auto">
          <a:xfrm>
            <a:off x="6888163" y="1587500"/>
            <a:ext cx="1608137" cy="1098550"/>
            <a:chOff x="3956050" y="296863"/>
            <a:chExt cx="1608138" cy="1098551"/>
          </a:xfrm>
        </p:grpSpPr>
        <p:grpSp>
          <p:nvGrpSpPr>
            <p:cNvPr id="15530" name="Group 32"/>
            <p:cNvGrpSpPr>
              <a:grpSpLocks/>
            </p:cNvGrpSpPr>
            <p:nvPr/>
          </p:nvGrpSpPr>
          <p:grpSpPr bwMode="auto">
            <a:xfrm>
              <a:off x="3956050" y="654051"/>
              <a:ext cx="1608138" cy="741363"/>
              <a:chOff x="3956050" y="654051"/>
              <a:chExt cx="1608138" cy="741363"/>
            </a:xfrm>
          </p:grpSpPr>
          <p:sp>
            <p:nvSpPr>
              <p:cNvPr id="15532" name="AutoShape 13"/>
              <p:cNvSpPr>
                <a:spLocks noChangeArrowheads="1"/>
              </p:cNvSpPr>
              <p:nvPr/>
            </p:nvSpPr>
            <p:spPr bwMode="auto">
              <a:xfrm>
                <a:off x="4926013" y="654051"/>
                <a:ext cx="106363" cy="536575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533" name="Rectangle 14"/>
              <p:cNvSpPr>
                <a:spLocks noChangeArrowheads="1"/>
              </p:cNvSpPr>
              <p:nvPr/>
            </p:nvSpPr>
            <p:spPr bwMode="auto">
              <a:xfrm>
                <a:off x="3956050" y="654051"/>
                <a:ext cx="801501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 dirty="0">
                    <a:solidFill>
                      <a:srgbClr val="FFC000"/>
                    </a:solidFill>
                  </a:rPr>
                  <a:t>Xicmp3035</a:t>
                </a:r>
                <a:endParaRPr lang="en-US" dirty="0">
                  <a:solidFill>
                    <a:srgbClr val="FFC000"/>
                  </a:solidFill>
                </a:endParaRPr>
              </a:p>
            </p:txBody>
          </p:sp>
          <p:sp>
            <p:nvSpPr>
              <p:cNvPr id="15534" name="Rectangle 15"/>
              <p:cNvSpPr>
                <a:spLocks noChangeArrowheads="1"/>
              </p:cNvSpPr>
              <p:nvPr/>
            </p:nvSpPr>
            <p:spPr bwMode="auto">
              <a:xfrm>
                <a:off x="5200650" y="661988"/>
                <a:ext cx="363538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50.4</a:t>
                </a:r>
                <a:endParaRPr lang="en-US"/>
              </a:p>
            </p:txBody>
          </p:sp>
          <p:sp>
            <p:nvSpPr>
              <p:cNvPr id="15535" name="Freeform 16"/>
              <p:cNvSpPr>
                <a:spLocks/>
              </p:cNvSpPr>
              <p:nvPr/>
            </p:nvSpPr>
            <p:spPr bwMode="auto">
              <a:xfrm>
                <a:off x="5032375" y="704851"/>
                <a:ext cx="125413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536" name="Freeform 17"/>
              <p:cNvSpPr>
                <a:spLocks/>
              </p:cNvSpPr>
              <p:nvPr/>
            </p:nvSpPr>
            <p:spPr bwMode="auto">
              <a:xfrm>
                <a:off x="4810125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537" name="Rectangle 18"/>
              <p:cNvSpPr>
                <a:spLocks noChangeArrowheads="1"/>
              </p:cNvSpPr>
              <p:nvPr/>
            </p:nvSpPr>
            <p:spPr bwMode="auto">
              <a:xfrm>
                <a:off x="4005263" y="827088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FF00FF"/>
                    </a:solidFill>
                  </a:rPr>
                  <a:t>Xipes0180</a:t>
                </a:r>
                <a:endParaRPr lang="en-US"/>
              </a:p>
            </p:txBody>
          </p:sp>
          <p:sp>
            <p:nvSpPr>
              <p:cNvPr id="15538" name="Rectangle 19"/>
              <p:cNvSpPr>
                <a:spLocks noChangeArrowheads="1"/>
              </p:cNvSpPr>
              <p:nvPr/>
            </p:nvSpPr>
            <p:spPr bwMode="auto">
              <a:xfrm>
                <a:off x="5200650" y="836613"/>
                <a:ext cx="363538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59.0</a:t>
                </a:r>
                <a:endParaRPr lang="en-US"/>
              </a:p>
            </p:txBody>
          </p:sp>
          <p:sp>
            <p:nvSpPr>
              <p:cNvPr id="15539" name="Freeform 20"/>
              <p:cNvSpPr>
                <a:spLocks/>
              </p:cNvSpPr>
              <p:nvPr/>
            </p:nvSpPr>
            <p:spPr bwMode="auto">
              <a:xfrm>
                <a:off x="5032375" y="912813"/>
                <a:ext cx="125413" cy="20638"/>
              </a:xfrm>
              <a:custGeom>
                <a:avLst/>
                <a:gdLst>
                  <a:gd name="T0" fmla="*/ 41 w 41"/>
                  <a:gd name="T1" fmla="*/ 0 h 7"/>
                  <a:gd name="T2" fmla="*/ 35 w 41"/>
                  <a:gd name="T3" fmla="*/ 0 h 7"/>
                  <a:gd name="T4" fmla="*/ 0 w 41"/>
                  <a:gd name="T5" fmla="*/ 7 h 7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7"/>
                  <a:gd name="T11" fmla="*/ 41 w 41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7">
                    <a:moveTo>
                      <a:pt x="41" y="0"/>
                    </a:moveTo>
                    <a:lnTo>
                      <a:pt x="35" y="0"/>
                    </a:lnTo>
                    <a:lnTo>
                      <a:pt x="0" y="7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540" name="Freeform 21"/>
              <p:cNvSpPr>
                <a:spLocks/>
              </p:cNvSpPr>
              <p:nvPr/>
            </p:nvSpPr>
            <p:spPr bwMode="auto">
              <a:xfrm>
                <a:off x="4810125" y="912813"/>
                <a:ext cx="209550" cy="20638"/>
              </a:xfrm>
              <a:custGeom>
                <a:avLst/>
                <a:gdLst>
                  <a:gd name="T0" fmla="*/ 69 w 69"/>
                  <a:gd name="T1" fmla="*/ 7 h 7"/>
                  <a:gd name="T2" fmla="*/ 38 w 69"/>
                  <a:gd name="T3" fmla="*/ 7 h 7"/>
                  <a:gd name="T4" fmla="*/ 3 w 69"/>
                  <a:gd name="T5" fmla="*/ 0 h 7"/>
                  <a:gd name="T6" fmla="*/ 0 w 69"/>
                  <a:gd name="T7" fmla="*/ 0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7"/>
                  <a:gd name="T14" fmla="*/ 69 w 69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7">
                    <a:moveTo>
                      <a:pt x="69" y="7"/>
                    </a:moveTo>
                    <a:lnTo>
                      <a:pt x="38" y="7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541" name="Rectangle 22"/>
              <p:cNvSpPr>
                <a:spLocks noChangeArrowheads="1"/>
              </p:cNvSpPr>
              <p:nvPr/>
            </p:nvSpPr>
            <p:spPr bwMode="auto">
              <a:xfrm>
                <a:off x="4005263" y="1001713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u="sng">
                    <a:solidFill>
                      <a:srgbClr val="FF0000"/>
                    </a:solidFill>
                  </a:rPr>
                  <a:t>Xipes0161</a:t>
                </a:r>
                <a:endParaRPr lang="en-US"/>
              </a:p>
            </p:txBody>
          </p:sp>
          <p:sp>
            <p:nvSpPr>
              <p:cNvPr id="15542" name="Rectangle 23"/>
              <p:cNvSpPr>
                <a:spLocks noChangeArrowheads="1"/>
              </p:cNvSpPr>
              <p:nvPr/>
            </p:nvSpPr>
            <p:spPr bwMode="auto">
              <a:xfrm>
                <a:off x="5200650" y="1012826"/>
                <a:ext cx="363538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66.3</a:t>
                </a:r>
                <a:endParaRPr lang="en-US"/>
              </a:p>
            </p:txBody>
          </p:sp>
          <p:sp>
            <p:nvSpPr>
              <p:cNvPr id="15543" name="Freeform 24"/>
              <p:cNvSpPr>
                <a:spLocks/>
              </p:cNvSpPr>
              <p:nvPr/>
            </p:nvSpPr>
            <p:spPr bwMode="auto">
              <a:xfrm>
                <a:off x="5032375" y="1089026"/>
                <a:ext cx="125413" cy="39688"/>
              </a:xfrm>
              <a:custGeom>
                <a:avLst/>
                <a:gdLst>
                  <a:gd name="T0" fmla="*/ 41 w 41"/>
                  <a:gd name="T1" fmla="*/ 0 h 13"/>
                  <a:gd name="T2" fmla="*/ 35 w 41"/>
                  <a:gd name="T3" fmla="*/ 0 h 13"/>
                  <a:gd name="T4" fmla="*/ 0 w 41"/>
                  <a:gd name="T5" fmla="*/ 13 h 13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3"/>
                  <a:gd name="T11" fmla="*/ 41 w 41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3">
                    <a:moveTo>
                      <a:pt x="41" y="0"/>
                    </a:moveTo>
                    <a:lnTo>
                      <a:pt x="35" y="0"/>
                    </a:lnTo>
                    <a:lnTo>
                      <a:pt x="0" y="13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544" name="Freeform 25"/>
              <p:cNvSpPr>
                <a:spLocks/>
              </p:cNvSpPr>
              <p:nvPr/>
            </p:nvSpPr>
            <p:spPr bwMode="auto">
              <a:xfrm>
                <a:off x="4810125" y="1089026"/>
                <a:ext cx="209550" cy="39688"/>
              </a:xfrm>
              <a:custGeom>
                <a:avLst/>
                <a:gdLst>
                  <a:gd name="T0" fmla="*/ 69 w 69"/>
                  <a:gd name="T1" fmla="*/ 13 h 13"/>
                  <a:gd name="T2" fmla="*/ 38 w 69"/>
                  <a:gd name="T3" fmla="*/ 13 h 13"/>
                  <a:gd name="T4" fmla="*/ 3 w 69"/>
                  <a:gd name="T5" fmla="*/ 0 h 13"/>
                  <a:gd name="T6" fmla="*/ 0 w 69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3"/>
                  <a:gd name="T14" fmla="*/ 69 w 69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3">
                    <a:moveTo>
                      <a:pt x="69" y="13"/>
                    </a:moveTo>
                    <a:lnTo>
                      <a:pt x="38" y="13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545" name="Rectangle 26"/>
              <p:cNvSpPr>
                <a:spLocks noChangeArrowheads="1"/>
              </p:cNvSpPr>
              <p:nvPr/>
            </p:nvSpPr>
            <p:spPr bwMode="auto">
              <a:xfrm>
                <a:off x="3956050" y="1181101"/>
                <a:ext cx="865188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0000"/>
                    </a:solidFill>
                  </a:rPr>
                  <a:t>Xicmp4014</a:t>
                </a:r>
                <a:endParaRPr lang="en-US"/>
              </a:p>
            </p:txBody>
          </p:sp>
          <p:sp>
            <p:nvSpPr>
              <p:cNvPr id="15546" name="Rectangle 27"/>
              <p:cNvSpPr>
                <a:spLocks noChangeArrowheads="1"/>
              </p:cNvSpPr>
              <p:nvPr/>
            </p:nvSpPr>
            <p:spPr bwMode="auto">
              <a:xfrm>
                <a:off x="5200650" y="1190626"/>
                <a:ext cx="363538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66.6</a:t>
                </a:r>
                <a:endParaRPr lang="en-US"/>
              </a:p>
            </p:txBody>
          </p:sp>
          <p:sp>
            <p:nvSpPr>
              <p:cNvPr id="15547" name="Freeform 28"/>
              <p:cNvSpPr>
                <a:spLocks/>
              </p:cNvSpPr>
              <p:nvPr/>
            </p:nvSpPr>
            <p:spPr bwMode="auto">
              <a:xfrm>
                <a:off x="5032375" y="1138238"/>
                <a:ext cx="125413" cy="128588"/>
              </a:xfrm>
              <a:custGeom>
                <a:avLst/>
                <a:gdLst>
                  <a:gd name="T0" fmla="*/ 41 w 41"/>
                  <a:gd name="T1" fmla="*/ 42 h 42"/>
                  <a:gd name="T2" fmla="*/ 35 w 41"/>
                  <a:gd name="T3" fmla="*/ 42 h 42"/>
                  <a:gd name="T4" fmla="*/ 0 w 41"/>
                  <a:gd name="T5" fmla="*/ 0 h 42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42"/>
                  <a:gd name="T11" fmla="*/ 41 w 41"/>
                  <a:gd name="T12" fmla="*/ 42 h 4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42">
                    <a:moveTo>
                      <a:pt x="41" y="42"/>
                    </a:moveTo>
                    <a:lnTo>
                      <a:pt x="35" y="42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548" name="Freeform 29"/>
              <p:cNvSpPr>
                <a:spLocks/>
              </p:cNvSpPr>
              <p:nvPr/>
            </p:nvSpPr>
            <p:spPr bwMode="auto">
              <a:xfrm>
                <a:off x="4810125" y="1138238"/>
                <a:ext cx="209550" cy="128588"/>
              </a:xfrm>
              <a:custGeom>
                <a:avLst/>
                <a:gdLst>
                  <a:gd name="T0" fmla="*/ 69 w 69"/>
                  <a:gd name="T1" fmla="*/ 0 h 42"/>
                  <a:gd name="T2" fmla="*/ 38 w 69"/>
                  <a:gd name="T3" fmla="*/ 0 h 42"/>
                  <a:gd name="T4" fmla="*/ 3 w 69"/>
                  <a:gd name="T5" fmla="*/ 42 h 42"/>
                  <a:gd name="T6" fmla="*/ 0 w 69"/>
                  <a:gd name="T7" fmla="*/ 42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42"/>
                  <a:gd name="T14" fmla="*/ 69 w 69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42">
                    <a:moveTo>
                      <a:pt x="69" y="0"/>
                    </a:moveTo>
                    <a:lnTo>
                      <a:pt x="38" y="0"/>
                    </a:lnTo>
                    <a:lnTo>
                      <a:pt x="3" y="42"/>
                    </a:lnTo>
                    <a:lnTo>
                      <a:pt x="0" y="42"/>
                    </a:lnTo>
                  </a:path>
                </a:pathLst>
              </a:cu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5531" name="Rectangle 30"/>
            <p:cNvSpPr>
              <a:spLocks noChangeArrowheads="1"/>
            </p:cNvSpPr>
            <p:nvPr/>
          </p:nvSpPr>
          <p:spPr bwMode="auto">
            <a:xfrm>
              <a:off x="4718050" y="296863"/>
              <a:ext cx="55784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SBI-04</a:t>
              </a:r>
              <a:endParaRPr lang="en-US"/>
            </a:p>
          </p:txBody>
        </p:sp>
      </p:grpSp>
      <p:grpSp>
        <p:nvGrpSpPr>
          <p:cNvPr id="15373" name="Group 1197"/>
          <p:cNvGrpSpPr>
            <a:grpSpLocks/>
          </p:cNvGrpSpPr>
          <p:nvPr/>
        </p:nvGrpSpPr>
        <p:grpSpPr bwMode="auto">
          <a:xfrm>
            <a:off x="4449762" y="636588"/>
            <a:ext cx="1763713" cy="3935412"/>
            <a:chOff x="2222499" y="296863"/>
            <a:chExt cx="1763714" cy="3935413"/>
          </a:xfrm>
        </p:grpSpPr>
        <p:grpSp>
          <p:nvGrpSpPr>
            <p:cNvPr id="15459" name="Group 74"/>
            <p:cNvGrpSpPr>
              <a:grpSpLocks/>
            </p:cNvGrpSpPr>
            <p:nvPr/>
          </p:nvGrpSpPr>
          <p:grpSpPr bwMode="auto">
            <a:xfrm>
              <a:off x="2222499" y="650875"/>
              <a:ext cx="1763714" cy="3581401"/>
              <a:chOff x="2222499" y="650875"/>
              <a:chExt cx="1763714" cy="3581401"/>
            </a:xfrm>
          </p:grpSpPr>
          <p:sp>
            <p:nvSpPr>
              <p:cNvPr id="15461" name="AutoShape 6"/>
              <p:cNvSpPr>
                <a:spLocks noChangeArrowheads="1"/>
              </p:cNvSpPr>
              <p:nvPr/>
            </p:nvSpPr>
            <p:spPr bwMode="auto">
              <a:xfrm>
                <a:off x="3349625" y="654051"/>
                <a:ext cx="106363" cy="3502025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462" name="Rectangle 7"/>
              <p:cNvSpPr>
                <a:spLocks noChangeArrowheads="1"/>
              </p:cNvSpPr>
              <p:nvPr/>
            </p:nvSpPr>
            <p:spPr bwMode="auto">
              <a:xfrm>
                <a:off x="2361904" y="650875"/>
                <a:ext cx="851195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dirty="0" smtClean="0">
                    <a:solidFill>
                      <a:srgbClr val="000000"/>
                    </a:solidFill>
                  </a:rPr>
                  <a:t>Xipes0220.1</a:t>
                </a:r>
                <a:endParaRPr lang="en-US" dirty="0"/>
              </a:p>
            </p:txBody>
          </p:sp>
          <p:sp>
            <p:nvSpPr>
              <p:cNvPr id="15463" name="Rectangle 8"/>
              <p:cNvSpPr>
                <a:spLocks noChangeArrowheads="1"/>
              </p:cNvSpPr>
              <p:nvPr/>
            </p:nvSpPr>
            <p:spPr bwMode="auto">
              <a:xfrm>
                <a:off x="3624263" y="661988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0.0</a:t>
                </a:r>
                <a:endParaRPr lang="en-US"/>
              </a:p>
            </p:txBody>
          </p:sp>
          <p:sp>
            <p:nvSpPr>
              <p:cNvPr id="15464" name="Freeform 9"/>
              <p:cNvSpPr>
                <a:spLocks/>
              </p:cNvSpPr>
              <p:nvPr/>
            </p:nvSpPr>
            <p:spPr bwMode="auto">
              <a:xfrm>
                <a:off x="3455988" y="704851"/>
                <a:ext cx="125413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465" name="Freeform 10"/>
              <p:cNvSpPr>
                <a:spLocks/>
              </p:cNvSpPr>
              <p:nvPr/>
            </p:nvSpPr>
            <p:spPr bwMode="auto">
              <a:xfrm>
                <a:off x="3227388" y="704851"/>
                <a:ext cx="223838" cy="33338"/>
              </a:xfrm>
              <a:custGeom>
                <a:avLst/>
                <a:gdLst>
                  <a:gd name="T0" fmla="*/ 73 w 73"/>
                  <a:gd name="T1" fmla="*/ 0 h 11"/>
                  <a:gd name="T2" fmla="*/ 40 w 73"/>
                  <a:gd name="T3" fmla="*/ 0 h 11"/>
                  <a:gd name="T4" fmla="*/ 5 w 73"/>
                  <a:gd name="T5" fmla="*/ 11 h 11"/>
                  <a:gd name="T6" fmla="*/ 0 w 73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11"/>
                  <a:gd name="T14" fmla="*/ 73 w 73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11">
                    <a:moveTo>
                      <a:pt x="73" y="0"/>
                    </a:moveTo>
                    <a:lnTo>
                      <a:pt x="40" y="0"/>
                    </a:lnTo>
                    <a:lnTo>
                      <a:pt x="5" y="11"/>
                    </a:lnTo>
                    <a:lnTo>
                      <a:pt x="0" y="11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466" name="Rectangle 11"/>
              <p:cNvSpPr>
                <a:spLocks noChangeArrowheads="1"/>
              </p:cNvSpPr>
              <p:nvPr/>
            </p:nvSpPr>
            <p:spPr bwMode="auto">
              <a:xfrm>
                <a:off x="2428875" y="1104901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FF00FF"/>
                    </a:solidFill>
                  </a:rPr>
                  <a:t>Xipes0180</a:t>
                </a:r>
                <a:endParaRPr lang="en-US"/>
              </a:p>
            </p:txBody>
          </p:sp>
          <p:sp>
            <p:nvSpPr>
              <p:cNvPr id="15467" name="Rectangle 12"/>
              <p:cNvSpPr>
                <a:spLocks noChangeArrowheads="1"/>
              </p:cNvSpPr>
              <p:nvPr/>
            </p:nvSpPr>
            <p:spPr bwMode="auto">
              <a:xfrm>
                <a:off x="3624263" y="1114426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18.9</a:t>
                </a:r>
                <a:endParaRPr lang="en-US"/>
              </a:p>
            </p:txBody>
          </p:sp>
          <p:sp>
            <p:nvSpPr>
              <p:cNvPr id="15468" name="Freeform 13"/>
              <p:cNvSpPr>
                <a:spLocks/>
              </p:cNvSpPr>
              <p:nvPr/>
            </p:nvSpPr>
            <p:spPr bwMode="auto">
              <a:xfrm>
                <a:off x="3455988" y="1190626"/>
                <a:ext cx="125413" cy="195263"/>
              </a:xfrm>
              <a:custGeom>
                <a:avLst/>
                <a:gdLst>
                  <a:gd name="T0" fmla="*/ 41 w 41"/>
                  <a:gd name="T1" fmla="*/ 0 h 64"/>
                  <a:gd name="T2" fmla="*/ 35 w 41"/>
                  <a:gd name="T3" fmla="*/ 0 h 64"/>
                  <a:gd name="T4" fmla="*/ 0 w 41"/>
                  <a:gd name="T5" fmla="*/ 64 h 64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64"/>
                  <a:gd name="T11" fmla="*/ 41 w 41"/>
                  <a:gd name="T12" fmla="*/ 64 h 6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64">
                    <a:moveTo>
                      <a:pt x="41" y="0"/>
                    </a:moveTo>
                    <a:lnTo>
                      <a:pt x="35" y="0"/>
                    </a:lnTo>
                    <a:lnTo>
                      <a:pt x="0" y="64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469" name="Freeform 14"/>
              <p:cNvSpPr>
                <a:spLocks/>
              </p:cNvSpPr>
              <p:nvPr/>
            </p:nvSpPr>
            <p:spPr bwMode="auto">
              <a:xfrm>
                <a:off x="3233738" y="1190626"/>
                <a:ext cx="211138" cy="195263"/>
              </a:xfrm>
              <a:custGeom>
                <a:avLst/>
                <a:gdLst>
                  <a:gd name="T0" fmla="*/ 69 w 69"/>
                  <a:gd name="T1" fmla="*/ 64 h 64"/>
                  <a:gd name="T2" fmla="*/ 38 w 69"/>
                  <a:gd name="T3" fmla="*/ 64 h 64"/>
                  <a:gd name="T4" fmla="*/ 3 w 69"/>
                  <a:gd name="T5" fmla="*/ 0 h 64"/>
                  <a:gd name="T6" fmla="*/ 0 w 69"/>
                  <a:gd name="T7" fmla="*/ 0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64"/>
                  <a:gd name="T14" fmla="*/ 69 w 69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64">
                    <a:moveTo>
                      <a:pt x="69" y="64"/>
                    </a:moveTo>
                    <a:lnTo>
                      <a:pt x="38" y="64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470" name="Rectangle 15"/>
              <p:cNvSpPr>
                <a:spLocks noChangeArrowheads="1"/>
              </p:cNvSpPr>
              <p:nvPr/>
            </p:nvSpPr>
            <p:spPr bwMode="auto">
              <a:xfrm>
                <a:off x="2454275" y="1277938"/>
                <a:ext cx="782638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Xipes0142</a:t>
                </a:r>
                <a:endParaRPr lang="en-US"/>
              </a:p>
            </p:txBody>
          </p:sp>
          <p:sp>
            <p:nvSpPr>
              <p:cNvPr id="15471" name="Rectangle 16"/>
              <p:cNvSpPr>
                <a:spLocks noChangeArrowheads="1"/>
              </p:cNvSpPr>
              <p:nvPr/>
            </p:nvSpPr>
            <p:spPr bwMode="auto">
              <a:xfrm>
                <a:off x="3624263" y="128746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22.6</a:t>
                </a:r>
                <a:endParaRPr lang="en-US"/>
              </a:p>
            </p:txBody>
          </p:sp>
          <p:sp>
            <p:nvSpPr>
              <p:cNvPr id="15472" name="Freeform 17"/>
              <p:cNvSpPr>
                <a:spLocks/>
              </p:cNvSpPr>
              <p:nvPr/>
            </p:nvSpPr>
            <p:spPr bwMode="auto">
              <a:xfrm>
                <a:off x="3455988" y="1363663"/>
                <a:ext cx="125413" cy="155575"/>
              </a:xfrm>
              <a:custGeom>
                <a:avLst/>
                <a:gdLst>
                  <a:gd name="T0" fmla="*/ 41 w 41"/>
                  <a:gd name="T1" fmla="*/ 0 h 51"/>
                  <a:gd name="T2" fmla="*/ 35 w 41"/>
                  <a:gd name="T3" fmla="*/ 0 h 51"/>
                  <a:gd name="T4" fmla="*/ 0 w 41"/>
                  <a:gd name="T5" fmla="*/ 51 h 5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51"/>
                  <a:gd name="T11" fmla="*/ 41 w 41"/>
                  <a:gd name="T12" fmla="*/ 51 h 5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51">
                    <a:moveTo>
                      <a:pt x="41" y="0"/>
                    </a:moveTo>
                    <a:lnTo>
                      <a:pt x="35" y="0"/>
                    </a:lnTo>
                    <a:lnTo>
                      <a:pt x="0" y="51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473" name="Freeform 18"/>
              <p:cNvSpPr>
                <a:spLocks/>
              </p:cNvSpPr>
              <p:nvPr/>
            </p:nvSpPr>
            <p:spPr bwMode="auto">
              <a:xfrm>
                <a:off x="3227388" y="1363663"/>
                <a:ext cx="223838" cy="155575"/>
              </a:xfrm>
              <a:custGeom>
                <a:avLst/>
                <a:gdLst>
                  <a:gd name="T0" fmla="*/ 73 w 73"/>
                  <a:gd name="T1" fmla="*/ 51 h 51"/>
                  <a:gd name="T2" fmla="*/ 40 w 73"/>
                  <a:gd name="T3" fmla="*/ 51 h 51"/>
                  <a:gd name="T4" fmla="*/ 5 w 73"/>
                  <a:gd name="T5" fmla="*/ 0 h 51"/>
                  <a:gd name="T6" fmla="*/ 0 w 73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51"/>
                  <a:gd name="T14" fmla="*/ 73 w 73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51">
                    <a:moveTo>
                      <a:pt x="73" y="51"/>
                    </a:moveTo>
                    <a:lnTo>
                      <a:pt x="40" y="51"/>
                    </a:ln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474" name="Rectangle 19"/>
              <p:cNvSpPr>
                <a:spLocks noChangeArrowheads="1"/>
              </p:cNvSpPr>
              <p:nvPr/>
            </p:nvSpPr>
            <p:spPr bwMode="auto">
              <a:xfrm>
                <a:off x="2454275" y="1452563"/>
                <a:ext cx="782638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Xipes0213</a:t>
                </a:r>
                <a:endParaRPr lang="en-US"/>
              </a:p>
            </p:txBody>
          </p:sp>
          <p:sp>
            <p:nvSpPr>
              <p:cNvPr id="15475" name="Rectangle 20"/>
              <p:cNvSpPr>
                <a:spLocks noChangeArrowheads="1"/>
              </p:cNvSpPr>
              <p:nvPr/>
            </p:nvSpPr>
            <p:spPr bwMode="auto">
              <a:xfrm>
                <a:off x="3624263" y="14620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25.7</a:t>
                </a:r>
                <a:endParaRPr lang="en-US"/>
              </a:p>
            </p:txBody>
          </p:sp>
          <p:sp>
            <p:nvSpPr>
              <p:cNvPr id="15476" name="Freeform 21"/>
              <p:cNvSpPr>
                <a:spLocks/>
              </p:cNvSpPr>
              <p:nvPr/>
            </p:nvSpPr>
            <p:spPr bwMode="auto">
              <a:xfrm>
                <a:off x="3455988" y="1538288"/>
                <a:ext cx="125413" cy="93663"/>
              </a:xfrm>
              <a:custGeom>
                <a:avLst/>
                <a:gdLst>
                  <a:gd name="T0" fmla="*/ 41 w 41"/>
                  <a:gd name="T1" fmla="*/ 0 h 31"/>
                  <a:gd name="T2" fmla="*/ 35 w 41"/>
                  <a:gd name="T3" fmla="*/ 0 h 31"/>
                  <a:gd name="T4" fmla="*/ 0 w 41"/>
                  <a:gd name="T5" fmla="*/ 31 h 3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31"/>
                  <a:gd name="T11" fmla="*/ 41 w 41"/>
                  <a:gd name="T12" fmla="*/ 31 h 3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31">
                    <a:moveTo>
                      <a:pt x="41" y="0"/>
                    </a:moveTo>
                    <a:lnTo>
                      <a:pt x="35" y="0"/>
                    </a:lnTo>
                    <a:lnTo>
                      <a:pt x="0" y="31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477" name="Freeform 22"/>
              <p:cNvSpPr>
                <a:spLocks/>
              </p:cNvSpPr>
              <p:nvPr/>
            </p:nvSpPr>
            <p:spPr bwMode="auto">
              <a:xfrm>
                <a:off x="3227388" y="1538288"/>
                <a:ext cx="223838" cy="93663"/>
              </a:xfrm>
              <a:custGeom>
                <a:avLst/>
                <a:gdLst>
                  <a:gd name="T0" fmla="*/ 73 w 73"/>
                  <a:gd name="T1" fmla="*/ 31 h 31"/>
                  <a:gd name="T2" fmla="*/ 40 w 73"/>
                  <a:gd name="T3" fmla="*/ 31 h 31"/>
                  <a:gd name="T4" fmla="*/ 5 w 73"/>
                  <a:gd name="T5" fmla="*/ 0 h 31"/>
                  <a:gd name="T6" fmla="*/ 0 w 73"/>
                  <a:gd name="T7" fmla="*/ 0 h 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31"/>
                  <a:gd name="T14" fmla="*/ 73 w 73"/>
                  <a:gd name="T15" fmla="*/ 31 h 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31">
                    <a:moveTo>
                      <a:pt x="73" y="31"/>
                    </a:moveTo>
                    <a:lnTo>
                      <a:pt x="40" y="31"/>
                    </a:ln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478" name="Rectangle 23"/>
              <p:cNvSpPr>
                <a:spLocks noChangeArrowheads="1"/>
              </p:cNvSpPr>
              <p:nvPr/>
            </p:nvSpPr>
            <p:spPr bwMode="auto">
              <a:xfrm>
                <a:off x="2381250" y="1625601"/>
                <a:ext cx="801501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 dirty="0">
                    <a:solidFill>
                      <a:srgbClr val="FFC000"/>
                    </a:solidFill>
                  </a:rPr>
                  <a:t>Xicmp3035</a:t>
                </a:r>
                <a:endParaRPr lang="en-US" dirty="0">
                  <a:solidFill>
                    <a:srgbClr val="FFC000"/>
                  </a:solidFill>
                </a:endParaRPr>
              </a:p>
            </p:txBody>
          </p:sp>
          <p:sp>
            <p:nvSpPr>
              <p:cNvPr id="15479" name="Rectangle 24"/>
              <p:cNvSpPr>
                <a:spLocks noChangeArrowheads="1"/>
              </p:cNvSpPr>
              <p:nvPr/>
            </p:nvSpPr>
            <p:spPr bwMode="auto">
              <a:xfrm>
                <a:off x="3624263" y="1635126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29.0</a:t>
                </a:r>
                <a:endParaRPr lang="en-US"/>
              </a:p>
            </p:txBody>
          </p:sp>
          <p:sp>
            <p:nvSpPr>
              <p:cNvPr id="15480" name="Freeform 25"/>
              <p:cNvSpPr>
                <a:spLocks/>
              </p:cNvSpPr>
              <p:nvPr/>
            </p:nvSpPr>
            <p:spPr bwMode="auto">
              <a:xfrm>
                <a:off x="3455988" y="1711326"/>
                <a:ext cx="125413" cy="39688"/>
              </a:xfrm>
              <a:custGeom>
                <a:avLst/>
                <a:gdLst>
                  <a:gd name="T0" fmla="*/ 41 w 41"/>
                  <a:gd name="T1" fmla="*/ 0 h 13"/>
                  <a:gd name="T2" fmla="*/ 35 w 41"/>
                  <a:gd name="T3" fmla="*/ 0 h 13"/>
                  <a:gd name="T4" fmla="*/ 0 w 41"/>
                  <a:gd name="T5" fmla="*/ 13 h 13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3"/>
                  <a:gd name="T11" fmla="*/ 41 w 41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3">
                    <a:moveTo>
                      <a:pt x="41" y="0"/>
                    </a:moveTo>
                    <a:lnTo>
                      <a:pt x="35" y="0"/>
                    </a:lnTo>
                    <a:lnTo>
                      <a:pt x="0" y="13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481" name="Freeform 26"/>
              <p:cNvSpPr>
                <a:spLocks/>
              </p:cNvSpPr>
              <p:nvPr/>
            </p:nvSpPr>
            <p:spPr bwMode="auto">
              <a:xfrm>
                <a:off x="3233738" y="1711326"/>
                <a:ext cx="211138" cy="39688"/>
              </a:xfrm>
              <a:custGeom>
                <a:avLst/>
                <a:gdLst>
                  <a:gd name="T0" fmla="*/ 69 w 69"/>
                  <a:gd name="T1" fmla="*/ 13 h 13"/>
                  <a:gd name="T2" fmla="*/ 38 w 69"/>
                  <a:gd name="T3" fmla="*/ 13 h 13"/>
                  <a:gd name="T4" fmla="*/ 3 w 69"/>
                  <a:gd name="T5" fmla="*/ 0 h 13"/>
                  <a:gd name="T6" fmla="*/ 0 w 69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3"/>
                  <a:gd name="T14" fmla="*/ 69 w 69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3">
                    <a:moveTo>
                      <a:pt x="69" y="13"/>
                    </a:moveTo>
                    <a:lnTo>
                      <a:pt x="38" y="13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482" name="Rectangle 27"/>
              <p:cNvSpPr>
                <a:spLocks noChangeArrowheads="1"/>
              </p:cNvSpPr>
              <p:nvPr/>
            </p:nvSpPr>
            <p:spPr bwMode="auto">
              <a:xfrm>
                <a:off x="2368550" y="1800226"/>
                <a:ext cx="88106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Xpsmp2249</a:t>
                </a:r>
                <a:endParaRPr lang="en-US"/>
              </a:p>
            </p:txBody>
          </p:sp>
          <p:sp>
            <p:nvSpPr>
              <p:cNvPr id="15483" name="Rectangle 28"/>
              <p:cNvSpPr>
                <a:spLocks noChangeArrowheads="1"/>
              </p:cNvSpPr>
              <p:nvPr/>
            </p:nvSpPr>
            <p:spPr bwMode="auto">
              <a:xfrm>
                <a:off x="3624263" y="180816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32.2</a:t>
                </a:r>
                <a:endParaRPr lang="en-US"/>
              </a:p>
            </p:txBody>
          </p:sp>
          <p:sp>
            <p:nvSpPr>
              <p:cNvPr id="15484" name="Freeform 29"/>
              <p:cNvSpPr>
                <a:spLocks/>
              </p:cNvSpPr>
              <p:nvPr/>
            </p:nvSpPr>
            <p:spPr bwMode="auto">
              <a:xfrm>
                <a:off x="3455988" y="1863726"/>
                <a:ext cx="125413" cy="20638"/>
              </a:xfrm>
              <a:custGeom>
                <a:avLst/>
                <a:gdLst>
                  <a:gd name="T0" fmla="*/ 41 w 41"/>
                  <a:gd name="T1" fmla="*/ 7 h 7"/>
                  <a:gd name="T2" fmla="*/ 35 w 41"/>
                  <a:gd name="T3" fmla="*/ 7 h 7"/>
                  <a:gd name="T4" fmla="*/ 0 w 41"/>
                  <a:gd name="T5" fmla="*/ 0 h 7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7"/>
                  <a:gd name="T11" fmla="*/ 41 w 41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7">
                    <a:moveTo>
                      <a:pt x="41" y="7"/>
                    </a:moveTo>
                    <a:lnTo>
                      <a:pt x="35" y="7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485" name="Freeform 30"/>
              <p:cNvSpPr>
                <a:spLocks/>
              </p:cNvSpPr>
              <p:nvPr/>
            </p:nvSpPr>
            <p:spPr bwMode="auto">
              <a:xfrm>
                <a:off x="3227388" y="1863726"/>
                <a:ext cx="223838" cy="20638"/>
              </a:xfrm>
              <a:custGeom>
                <a:avLst/>
                <a:gdLst>
                  <a:gd name="T0" fmla="*/ 73 w 73"/>
                  <a:gd name="T1" fmla="*/ 0 h 7"/>
                  <a:gd name="T2" fmla="*/ 40 w 73"/>
                  <a:gd name="T3" fmla="*/ 0 h 7"/>
                  <a:gd name="T4" fmla="*/ 5 w 73"/>
                  <a:gd name="T5" fmla="*/ 7 h 7"/>
                  <a:gd name="T6" fmla="*/ 0 w 73"/>
                  <a:gd name="T7" fmla="*/ 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7"/>
                  <a:gd name="T14" fmla="*/ 73 w 73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7">
                    <a:moveTo>
                      <a:pt x="73" y="0"/>
                    </a:moveTo>
                    <a:lnTo>
                      <a:pt x="40" y="0"/>
                    </a:lnTo>
                    <a:lnTo>
                      <a:pt x="5" y="7"/>
                    </a:lnTo>
                    <a:lnTo>
                      <a:pt x="0" y="7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486" name="Rectangle 31"/>
              <p:cNvSpPr>
                <a:spLocks noChangeArrowheads="1"/>
              </p:cNvSpPr>
              <p:nvPr/>
            </p:nvSpPr>
            <p:spPr bwMode="auto">
              <a:xfrm>
                <a:off x="2454275" y="1973263"/>
                <a:ext cx="782638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Xipes0166</a:t>
                </a:r>
                <a:endParaRPr lang="en-US"/>
              </a:p>
            </p:txBody>
          </p:sp>
          <p:sp>
            <p:nvSpPr>
              <p:cNvPr id="15487" name="Rectangle 32"/>
              <p:cNvSpPr>
                <a:spLocks noChangeArrowheads="1"/>
              </p:cNvSpPr>
              <p:nvPr/>
            </p:nvSpPr>
            <p:spPr bwMode="auto">
              <a:xfrm>
                <a:off x="3624263" y="19827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41.2</a:t>
                </a:r>
                <a:endParaRPr lang="en-US"/>
              </a:p>
            </p:txBody>
          </p:sp>
          <p:sp>
            <p:nvSpPr>
              <p:cNvPr id="15488" name="Freeform 33"/>
              <p:cNvSpPr>
                <a:spLocks/>
              </p:cNvSpPr>
              <p:nvPr/>
            </p:nvSpPr>
            <p:spPr bwMode="auto">
              <a:xfrm>
                <a:off x="3455988" y="2058988"/>
                <a:ext cx="125413" cy="130175"/>
              </a:xfrm>
              <a:custGeom>
                <a:avLst/>
                <a:gdLst>
                  <a:gd name="T0" fmla="*/ 41 w 41"/>
                  <a:gd name="T1" fmla="*/ 0 h 43"/>
                  <a:gd name="T2" fmla="*/ 35 w 41"/>
                  <a:gd name="T3" fmla="*/ 0 h 43"/>
                  <a:gd name="T4" fmla="*/ 0 w 41"/>
                  <a:gd name="T5" fmla="*/ 43 h 43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43"/>
                  <a:gd name="T11" fmla="*/ 41 w 41"/>
                  <a:gd name="T12" fmla="*/ 43 h 4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43">
                    <a:moveTo>
                      <a:pt x="41" y="0"/>
                    </a:moveTo>
                    <a:lnTo>
                      <a:pt x="35" y="0"/>
                    </a:lnTo>
                    <a:lnTo>
                      <a:pt x="0" y="43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489" name="Freeform 34"/>
              <p:cNvSpPr>
                <a:spLocks/>
              </p:cNvSpPr>
              <p:nvPr/>
            </p:nvSpPr>
            <p:spPr bwMode="auto">
              <a:xfrm>
                <a:off x="3227388" y="2058988"/>
                <a:ext cx="223838" cy="130175"/>
              </a:xfrm>
              <a:custGeom>
                <a:avLst/>
                <a:gdLst>
                  <a:gd name="T0" fmla="*/ 73 w 73"/>
                  <a:gd name="T1" fmla="*/ 43 h 43"/>
                  <a:gd name="T2" fmla="*/ 40 w 73"/>
                  <a:gd name="T3" fmla="*/ 43 h 43"/>
                  <a:gd name="T4" fmla="*/ 5 w 73"/>
                  <a:gd name="T5" fmla="*/ 0 h 43"/>
                  <a:gd name="T6" fmla="*/ 0 w 73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43"/>
                  <a:gd name="T14" fmla="*/ 73 w 73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43">
                    <a:moveTo>
                      <a:pt x="73" y="43"/>
                    </a:moveTo>
                    <a:lnTo>
                      <a:pt x="40" y="43"/>
                    </a:ln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490" name="Rectangle 35"/>
              <p:cNvSpPr>
                <a:spLocks noChangeArrowheads="1"/>
              </p:cNvSpPr>
              <p:nvPr/>
            </p:nvSpPr>
            <p:spPr bwMode="auto">
              <a:xfrm>
                <a:off x="2368550" y="2147888"/>
                <a:ext cx="88106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Xpsmp2070</a:t>
                </a:r>
                <a:endParaRPr lang="en-US"/>
              </a:p>
            </p:txBody>
          </p:sp>
          <p:sp>
            <p:nvSpPr>
              <p:cNvPr id="15491" name="Rectangle 36"/>
              <p:cNvSpPr>
                <a:spLocks noChangeArrowheads="1"/>
              </p:cNvSpPr>
              <p:nvPr/>
            </p:nvSpPr>
            <p:spPr bwMode="auto">
              <a:xfrm>
                <a:off x="3624263" y="2155826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44.5</a:t>
                </a:r>
                <a:endParaRPr lang="en-US"/>
              </a:p>
            </p:txBody>
          </p:sp>
          <p:sp>
            <p:nvSpPr>
              <p:cNvPr id="15492" name="Freeform 37"/>
              <p:cNvSpPr>
                <a:spLocks/>
              </p:cNvSpPr>
              <p:nvPr/>
            </p:nvSpPr>
            <p:spPr bwMode="auto">
              <a:xfrm>
                <a:off x="3455988" y="2232026"/>
                <a:ext cx="125413" cy="76200"/>
              </a:xfrm>
              <a:custGeom>
                <a:avLst/>
                <a:gdLst>
                  <a:gd name="T0" fmla="*/ 41 w 41"/>
                  <a:gd name="T1" fmla="*/ 0 h 25"/>
                  <a:gd name="T2" fmla="*/ 35 w 41"/>
                  <a:gd name="T3" fmla="*/ 0 h 25"/>
                  <a:gd name="T4" fmla="*/ 0 w 41"/>
                  <a:gd name="T5" fmla="*/ 25 h 25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25"/>
                  <a:gd name="T11" fmla="*/ 41 w 41"/>
                  <a:gd name="T12" fmla="*/ 25 h 2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25">
                    <a:moveTo>
                      <a:pt x="41" y="0"/>
                    </a:moveTo>
                    <a:lnTo>
                      <a:pt x="35" y="0"/>
                    </a:lnTo>
                    <a:lnTo>
                      <a:pt x="0" y="25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493" name="Freeform 38"/>
              <p:cNvSpPr>
                <a:spLocks/>
              </p:cNvSpPr>
              <p:nvPr/>
            </p:nvSpPr>
            <p:spPr bwMode="auto">
              <a:xfrm>
                <a:off x="3227388" y="2232026"/>
                <a:ext cx="223838" cy="76200"/>
              </a:xfrm>
              <a:custGeom>
                <a:avLst/>
                <a:gdLst>
                  <a:gd name="T0" fmla="*/ 73 w 73"/>
                  <a:gd name="T1" fmla="*/ 25 h 25"/>
                  <a:gd name="T2" fmla="*/ 40 w 73"/>
                  <a:gd name="T3" fmla="*/ 25 h 25"/>
                  <a:gd name="T4" fmla="*/ 5 w 73"/>
                  <a:gd name="T5" fmla="*/ 0 h 25"/>
                  <a:gd name="T6" fmla="*/ 0 w 73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25"/>
                  <a:gd name="T14" fmla="*/ 73 w 73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25">
                    <a:moveTo>
                      <a:pt x="73" y="25"/>
                    </a:moveTo>
                    <a:lnTo>
                      <a:pt x="40" y="25"/>
                    </a:ln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494" name="Rectangle 39"/>
              <p:cNvSpPr>
                <a:spLocks noChangeArrowheads="1"/>
              </p:cNvSpPr>
              <p:nvPr/>
            </p:nvSpPr>
            <p:spPr bwMode="auto">
              <a:xfrm>
                <a:off x="2368550" y="2320926"/>
                <a:ext cx="88106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Xpsmp2227</a:t>
                </a:r>
                <a:endParaRPr lang="en-US"/>
              </a:p>
            </p:txBody>
          </p:sp>
          <p:sp>
            <p:nvSpPr>
              <p:cNvPr id="15495" name="Rectangle 40"/>
              <p:cNvSpPr>
                <a:spLocks noChangeArrowheads="1"/>
              </p:cNvSpPr>
              <p:nvPr/>
            </p:nvSpPr>
            <p:spPr bwMode="auto">
              <a:xfrm>
                <a:off x="3624263" y="2330451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45.6</a:t>
                </a:r>
                <a:endParaRPr lang="en-US"/>
              </a:p>
            </p:txBody>
          </p:sp>
          <p:sp>
            <p:nvSpPr>
              <p:cNvPr id="15496" name="Freeform 41"/>
              <p:cNvSpPr>
                <a:spLocks/>
              </p:cNvSpPr>
              <p:nvPr/>
            </p:nvSpPr>
            <p:spPr bwMode="auto">
              <a:xfrm>
                <a:off x="3455988" y="2347913"/>
                <a:ext cx="125413" cy="58738"/>
              </a:xfrm>
              <a:custGeom>
                <a:avLst/>
                <a:gdLst>
                  <a:gd name="T0" fmla="*/ 41 w 41"/>
                  <a:gd name="T1" fmla="*/ 19 h 19"/>
                  <a:gd name="T2" fmla="*/ 35 w 41"/>
                  <a:gd name="T3" fmla="*/ 19 h 19"/>
                  <a:gd name="T4" fmla="*/ 0 w 41"/>
                  <a:gd name="T5" fmla="*/ 0 h 19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9"/>
                  <a:gd name="T11" fmla="*/ 41 w 41"/>
                  <a:gd name="T12" fmla="*/ 19 h 1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9">
                    <a:moveTo>
                      <a:pt x="41" y="19"/>
                    </a:moveTo>
                    <a:lnTo>
                      <a:pt x="35" y="19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497" name="Freeform 42"/>
              <p:cNvSpPr>
                <a:spLocks/>
              </p:cNvSpPr>
              <p:nvPr/>
            </p:nvSpPr>
            <p:spPr bwMode="auto">
              <a:xfrm>
                <a:off x="3227388" y="2347913"/>
                <a:ext cx="223838" cy="58738"/>
              </a:xfrm>
              <a:custGeom>
                <a:avLst/>
                <a:gdLst>
                  <a:gd name="T0" fmla="*/ 73 w 73"/>
                  <a:gd name="T1" fmla="*/ 0 h 19"/>
                  <a:gd name="T2" fmla="*/ 40 w 73"/>
                  <a:gd name="T3" fmla="*/ 0 h 19"/>
                  <a:gd name="T4" fmla="*/ 5 w 73"/>
                  <a:gd name="T5" fmla="*/ 19 h 19"/>
                  <a:gd name="T6" fmla="*/ 0 w 73"/>
                  <a:gd name="T7" fmla="*/ 19 h 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19"/>
                  <a:gd name="T14" fmla="*/ 73 w 73"/>
                  <a:gd name="T15" fmla="*/ 19 h 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19">
                    <a:moveTo>
                      <a:pt x="73" y="0"/>
                    </a:moveTo>
                    <a:lnTo>
                      <a:pt x="40" y="0"/>
                    </a:lnTo>
                    <a:lnTo>
                      <a:pt x="5" y="19"/>
                    </a:lnTo>
                    <a:lnTo>
                      <a:pt x="0" y="19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498" name="Rectangle 43"/>
              <p:cNvSpPr>
                <a:spLocks noChangeArrowheads="1"/>
              </p:cNvSpPr>
              <p:nvPr/>
            </p:nvSpPr>
            <p:spPr bwMode="auto">
              <a:xfrm>
                <a:off x="2454275" y="2495551"/>
                <a:ext cx="782638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Xipes0233</a:t>
                </a:r>
                <a:endParaRPr lang="en-US"/>
              </a:p>
            </p:txBody>
          </p:sp>
          <p:sp>
            <p:nvSpPr>
              <p:cNvPr id="15499" name="Rectangle 44"/>
              <p:cNvSpPr>
                <a:spLocks noChangeArrowheads="1"/>
              </p:cNvSpPr>
              <p:nvPr/>
            </p:nvSpPr>
            <p:spPr bwMode="auto">
              <a:xfrm>
                <a:off x="3624263" y="25034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47.7</a:t>
                </a:r>
                <a:endParaRPr lang="en-US"/>
              </a:p>
            </p:txBody>
          </p:sp>
          <p:sp>
            <p:nvSpPr>
              <p:cNvPr id="15500" name="Freeform 45"/>
              <p:cNvSpPr>
                <a:spLocks/>
              </p:cNvSpPr>
              <p:nvPr/>
            </p:nvSpPr>
            <p:spPr bwMode="auto">
              <a:xfrm>
                <a:off x="3455988" y="2420938"/>
                <a:ext cx="125413" cy="158750"/>
              </a:xfrm>
              <a:custGeom>
                <a:avLst/>
                <a:gdLst>
                  <a:gd name="T0" fmla="*/ 41 w 41"/>
                  <a:gd name="T1" fmla="*/ 52 h 52"/>
                  <a:gd name="T2" fmla="*/ 35 w 41"/>
                  <a:gd name="T3" fmla="*/ 52 h 52"/>
                  <a:gd name="T4" fmla="*/ 0 w 41"/>
                  <a:gd name="T5" fmla="*/ 0 h 52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52"/>
                  <a:gd name="T11" fmla="*/ 41 w 41"/>
                  <a:gd name="T12" fmla="*/ 52 h 5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52">
                    <a:moveTo>
                      <a:pt x="41" y="52"/>
                    </a:moveTo>
                    <a:lnTo>
                      <a:pt x="35" y="52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501" name="Freeform 46"/>
              <p:cNvSpPr>
                <a:spLocks/>
              </p:cNvSpPr>
              <p:nvPr/>
            </p:nvSpPr>
            <p:spPr bwMode="auto">
              <a:xfrm>
                <a:off x="3227388" y="2420938"/>
                <a:ext cx="223838" cy="158750"/>
              </a:xfrm>
              <a:custGeom>
                <a:avLst/>
                <a:gdLst>
                  <a:gd name="T0" fmla="*/ 73 w 73"/>
                  <a:gd name="T1" fmla="*/ 0 h 52"/>
                  <a:gd name="T2" fmla="*/ 40 w 73"/>
                  <a:gd name="T3" fmla="*/ 0 h 52"/>
                  <a:gd name="T4" fmla="*/ 5 w 73"/>
                  <a:gd name="T5" fmla="*/ 52 h 52"/>
                  <a:gd name="T6" fmla="*/ 0 w 73"/>
                  <a:gd name="T7" fmla="*/ 52 h 5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52"/>
                  <a:gd name="T14" fmla="*/ 73 w 73"/>
                  <a:gd name="T15" fmla="*/ 52 h 5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52">
                    <a:moveTo>
                      <a:pt x="73" y="0"/>
                    </a:moveTo>
                    <a:lnTo>
                      <a:pt x="40" y="0"/>
                    </a:lnTo>
                    <a:lnTo>
                      <a:pt x="5" y="52"/>
                    </a:lnTo>
                    <a:lnTo>
                      <a:pt x="0" y="52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502" name="Rectangle 47"/>
              <p:cNvSpPr>
                <a:spLocks noChangeArrowheads="1"/>
              </p:cNvSpPr>
              <p:nvPr/>
            </p:nvSpPr>
            <p:spPr bwMode="auto">
              <a:xfrm>
                <a:off x="2667000" y="2668588"/>
                <a:ext cx="585788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Xctm10</a:t>
                </a:r>
                <a:endParaRPr lang="en-US"/>
              </a:p>
            </p:txBody>
          </p:sp>
          <p:sp>
            <p:nvSpPr>
              <p:cNvPr id="15503" name="Rectangle 48"/>
              <p:cNvSpPr>
                <a:spLocks noChangeArrowheads="1"/>
              </p:cNvSpPr>
              <p:nvPr/>
            </p:nvSpPr>
            <p:spPr bwMode="auto">
              <a:xfrm>
                <a:off x="3624263" y="267811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51.0</a:t>
                </a:r>
                <a:endParaRPr lang="en-US"/>
              </a:p>
            </p:txBody>
          </p:sp>
          <p:sp>
            <p:nvSpPr>
              <p:cNvPr id="15504" name="Freeform 49"/>
              <p:cNvSpPr>
                <a:spLocks/>
              </p:cNvSpPr>
              <p:nvPr/>
            </p:nvSpPr>
            <p:spPr bwMode="auto">
              <a:xfrm>
                <a:off x="3455988" y="2540001"/>
                <a:ext cx="125413" cy="214313"/>
              </a:xfrm>
              <a:custGeom>
                <a:avLst/>
                <a:gdLst>
                  <a:gd name="T0" fmla="*/ 41 w 41"/>
                  <a:gd name="T1" fmla="*/ 70 h 70"/>
                  <a:gd name="T2" fmla="*/ 35 w 41"/>
                  <a:gd name="T3" fmla="*/ 70 h 70"/>
                  <a:gd name="T4" fmla="*/ 0 w 41"/>
                  <a:gd name="T5" fmla="*/ 0 h 70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70"/>
                  <a:gd name="T11" fmla="*/ 41 w 41"/>
                  <a:gd name="T12" fmla="*/ 70 h 7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70">
                    <a:moveTo>
                      <a:pt x="41" y="70"/>
                    </a:moveTo>
                    <a:lnTo>
                      <a:pt x="35" y="7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505" name="Freeform 50"/>
              <p:cNvSpPr>
                <a:spLocks/>
              </p:cNvSpPr>
              <p:nvPr/>
            </p:nvSpPr>
            <p:spPr bwMode="auto">
              <a:xfrm>
                <a:off x="3227388" y="2540001"/>
                <a:ext cx="223838" cy="214313"/>
              </a:xfrm>
              <a:custGeom>
                <a:avLst/>
                <a:gdLst>
                  <a:gd name="T0" fmla="*/ 73 w 73"/>
                  <a:gd name="T1" fmla="*/ 0 h 70"/>
                  <a:gd name="T2" fmla="*/ 40 w 73"/>
                  <a:gd name="T3" fmla="*/ 0 h 70"/>
                  <a:gd name="T4" fmla="*/ 5 w 73"/>
                  <a:gd name="T5" fmla="*/ 70 h 70"/>
                  <a:gd name="T6" fmla="*/ 0 w 73"/>
                  <a:gd name="T7" fmla="*/ 70 h 7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70"/>
                  <a:gd name="T14" fmla="*/ 73 w 73"/>
                  <a:gd name="T15" fmla="*/ 70 h 7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70">
                    <a:moveTo>
                      <a:pt x="73" y="0"/>
                    </a:moveTo>
                    <a:lnTo>
                      <a:pt x="40" y="0"/>
                    </a:lnTo>
                    <a:lnTo>
                      <a:pt x="5" y="70"/>
                    </a:lnTo>
                    <a:lnTo>
                      <a:pt x="0" y="7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506" name="Rectangle 51"/>
              <p:cNvSpPr>
                <a:spLocks noChangeArrowheads="1"/>
              </p:cNvSpPr>
              <p:nvPr/>
            </p:nvSpPr>
            <p:spPr bwMode="auto">
              <a:xfrm>
                <a:off x="2428875" y="2841626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0080"/>
                    </a:solidFill>
                  </a:rPr>
                  <a:t>Xipes0185</a:t>
                </a:r>
                <a:endParaRPr lang="en-US"/>
              </a:p>
            </p:txBody>
          </p:sp>
          <p:sp>
            <p:nvSpPr>
              <p:cNvPr id="15507" name="Rectangle 52"/>
              <p:cNvSpPr>
                <a:spLocks noChangeArrowheads="1"/>
              </p:cNvSpPr>
              <p:nvPr/>
            </p:nvSpPr>
            <p:spPr bwMode="auto">
              <a:xfrm>
                <a:off x="3624263" y="2851151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56.1</a:t>
                </a:r>
                <a:endParaRPr lang="en-US"/>
              </a:p>
            </p:txBody>
          </p:sp>
          <p:sp>
            <p:nvSpPr>
              <p:cNvPr id="15508" name="Freeform 53"/>
              <p:cNvSpPr>
                <a:spLocks/>
              </p:cNvSpPr>
              <p:nvPr/>
            </p:nvSpPr>
            <p:spPr bwMode="auto">
              <a:xfrm>
                <a:off x="3455988" y="2725738"/>
                <a:ext cx="125413" cy="201613"/>
              </a:xfrm>
              <a:custGeom>
                <a:avLst/>
                <a:gdLst>
                  <a:gd name="T0" fmla="*/ 41 w 41"/>
                  <a:gd name="T1" fmla="*/ 66 h 66"/>
                  <a:gd name="T2" fmla="*/ 35 w 41"/>
                  <a:gd name="T3" fmla="*/ 66 h 66"/>
                  <a:gd name="T4" fmla="*/ 0 w 41"/>
                  <a:gd name="T5" fmla="*/ 0 h 66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66"/>
                  <a:gd name="T11" fmla="*/ 41 w 41"/>
                  <a:gd name="T12" fmla="*/ 66 h 6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66">
                    <a:moveTo>
                      <a:pt x="41" y="66"/>
                    </a:moveTo>
                    <a:lnTo>
                      <a:pt x="35" y="66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509" name="Freeform 54"/>
              <p:cNvSpPr>
                <a:spLocks/>
              </p:cNvSpPr>
              <p:nvPr/>
            </p:nvSpPr>
            <p:spPr bwMode="auto">
              <a:xfrm>
                <a:off x="3233738" y="2725738"/>
                <a:ext cx="211138" cy="201613"/>
              </a:xfrm>
              <a:custGeom>
                <a:avLst/>
                <a:gdLst>
                  <a:gd name="T0" fmla="*/ 69 w 69"/>
                  <a:gd name="T1" fmla="*/ 0 h 66"/>
                  <a:gd name="T2" fmla="*/ 38 w 69"/>
                  <a:gd name="T3" fmla="*/ 0 h 66"/>
                  <a:gd name="T4" fmla="*/ 3 w 69"/>
                  <a:gd name="T5" fmla="*/ 66 h 66"/>
                  <a:gd name="T6" fmla="*/ 0 w 69"/>
                  <a:gd name="T7" fmla="*/ 66 h 6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66"/>
                  <a:gd name="T14" fmla="*/ 69 w 69"/>
                  <a:gd name="T15" fmla="*/ 66 h 6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66">
                    <a:moveTo>
                      <a:pt x="69" y="0"/>
                    </a:moveTo>
                    <a:lnTo>
                      <a:pt x="38" y="0"/>
                    </a:lnTo>
                    <a:lnTo>
                      <a:pt x="3" y="66"/>
                    </a:lnTo>
                    <a:lnTo>
                      <a:pt x="0" y="66"/>
                    </a:lnTo>
                  </a:path>
                </a:pathLst>
              </a:custGeom>
              <a:noFill/>
              <a:ln w="12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510" name="Rectangle 55"/>
              <p:cNvSpPr>
                <a:spLocks noChangeArrowheads="1"/>
              </p:cNvSpPr>
              <p:nvPr/>
            </p:nvSpPr>
            <p:spPr bwMode="auto">
              <a:xfrm>
                <a:off x="2222499" y="3016251"/>
                <a:ext cx="945773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dirty="0" smtClean="0">
                    <a:solidFill>
                      <a:srgbClr val="000000"/>
                    </a:solidFill>
                  </a:rPr>
                  <a:t>Xpsmp2229.3</a:t>
                </a:r>
                <a:endParaRPr lang="en-US" dirty="0"/>
              </a:p>
            </p:txBody>
          </p:sp>
          <p:sp>
            <p:nvSpPr>
              <p:cNvPr id="15511" name="Rectangle 56"/>
              <p:cNvSpPr>
                <a:spLocks noChangeArrowheads="1"/>
              </p:cNvSpPr>
              <p:nvPr/>
            </p:nvSpPr>
            <p:spPr bwMode="auto">
              <a:xfrm>
                <a:off x="3624263" y="3025776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58.4</a:t>
                </a:r>
                <a:endParaRPr lang="en-US"/>
              </a:p>
            </p:txBody>
          </p:sp>
          <p:sp>
            <p:nvSpPr>
              <p:cNvPr id="15512" name="Freeform 57"/>
              <p:cNvSpPr>
                <a:spLocks/>
              </p:cNvSpPr>
              <p:nvPr/>
            </p:nvSpPr>
            <p:spPr bwMode="auto">
              <a:xfrm>
                <a:off x="3455988" y="2808288"/>
                <a:ext cx="125413" cy="293688"/>
              </a:xfrm>
              <a:custGeom>
                <a:avLst/>
                <a:gdLst>
                  <a:gd name="T0" fmla="*/ 41 w 41"/>
                  <a:gd name="T1" fmla="*/ 96 h 96"/>
                  <a:gd name="T2" fmla="*/ 35 w 41"/>
                  <a:gd name="T3" fmla="*/ 96 h 96"/>
                  <a:gd name="T4" fmla="*/ 0 w 41"/>
                  <a:gd name="T5" fmla="*/ 0 h 96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96"/>
                  <a:gd name="T11" fmla="*/ 41 w 41"/>
                  <a:gd name="T12" fmla="*/ 96 h 9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96">
                    <a:moveTo>
                      <a:pt x="41" y="96"/>
                    </a:moveTo>
                    <a:lnTo>
                      <a:pt x="35" y="96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513" name="Freeform 58"/>
              <p:cNvSpPr>
                <a:spLocks/>
              </p:cNvSpPr>
              <p:nvPr/>
            </p:nvSpPr>
            <p:spPr bwMode="auto">
              <a:xfrm>
                <a:off x="3227388" y="2808288"/>
                <a:ext cx="223838" cy="293688"/>
              </a:xfrm>
              <a:custGeom>
                <a:avLst/>
                <a:gdLst>
                  <a:gd name="T0" fmla="*/ 73 w 73"/>
                  <a:gd name="T1" fmla="*/ 0 h 96"/>
                  <a:gd name="T2" fmla="*/ 40 w 73"/>
                  <a:gd name="T3" fmla="*/ 0 h 96"/>
                  <a:gd name="T4" fmla="*/ 5 w 73"/>
                  <a:gd name="T5" fmla="*/ 96 h 96"/>
                  <a:gd name="T6" fmla="*/ 0 w 73"/>
                  <a:gd name="T7" fmla="*/ 96 h 9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96"/>
                  <a:gd name="T14" fmla="*/ 73 w 73"/>
                  <a:gd name="T15" fmla="*/ 96 h 9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96">
                    <a:moveTo>
                      <a:pt x="73" y="0"/>
                    </a:moveTo>
                    <a:lnTo>
                      <a:pt x="40" y="0"/>
                    </a:lnTo>
                    <a:lnTo>
                      <a:pt x="5" y="96"/>
                    </a:lnTo>
                    <a:lnTo>
                      <a:pt x="0" y="96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514" name="Rectangle 59"/>
              <p:cNvSpPr>
                <a:spLocks noChangeArrowheads="1"/>
              </p:cNvSpPr>
              <p:nvPr/>
            </p:nvSpPr>
            <p:spPr bwMode="auto">
              <a:xfrm>
                <a:off x="2368550" y="3189288"/>
                <a:ext cx="88106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Xpsmp2214</a:t>
                </a:r>
                <a:endParaRPr lang="en-US"/>
              </a:p>
            </p:txBody>
          </p:sp>
          <p:sp>
            <p:nvSpPr>
              <p:cNvPr id="15515" name="Rectangle 60"/>
              <p:cNvSpPr>
                <a:spLocks noChangeArrowheads="1"/>
              </p:cNvSpPr>
              <p:nvPr/>
            </p:nvSpPr>
            <p:spPr bwMode="auto">
              <a:xfrm>
                <a:off x="3624263" y="319881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60.1</a:t>
                </a:r>
                <a:endParaRPr lang="en-US"/>
              </a:p>
            </p:txBody>
          </p:sp>
          <p:sp>
            <p:nvSpPr>
              <p:cNvPr id="15516" name="Freeform 61"/>
              <p:cNvSpPr>
                <a:spLocks/>
              </p:cNvSpPr>
              <p:nvPr/>
            </p:nvSpPr>
            <p:spPr bwMode="auto">
              <a:xfrm>
                <a:off x="3455988" y="2870201"/>
                <a:ext cx="125413" cy="404813"/>
              </a:xfrm>
              <a:custGeom>
                <a:avLst/>
                <a:gdLst>
                  <a:gd name="T0" fmla="*/ 41 w 41"/>
                  <a:gd name="T1" fmla="*/ 133 h 133"/>
                  <a:gd name="T2" fmla="*/ 35 w 41"/>
                  <a:gd name="T3" fmla="*/ 133 h 133"/>
                  <a:gd name="T4" fmla="*/ 0 w 41"/>
                  <a:gd name="T5" fmla="*/ 0 h 133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33"/>
                  <a:gd name="T11" fmla="*/ 41 w 41"/>
                  <a:gd name="T12" fmla="*/ 133 h 13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33">
                    <a:moveTo>
                      <a:pt x="41" y="133"/>
                    </a:moveTo>
                    <a:lnTo>
                      <a:pt x="35" y="133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517" name="Freeform 62"/>
              <p:cNvSpPr>
                <a:spLocks/>
              </p:cNvSpPr>
              <p:nvPr/>
            </p:nvSpPr>
            <p:spPr bwMode="auto">
              <a:xfrm>
                <a:off x="3227388" y="2870201"/>
                <a:ext cx="223838" cy="404813"/>
              </a:xfrm>
              <a:custGeom>
                <a:avLst/>
                <a:gdLst>
                  <a:gd name="T0" fmla="*/ 73 w 73"/>
                  <a:gd name="T1" fmla="*/ 0 h 133"/>
                  <a:gd name="T2" fmla="*/ 40 w 73"/>
                  <a:gd name="T3" fmla="*/ 0 h 133"/>
                  <a:gd name="T4" fmla="*/ 5 w 73"/>
                  <a:gd name="T5" fmla="*/ 133 h 133"/>
                  <a:gd name="T6" fmla="*/ 0 w 73"/>
                  <a:gd name="T7" fmla="*/ 133 h 1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133"/>
                  <a:gd name="T14" fmla="*/ 73 w 73"/>
                  <a:gd name="T15" fmla="*/ 133 h 1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133">
                    <a:moveTo>
                      <a:pt x="73" y="0"/>
                    </a:moveTo>
                    <a:lnTo>
                      <a:pt x="40" y="0"/>
                    </a:lnTo>
                    <a:lnTo>
                      <a:pt x="5" y="133"/>
                    </a:lnTo>
                    <a:lnTo>
                      <a:pt x="0" y="133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518" name="Rectangle 63"/>
              <p:cNvSpPr>
                <a:spLocks noChangeArrowheads="1"/>
              </p:cNvSpPr>
              <p:nvPr/>
            </p:nvSpPr>
            <p:spPr bwMode="auto">
              <a:xfrm>
                <a:off x="2428875" y="3363913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>
                    <a:solidFill>
                      <a:srgbClr val="008000"/>
                    </a:solidFill>
                  </a:rPr>
                  <a:t>Xipes0095</a:t>
                </a:r>
                <a:endParaRPr lang="en-US"/>
              </a:p>
            </p:txBody>
          </p:sp>
          <p:sp>
            <p:nvSpPr>
              <p:cNvPr id="15519" name="Rectangle 64"/>
              <p:cNvSpPr>
                <a:spLocks noChangeArrowheads="1"/>
              </p:cNvSpPr>
              <p:nvPr/>
            </p:nvSpPr>
            <p:spPr bwMode="auto">
              <a:xfrm>
                <a:off x="3624263" y="3375026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70.8</a:t>
                </a:r>
                <a:endParaRPr lang="en-US"/>
              </a:p>
            </p:txBody>
          </p:sp>
          <p:sp>
            <p:nvSpPr>
              <p:cNvPr id="15520" name="Freeform 65"/>
              <p:cNvSpPr>
                <a:spLocks/>
              </p:cNvSpPr>
              <p:nvPr/>
            </p:nvSpPr>
            <p:spPr bwMode="auto">
              <a:xfrm>
                <a:off x="3455988" y="3254376"/>
                <a:ext cx="125413" cy="196850"/>
              </a:xfrm>
              <a:custGeom>
                <a:avLst/>
                <a:gdLst>
                  <a:gd name="T0" fmla="*/ 41 w 41"/>
                  <a:gd name="T1" fmla="*/ 65 h 65"/>
                  <a:gd name="T2" fmla="*/ 35 w 41"/>
                  <a:gd name="T3" fmla="*/ 65 h 65"/>
                  <a:gd name="T4" fmla="*/ 0 w 41"/>
                  <a:gd name="T5" fmla="*/ 0 h 65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65"/>
                  <a:gd name="T11" fmla="*/ 41 w 41"/>
                  <a:gd name="T12" fmla="*/ 65 h 6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65">
                    <a:moveTo>
                      <a:pt x="41" y="65"/>
                    </a:moveTo>
                    <a:lnTo>
                      <a:pt x="35" y="65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521" name="Freeform 66"/>
              <p:cNvSpPr>
                <a:spLocks/>
              </p:cNvSpPr>
              <p:nvPr/>
            </p:nvSpPr>
            <p:spPr bwMode="auto">
              <a:xfrm>
                <a:off x="3233738" y="3254376"/>
                <a:ext cx="211138" cy="196850"/>
              </a:xfrm>
              <a:custGeom>
                <a:avLst/>
                <a:gdLst>
                  <a:gd name="T0" fmla="*/ 69 w 69"/>
                  <a:gd name="T1" fmla="*/ 0 h 65"/>
                  <a:gd name="T2" fmla="*/ 38 w 69"/>
                  <a:gd name="T3" fmla="*/ 0 h 65"/>
                  <a:gd name="T4" fmla="*/ 3 w 69"/>
                  <a:gd name="T5" fmla="*/ 65 h 65"/>
                  <a:gd name="T6" fmla="*/ 0 w 69"/>
                  <a:gd name="T7" fmla="*/ 65 h 6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65"/>
                  <a:gd name="T14" fmla="*/ 69 w 69"/>
                  <a:gd name="T15" fmla="*/ 65 h 6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65">
                    <a:moveTo>
                      <a:pt x="69" y="0"/>
                    </a:moveTo>
                    <a:lnTo>
                      <a:pt x="38" y="0"/>
                    </a:lnTo>
                    <a:lnTo>
                      <a:pt x="3" y="65"/>
                    </a:lnTo>
                    <a:lnTo>
                      <a:pt x="0" y="65"/>
                    </a:lnTo>
                  </a:path>
                </a:pathLst>
              </a:custGeom>
              <a:noFill/>
              <a:ln w="12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522" name="Rectangle 67"/>
              <p:cNvSpPr>
                <a:spLocks noChangeArrowheads="1"/>
              </p:cNvSpPr>
              <p:nvPr/>
            </p:nvSpPr>
            <p:spPr bwMode="auto">
              <a:xfrm>
                <a:off x="2428875" y="3592513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u="sng">
                    <a:solidFill>
                      <a:srgbClr val="FF0000"/>
                    </a:solidFill>
                  </a:rPr>
                  <a:t>Xipes0161</a:t>
                </a:r>
                <a:endParaRPr lang="en-US"/>
              </a:p>
            </p:txBody>
          </p:sp>
          <p:sp>
            <p:nvSpPr>
              <p:cNvPr id="15523" name="Rectangle 68"/>
              <p:cNvSpPr>
                <a:spLocks noChangeArrowheads="1"/>
              </p:cNvSpPr>
              <p:nvPr/>
            </p:nvSpPr>
            <p:spPr bwMode="auto">
              <a:xfrm>
                <a:off x="3624263" y="3603626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82.6</a:t>
                </a:r>
                <a:endParaRPr lang="en-US"/>
              </a:p>
            </p:txBody>
          </p:sp>
          <p:sp>
            <p:nvSpPr>
              <p:cNvPr id="15524" name="Freeform 69"/>
              <p:cNvSpPr>
                <a:spLocks/>
              </p:cNvSpPr>
              <p:nvPr/>
            </p:nvSpPr>
            <p:spPr bwMode="auto">
              <a:xfrm>
                <a:off x="3455988" y="3679826"/>
                <a:ext cx="125413" cy="1588"/>
              </a:xfrm>
              <a:custGeom>
                <a:avLst/>
                <a:gdLst>
                  <a:gd name="T0" fmla="*/ 41 w 41"/>
                  <a:gd name="T1" fmla="*/ 0 h 1588"/>
                  <a:gd name="T2" fmla="*/ 35 w 41"/>
                  <a:gd name="T3" fmla="*/ 0 h 1588"/>
                  <a:gd name="T4" fmla="*/ 0 w 41"/>
                  <a:gd name="T5" fmla="*/ 0 h 158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588"/>
                  <a:gd name="T11" fmla="*/ 41 w 41"/>
                  <a:gd name="T12" fmla="*/ 1588 h 158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588">
                    <a:moveTo>
                      <a:pt x="41" y="0"/>
                    </a:moveTo>
                    <a:lnTo>
                      <a:pt x="3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525" name="Freeform 70"/>
              <p:cNvSpPr>
                <a:spLocks/>
              </p:cNvSpPr>
              <p:nvPr/>
            </p:nvSpPr>
            <p:spPr bwMode="auto">
              <a:xfrm>
                <a:off x="3233738" y="3679826"/>
                <a:ext cx="211138" cy="1588"/>
              </a:xfrm>
              <a:custGeom>
                <a:avLst/>
                <a:gdLst>
                  <a:gd name="T0" fmla="*/ 69 w 69"/>
                  <a:gd name="T1" fmla="*/ 0 h 1588"/>
                  <a:gd name="T2" fmla="*/ 38 w 69"/>
                  <a:gd name="T3" fmla="*/ 0 h 1588"/>
                  <a:gd name="T4" fmla="*/ 3 w 69"/>
                  <a:gd name="T5" fmla="*/ 0 h 1588"/>
                  <a:gd name="T6" fmla="*/ 0 w 69"/>
                  <a:gd name="T7" fmla="*/ 0 h 15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588"/>
                  <a:gd name="T14" fmla="*/ 69 w 69"/>
                  <a:gd name="T15" fmla="*/ 1588 h 15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588">
                    <a:moveTo>
                      <a:pt x="69" y="0"/>
                    </a:moveTo>
                    <a:lnTo>
                      <a:pt x="38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526" name="Rectangle 71"/>
              <p:cNvSpPr>
                <a:spLocks noChangeArrowheads="1"/>
              </p:cNvSpPr>
              <p:nvPr/>
            </p:nvSpPr>
            <p:spPr bwMode="auto">
              <a:xfrm>
                <a:off x="2381250" y="4019551"/>
                <a:ext cx="865188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0000"/>
                    </a:solidFill>
                  </a:rPr>
                  <a:t>Xicmp4014</a:t>
                </a:r>
                <a:endParaRPr lang="en-US"/>
              </a:p>
            </p:txBody>
          </p:sp>
          <p:sp>
            <p:nvSpPr>
              <p:cNvPr id="15527" name="Rectangle 72"/>
              <p:cNvSpPr>
                <a:spLocks noChangeArrowheads="1"/>
              </p:cNvSpPr>
              <p:nvPr/>
            </p:nvSpPr>
            <p:spPr bwMode="auto">
              <a:xfrm>
                <a:off x="3624263" y="40274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94.4</a:t>
                </a:r>
                <a:endParaRPr lang="en-US"/>
              </a:p>
            </p:txBody>
          </p:sp>
          <p:sp>
            <p:nvSpPr>
              <p:cNvPr id="15528" name="Freeform 73"/>
              <p:cNvSpPr>
                <a:spLocks/>
              </p:cNvSpPr>
              <p:nvPr/>
            </p:nvSpPr>
            <p:spPr bwMode="auto">
              <a:xfrm>
                <a:off x="3455988" y="4103688"/>
                <a:ext cx="125413" cy="1588"/>
              </a:xfrm>
              <a:custGeom>
                <a:avLst/>
                <a:gdLst>
                  <a:gd name="T0" fmla="*/ 41 w 41"/>
                  <a:gd name="T1" fmla="*/ 0 h 1588"/>
                  <a:gd name="T2" fmla="*/ 35 w 41"/>
                  <a:gd name="T3" fmla="*/ 0 h 1588"/>
                  <a:gd name="T4" fmla="*/ 0 w 41"/>
                  <a:gd name="T5" fmla="*/ 0 h 158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588"/>
                  <a:gd name="T11" fmla="*/ 41 w 41"/>
                  <a:gd name="T12" fmla="*/ 1588 h 158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588">
                    <a:moveTo>
                      <a:pt x="41" y="0"/>
                    </a:moveTo>
                    <a:lnTo>
                      <a:pt x="3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529" name="Freeform 74"/>
              <p:cNvSpPr>
                <a:spLocks/>
              </p:cNvSpPr>
              <p:nvPr/>
            </p:nvSpPr>
            <p:spPr bwMode="auto">
              <a:xfrm>
                <a:off x="3233738" y="4103688"/>
                <a:ext cx="211138" cy="1588"/>
              </a:xfrm>
              <a:custGeom>
                <a:avLst/>
                <a:gdLst>
                  <a:gd name="T0" fmla="*/ 69 w 69"/>
                  <a:gd name="T1" fmla="*/ 0 h 1588"/>
                  <a:gd name="T2" fmla="*/ 38 w 69"/>
                  <a:gd name="T3" fmla="*/ 0 h 1588"/>
                  <a:gd name="T4" fmla="*/ 3 w 69"/>
                  <a:gd name="T5" fmla="*/ 0 h 1588"/>
                  <a:gd name="T6" fmla="*/ 0 w 69"/>
                  <a:gd name="T7" fmla="*/ 0 h 15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588"/>
                  <a:gd name="T14" fmla="*/ 69 w 69"/>
                  <a:gd name="T15" fmla="*/ 1588 h 15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588">
                    <a:moveTo>
                      <a:pt x="69" y="0"/>
                    </a:moveTo>
                    <a:lnTo>
                      <a:pt x="38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5460" name="Rectangle 75"/>
            <p:cNvSpPr>
              <a:spLocks noChangeArrowheads="1"/>
            </p:cNvSpPr>
            <p:nvPr/>
          </p:nvSpPr>
          <p:spPr bwMode="auto">
            <a:xfrm>
              <a:off x="2590800" y="296863"/>
              <a:ext cx="129202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Pg_3 (inverted)</a:t>
              </a:r>
              <a:endParaRPr lang="en-US"/>
            </a:p>
          </p:txBody>
        </p:sp>
      </p:grpSp>
      <p:grpSp>
        <p:nvGrpSpPr>
          <p:cNvPr id="15374" name="Group 230"/>
          <p:cNvGrpSpPr>
            <a:grpSpLocks/>
          </p:cNvGrpSpPr>
          <p:nvPr/>
        </p:nvGrpSpPr>
        <p:grpSpPr bwMode="auto">
          <a:xfrm>
            <a:off x="4373562" y="5410200"/>
            <a:ext cx="3368675" cy="971550"/>
            <a:chOff x="2092924" y="288926"/>
            <a:chExt cx="3367832" cy="971550"/>
          </a:xfrm>
        </p:grpSpPr>
        <p:grpSp>
          <p:nvGrpSpPr>
            <p:cNvPr id="15448" name="Group 127"/>
            <p:cNvGrpSpPr>
              <a:grpSpLocks/>
            </p:cNvGrpSpPr>
            <p:nvPr/>
          </p:nvGrpSpPr>
          <p:grpSpPr bwMode="auto">
            <a:xfrm>
              <a:off x="2368550" y="654051"/>
              <a:ext cx="1473201" cy="606425"/>
              <a:chOff x="2368550" y="654051"/>
              <a:chExt cx="1473201" cy="606425"/>
            </a:xfrm>
          </p:grpSpPr>
          <p:sp>
            <p:nvSpPr>
              <p:cNvPr id="15450" name="AutoShape 6"/>
              <p:cNvSpPr>
                <a:spLocks noChangeArrowheads="1"/>
              </p:cNvSpPr>
              <p:nvPr/>
            </p:nvSpPr>
            <p:spPr bwMode="auto">
              <a:xfrm>
                <a:off x="3289300" y="654051"/>
                <a:ext cx="106363" cy="536575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451" name="Rectangle 7"/>
              <p:cNvSpPr>
                <a:spLocks noChangeArrowheads="1"/>
              </p:cNvSpPr>
              <p:nvPr/>
            </p:nvSpPr>
            <p:spPr bwMode="auto">
              <a:xfrm>
                <a:off x="2392363" y="654051"/>
                <a:ext cx="782638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Xipes0014</a:t>
                </a:r>
                <a:endParaRPr lang="en-US"/>
              </a:p>
            </p:txBody>
          </p:sp>
          <p:sp>
            <p:nvSpPr>
              <p:cNvPr id="15452" name="Rectangle 8"/>
              <p:cNvSpPr>
                <a:spLocks noChangeArrowheads="1"/>
              </p:cNvSpPr>
              <p:nvPr/>
            </p:nvSpPr>
            <p:spPr bwMode="auto">
              <a:xfrm>
                <a:off x="3563938" y="661988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0.0</a:t>
                </a:r>
                <a:endParaRPr lang="en-US"/>
              </a:p>
            </p:txBody>
          </p:sp>
          <p:sp>
            <p:nvSpPr>
              <p:cNvPr id="15453" name="Freeform 9"/>
              <p:cNvSpPr>
                <a:spLocks/>
              </p:cNvSpPr>
              <p:nvPr/>
            </p:nvSpPr>
            <p:spPr bwMode="auto">
              <a:xfrm>
                <a:off x="3395663" y="704851"/>
                <a:ext cx="125413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454" name="Freeform 10"/>
              <p:cNvSpPr>
                <a:spLocks/>
              </p:cNvSpPr>
              <p:nvPr/>
            </p:nvSpPr>
            <p:spPr bwMode="auto">
              <a:xfrm>
                <a:off x="3167063" y="704851"/>
                <a:ext cx="222250" cy="33338"/>
              </a:xfrm>
              <a:custGeom>
                <a:avLst/>
                <a:gdLst>
                  <a:gd name="T0" fmla="*/ 73 w 73"/>
                  <a:gd name="T1" fmla="*/ 0 h 11"/>
                  <a:gd name="T2" fmla="*/ 40 w 73"/>
                  <a:gd name="T3" fmla="*/ 0 h 11"/>
                  <a:gd name="T4" fmla="*/ 5 w 73"/>
                  <a:gd name="T5" fmla="*/ 11 h 11"/>
                  <a:gd name="T6" fmla="*/ 0 w 73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11"/>
                  <a:gd name="T14" fmla="*/ 73 w 73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11">
                    <a:moveTo>
                      <a:pt x="73" y="0"/>
                    </a:moveTo>
                    <a:lnTo>
                      <a:pt x="40" y="0"/>
                    </a:lnTo>
                    <a:lnTo>
                      <a:pt x="5" y="11"/>
                    </a:lnTo>
                    <a:lnTo>
                      <a:pt x="0" y="11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455" name="Rectangle 11"/>
              <p:cNvSpPr>
                <a:spLocks noChangeArrowheads="1"/>
              </p:cNvSpPr>
              <p:nvPr/>
            </p:nvSpPr>
            <p:spPr bwMode="auto">
              <a:xfrm>
                <a:off x="2368550" y="1052513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141AFC"/>
                    </a:solidFill>
                  </a:rPr>
                  <a:t>Xipes0110</a:t>
                </a:r>
                <a:endParaRPr lang="en-US"/>
              </a:p>
            </p:txBody>
          </p:sp>
          <p:sp>
            <p:nvSpPr>
              <p:cNvPr id="15456" name="Rectangle 12"/>
              <p:cNvSpPr>
                <a:spLocks noChangeArrowheads="1"/>
              </p:cNvSpPr>
              <p:nvPr/>
            </p:nvSpPr>
            <p:spPr bwMode="auto">
              <a:xfrm>
                <a:off x="3563938" y="1062038"/>
                <a:ext cx="213147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dirty="0">
                    <a:solidFill>
                      <a:srgbClr val="000000"/>
                    </a:solidFill>
                  </a:rPr>
                  <a:t>1</a:t>
                </a:r>
                <a:r>
                  <a:rPr lang="en-US" sz="1200" dirty="0" smtClean="0">
                    <a:solidFill>
                      <a:srgbClr val="000000"/>
                    </a:solidFill>
                  </a:rPr>
                  <a:t>.7</a:t>
                </a:r>
                <a:endParaRPr lang="en-US" dirty="0"/>
              </a:p>
            </p:txBody>
          </p:sp>
          <p:sp>
            <p:nvSpPr>
              <p:cNvPr id="15457" name="Freeform 13"/>
              <p:cNvSpPr>
                <a:spLocks/>
              </p:cNvSpPr>
              <p:nvPr/>
            </p:nvSpPr>
            <p:spPr bwMode="auto">
              <a:xfrm>
                <a:off x="3395663" y="1138238"/>
                <a:ext cx="125413" cy="1588"/>
              </a:xfrm>
              <a:custGeom>
                <a:avLst/>
                <a:gdLst>
                  <a:gd name="T0" fmla="*/ 41 w 41"/>
                  <a:gd name="T1" fmla="*/ 0 h 1588"/>
                  <a:gd name="T2" fmla="*/ 35 w 41"/>
                  <a:gd name="T3" fmla="*/ 0 h 1588"/>
                  <a:gd name="T4" fmla="*/ 0 w 41"/>
                  <a:gd name="T5" fmla="*/ 0 h 158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588"/>
                  <a:gd name="T11" fmla="*/ 41 w 41"/>
                  <a:gd name="T12" fmla="*/ 1588 h 158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588">
                    <a:moveTo>
                      <a:pt x="41" y="0"/>
                    </a:moveTo>
                    <a:lnTo>
                      <a:pt x="3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458" name="Freeform 14"/>
              <p:cNvSpPr>
                <a:spLocks/>
              </p:cNvSpPr>
              <p:nvPr/>
            </p:nvSpPr>
            <p:spPr bwMode="auto">
              <a:xfrm>
                <a:off x="3173413" y="1138238"/>
                <a:ext cx="209550" cy="1588"/>
              </a:xfrm>
              <a:custGeom>
                <a:avLst/>
                <a:gdLst>
                  <a:gd name="T0" fmla="*/ 69 w 69"/>
                  <a:gd name="T1" fmla="*/ 0 h 1588"/>
                  <a:gd name="T2" fmla="*/ 38 w 69"/>
                  <a:gd name="T3" fmla="*/ 0 h 1588"/>
                  <a:gd name="T4" fmla="*/ 3 w 69"/>
                  <a:gd name="T5" fmla="*/ 0 h 1588"/>
                  <a:gd name="T6" fmla="*/ 0 w 69"/>
                  <a:gd name="T7" fmla="*/ 0 h 15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588"/>
                  <a:gd name="T14" fmla="*/ 69 w 69"/>
                  <a:gd name="T15" fmla="*/ 1588 h 15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588">
                    <a:moveTo>
                      <a:pt x="69" y="0"/>
                    </a:moveTo>
                    <a:lnTo>
                      <a:pt x="38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141AF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5449" name="Rectangle 15"/>
            <p:cNvSpPr>
              <a:spLocks noChangeArrowheads="1"/>
            </p:cNvSpPr>
            <p:nvPr/>
          </p:nvSpPr>
          <p:spPr bwMode="auto">
            <a:xfrm>
              <a:off x="2092924" y="288926"/>
              <a:ext cx="3367832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1400" b="1" dirty="0" err="1" smtClean="0">
                  <a:solidFill>
                    <a:srgbClr val="000000"/>
                  </a:solidFill>
                </a:rPr>
                <a:t>Pg_A</a:t>
              </a:r>
              <a:r>
                <a:rPr lang="en-US" sz="1400" b="1" dirty="0" smtClean="0">
                  <a:solidFill>
                    <a:srgbClr val="000000"/>
                  </a:solidFill>
                </a:rPr>
                <a:t> (previously unassigned </a:t>
              </a:r>
              <a:r>
                <a:rPr lang="en-US" sz="1400" b="1" dirty="0">
                  <a:solidFill>
                    <a:srgbClr val="000000"/>
                  </a:solidFill>
                </a:rPr>
                <a:t>group)</a:t>
              </a:r>
              <a:endParaRPr lang="en-US" dirty="0"/>
            </a:p>
          </p:txBody>
        </p:sp>
      </p:grpSp>
      <p:grpSp>
        <p:nvGrpSpPr>
          <p:cNvPr id="15375" name="Group 242"/>
          <p:cNvGrpSpPr>
            <a:grpSpLocks/>
          </p:cNvGrpSpPr>
          <p:nvPr/>
        </p:nvGrpSpPr>
        <p:grpSpPr bwMode="auto">
          <a:xfrm>
            <a:off x="2413363" y="5845175"/>
            <a:ext cx="1557338" cy="569913"/>
            <a:chOff x="4508500" y="296863"/>
            <a:chExt cx="1557338" cy="569913"/>
          </a:xfrm>
        </p:grpSpPr>
        <p:sp>
          <p:nvSpPr>
            <p:cNvPr id="15442" name="AutoShape 15"/>
            <p:cNvSpPr>
              <a:spLocks noChangeArrowheads="1"/>
            </p:cNvSpPr>
            <p:nvPr/>
          </p:nvSpPr>
          <p:spPr bwMode="auto">
            <a:xfrm>
              <a:off x="5429250" y="654051"/>
              <a:ext cx="106363" cy="103188"/>
            </a:xfrm>
            <a:prstGeom prst="roundRect">
              <a:avLst>
                <a:gd name="adj" fmla="val 51472"/>
              </a:avLst>
            </a:pr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5443" name="Rectangle 16"/>
            <p:cNvSpPr>
              <a:spLocks noChangeArrowheads="1"/>
            </p:cNvSpPr>
            <p:nvPr/>
          </p:nvSpPr>
          <p:spPr bwMode="auto">
            <a:xfrm>
              <a:off x="4508500" y="654051"/>
              <a:ext cx="738792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 i="1" u="sng">
                  <a:solidFill>
                    <a:srgbClr val="141AFC"/>
                  </a:solidFill>
                </a:rPr>
                <a:t>Xipes0110</a:t>
              </a:r>
              <a:endParaRPr lang="en-US"/>
            </a:p>
          </p:txBody>
        </p:sp>
        <p:sp>
          <p:nvSpPr>
            <p:cNvPr id="15444" name="Rectangle 17"/>
            <p:cNvSpPr>
              <a:spLocks noChangeArrowheads="1"/>
            </p:cNvSpPr>
            <p:nvPr/>
          </p:nvSpPr>
          <p:spPr bwMode="auto">
            <a:xfrm>
              <a:off x="5703888" y="661988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38.3</a:t>
              </a:r>
              <a:endParaRPr lang="en-US"/>
            </a:p>
          </p:txBody>
        </p:sp>
        <p:sp>
          <p:nvSpPr>
            <p:cNvPr id="15445" name="Freeform 18"/>
            <p:cNvSpPr>
              <a:spLocks/>
            </p:cNvSpPr>
            <p:nvPr/>
          </p:nvSpPr>
          <p:spPr bwMode="auto">
            <a:xfrm>
              <a:off x="5535613" y="704851"/>
              <a:ext cx="125413" cy="33338"/>
            </a:xfrm>
            <a:custGeom>
              <a:avLst/>
              <a:gdLst>
                <a:gd name="T0" fmla="*/ 41 w 41"/>
                <a:gd name="T1" fmla="*/ 11 h 11"/>
                <a:gd name="T2" fmla="*/ 35 w 41"/>
                <a:gd name="T3" fmla="*/ 11 h 11"/>
                <a:gd name="T4" fmla="*/ 0 w 41"/>
                <a:gd name="T5" fmla="*/ 0 h 11"/>
                <a:gd name="T6" fmla="*/ 0 60000 65536"/>
                <a:gd name="T7" fmla="*/ 0 60000 65536"/>
                <a:gd name="T8" fmla="*/ 0 60000 65536"/>
                <a:gd name="T9" fmla="*/ 0 w 41"/>
                <a:gd name="T10" fmla="*/ 0 h 11"/>
                <a:gd name="T11" fmla="*/ 41 w 41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11">
                  <a:moveTo>
                    <a:pt x="41" y="11"/>
                  </a:moveTo>
                  <a:lnTo>
                    <a:pt x="35" y="11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5446" name="Freeform 19"/>
            <p:cNvSpPr>
              <a:spLocks/>
            </p:cNvSpPr>
            <p:nvPr/>
          </p:nvSpPr>
          <p:spPr bwMode="auto">
            <a:xfrm>
              <a:off x="5313363" y="704851"/>
              <a:ext cx="209550" cy="33338"/>
            </a:xfrm>
            <a:custGeom>
              <a:avLst/>
              <a:gdLst>
                <a:gd name="T0" fmla="*/ 69 w 69"/>
                <a:gd name="T1" fmla="*/ 0 h 11"/>
                <a:gd name="T2" fmla="*/ 38 w 69"/>
                <a:gd name="T3" fmla="*/ 0 h 11"/>
                <a:gd name="T4" fmla="*/ 3 w 69"/>
                <a:gd name="T5" fmla="*/ 11 h 11"/>
                <a:gd name="T6" fmla="*/ 0 w 69"/>
                <a:gd name="T7" fmla="*/ 11 h 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"/>
                <a:gd name="T13" fmla="*/ 0 h 11"/>
                <a:gd name="T14" fmla="*/ 69 w 69"/>
                <a:gd name="T15" fmla="*/ 11 h 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" h="11">
                  <a:moveTo>
                    <a:pt x="69" y="0"/>
                  </a:moveTo>
                  <a:lnTo>
                    <a:pt x="38" y="0"/>
                  </a:lnTo>
                  <a:lnTo>
                    <a:pt x="3" y="11"/>
                  </a:lnTo>
                  <a:lnTo>
                    <a:pt x="0" y="11"/>
                  </a:lnTo>
                </a:path>
              </a:pathLst>
            </a:custGeom>
            <a:noFill/>
            <a:ln w="12">
              <a:solidFill>
                <a:srgbClr val="141AF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5447" name="Rectangle 20"/>
            <p:cNvSpPr>
              <a:spLocks noChangeArrowheads="1"/>
            </p:cNvSpPr>
            <p:nvPr/>
          </p:nvSpPr>
          <p:spPr bwMode="auto">
            <a:xfrm>
              <a:off x="5300663" y="296863"/>
              <a:ext cx="368691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 dirty="0" smtClean="0">
                  <a:solidFill>
                    <a:srgbClr val="000000"/>
                  </a:solidFill>
                </a:rPr>
                <a:t>Si_1</a:t>
              </a:r>
              <a:endParaRPr lang="en-US" dirty="0"/>
            </a:p>
          </p:txBody>
        </p:sp>
      </p:grpSp>
      <p:grpSp>
        <p:nvGrpSpPr>
          <p:cNvPr id="15376" name="Group 249"/>
          <p:cNvGrpSpPr>
            <a:grpSpLocks/>
          </p:cNvGrpSpPr>
          <p:nvPr/>
        </p:nvGrpSpPr>
        <p:grpSpPr bwMode="auto">
          <a:xfrm>
            <a:off x="6943725" y="5819775"/>
            <a:ext cx="1557338" cy="569913"/>
            <a:chOff x="2368550" y="296863"/>
            <a:chExt cx="1557338" cy="569913"/>
          </a:xfrm>
        </p:grpSpPr>
        <p:grpSp>
          <p:nvGrpSpPr>
            <p:cNvPr id="15435" name="Group 47"/>
            <p:cNvGrpSpPr>
              <a:grpSpLocks/>
            </p:cNvGrpSpPr>
            <p:nvPr/>
          </p:nvGrpSpPr>
          <p:grpSpPr bwMode="auto">
            <a:xfrm>
              <a:off x="2368550" y="654051"/>
              <a:ext cx="1557338" cy="212725"/>
              <a:chOff x="2368550" y="654051"/>
              <a:chExt cx="1557338" cy="212725"/>
            </a:xfrm>
          </p:grpSpPr>
          <p:sp>
            <p:nvSpPr>
              <p:cNvPr id="15437" name="AutoShape 6"/>
              <p:cNvSpPr>
                <a:spLocks noChangeArrowheads="1"/>
              </p:cNvSpPr>
              <p:nvPr/>
            </p:nvSpPr>
            <p:spPr bwMode="auto">
              <a:xfrm>
                <a:off x="3289300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438" name="Rectangle 7"/>
              <p:cNvSpPr>
                <a:spLocks noChangeArrowheads="1"/>
              </p:cNvSpPr>
              <p:nvPr/>
            </p:nvSpPr>
            <p:spPr bwMode="auto">
              <a:xfrm>
                <a:off x="2368550" y="654051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141AFC"/>
                    </a:solidFill>
                  </a:rPr>
                  <a:t>Xipes0110</a:t>
                </a:r>
                <a:endParaRPr lang="en-US"/>
              </a:p>
            </p:txBody>
          </p:sp>
          <p:sp>
            <p:nvSpPr>
              <p:cNvPr id="15439" name="Rectangle 8"/>
              <p:cNvSpPr>
                <a:spLocks noChangeArrowheads="1"/>
              </p:cNvSpPr>
              <p:nvPr/>
            </p:nvSpPr>
            <p:spPr bwMode="auto">
              <a:xfrm>
                <a:off x="3563938" y="6619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67.7</a:t>
                </a:r>
                <a:endParaRPr lang="en-US"/>
              </a:p>
            </p:txBody>
          </p:sp>
          <p:sp>
            <p:nvSpPr>
              <p:cNvPr id="15440" name="Freeform 9"/>
              <p:cNvSpPr>
                <a:spLocks/>
              </p:cNvSpPr>
              <p:nvPr/>
            </p:nvSpPr>
            <p:spPr bwMode="auto">
              <a:xfrm>
                <a:off x="3395663" y="704851"/>
                <a:ext cx="125413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441" name="Freeform 10"/>
              <p:cNvSpPr>
                <a:spLocks/>
              </p:cNvSpPr>
              <p:nvPr/>
            </p:nvSpPr>
            <p:spPr bwMode="auto">
              <a:xfrm>
                <a:off x="3173413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141AF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5436" name="Rectangle 11"/>
            <p:cNvSpPr>
              <a:spLocks noChangeArrowheads="1"/>
            </p:cNvSpPr>
            <p:nvPr/>
          </p:nvSpPr>
          <p:spPr bwMode="auto">
            <a:xfrm>
              <a:off x="3067050" y="296863"/>
              <a:ext cx="633413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SBI-04</a:t>
              </a:r>
              <a:endParaRPr lang="en-US"/>
            </a:p>
          </p:txBody>
        </p:sp>
      </p:grpSp>
      <p:grpSp>
        <p:nvGrpSpPr>
          <p:cNvPr id="15377" name="Group 257"/>
          <p:cNvGrpSpPr>
            <a:grpSpLocks/>
          </p:cNvGrpSpPr>
          <p:nvPr/>
        </p:nvGrpSpPr>
        <p:grpSpPr bwMode="auto">
          <a:xfrm>
            <a:off x="177800" y="5819775"/>
            <a:ext cx="1557338" cy="569913"/>
            <a:chOff x="2368550" y="296863"/>
            <a:chExt cx="1557338" cy="569913"/>
          </a:xfrm>
        </p:grpSpPr>
        <p:grpSp>
          <p:nvGrpSpPr>
            <p:cNvPr id="15428" name="Group 27"/>
            <p:cNvGrpSpPr>
              <a:grpSpLocks/>
            </p:cNvGrpSpPr>
            <p:nvPr/>
          </p:nvGrpSpPr>
          <p:grpSpPr bwMode="auto">
            <a:xfrm>
              <a:off x="2368550" y="654051"/>
              <a:ext cx="1557338" cy="212725"/>
              <a:chOff x="2368550" y="654051"/>
              <a:chExt cx="1557338" cy="212725"/>
            </a:xfrm>
          </p:grpSpPr>
          <p:sp>
            <p:nvSpPr>
              <p:cNvPr id="15430" name="AutoShape 6"/>
              <p:cNvSpPr>
                <a:spLocks noChangeArrowheads="1"/>
              </p:cNvSpPr>
              <p:nvPr/>
            </p:nvSpPr>
            <p:spPr bwMode="auto">
              <a:xfrm>
                <a:off x="3289300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431" name="Rectangle 7"/>
              <p:cNvSpPr>
                <a:spLocks noChangeArrowheads="1"/>
              </p:cNvSpPr>
              <p:nvPr/>
            </p:nvSpPr>
            <p:spPr bwMode="auto">
              <a:xfrm>
                <a:off x="2368550" y="654051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141AFC"/>
                    </a:solidFill>
                  </a:rPr>
                  <a:t>Xipes0110</a:t>
                </a:r>
                <a:endParaRPr lang="en-US"/>
              </a:p>
            </p:txBody>
          </p:sp>
          <p:sp>
            <p:nvSpPr>
              <p:cNvPr id="15432" name="Rectangle 8"/>
              <p:cNvSpPr>
                <a:spLocks noChangeArrowheads="1"/>
              </p:cNvSpPr>
              <p:nvPr/>
            </p:nvSpPr>
            <p:spPr bwMode="auto">
              <a:xfrm>
                <a:off x="3563938" y="6619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36.5</a:t>
                </a:r>
                <a:endParaRPr lang="en-US"/>
              </a:p>
            </p:txBody>
          </p:sp>
          <p:sp>
            <p:nvSpPr>
              <p:cNvPr id="15433" name="Freeform 9"/>
              <p:cNvSpPr>
                <a:spLocks/>
              </p:cNvSpPr>
              <p:nvPr/>
            </p:nvSpPr>
            <p:spPr bwMode="auto">
              <a:xfrm>
                <a:off x="3395663" y="704851"/>
                <a:ext cx="125413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434" name="Freeform 10"/>
              <p:cNvSpPr>
                <a:spLocks/>
              </p:cNvSpPr>
              <p:nvPr/>
            </p:nvSpPr>
            <p:spPr bwMode="auto">
              <a:xfrm>
                <a:off x="3173413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141AF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5429" name="Rectangle 11"/>
            <p:cNvSpPr>
              <a:spLocks noChangeArrowheads="1"/>
            </p:cNvSpPr>
            <p:nvPr/>
          </p:nvSpPr>
          <p:spPr bwMode="auto">
            <a:xfrm>
              <a:off x="3078163" y="296863"/>
              <a:ext cx="61595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Os_02</a:t>
              </a:r>
              <a:endParaRPr lang="en-US"/>
            </a:p>
          </p:txBody>
        </p:sp>
      </p:grpSp>
      <p:grpSp>
        <p:nvGrpSpPr>
          <p:cNvPr id="15378" name="Group 265"/>
          <p:cNvGrpSpPr>
            <a:grpSpLocks/>
          </p:cNvGrpSpPr>
          <p:nvPr/>
        </p:nvGrpSpPr>
        <p:grpSpPr bwMode="auto">
          <a:xfrm>
            <a:off x="9199563" y="5807075"/>
            <a:ext cx="1639887" cy="569913"/>
            <a:chOff x="2368550" y="296863"/>
            <a:chExt cx="1639888" cy="569913"/>
          </a:xfrm>
        </p:grpSpPr>
        <p:grpSp>
          <p:nvGrpSpPr>
            <p:cNvPr id="15421" name="Group 46"/>
            <p:cNvGrpSpPr>
              <a:grpSpLocks/>
            </p:cNvGrpSpPr>
            <p:nvPr/>
          </p:nvGrpSpPr>
          <p:grpSpPr bwMode="auto">
            <a:xfrm>
              <a:off x="2368550" y="654051"/>
              <a:ext cx="1639888" cy="212725"/>
              <a:chOff x="2368550" y="654051"/>
              <a:chExt cx="1639888" cy="212725"/>
            </a:xfrm>
          </p:grpSpPr>
          <p:sp>
            <p:nvSpPr>
              <p:cNvPr id="15423" name="AutoShape 16"/>
              <p:cNvSpPr>
                <a:spLocks noChangeArrowheads="1"/>
              </p:cNvSpPr>
              <p:nvPr/>
            </p:nvSpPr>
            <p:spPr bwMode="auto">
              <a:xfrm>
                <a:off x="3289300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424" name="Rectangle 17"/>
              <p:cNvSpPr>
                <a:spLocks noChangeArrowheads="1"/>
              </p:cNvSpPr>
              <p:nvPr/>
            </p:nvSpPr>
            <p:spPr bwMode="auto">
              <a:xfrm>
                <a:off x="2368550" y="654051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141AFC"/>
                    </a:solidFill>
                  </a:rPr>
                  <a:t>Xipes0110</a:t>
                </a:r>
                <a:endParaRPr lang="en-US"/>
              </a:p>
            </p:txBody>
          </p:sp>
          <p:sp>
            <p:nvSpPr>
              <p:cNvPr id="15425" name="Rectangle 18"/>
              <p:cNvSpPr>
                <a:spLocks noChangeArrowheads="1"/>
              </p:cNvSpPr>
              <p:nvPr/>
            </p:nvSpPr>
            <p:spPr bwMode="auto">
              <a:xfrm>
                <a:off x="3563938" y="661988"/>
                <a:ext cx="44450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215.8</a:t>
                </a:r>
                <a:endParaRPr lang="en-US"/>
              </a:p>
            </p:txBody>
          </p:sp>
          <p:sp>
            <p:nvSpPr>
              <p:cNvPr id="15426" name="Freeform 19"/>
              <p:cNvSpPr>
                <a:spLocks/>
              </p:cNvSpPr>
              <p:nvPr/>
            </p:nvSpPr>
            <p:spPr bwMode="auto">
              <a:xfrm>
                <a:off x="3395663" y="704851"/>
                <a:ext cx="125413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427" name="Freeform 20"/>
              <p:cNvSpPr>
                <a:spLocks/>
              </p:cNvSpPr>
              <p:nvPr/>
            </p:nvSpPr>
            <p:spPr bwMode="auto">
              <a:xfrm>
                <a:off x="3173413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141AF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5422" name="Rectangle 21"/>
            <p:cNvSpPr>
              <a:spLocks noChangeArrowheads="1"/>
            </p:cNvSpPr>
            <p:nvPr/>
          </p:nvSpPr>
          <p:spPr bwMode="auto">
            <a:xfrm>
              <a:off x="3063875" y="296863"/>
              <a:ext cx="646113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Zm_05</a:t>
              </a:r>
              <a:endParaRPr lang="en-US"/>
            </a:p>
          </p:txBody>
        </p:sp>
      </p:grpSp>
      <p:grpSp>
        <p:nvGrpSpPr>
          <p:cNvPr id="15379" name="Group 273"/>
          <p:cNvGrpSpPr>
            <a:grpSpLocks/>
          </p:cNvGrpSpPr>
          <p:nvPr/>
        </p:nvGrpSpPr>
        <p:grpSpPr bwMode="auto">
          <a:xfrm>
            <a:off x="11493500" y="5816600"/>
            <a:ext cx="1473200" cy="569913"/>
            <a:chOff x="2368550" y="296863"/>
            <a:chExt cx="1473201" cy="569913"/>
          </a:xfrm>
        </p:grpSpPr>
        <p:grpSp>
          <p:nvGrpSpPr>
            <p:cNvPr id="15414" name="Group 31"/>
            <p:cNvGrpSpPr>
              <a:grpSpLocks/>
            </p:cNvGrpSpPr>
            <p:nvPr/>
          </p:nvGrpSpPr>
          <p:grpSpPr bwMode="auto">
            <a:xfrm>
              <a:off x="2368550" y="654051"/>
              <a:ext cx="1473201" cy="212725"/>
              <a:chOff x="2368550" y="654051"/>
              <a:chExt cx="1473201" cy="212725"/>
            </a:xfrm>
          </p:grpSpPr>
          <p:sp>
            <p:nvSpPr>
              <p:cNvPr id="15416" name="AutoShape 6"/>
              <p:cNvSpPr>
                <a:spLocks noChangeArrowheads="1"/>
              </p:cNvSpPr>
              <p:nvPr/>
            </p:nvSpPr>
            <p:spPr bwMode="auto">
              <a:xfrm>
                <a:off x="3289300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417" name="Rectangle 7"/>
              <p:cNvSpPr>
                <a:spLocks noChangeArrowheads="1"/>
              </p:cNvSpPr>
              <p:nvPr/>
            </p:nvSpPr>
            <p:spPr bwMode="auto">
              <a:xfrm>
                <a:off x="2368550" y="654051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141AFC"/>
                    </a:solidFill>
                  </a:rPr>
                  <a:t>Xipes0110</a:t>
                </a:r>
                <a:endParaRPr lang="en-US"/>
              </a:p>
            </p:txBody>
          </p:sp>
          <p:sp>
            <p:nvSpPr>
              <p:cNvPr id="15418" name="Rectangle 8"/>
              <p:cNvSpPr>
                <a:spLocks noChangeArrowheads="1"/>
              </p:cNvSpPr>
              <p:nvPr/>
            </p:nvSpPr>
            <p:spPr bwMode="auto">
              <a:xfrm>
                <a:off x="3563938" y="661988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2.6</a:t>
                </a:r>
                <a:endParaRPr lang="en-US"/>
              </a:p>
            </p:txBody>
          </p:sp>
          <p:sp>
            <p:nvSpPr>
              <p:cNvPr id="15419" name="Freeform 9"/>
              <p:cNvSpPr>
                <a:spLocks/>
              </p:cNvSpPr>
              <p:nvPr/>
            </p:nvSpPr>
            <p:spPr bwMode="auto">
              <a:xfrm>
                <a:off x="3395663" y="704851"/>
                <a:ext cx="125413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5420" name="Freeform 10"/>
              <p:cNvSpPr>
                <a:spLocks/>
              </p:cNvSpPr>
              <p:nvPr/>
            </p:nvSpPr>
            <p:spPr bwMode="auto">
              <a:xfrm>
                <a:off x="3173413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141AF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5415" name="Rectangle 11"/>
            <p:cNvSpPr>
              <a:spLocks noChangeArrowheads="1"/>
            </p:cNvSpPr>
            <p:nvPr/>
          </p:nvSpPr>
          <p:spPr bwMode="auto">
            <a:xfrm>
              <a:off x="3127375" y="296863"/>
              <a:ext cx="51752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Bd_1</a:t>
              </a:r>
              <a:endParaRPr lang="en-US"/>
            </a:p>
          </p:txBody>
        </p:sp>
      </p:grpSp>
      <p:sp>
        <p:nvSpPr>
          <p:cNvPr id="15380" name="TextBox 281"/>
          <p:cNvSpPr txBox="1">
            <a:spLocks noChangeArrowheads="1"/>
          </p:cNvSpPr>
          <p:nvPr/>
        </p:nvSpPr>
        <p:spPr bwMode="auto">
          <a:xfrm>
            <a:off x="130175" y="0"/>
            <a:ext cx="1919288" cy="3698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tabLst>
                <a:tab pos="1600200" algn="l"/>
              </a:tabLst>
            </a:pPr>
            <a:r>
              <a:rPr lang="en-US" i="1" dirty="0" err="1">
                <a:latin typeface="Calibri" pitchFamily="34" charset="0"/>
              </a:rPr>
              <a:t>Oryza</a:t>
            </a:r>
            <a:r>
              <a:rPr lang="en-US" i="1" dirty="0">
                <a:latin typeface="Calibri" pitchFamily="34" charset="0"/>
              </a:rPr>
              <a:t> sativa</a:t>
            </a:r>
            <a:endParaRPr lang="en-US" sz="1200" i="1" dirty="0">
              <a:latin typeface="Calibri" pitchFamily="34" charset="0"/>
            </a:endParaRPr>
          </a:p>
        </p:txBody>
      </p:sp>
      <p:sp>
        <p:nvSpPr>
          <p:cNvPr id="15381" name="TextBox 282"/>
          <p:cNvSpPr txBox="1">
            <a:spLocks noChangeArrowheads="1"/>
          </p:cNvSpPr>
          <p:nvPr/>
        </p:nvSpPr>
        <p:spPr bwMode="auto">
          <a:xfrm>
            <a:off x="2217738" y="0"/>
            <a:ext cx="1982787" cy="3698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 err="1">
                <a:latin typeface="Calibri" pitchFamily="34" charset="0"/>
              </a:rPr>
              <a:t>Setaria</a:t>
            </a:r>
            <a:r>
              <a:rPr lang="en-US" i="1" dirty="0">
                <a:latin typeface="Calibri" pitchFamily="34" charset="0"/>
              </a:rPr>
              <a:t> </a:t>
            </a:r>
            <a:r>
              <a:rPr lang="en-US" i="1" dirty="0" err="1">
                <a:latin typeface="Calibri" pitchFamily="34" charset="0"/>
              </a:rPr>
              <a:t>italica</a:t>
            </a:r>
            <a:endParaRPr lang="en-US" i="1" dirty="0">
              <a:latin typeface="Calibri" pitchFamily="34" charset="0"/>
            </a:endParaRPr>
          </a:p>
        </p:txBody>
      </p:sp>
      <p:sp>
        <p:nvSpPr>
          <p:cNvPr id="15382" name="TextBox 283"/>
          <p:cNvSpPr txBox="1">
            <a:spLocks noChangeArrowheads="1"/>
          </p:cNvSpPr>
          <p:nvPr/>
        </p:nvSpPr>
        <p:spPr bwMode="auto">
          <a:xfrm>
            <a:off x="4286250" y="0"/>
            <a:ext cx="2324100" cy="3698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 err="1">
                <a:latin typeface="Calibri" pitchFamily="34" charset="0"/>
              </a:rPr>
              <a:t>Pennisetum</a:t>
            </a:r>
            <a:r>
              <a:rPr lang="en-US" i="1" dirty="0">
                <a:latin typeface="Calibri" pitchFamily="34" charset="0"/>
              </a:rPr>
              <a:t> </a:t>
            </a:r>
            <a:r>
              <a:rPr lang="en-US" i="1" dirty="0" err="1">
                <a:latin typeface="Calibri" pitchFamily="34" charset="0"/>
              </a:rPr>
              <a:t>glaucum</a:t>
            </a:r>
            <a:endParaRPr lang="en-US" i="1" dirty="0">
              <a:latin typeface="Calibri" pitchFamily="34" charset="0"/>
            </a:endParaRPr>
          </a:p>
        </p:txBody>
      </p:sp>
      <p:sp>
        <p:nvSpPr>
          <p:cNvPr id="15383" name="TextBox 284"/>
          <p:cNvSpPr txBox="1">
            <a:spLocks noChangeArrowheads="1"/>
          </p:cNvSpPr>
          <p:nvPr/>
        </p:nvSpPr>
        <p:spPr bwMode="auto">
          <a:xfrm>
            <a:off x="6721475" y="0"/>
            <a:ext cx="1946275" cy="3698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>
                <a:latin typeface="Calibri" pitchFamily="34" charset="0"/>
              </a:rPr>
              <a:t>Sorghum bicolor</a:t>
            </a:r>
          </a:p>
        </p:txBody>
      </p:sp>
      <p:sp>
        <p:nvSpPr>
          <p:cNvPr id="15384" name="TextBox 285"/>
          <p:cNvSpPr txBox="1">
            <a:spLocks noChangeArrowheads="1"/>
          </p:cNvSpPr>
          <p:nvPr/>
        </p:nvSpPr>
        <p:spPr bwMode="auto">
          <a:xfrm>
            <a:off x="8780463" y="0"/>
            <a:ext cx="1993900" cy="3698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 err="1">
                <a:latin typeface="Calibri" pitchFamily="34" charset="0"/>
              </a:rPr>
              <a:t>Zea</a:t>
            </a:r>
            <a:r>
              <a:rPr lang="en-US" i="1" dirty="0">
                <a:latin typeface="Calibri" pitchFamily="34" charset="0"/>
              </a:rPr>
              <a:t> mays</a:t>
            </a:r>
          </a:p>
        </p:txBody>
      </p:sp>
      <p:sp>
        <p:nvSpPr>
          <p:cNvPr id="15385" name="TextBox 286"/>
          <p:cNvSpPr txBox="1">
            <a:spLocks noChangeArrowheads="1"/>
          </p:cNvSpPr>
          <p:nvPr/>
        </p:nvSpPr>
        <p:spPr bwMode="auto">
          <a:xfrm>
            <a:off x="10841038" y="0"/>
            <a:ext cx="2058987" cy="64611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 err="1">
                <a:latin typeface="Calibri" pitchFamily="34" charset="0"/>
              </a:rPr>
              <a:t>Brachypodium</a:t>
            </a:r>
            <a:r>
              <a:rPr lang="en-US" i="1" dirty="0">
                <a:latin typeface="Calibri" pitchFamily="34" charset="0"/>
              </a:rPr>
              <a:t> </a:t>
            </a:r>
            <a:r>
              <a:rPr lang="en-US" i="1" dirty="0" err="1">
                <a:latin typeface="Calibri" pitchFamily="34" charset="0"/>
              </a:rPr>
              <a:t>distachyon</a:t>
            </a:r>
            <a:endParaRPr lang="en-US" i="1" dirty="0">
              <a:latin typeface="Calibri" pitchFamily="34" charset="0"/>
            </a:endParaRPr>
          </a:p>
        </p:txBody>
      </p:sp>
      <p:cxnSp>
        <p:nvCxnSpPr>
          <p:cNvPr id="289" name="Straight Connector 288"/>
          <p:cNvCxnSpPr/>
          <p:nvPr/>
        </p:nvCxnSpPr>
        <p:spPr>
          <a:xfrm>
            <a:off x="1700213" y="2065338"/>
            <a:ext cx="609600" cy="1587"/>
          </a:xfrm>
          <a:prstGeom prst="line">
            <a:avLst/>
          </a:prstGeom>
          <a:ln w="9525" cap="rnd">
            <a:solidFill>
              <a:srgbClr val="FFC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4" name="Straight Connector 293"/>
          <p:cNvCxnSpPr/>
          <p:nvPr/>
        </p:nvCxnSpPr>
        <p:spPr>
          <a:xfrm flipV="1">
            <a:off x="1700213" y="2227263"/>
            <a:ext cx="585787" cy="165100"/>
          </a:xfrm>
          <a:prstGeom prst="line">
            <a:avLst/>
          </a:prstGeom>
          <a:ln w="9525" cap="rnd">
            <a:solidFill>
              <a:srgbClr val="FF66CC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7" name="Straight Connector 296"/>
          <p:cNvCxnSpPr/>
          <p:nvPr/>
        </p:nvCxnSpPr>
        <p:spPr>
          <a:xfrm rot="240000">
            <a:off x="1700213" y="2559050"/>
            <a:ext cx="622300" cy="1588"/>
          </a:xfrm>
          <a:prstGeom prst="line">
            <a:avLst/>
          </a:prstGeom>
          <a:ln w="9525" cap="rnd">
            <a:solidFill>
              <a:srgbClr val="00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Straight Connector 297"/>
          <p:cNvCxnSpPr/>
          <p:nvPr/>
        </p:nvCxnSpPr>
        <p:spPr>
          <a:xfrm>
            <a:off x="1700213" y="3288855"/>
            <a:ext cx="609600" cy="1588"/>
          </a:xfrm>
          <a:prstGeom prst="line">
            <a:avLst/>
          </a:prstGeom>
          <a:ln w="9525" cap="rnd">
            <a:solidFill>
              <a:srgbClr val="00008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9" name="Straight Connector 298"/>
          <p:cNvCxnSpPr/>
          <p:nvPr/>
        </p:nvCxnSpPr>
        <p:spPr>
          <a:xfrm>
            <a:off x="1700213" y="6300788"/>
            <a:ext cx="609600" cy="1587"/>
          </a:xfrm>
          <a:prstGeom prst="line">
            <a:avLst/>
          </a:prstGeom>
          <a:ln w="9525" cap="rnd">
            <a:solidFill>
              <a:srgbClr val="141AFC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0" name="Straight Connector 299"/>
          <p:cNvCxnSpPr/>
          <p:nvPr/>
        </p:nvCxnSpPr>
        <p:spPr>
          <a:xfrm>
            <a:off x="3954463" y="6269038"/>
            <a:ext cx="609600" cy="1587"/>
          </a:xfrm>
          <a:prstGeom prst="line">
            <a:avLst/>
          </a:prstGeom>
          <a:ln w="9525" cap="rnd">
            <a:solidFill>
              <a:srgbClr val="141AFC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3" name="Straight Connector 302"/>
          <p:cNvCxnSpPr/>
          <p:nvPr/>
        </p:nvCxnSpPr>
        <p:spPr>
          <a:xfrm flipV="1">
            <a:off x="3970338" y="3810000"/>
            <a:ext cx="593725" cy="0"/>
          </a:xfrm>
          <a:prstGeom prst="line">
            <a:avLst/>
          </a:prstGeom>
          <a:ln w="9525" cap="rnd">
            <a:solidFill>
              <a:srgbClr val="008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5" name="Straight Connector 304"/>
          <p:cNvCxnSpPr/>
          <p:nvPr/>
        </p:nvCxnSpPr>
        <p:spPr>
          <a:xfrm rot="5400000" flipH="1" flipV="1">
            <a:off x="3941762" y="1638301"/>
            <a:ext cx="639763" cy="563562"/>
          </a:xfrm>
          <a:prstGeom prst="line">
            <a:avLst/>
          </a:prstGeom>
          <a:ln w="9525" cap="rnd">
            <a:solidFill>
              <a:srgbClr val="FF66CC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" name="Straight Connector 308"/>
          <p:cNvCxnSpPr/>
          <p:nvPr/>
        </p:nvCxnSpPr>
        <p:spPr>
          <a:xfrm rot="16200000" flipH="1">
            <a:off x="6154737" y="1568451"/>
            <a:ext cx="703263" cy="595312"/>
          </a:xfrm>
          <a:prstGeom prst="line">
            <a:avLst/>
          </a:prstGeom>
          <a:ln w="9525" cap="rnd">
            <a:solidFill>
              <a:srgbClr val="FF66CC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2" name="Straight Connector 311"/>
          <p:cNvCxnSpPr/>
          <p:nvPr/>
        </p:nvCxnSpPr>
        <p:spPr>
          <a:xfrm>
            <a:off x="3962400" y="2057400"/>
            <a:ext cx="609600" cy="1588"/>
          </a:xfrm>
          <a:prstGeom prst="line">
            <a:avLst/>
          </a:prstGeom>
          <a:ln w="9525" cap="rnd">
            <a:solidFill>
              <a:srgbClr val="FFC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3" name="Straight Connector 312"/>
          <p:cNvCxnSpPr/>
          <p:nvPr/>
        </p:nvCxnSpPr>
        <p:spPr>
          <a:xfrm>
            <a:off x="6210300" y="2057400"/>
            <a:ext cx="609600" cy="1588"/>
          </a:xfrm>
          <a:prstGeom prst="line">
            <a:avLst/>
          </a:prstGeom>
          <a:ln w="9525" cap="rnd">
            <a:solidFill>
              <a:srgbClr val="FFC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6" name="Straight Connector 315"/>
          <p:cNvCxnSpPr/>
          <p:nvPr/>
        </p:nvCxnSpPr>
        <p:spPr>
          <a:xfrm rot="5400000" flipH="1" flipV="1">
            <a:off x="5581650" y="3219450"/>
            <a:ext cx="1858963" cy="601663"/>
          </a:xfrm>
          <a:prstGeom prst="line">
            <a:avLst/>
          </a:prstGeom>
          <a:ln w="9525" cap="rnd">
            <a:solidFill>
              <a:srgbClr val="00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0" name="Straight Connector 319"/>
          <p:cNvCxnSpPr/>
          <p:nvPr/>
        </p:nvCxnSpPr>
        <p:spPr>
          <a:xfrm rot="16200000" flipH="1">
            <a:off x="3477419" y="2905919"/>
            <a:ext cx="1563688" cy="641350"/>
          </a:xfrm>
          <a:prstGeom prst="line">
            <a:avLst/>
          </a:prstGeom>
          <a:ln w="9525" cap="rnd">
            <a:solidFill>
              <a:srgbClr val="FF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2" name="Straight Connector 321"/>
          <p:cNvCxnSpPr/>
          <p:nvPr/>
        </p:nvCxnSpPr>
        <p:spPr>
          <a:xfrm rot="16200000" flipV="1">
            <a:off x="3359150" y="3200401"/>
            <a:ext cx="1819275" cy="635000"/>
          </a:xfrm>
          <a:prstGeom prst="line">
            <a:avLst/>
          </a:prstGeom>
          <a:ln w="9525" cap="rnd">
            <a:solidFill>
              <a:srgbClr val="00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7" name="Straight Connector 326"/>
          <p:cNvCxnSpPr/>
          <p:nvPr/>
        </p:nvCxnSpPr>
        <p:spPr>
          <a:xfrm flipV="1">
            <a:off x="8488363" y="1676400"/>
            <a:ext cx="609600" cy="381000"/>
          </a:xfrm>
          <a:prstGeom prst="line">
            <a:avLst/>
          </a:prstGeom>
          <a:ln w="9525" cap="rnd">
            <a:solidFill>
              <a:srgbClr val="FFC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5" name="Straight Connector 334"/>
          <p:cNvCxnSpPr/>
          <p:nvPr/>
        </p:nvCxnSpPr>
        <p:spPr>
          <a:xfrm>
            <a:off x="8488363" y="2239963"/>
            <a:ext cx="609600" cy="1587"/>
          </a:xfrm>
          <a:prstGeom prst="line">
            <a:avLst/>
          </a:prstGeom>
          <a:ln w="9525" cap="rnd">
            <a:solidFill>
              <a:srgbClr val="FF66CC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6" name="Straight Connector 335"/>
          <p:cNvCxnSpPr/>
          <p:nvPr/>
        </p:nvCxnSpPr>
        <p:spPr>
          <a:xfrm>
            <a:off x="10812463" y="2225675"/>
            <a:ext cx="609600" cy="152400"/>
          </a:xfrm>
          <a:prstGeom prst="line">
            <a:avLst/>
          </a:prstGeom>
          <a:ln w="9525" cap="rnd">
            <a:solidFill>
              <a:srgbClr val="FF66CC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8" name="Straight Connector 337"/>
          <p:cNvCxnSpPr/>
          <p:nvPr/>
        </p:nvCxnSpPr>
        <p:spPr>
          <a:xfrm>
            <a:off x="10804525" y="1654175"/>
            <a:ext cx="609600" cy="1588"/>
          </a:xfrm>
          <a:prstGeom prst="line">
            <a:avLst/>
          </a:prstGeom>
          <a:ln w="9525" cap="rnd">
            <a:solidFill>
              <a:srgbClr val="FFC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2" name="Straight Connector 341"/>
          <p:cNvCxnSpPr/>
          <p:nvPr/>
        </p:nvCxnSpPr>
        <p:spPr>
          <a:xfrm>
            <a:off x="8488363" y="3291077"/>
            <a:ext cx="609600" cy="1587"/>
          </a:xfrm>
          <a:prstGeom prst="line">
            <a:avLst/>
          </a:prstGeom>
          <a:ln w="9525" cap="rnd">
            <a:solidFill>
              <a:srgbClr val="00008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4" name="Straight Connector 343"/>
          <p:cNvCxnSpPr/>
          <p:nvPr/>
        </p:nvCxnSpPr>
        <p:spPr>
          <a:xfrm>
            <a:off x="10804525" y="3292664"/>
            <a:ext cx="609600" cy="1588"/>
          </a:xfrm>
          <a:prstGeom prst="line">
            <a:avLst/>
          </a:prstGeom>
          <a:ln w="9525" cap="rnd">
            <a:solidFill>
              <a:srgbClr val="00008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5" name="Straight Connector 344"/>
          <p:cNvCxnSpPr/>
          <p:nvPr/>
        </p:nvCxnSpPr>
        <p:spPr>
          <a:xfrm>
            <a:off x="8510588" y="2406650"/>
            <a:ext cx="609600" cy="1588"/>
          </a:xfrm>
          <a:prstGeom prst="line">
            <a:avLst/>
          </a:prstGeom>
          <a:ln w="9525" cap="rnd">
            <a:solidFill>
              <a:srgbClr val="FF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6" name="Straight Connector 345"/>
          <p:cNvCxnSpPr/>
          <p:nvPr/>
        </p:nvCxnSpPr>
        <p:spPr>
          <a:xfrm flipV="1">
            <a:off x="8510588" y="2209800"/>
            <a:ext cx="2873375" cy="381000"/>
          </a:xfrm>
          <a:prstGeom prst="line">
            <a:avLst/>
          </a:prstGeom>
          <a:ln w="9525" cap="rnd">
            <a:solidFill>
              <a:srgbClr val="000000"/>
            </a:solidFill>
            <a:prstDash val="dash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9" name="Straight Connector 348"/>
          <p:cNvCxnSpPr/>
          <p:nvPr/>
        </p:nvCxnSpPr>
        <p:spPr>
          <a:xfrm>
            <a:off x="6202363" y="6278563"/>
            <a:ext cx="609600" cy="1587"/>
          </a:xfrm>
          <a:prstGeom prst="line">
            <a:avLst/>
          </a:prstGeom>
          <a:ln w="9525" cap="rnd">
            <a:solidFill>
              <a:srgbClr val="141AFC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0" name="Straight Connector 349"/>
          <p:cNvCxnSpPr/>
          <p:nvPr/>
        </p:nvCxnSpPr>
        <p:spPr>
          <a:xfrm>
            <a:off x="8504238" y="6270625"/>
            <a:ext cx="609600" cy="1588"/>
          </a:xfrm>
          <a:prstGeom prst="line">
            <a:avLst/>
          </a:prstGeom>
          <a:ln w="9525" cap="rnd">
            <a:solidFill>
              <a:srgbClr val="141AFC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1" name="Straight Connector 350"/>
          <p:cNvCxnSpPr/>
          <p:nvPr/>
        </p:nvCxnSpPr>
        <p:spPr>
          <a:xfrm>
            <a:off x="10804525" y="6270625"/>
            <a:ext cx="609600" cy="1588"/>
          </a:xfrm>
          <a:prstGeom prst="line">
            <a:avLst/>
          </a:prstGeom>
          <a:ln w="9525" cap="rnd">
            <a:solidFill>
              <a:srgbClr val="141AFC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2" name="Straight Connector 351"/>
          <p:cNvCxnSpPr/>
          <p:nvPr/>
        </p:nvCxnSpPr>
        <p:spPr>
          <a:xfrm rot="5400000" flipH="1" flipV="1">
            <a:off x="5669756" y="2894807"/>
            <a:ext cx="1674813" cy="609600"/>
          </a:xfrm>
          <a:prstGeom prst="line">
            <a:avLst/>
          </a:prstGeom>
          <a:ln w="9525" cap="rnd">
            <a:solidFill>
              <a:srgbClr val="FF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7" name="Group 306"/>
          <p:cNvGrpSpPr/>
          <p:nvPr/>
        </p:nvGrpSpPr>
        <p:grpSpPr>
          <a:xfrm>
            <a:off x="2361473" y="1967638"/>
            <a:ext cx="1604963" cy="801688"/>
            <a:chOff x="2551113" y="654051"/>
            <a:chExt cx="1604963" cy="801688"/>
          </a:xfrm>
        </p:grpSpPr>
        <p:sp>
          <p:nvSpPr>
            <p:cNvPr id="308" name="AutoShape 184"/>
            <p:cNvSpPr>
              <a:spLocks noChangeArrowheads="1"/>
            </p:cNvSpPr>
            <p:nvPr/>
          </p:nvSpPr>
          <p:spPr bwMode="auto">
            <a:xfrm>
              <a:off x="3521076" y="654051"/>
              <a:ext cx="106363" cy="615950"/>
            </a:xfrm>
            <a:prstGeom prst="roundRect">
              <a:avLst>
                <a:gd name="adj" fmla="val 50000"/>
              </a:avLst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Rectangle 185"/>
            <p:cNvSpPr>
              <a:spLocks noChangeArrowheads="1"/>
            </p:cNvSpPr>
            <p:nvPr/>
          </p:nvSpPr>
          <p:spPr bwMode="auto">
            <a:xfrm>
              <a:off x="2551113" y="654051"/>
              <a:ext cx="801501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sng" strike="noStrike" cap="none" normalizeH="0" baseline="0" dirty="0" smtClean="0">
                  <a:ln>
                    <a:noFill/>
                  </a:ln>
                  <a:solidFill>
                    <a:srgbClr val="FFC000"/>
                  </a:solidFill>
                  <a:effectLst/>
                  <a:latin typeface="Arial" pitchFamily="34" charset="0"/>
                </a:rPr>
                <a:t>Xicmp3035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1" name="Rectangle 186"/>
            <p:cNvSpPr>
              <a:spLocks noChangeArrowheads="1"/>
            </p:cNvSpPr>
            <p:nvPr/>
          </p:nvSpPr>
          <p:spPr bwMode="auto">
            <a:xfrm>
              <a:off x="3794126" y="661988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29.2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5" name="Freeform 187"/>
            <p:cNvSpPr>
              <a:spLocks/>
            </p:cNvSpPr>
            <p:nvPr/>
          </p:nvSpPr>
          <p:spPr bwMode="auto">
            <a:xfrm>
              <a:off x="3627438" y="704851"/>
              <a:ext cx="123825" cy="33338"/>
            </a:xfrm>
            <a:custGeom>
              <a:avLst/>
              <a:gdLst/>
              <a:ahLst/>
              <a:cxnLst>
                <a:cxn ang="0">
                  <a:pos x="41" y="11"/>
                </a:cxn>
                <a:cxn ang="0">
                  <a:pos x="35" y="11"/>
                </a:cxn>
                <a:cxn ang="0">
                  <a:pos x="0" y="0"/>
                </a:cxn>
              </a:cxnLst>
              <a:rect l="0" t="0" r="r" b="b"/>
              <a:pathLst>
                <a:path w="41" h="11">
                  <a:moveTo>
                    <a:pt x="41" y="11"/>
                  </a:moveTo>
                  <a:lnTo>
                    <a:pt x="35" y="11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188"/>
            <p:cNvSpPr>
              <a:spLocks/>
            </p:cNvSpPr>
            <p:nvPr/>
          </p:nvSpPr>
          <p:spPr bwMode="auto">
            <a:xfrm>
              <a:off x="3405188" y="704851"/>
              <a:ext cx="209550" cy="33338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8" y="0"/>
                </a:cxn>
                <a:cxn ang="0">
                  <a:pos x="3" y="11"/>
                </a:cxn>
                <a:cxn ang="0">
                  <a:pos x="0" y="11"/>
                </a:cxn>
              </a:cxnLst>
              <a:rect l="0" t="0" r="r" b="b"/>
              <a:pathLst>
                <a:path w="69" h="11">
                  <a:moveTo>
                    <a:pt x="69" y="0"/>
                  </a:moveTo>
                  <a:lnTo>
                    <a:pt x="38" y="0"/>
                  </a:lnTo>
                  <a:lnTo>
                    <a:pt x="3" y="11"/>
                  </a:lnTo>
                  <a:lnTo>
                    <a:pt x="0" y="11"/>
                  </a:lnTo>
                </a:path>
              </a:pathLst>
            </a:custGeom>
            <a:noFill/>
            <a:ln w="12">
              <a:solidFill>
                <a:srgbClr val="FFC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Rectangle 189"/>
            <p:cNvSpPr>
              <a:spLocks noChangeArrowheads="1"/>
            </p:cNvSpPr>
            <p:nvPr/>
          </p:nvSpPr>
          <p:spPr bwMode="auto">
            <a:xfrm>
              <a:off x="2600326" y="889001"/>
              <a:ext cx="817563" cy="207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sng" strike="noStrike" cap="none" normalizeH="0" baseline="0" smtClean="0">
                  <a:ln>
                    <a:noFill/>
                  </a:ln>
                  <a:solidFill>
                    <a:srgbClr val="FF00FF"/>
                  </a:solidFill>
                  <a:effectLst/>
                  <a:latin typeface="Arial" pitchFamily="34" charset="0"/>
                </a:rPr>
                <a:t>Xipes0180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9" name="Rectangle 190"/>
            <p:cNvSpPr>
              <a:spLocks noChangeArrowheads="1"/>
            </p:cNvSpPr>
            <p:nvPr/>
          </p:nvSpPr>
          <p:spPr bwMode="auto">
            <a:xfrm>
              <a:off x="3794126" y="896938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42.3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1" name="Freeform 191"/>
            <p:cNvSpPr>
              <a:spLocks/>
            </p:cNvSpPr>
            <p:nvPr/>
          </p:nvSpPr>
          <p:spPr bwMode="auto">
            <a:xfrm>
              <a:off x="3627438" y="973138"/>
              <a:ext cx="123825" cy="109538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35" y="0"/>
                </a:cxn>
                <a:cxn ang="0">
                  <a:pos x="0" y="36"/>
                </a:cxn>
              </a:cxnLst>
              <a:rect l="0" t="0" r="r" b="b"/>
              <a:pathLst>
                <a:path w="41" h="36">
                  <a:moveTo>
                    <a:pt x="41" y="0"/>
                  </a:moveTo>
                  <a:lnTo>
                    <a:pt x="35" y="0"/>
                  </a:lnTo>
                  <a:lnTo>
                    <a:pt x="0" y="36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192"/>
            <p:cNvSpPr>
              <a:spLocks/>
            </p:cNvSpPr>
            <p:nvPr/>
          </p:nvSpPr>
          <p:spPr bwMode="auto">
            <a:xfrm>
              <a:off x="3405188" y="973138"/>
              <a:ext cx="209550" cy="109538"/>
            </a:xfrm>
            <a:custGeom>
              <a:avLst/>
              <a:gdLst/>
              <a:ahLst/>
              <a:cxnLst>
                <a:cxn ang="0">
                  <a:pos x="69" y="36"/>
                </a:cxn>
                <a:cxn ang="0">
                  <a:pos x="38" y="36"/>
                </a:cxn>
                <a:cxn ang="0">
                  <a:pos x="3" y="0"/>
                </a:cxn>
                <a:cxn ang="0">
                  <a:pos x="0" y="0"/>
                </a:cxn>
              </a:cxnLst>
              <a:rect l="0" t="0" r="r" b="b"/>
              <a:pathLst>
                <a:path w="69" h="36">
                  <a:moveTo>
                    <a:pt x="69" y="36"/>
                  </a:moveTo>
                  <a:lnTo>
                    <a:pt x="38" y="36"/>
                  </a:lnTo>
                  <a:lnTo>
                    <a:pt x="3" y="0"/>
                  </a:lnTo>
                  <a:lnTo>
                    <a:pt x="0" y="0"/>
                  </a:lnTo>
                </a:path>
              </a:pathLst>
            </a:custGeom>
            <a:noFill/>
            <a:ln w="12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Rectangle 193"/>
            <p:cNvSpPr>
              <a:spLocks noChangeArrowheads="1"/>
            </p:cNvSpPr>
            <p:nvPr/>
          </p:nvSpPr>
          <p:spPr bwMode="auto">
            <a:xfrm>
              <a:off x="2600326" y="1062038"/>
              <a:ext cx="817563" cy="21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sng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</a:rPr>
                <a:t>Xipes0161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5" name="Rectangle 194"/>
            <p:cNvSpPr>
              <a:spLocks noChangeArrowheads="1"/>
            </p:cNvSpPr>
            <p:nvPr/>
          </p:nvSpPr>
          <p:spPr bwMode="auto">
            <a:xfrm>
              <a:off x="3794126" y="1074738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46.7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6" name="Freeform 195"/>
            <p:cNvSpPr>
              <a:spLocks/>
            </p:cNvSpPr>
            <p:nvPr/>
          </p:nvSpPr>
          <p:spPr bwMode="auto">
            <a:xfrm>
              <a:off x="3627438" y="1150938"/>
              <a:ext cx="123825" cy="57150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35" y="0"/>
                </a:cxn>
                <a:cxn ang="0">
                  <a:pos x="0" y="19"/>
                </a:cxn>
              </a:cxnLst>
              <a:rect l="0" t="0" r="r" b="b"/>
              <a:pathLst>
                <a:path w="41" h="19">
                  <a:moveTo>
                    <a:pt x="41" y="0"/>
                  </a:moveTo>
                  <a:lnTo>
                    <a:pt x="35" y="0"/>
                  </a:lnTo>
                  <a:lnTo>
                    <a:pt x="0" y="19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196"/>
            <p:cNvSpPr>
              <a:spLocks/>
            </p:cNvSpPr>
            <p:nvPr/>
          </p:nvSpPr>
          <p:spPr bwMode="auto">
            <a:xfrm>
              <a:off x="3405188" y="1150938"/>
              <a:ext cx="209550" cy="57150"/>
            </a:xfrm>
            <a:custGeom>
              <a:avLst/>
              <a:gdLst/>
              <a:ahLst/>
              <a:cxnLst>
                <a:cxn ang="0">
                  <a:pos x="69" y="19"/>
                </a:cxn>
                <a:cxn ang="0">
                  <a:pos x="38" y="19"/>
                </a:cxn>
                <a:cxn ang="0">
                  <a:pos x="3" y="0"/>
                </a:cxn>
                <a:cxn ang="0">
                  <a:pos x="0" y="0"/>
                </a:cxn>
              </a:cxnLst>
              <a:rect l="0" t="0" r="r" b="b"/>
              <a:pathLst>
                <a:path w="69" h="19">
                  <a:moveTo>
                    <a:pt x="69" y="19"/>
                  </a:moveTo>
                  <a:lnTo>
                    <a:pt x="38" y="19"/>
                  </a:lnTo>
                  <a:lnTo>
                    <a:pt x="3" y="0"/>
                  </a:lnTo>
                  <a:lnTo>
                    <a:pt x="0" y="0"/>
                  </a:lnTo>
                </a:path>
              </a:pathLst>
            </a:custGeom>
            <a:noFill/>
            <a:ln w="12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Rectangle 197"/>
            <p:cNvSpPr>
              <a:spLocks noChangeArrowheads="1"/>
            </p:cNvSpPr>
            <p:nvPr/>
          </p:nvSpPr>
          <p:spPr bwMode="auto">
            <a:xfrm>
              <a:off x="2551113" y="1241426"/>
              <a:ext cx="865188" cy="207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sng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Xicmp4014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0" name="Rectangle 198"/>
            <p:cNvSpPr>
              <a:spLocks noChangeArrowheads="1"/>
            </p:cNvSpPr>
            <p:nvPr/>
          </p:nvSpPr>
          <p:spPr bwMode="auto">
            <a:xfrm>
              <a:off x="3794126" y="1250951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47.0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1" name="Freeform 199"/>
            <p:cNvSpPr>
              <a:spLocks/>
            </p:cNvSpPr>
            <p:nvPr/>
          </p:nvSpPr>
          <p:spPr bwMode="auto">
            <a:xfrm>
              <a:off x="3627438" y="1217613"/>
              <a:ext cx="123825" cy="109538"/>
            </a:xfrm>
            <a:custGeom>
              <a:avLst/>
              <a:gdLst/>
              <a:ahLst/>
              <a:cxnLst>
                <a:cxn ang="0">
                  <a:pos x="41" y="36"/>
                </a:cxn>
                <a:cxn ang="0">
                  <a:pos x="35" y="36"/>
                </a:cxn>
                <a:cxn ang="0">
                  <a:pos x="0" y="0"/>
                </a:cxn>
              </a:cxnLst>
              <a:rect l="0" t="0" r="r" b="b"/>
              <a:pathLst>
                <a:path w="41" h="36">
                  <a:moveTo>
                    <a:pt x="41" y="36"/>
                  </a:moveTo>
                  <a:lnTo>
                    <a:pt x="35" y="36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200"/>
            <p:cNvSpPr>
              <a:spLocks/>
            </p:cNvSpPr>
            <p:nvPr/>
          </p:nvSpPr>
          <p:spPr bwMode="auto">
            <a:xfrm>
              <a:off x="3405188" y="1217613"/>
              <a:ext cx="209550" cy="109538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8" y="0"/>
                </a:cxn>
                <a:cxn ang="0">
                  <a:pos x="3" y="36"/>
                </a:cxn>
                <a:cxn ang="0">
                  <a:pos x="0" y="36"/>
                </a:cxn>
              </a:cxnLst>
              <a:rect l="0" t="0" r="r" b="b"/>
              <a:pathLst>
                <a:path w="69" h="36">
                  <a:moveTo>
                    <a:pt x="69" y="0"/>
                  </a:moveTo>
                  <a:lnTo>
                    <a:pt x="38" y="0"/>
                  </a:lnTo>
                  <a:lnTo>
                    <a:pt x="3" y="36"/>
                  </a:lnTo>
                  <a:lnTo>
                    <a:pt x="0" y="36"/>
                  </a:lnTo>
                </a:path>
              </a:pathLst>
            </a:custGeom>
            <a:noFill/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3" name="Rectangle 201"/>
          <p:cNvSpPr>
            <a:spLocks noChangeArrowheads="1"/>
          </p:cNvSpPr>
          <p:nvPr/>
        </p:nvSpPr>
        <p:spPr bwMode="auto">
          <a:xfrm>
            <a:off x="3202848" y="1610450"/>
            <a:ext cx="4476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Si_1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334" name="Group 333"/>
          <p:cNvGrpSpPr/>
          <p:nvPr/>
        </p:nvGrpSpPr>
        <p:grpSpPr>
          <a:xfrm>
            <a:off x="2403247" y="3742144"/>
            <a:ext cx="1470025" cy="215900"/>
            <a:chOff x="4273551" y="654051"/>
            <a:chExt cx="1470025" cy="215900"/>
          </a:xfrm>
        </p:grpSpPr>
        <p:sp>
          <p:nvSpPr>
            <p:cNvPr id="337" name="AutoShape 203"/>
            <p:cNvSpPr>
              <a:spLocks noChangeArrowheads="1"/>
            </p:cNvSpPr>
            <p:nvPr/>
          </p:nvSpPr>
          <p:spPr bwMode="auto">
            <a:xfrm>
              <a:off x="5194301" y="654051"/>
              <a:ext cx="106363" cy="103188"/>
            </a:xfrm>
            <a:prstGeom prst="roundRect">
              <a:avLst>
                <a:gd name="adj" fmla="val 51472"/>
              </a:avLst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Rectangle 204"/>
            <p:cNvSpPr>
              <a:spLocks noChangeArrowheads="1"/>
            </p:cNvSpPr>
            <p:nvPr/>
          </p:nvSpPr>
          <p:spPr bwMode="auto">
            <a:xfrm>
              <a:off x="4273551" y="654051"/>
              <a:ext cx="815975" cy="21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</a:rPr>
                <a:t>Xipes0095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0" name="Rectangle 205"/>
            <p:cNvSpPr>
              <a:spLocks noChangeArrowheads="1"/>
            </p:cNvSpPr>
            <p:nvPr/>
          </p:nvSpPr>
          <p:spPr bwMode="auto">
            <a:xfrm>
              <a:off x="5467351" y="665163"/>
              <a:ext cx="276225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1.5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1" name="Freeform 206"/>
            <p:cNvSpPr>
              <a:spLocks/>
            </p:cNvSpPr>
            <p:nvPr/>
          </p:nvSpPr>
          <p:spPr bwMode="auto">
            <a:xfrm>
              <a:off x="5300664" y="704851"/>
              <a:ext cx="123825" cy="36513"/>
            </a:xfrm>
            <a:custGeom>
              <a:avLst/>
              <a:gdLst/>
              <a:ahLst/>
              <a:cxnLst>
                <a:cxn ang="0">
                  <a:pos x="41" y="12"/>
                </a:cxn>
                <a:cxn ang="0">
                  <a:pos x="35" y="12"/>
                </a:cxn>
                <a:cxn ang="0">
                  <a:pos x="0" y="0"/>
                </a:cxn>
              </a:cxnLst>
              <a:rect l="0" t="0" r="r" b="b"/>
              <a:pathLst>
                <a:path w="41" h="12">
                  <a:moveTo>
                    <a:pt x="41" y="12"/>
                  </a:moveTo>
                  <a:lnTo>
                    <a:pt x="35" y="12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207"/>
            <p:cNvSpPr>
              <a:spLocks/>
            </p:cNvSpPr>
            <p:nvPr/>
          </p:nvSpPr>
          <p:spPr bwMode="auto">
            <a:xfrm>
              <a:off x="5078414" y="704851"/>
              <a:ext cx="209550" cy="36513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8" y="0"/>
                </a:cxn>
                <a:cxn ang="0">
                  <a:pos x="3" y="12"/>
                </a:cxn>
                <a:cxn ang="0">
                  <a:pos x="0" y="12"/>
                </a:cxn>
              </a:cxnLst>
              <a:rect l="0" t="0" r="r" b="b"/>
              <a:pathLst>
                <a:path w="69" h="12">
                  <a:moveTo>
                    <a:pt x="69" y="0"/>
                  </a:moveTo>
                  <a:lnTo>
                    <a:pt x="38" y="0"/>
                  </a:lnTo>
                  <a:lnTo>
                    <a:pt x="3" y="12"/>
                  </a:lnTo>
                  <a:lnTo>
                    <a:pt x="0" y="12"/>
                  </a:lnTo>
                </a:path>
              </a:pathLst>
            </a:custGeom>
            <a:noFill/>
            <a:ln w="11">
              <a:solidFill>
                <a:srgbClr val="008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7" name="Rectangle 208"/>
          <p:cNvSpPr>
            <a:spLocks noChangeArrowheads="1"/>
          </p:cNvSpPr>
          <p:nvPr/>
        </p:nvSpPr>
        <p:spPr bwMode="auto">
          <a:xfrm>
            <a:off x="3195410" y="3454492"/>
            <a:ext cx="4476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Si_3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348" name="Group 347"/>
          <p:cNvGrpSpPr/>
          <p:nvPr/>
        </p:nvGrpSpPr>
        <p:grpSpPr>
          <a:xfrm>
            <a:off x="2405288" y="3187710"/>
            <a:ext cx="1557338" cy="212725"/>
            <a:chOff x="5861051" y="654051"/>
            <a:chExt cx="1557338" cy="212725"/>
          </a:xfrm>
        </p:grpSpPr>
        <p:sp>
          <p:nvSpPr>
            <p:cNvPr id="353" name="AutoShape 210"/>
            <p:cNvSpPr>
              <a:spLocks noChangeArrowheads="1"/>
            </p:cNvSpPr>
            <p:nvPr/>
          </p:nvSpPr>
          <p:spPr bwMode="auto">
            <a:xfrm>
              <a:off x="6781801" y="654051"/>
              <a:ext cx="106363" cy="103188"/>
            </a:xfrm>
            <a:prstGeom prst="roundRect">
              <a:avLst>
                <a:gd name="adj" fmla="val 51472"/>
              </a:avLst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Rectangle 211"/>
            <p:cNvSpPr>
              <a:spLocks noChangeArrowheads="1"/>
            </p:cNvSpPr>
            <p:nvPr/>
          </p:nvSpPr>
          <p:spPr bwMode="auto">
            <a:xfrm>
              <a:off x="5861051" y="654051"/>
              <a:ext cx="817563" cy="207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sng" strike="noStrike" cap="none" normalizeH="0" baseline="0" dirty="0" smtClean="0">
                  <a:ln>
                    <a:noFill/>
                  </a:ln>
                  <a:solidFill>
                    <a:srgbClr val="000080"/>
                  </a:solidFill>
                  <a:effectLst/>
                  <a:latin typeface="Arial" pitchFamily="34" charset="0"/>
                </a:rPr>
                <a:t>Xipes0185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55" name="Rectangle 212"/>
            <p:cNvSpPr>
              <a:spLocks noChangeArrowheads="1"/>
            </p:cNvSpPr>
            <p:nvPr/>
          </p:nvSpPr>
          <p:spPr bwMode="auto">
            <a:xfrm>
              <a:off x="7056439" y="661988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33.9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56" name="Freeform 213"/>
            <p:cNvSpPr>
              <a:spLocks/>
            </p:cNvSpPr>
            <p:nvPr/>
          </p:nvSpPr>
          <p:spPr bwMode="auto">
            <a:xfrm>
              <a:off x="6888164" y="704851"/>
              <a:ext cx="125413" cy="33338"/>
            </a:xfrm>
            <a:custGeom>
              <a:avLst/>
              <a:gdLst/>
              <a:ahLst/>
              <a:cxnLst>
                <a:cxn ang="0">
                  <a:pos x="41" y="11"/>
                </a:cxn>
                <a:cxn ang="0">
                  <a:pos x="35" y="11"/>
                </a:cxn>
                <a:cxn ang="0">
                  <a:pos x="0" y="0"/>
                </a:cxn>
              </a:cxnLst>
              <a:rect l="0" t="0" r="r" b="b"/>
              <a:pathLst>
                <a:path w="41" h="11">
                  <a:moveTo>
                    <a:pt x="41" y="11"/>
                  </a:moveTo>
                  <a:lnTo>
                    <a:pt x="35" y="11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214"/>
            <p:cNvSpPr>
              <a:spLocks/>
            </p:cNvSpPr>
            <p:nvPr/>
          </p:nvSpPr>
          <p:spPr bwMode="auto">
            <a:xfrm>
              <a:off x="6665914" y="704851"/>
              <a:ext cx="209550" cy="33338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8" y="0"/>
                </a:cxn>
                <a:cxn ang="0">
                  <a:pos x="3" y="11"/>
                </a:cxn>
                <a:cxn ang="0">
                  <a:pos x="0" y="11"/>
                </a:cxn>
              </a:cxnLst>
              <a:rect l="0" t="0" r="r" b="b"/>
              <a:pathLst>
                <a:path w="69" h="11">
                  <a:moveTo>
                    <a:pt x="69" y="0"/>
                  </a:moveTo>
                  <a:lnTo>
                    <a:pt x="38" y="0"/>
                  </a:lnTo>
                  <a:lnTo>
                    <a:pt x="3" y="11"/>
                  </a:lnTo>
                  <a:lnTo>
                    <a:pt x="0" y="11"/>
                  </a:lnTo>
                </a:path>
              </a:pathLst>
            </a:custGeom>
            <a:noFill/>
            <a:ln w="12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8" name="Rectangle 215"/>
          <p:cNvSpPr>
            <a:spLocks noChangeArrowheads="1"/>
          </p:cNvSpPr>
          <p:nvPr/>
        </p:nvSpPr>
        <p:spPr bwMode="auto">
          <a:xfrm>
            <a:off x="3197451" y="2895837"/>
            <a:ext cx="4476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Si_7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360" name="Straight Connector 359"/>
          <p:cNvCxnSpPr/>
          <p:nvPr/>
        </p:nvCxnSpPr>
        <p:spPr>
          <a:xfrm>
            <a:off x="3955551" y="3276600"/>
            <a:ext cx="609600" cy="1588"/>
          </a:xfrm>
          <a:prstGeom prst="line">
            <a:avLst/>
          </a:prstGeom>
          <a:ln w="9525" cap="rnd">
            <a:solidFill>
              <a:srgbClr val="00008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1" name="Straight Connector 360"/>
          <p:cNvCxnSpPr/>
          <p:nvPr/>
        </p:nvCxnSpPr>
        <p:spPr>
          <a:xfrm>
            <a:off x="6202362" y="3289663"/>
            <a:ext cx="609600" cy="1587"/>
          </a:xfrm>
          <a:prstGeom prst="line">
            <a:avLst/>
          </a:prstGeom>
          <a:ln w="9525" cap="rnd">
            <a:solidFill>
              <a:srgbClr val="00008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12"/>
          <p:cNvSpPr txBox="1">
            <a:spLocks noChangeArrowheads="1"/>
          </p:cNvSpPr>
          <p:nvPr/>
        </p:nvSpPr>
        <p:spPr bwMode="auto">
          <a:xfrm>
            <a:off x="130175" y="0"/>
            <a:ext cx="1919288" cy="3698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tabLst>
                <a:tab pos="1600200" algn="l"/>
              </a:tabLst>
            </a:pPr>
            <a:r>
              <a:rPr lang="en-US" i="1" dirty="0" err="1">
                <a:latin typeface="Calibri" pitchFamily="34" charset="0"/>
              </a:rPr>
              <a:t>Oryza</a:t>
            </a:r>
            <a:r>
              <a:rPr lang="en-US" i="1" dirty="0">
                <a:latin typeface="Calibri" pitchFamily="34" charset="0"/>
              </a:rPr>
              <a:t> sativa</a:t>
            </a:r>
            <a:endParaRPr lang="en-US" sz="1200" i="1" dirty="0">
              <a:latin typeface="Calibri" pitchFamily="34" charset="0"/>
            </a:endParaRPr>
          </a:p>
        </p:txBody>
      </p:sp>
      <p:sp>
        <p:nvSpPr>
          <p:cNvPr id="16386" name="TextBox 13"/>
          <p:cNvSpPr txBox="1">
            <a:spLocks noChangeArrowheads="1"/>
          </p:cNvSpPr>
          <p:nvPr/>
        </p:nvSpPr>
        <p:spPr bwMode="auto">
          <a:xfrm>
            <a:off x="2217738" y="0"/>
            <a:ext cx="1982787" cy="3698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 err="1">
                <a:latin typeface="Calibri" pitchFamily="34" charset="0"/>
              </a:rPr>
              <a:t>Setaria</a:t>
            </a:r>
            <a:r>
              <a:rPr lang="en-US" i="1" dirty="0">
                <a:latin typeface="Calibri" pitchFamily="34" charset="0"/>
              </a:rPr>
              <a:t> </a:t>
            </a:r>
            <a:r>
              <a:rPr lang="en-US" i="1" dirty="0" err="1">
                <a:latin typeface="Calibri" pitchFamily="34" charset="0"/>
              </a:rPr>
              <a:t>italica</a:t>
            </a:r>
            <a:endParaRPr lang="en-US" i="1" dirty="0">
              <a:latin typeface="Calibri" pitchFamily="34" charset="0"/>
            </a:endParaRPr>
          </a:p>
        </p:txBody>
      </p:sp>
      <p:sp>
        <p:nvSpPr>
          <p:cNvPr id="16387" name="TextBox 14"/>
          <p:cNvSpPr txBox="1">
            <a:spLocks noChangeArrowheads="1"/>
          </p:cNvSpPr>
          <p:nvPr/>
        </p:nvSpPr>
        <p:spPr bwMode="auto">
          <a:xfrm>
            <a:off x="4286250" y="0"/>
            <a:ext cx="2324100" cy="3698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 err="1">
                <a:latin typeface="Calibri" pitchFamily="34" charset="0"/>
              </a:rPr>
              <a:t>Pennisetum</a:t>
            </a:r>
            <a:r>
              <a:rPr lang="en-US" i="1" dirty="0">
                <a:latin typeface="Calibri" pitchFamily="34" charset="0"/>
              </a:rPr>
              <a:t> </a:t>
            </a:r>
            <a:r>
              <a:rPr lang="en-US" i="1" dirty="0" err="1">
                <a:latin typeface="Calibri" pitchFamily="34" charset="0"/>
              </a:rPr>
              <a:t>glaucum</a:t>
            </a:r>
            <a:endParaRPr lang="en-US" i="1" dirty="0">
              <a:latin typeface="Calibri" pitchFamily="34" charset="0"/>
            </a:endParaRPr>
          </a:p>
        </p:txBody>
      </p:sp>
      <p:sp>
        <p:nvSpPr>
          <p:cNvPr id="16388" name="TextBox 15"/>
          <p:cNvSpPr txBox="1">
            <a:spLocks noChangeArrowheads="1"/>
          </p:cNvSpPr>
          <p:nvPr/>
        </p:nvSpPr>
        <p:spPr bwMode="auto">
          <a:xfrm>
            <a:off x="6721475" y="0"/>
            <a:ext cx="1946275" cy="3698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>
                <a:latin typeface="Calibri" pitchFamily="34" charset="0"/>
              </a:rPr>
              <a:t>Sorghum bicolor</a:t>
            </a:r>
          </a:p>
        </p:txBody>
      </p:sp>
      <p:sp>
        <p:nvSpPr>
          <p:cNvPr id="16389" name="TextBox 16"/>
          <p:cNvSpPr txBox="1">
            <a:spLocks noChangeArrowheads="1"/>
          </p:cNvSpPr>
          <p:nvPr/>
        </p:nvSpPr>
        <p:spPr bwMode="auto">
          <a:xfrm>
            <a:off x="8780463" y="0"/>
            <a:ext cx="1993900" cy="3698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 err="1">
                <a:latin typeface="Calibri" pitchFamily="34" charset="0"/>
              </a:rPr>
              <a:t>Zea</a:t>
            </a:r>
            <a:r>
              <a:rPr lang="en-US" i="1" dirty="0">
                <a:latin typeface="Calibri" pitchFamily="34" charset="0"/>
              </a:rPr>
              <a:t> mays</a:t>
            </a:r>
          </a:p>
        </p:txBody>
      </p:sp>
      <p:sp>
        <p:nvSpPr>
          <p:cNvPr id="16390" name="TextBox 17"/>
          <p:cNvSpPr txBox="1">
            <a:spLocks noChangeArrowheads="1"/>
          </p:cNvSpPr>
          <p:nvPr/>
        </p:nvSpPr>
        <p:spPr bwMode="auto">
          <a:xfrm>
            <a:off x="10841038" y="0"/>
            <a:ext cx="2058987" cy="64611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 err="1">
                <a:latin typeface="Calibri" pitchFamily="34" charset="0"/>
              </a:rPr>
              <a:t>Brachypodium</a:t>
            </a:r>
            <a:r>
              <a:rPr lang="en-US" i="1" dirty="0">
                <a:latin typeface="Calibri" pitchFamily="34" charset="0"/>
              </a:rPr>
              <a:t> </a:t>
            </a:r>
            <a:r>
              <a:rPr lang="en-US" i="1" dirty="0" err="1">
                <a:latin typeface="Calibri" pitchFamily="34" charset="0"/>
              </a:rPr>
              <a:t>distachyon</a:t>
            </a:r>
            <a:endParaRPr lang="en-US" i="1" dirty="0">
              <a:latin typeface="Calibri" pitchFamily="34" charset="0"/>
            </a:endParaRPr>
          </a:p>
        </p:txBody>
      </p:sp>
      <p:grpSp>
        <p:nvGrpSpPr>
          <p:cNvPr id="16391" name="Group 1344"/>
          <p:cNvGrpSpPr>
            <a:grpSpLocks/>
          </p:cNvGrpSpPr>
          <p:nvPr/>
        </p:nvGrpSpPr>
        <p:grpSpPr bwMode="auto">
          <a:xfrm>
            <a:off x="11503025" y="1229088"/>
            <a:ext cx="1557338" cy="569913"/>
            <a:chOff x="2368550" y="296863"/>
            <a:chExt cx="1557338" cy="569913"/>
          </a:xfrm>
        </p:grpSpPr>
        <p:grpSp>
          <p:nvGrpSpPr>
            <p:cNvPr id="16670" name="Group 496"/>
            <p:cNvGrpSpPr>
              <a:grpSpLocks/>
            </p:cNvGrpSpPr>
            <p:nvPr/>
          </p:nvGrpSpPr>
          <p:grpSpPr bwMode="auto">
            <a:xfrm>
              <a:off x="2368550" y="654051"/>
              <a:ext cx="1557338" cy="212725"/>
              <a:chOff x="2368550" y="654051"/>
              <a:chExt cx="1557338" cy="212725"/>
            </a:xfrm>
          </p:grpSpPr>
          <p:sp>
            <p:nvSpPr>
              <p:cNvPr id="16672" name="AutoShape 464"/>
              <p:cNvSpPr>
                <a:spLocks noChangeArrowheads="1"/>
              </p:cNvSpPr>
              <p:nvPr/>
            </p:nvSpPr>
            <p:spPr bwMode="auto">
              <a:xfrm>
                <a:off x="3289300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673" name="Rectangle 465"/>
              <p:cNvSpPr>
                <a:spLocks noChangeArrowheads="1"/>
              </p:cNvSpPr>
              <p:nvPr/>
            </p:nvSpPr>
            <p:spPr bwMode="auto">
              <a:xfrm>
                <a:off x="2368550" y="654051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0000"/>
                    </a:solidFill>
                  </a:rPr>
                  <a:t>Xipes0208</a:t>
                </a:r>
                <a:endParaRPr lang="en-US"/>
              </a:p>
            </p:txBody>
          </p:sp>
          <p:sp>
            <p:nvSpPr>
              <p:cNvPr id="16674" name="Rectangle 466"/>
              <p:cNvSpPr>
                <a:spLocks noChangeArrowheads="1"/>
              </p:cNvSpPr>
              <p:nvPr/>
            </p:nvSpPr>
            <p:spPr bwMode="auto">
              <a:xfrm>
                <a:off x="3563938" y="6619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39.7</a:t>
                </a:r>
                <a:endParaRPr lang="en-US"/>
              </a:p>
            </p:txBody>
          </p:sp>
          <p:sp>
            <p:nvSpPr>
              <p:cNvPr id="16675" name="Freeform 467"/>
              <p:cNvSpPr>
                <a:spLocks/>
              </p:cNvSpPr>
              <p:nvPr/>
            </p:nvSpPr>
            <p:spPr bwMode="auto">
              <a:xfrm>
                <a:off x="3395663" y="704851"/>
                <a:ext cx="125413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676" name="Freeform 468"/>
              <p:cNvSpPr>
                <a:spLocks/>
              </p:cNvSpPr>
              <p:nvPr/>
            </p:nvSpPr>
            <p:spPr bwMode="auto">
              <a:xfrm>
                <a:off x="3173413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6671" name="Rectangle 469"/>
            <p:cNvSpPr>
              <a:spLocks noChangeArrowheads="1"/>
            </p:cNvSpPr>
            <p:nvPr/>
          </p:nvSpPr>
          <p:spPr bwMode="auto">
            <a:xfrm>
              <a:off x="3127375" y="296863"/>
              <a:ext cx="51752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Bd_2</a:t>
              </a:r>
              <a:endParaRPr lang="en-US"/>
            </a:p>
          </p:txBody>
        </p:sp>
      </p:grpSp>
      <p:grpSp>
        <p:nvGrpSpPr>
          <p:cNvPr id="16392" name="Group 1352"/>
          <p:cNvGrpSpPr>
            <a:grpSpLocks/>
          </p:cNvGrpSpPr>
          <p:nvPr/>
        </p:nvGrpSpPr>
        <p:grpSpPr bwMode="auto">
          <a:xfrm>
            <a:off x="11449050" y="2819400"/>
            <a:ext cx="1604963" cy="969963"/>
            <a:chOff x="4041775" y="296863"/>
            <a:chExt cx="1604963" cy="969963"/>
          </a:xfrm>
        </p:grpSpPr>
        <p:grpSp>
          <p:nvGrpSpPr>
            <p:cNvPr id="16655" name="Group 495"/>
            <p:cNvGrpSpPr>
              <a:grpSpLocks/>
            </p:cNvGrpSpPr>
            <p:nvPr/>
          </p:nvGrpSpPr>
          <p:grpSpPr bwMode="auto">
            <a:xfrm>
              <a:off x="4041775" y="654051"/>
              <a:ext cx="1604963" cy="612775"/>
              <a:chOff x="4041775" y="654051"/>
              <a:chExt cx="1604963" cy="612775"/>
            </a:xfrm>
          </p:grpSpPr>
          <p:sp>
            <p:nvSpPr>
              <p:cNvPr id="16657" name="AutoShape 471"/>
              <p:cNvSpPr>
                <a:spLocks noChangeArrowheads="1"/>
              </p:cNvSpPr>
              <p:nvPr/>
            </p:nvSpPr>
            <p:spPr bwMode="auto">
              <a:xfrm>
                <a:off x="5011738" y="654051"/>
                <a:ext cx="106363" cy="536575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658" name="Rectangle 472"/>
              <p:cNvSpPr>
                <a:spLocks noChangeArrowheads="1"/>
              </p:cNvSpPr>
              <p:nvPr/>
            </p:nvSpPr>
            <p:spPr bwMode="auto">
              <a:xfrm>
                <a:off x="4090988" y="654051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0080"/>
                    </a:solidFill>
                  </a:rPr>
                  <a:t>Xipes0225</a:t>
                </a:r>
                <a:endParaRPr lang="en-US"/>
              </a:p>
            </p:txBody>
          </p:sp>
          <p:sp>
            <p:nvSpPr>
              <p:cNvPr id="16659" name="Rectangle 473"/>
              <p:cNvSpPr>
                <a:spLocks noChangeArrowheads="1"/>
              </p:cNvSpPr>
              <p:nvPr/>
            </p:nvSpPr>
            <p:spPr bwMode="auto">
              <a:xfrm>
                <a:off x="5284788" y="6619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12.1</a:t>
                </a:r>
                <a:endParaRPr lang="en-US"/>
              </a:p>
            </p:txBody>
          </p:sp>
          <p:sp>
            <p:nvSpPr>
              <p:cNvPr id="16660" name="Freeform 474"/>
              <p:cNvSpPr>
                <a:spLocks/>
              </p:cNvSpPr>
              <p:nvPr/>
            </p:nvSpPr>
            <p:spPr bwMode="auto">
              <a:xfrm>
                <a:off x="5118100" y="704851"/>
                <a:ext cx="123825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661" name="Freeform 475"/>
              <p:cNvSpPr>
                <a:spLocks/>
              </p:cNvSpPr>
              <p:nvPr/>
            </p:nvSpPr>
            <p:spPr bwMode="auto">
              <a:xfrm>
                <a:off x="4895850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662" name="Rectangle 476"/>
              <p:cNvSpPr>
                <a:spLocks noChangeArrowheads="1"/>
              </p:cNvSpPr>
              <p:nvPr/>
            </p:nvSpPr>
            <p:spPr bwMode="auto">
              <a:xfrm>
                <a:off x="4090988" y="827088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FF00FF"/>
                    </a:solidFill>
                  </a:rPr>
                  <a:t>Xipes0076</a:t>
                </a:r>
                <a:endParaRPr lang="en-US"/>
              </a:p>
            </p:txBody>
          </p:sp>
          <p:sp>
            <p:nvSpPr>
              <p:cNvPr id="16663" name="Rectangle 477"/>
              <p:cNvSpPr>
                <a:spLocks noChangeArrowheads="1"/>
              </p:cNvSpPr>
              <p:nvPr/>
            </p:nvSpPr>
            <p:spPr bwMode="auto">
              <a:xfrm>
                <a:off x="5284788" y="83661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17.7</a:t>
                </a:r>
                <a:endParaRPr lang="en-US"/>
              </a:p>
            </p:txBody>
          </p:sp>
          <p:sp>
            <p:nvSpPr>
              <p:cNvPr id="16664" name="Freeform 478"/>
              <p:cNvSpPr>
                <a:spLocks/>
              </p:cNvSpPr>
              <p:nvPr/>
            </p:nvSpPr>
            <p:spPr bwMode="auto">
              <a:xfrm>
                <a:off x="5118100" y="784226"/>
                <a:ext cx="123825" cy="128588"/>
              </a:xfrm>
              <a:custGeom>
                <a:avLst/>
                <a:gdLst>
                  <a:gd name="T0" fmla="*/ 41 w 41"/>
                  <a:gd name="T1" fmla="*/ 42 h 42"/>
                  <a:gd name="T2" fmla="*/ 35 w 41"/>
                  <a:gd name="T3" fmla="*/ 42 h 42"/>
                  <a:gd name="T4" fmla="*/ 0 w 41"/>
                  <a:gd name="T5" fmla="*/ 0 h 42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42"/>
                  <a:gd name="T11" fmla="*/ 41 w 41"/>
                  <a:gd name="T12" fmla="*/ 42 h 4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42">
                    <a:moveTo>
                      <a:pt x="41" y="42"/>
                    </a:moveTo>
                    <a:lnTo>
                      <a:pt x="35" y="42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665" name="Freeform 479"/>
              <p:cNvSpPr>
                <a:spLocks/>
              </p:cNvSpPr>
              <p:nvPr/>
            </p:nvSpPr>
            <p:spPr bwMode="auto">
              <a:xfrm>
                <a:off x="4895850" y="784226"/>
                <a:ext cx="209550" cy="128588"/>
              </a:xfrm>
              <a:custGeom>
                <a:avLst/>
                <a:gdLst>
                  <a:gd name="T0" fmla="*/ 69 w 69"/>
                  <a:gd name="T1" fmla="*/ 0 h 42"/>
                  <a:gd name="T2" fmla="*/ 38 w 69"/>
                  <a:gd name="T3" fmla="*/ 0 h 42"/>
                  <a:gd name="T4" fmla="*/ 3 w 69"/>
                  <a:gd name="T5" fmla="*/ 42 h 42"/>
                  <a:gd name="T6" fmla="*/ 0 w 69"/>
                  <a:gd name="T7" fmla="*/ 42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42"/>
                  <a:gd name="T14" fmla="*/ 69 w 69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42">
                    <a:moveTo>
                      <a:pt x="69" y="0"/>
                    </a:moveTo>
                    <a:lnTo>
                      <a:pt x="38" y="0"/>
                    </a:lnTo>
                    <a:lnTo>
                      <a:pt x="3" y="42"/>
                    </a:lnTo>
                    <a:lnTo>
                      <a:pt x="0" y="42"/>
                    </a:lnTo>
                  </a:path>
                </a:pathLst>
              </a:custGeom>
              <a:noFill/>
              <a:ln w="12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666" name="Rectangle 480"/>
              <p:cNvSpPr>
                <a:spLocks noChangeArrowheads="1"/>
              </p:cNvSpPr>
              <p:nvPr/>
            </p:nvSpPr>
            <p:spPr bwMode="auto">
              <a:xfrm>
                <a:off x="4041775" y="1052513"/>
                <a:ext cx="865188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FF00"/>
                    </a:solidFill>
                  </a:rPr>
                  <a:t>Xicmp3029</a:t>
                </a:r>
                <a:endParaRPr lang="en-US"/>
              </a:p>
            </p:txBody>
          </p:sp>
          <p:sp>
            <p:nvSpPr>
              <p:cNvPr id="16667" name="Rectangle 481"/>
              <p:cNvSpPr>
                <a:spLocks noChangeArrowheads="1"/>
              </p:cNvSpPr>
              <p:nvPr/>
            </p:nvSpPr>
            <p:spPr bwMode="auto">
              <a:xfrm>
                <a:off x="5284788" y="106203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42.7</a:t>
                </a:r>
                <a:endParaRPr lang="en-US"/>
              </a:p>
            </p:txBody>
          </p:sp>
          <p:sp>
            <p:nvSpPr>
              <p:cNvPr id="16668" name="Freeform 482"/>
              <p:cNvSpPr>
                <a:spLocks/>
              </p:cNvSpPr>
              <p:nvPr/>
            </p:nvSpPr>
            <p:spPr bwMode="auto">
              <a:xfrm>
                <a:off x="5118100" y="1138238"/>
                <a:ext cx="123825" cy="1588"/>
              </a:xfrm>
              <a:custGeom>
                <a:avLst/>
                <a:gdLst>
                  <a:gd name="T0" fmla="*/ 41 w 41"/>
                  <a:gd name="T1" fmla="*/ 0 h 1588"/>
                  <a:gd name="T2" fmla="*/ 35 w 41"/>
                  <a:gd name="T3" fmla="*/ 0 h 1588"/>
                  <a:gd name="T4" fmla="*/ 0 w 41"/>
                  <a:gd name="T5" fmla="*/ 0 h 158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588"/>
                  <a:gd name="T11" fmla="*/ 41 w 41"/>
                  <a:gd name="T12" fmla="*/ 1588 h 158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588">
                    <a:moveTo>
                      <a:pt x="41" y="0"/>
                    </a:moveTo>
                    <a:lnTo>
                      <a:pt x="3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669" name="Freeform 483"/>
              <p:cNvSpPr>
                <a:spLocks/>
              </p:cNvSpPr>
              <p:nvPr/>
            </p:nvSpPr>
            <p:spPr bwMode="auto">
              <a:xfrm>
                <a:off x="4895850" y="1138238"/>
                <a:ext cx="209550" cy="1588"/>
              </a:xfrm>
              <a:custGeom>
                <a:avLst/>
                <a:gdLst>
                  <a:gd name="T0" fmla="*/ 69 w 69"/>
                  <a:gd name="T1" fmla="*/ 0 h 1588"/>
                  <a:gd name="T2" fmla="*/ 38 w 69"/>
                  <a:gd name="T3" fmla="*/ 0 h 1588"/>
                  <a:gd name="T4" fmla="*/ 3 w 69"/>
                  <a:gd name="T5" fmla="*/ 0 h 1588"/>
                  <a:gd name="T6" fmla="*/ 0 w 69"/>
                  <a:gd name="T7" fmla="*/ 0 h 15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588"/>
                  <a:gd name="T14" fmla="*/ 69 w 69"/>
                  <a:gd name="T15" fmla="*/ 1588 h 15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588">
                    <a:moveTo>
                      <a:pt x="69" y="0"/>
                    </a:moveTo>
                    <a:lnTo>
                      <a:pt x="38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6656" name="Rectangle 484"/>
            <p:cNvSpPr>
              <a:spLocks noChangeArrowheads="1"/>
            </p:cNvSpPr>
            <p:nvPr/>
          </p:nvSpPr>
          <p:spPr bwMode="auto">
            <a:xfrm>
              <a:off x="4849813" y="296863"/>
              <a:ext cx="51752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Bd_3</a:t>
              </a:r>
              <a:endParaRPr lang="en-US"/>
            </a:p>
          </p:txBody>
        </p:sp>
      </p:grpSp>
      <p:grpSp>
        <p:nvGrpSpPr>
          <p:cNvPr id="16397" name="Group 1422"/>
          <p:cNvGrpSpPr>
            <a:grpSpLocks/>
          </p:cNvGrpSpPr>
          <p:nvPr/>
        </p:nvGrpSpPr>
        <p:grpSpPr bwMode="auto">
          <a:xfrm>
            <a:off x="9153525" y="1849438"/>
            <a:ext cx="1687513" cy="969962"/>
            <a:chOff x="2368550" y="296863"/>
            <a:chExt cx="1687513" cy="969963"/>
          </a:xfrm>
        </p:grpSpPr>
        <p:grpSp>
          <p:nvGrpSpPr>
            <p:cNvPr id="16592" name="Group 76"/>
            <p:cNvGrpSpPr>
              <a:grpSpLocks/>
            </p:cNvGrpSpPr>
            <p:nvPr/>
          </p:nvGrpSpPr>
          <p:grpSpPr bwMode="auto">
            <a:xfrm>
              <a:off x="2368550" y="654051"/>
              <a:ext cx="1687513" cy="612775"/>
              <a:chOff x="2368550" y="654051"/>
              <a:chExt cx="1687513" cy="612775"/>
            </a:xfrm>
          </p:grpSpPr>
          <p:sp>
            <p:nvSpPr>
              <p:cNvPr id="16594" name="AutoShape 36"/>
              <p:cNvSpPr>
                <a:spLocks noChangeArrowheads="1"/>
              </p:cNvSpPr>
              <p:nvPr/>
            </p:nvSpPr>
            <p:spPr bwMode="auto">
              <a:xfrm>
                <a:off x="3338513" y="654051"/>
                <a:ext cx="106363" cy="536575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595" name="Rectangle 37"/>
              <p:cNvSpPr>
                <a:spLocks noChangeArrowheads="1"/>
              </p:cNvSpPr>
              <p:nvPr/>
            </p:nvSpPr>
            <p:spPr bwMode="auto">
              <a:xfrm>
                <a:off x="2417763" y="654051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u="sng">
                    <a:solidFill>
                      <a:srgbClr val="FF0000"/>
                    </a:solidFill>
                  </a:rPr>
                  <a:t>Xipes0174</a:t>
                </a:r>
                <a:endParaRPr lang="en-US"/>
              </a:p>
            </p:txBody>
          </p:sp>
          <p:sp>
            <p:nvSpPr>
              <p:cNvPr id="16596" name="Rectangle 38"/>
              <p:cNvSpPr>
                <a:spLocks noChangeArrowheads="1"/>
              </p:cNvSpPr>
              <p:nvPr/>
            </p:nvSpPr>
            <p:spPr bwMode="auto">
              <a:xfrm>
                <a:off x="3611563" y="665163"/>
                <a:ext cx="44450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170.2</a:t>
                </a:r>
                <a:endParaRPr lang="en-US"/>
              </a:p>
            </p:txBody>
          </p:sp>
          <p:sp>
            <p:nvSpPr>
              <p:cNvPr id="16597" name="Freeform 39"/>
              <p:cNvSpPr>
                <a:spLocks/>
              </p:cNvSpPr>
              <p:nvPr/>
            </p:nvSpPr>
            <p:spPr bwMode="auto">
              <a:xfrm>
                <a:off x="3444875" y="704851"/>
                <a:ext cx="123825" cy="36513"/>
              </a:xfrm>
              <a:custGeom>
                <a:avLst/>
                <a:gdLst>
                  <a:gd name="T0" fmla="*/ 41 w 41"/>
                  <a:gd name="T1" fmla="*/ 12 h 12"/>
                  <a:gd name="T2" fmla="*/ 35 w 41"/>
                  <a:gd name="T3" fmla="*/ 12 h 12"/>
                  <a:gd name="T4" fmla="*/ 0 w 41"/>
                  <a:gd name="T5" fmla="*/ 0 h 12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2"/>
                  <a:gd name="T11" fmla="*/ 41 w 41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2">
                    <a:moveTo>
                      <a:pt x="41" y="12"/>
                    </a:moveTo>
                    <a:lnTo>
                      <a:pt x="35" y="12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598" name="Freeform 40"/>
              <p:cNvSpPr>
                <a:spLocks/>
              </p:cNvSpPr>
              <p:nvPr/>
            </p:nvSpPr>
            <p:spPr bwMode="auto">
              <a:xfrm>
                <a:off x="3222625" y="704851"/>
                <a:ext cx="209550" cy="36513"/>
              </a:xfrm>
              <a:custGeom>
                <a:avLst/>
                <a:gdLst>
                  <a:gd name="T0" fmla="*/ 69 w 69"/>
                  <a:gd name="T1" fmla="*/ 0 h 12"/>
                  <a:gd name="T2" fmla="*/ 38 w 69"/>
                  <a:gd name="T3" fmla="*/ 0 h 12"/>
                  <a:gd name="T4" fmla="*/ 3 w 69"/>
                  <a:gd name="T5" fmla="*/ 12 h 12"/>
                  <a:gd name="T6" fmla="*/ 0 w 69"/>
                  <a:gd name="T7" fmla="*/ 12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2"/>
                  <a:gd name="T14" fmla="*/ 69 w 69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2">
                    <a:moveTo>
                      <a:pt x="69" y="0"/>
                    </a:moveTo>
                    <a:lnTo>
                      <a:pt x="38" y="0"/>
                    </a:lnTo>
                    <a:lnTo>
                      <a:pt x="3" y="12"/>
                    </a:lnTo>
                    <a:lnTo>
                      <a:pt x="0" y="12"/>
                    </a:lnTo>
                  </a:path>
                </a:pathLst>
              </a:custGeom>
              <a:noFill/>
              <a:ln w="12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599" name="Rectangle 41"/>
              <p:cNvSpPr>
                <a:spLocks noChangeArrowheads="1"/>
              </p:cNvSpPr>
              <p:nvPr/>
            </p:nvSpPr>
            <p:spPr bwMode="auto">
              <a:xfrm>
                <a:off x="2368550" y="833438"/>
                <a:ext cx="865188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FF00"/>
                    </a:solidFill>
                  </a:rPr>
                  <a:t>Xicmp3029</a:t>
                </a:r>
                <a:endParaRPr lang="en-US"/>
              </a:p>
            </p:txBody>
          </p:sp>
          <p:sp>
            <p:nvSpPr>
              <p:cNvPr id="16600" name="Rectangle 42"/>
              <p:cNvSpPr>
                <a:spLocks noChangeArrowheads="1"/>
              </p:cNvSpPr>
              <p:nvPr/>
            </p:nvSpPr>
            <p:spPr bwMode="auto">
              <a:xfrm>
                <a:off x="3611563" y="842963"/>
                <a:ext cx="44450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190.6</a:t>
                </a:r>
                <a:endParaRPr lang="en-US"/>
              </a:p>
            </p:txBody>
          </p:sp>
          <p:sp>
            <p:nvSpPr>
              <p:cNvPr id="16601" name="Freeform 43"/>
              <p:cNvSpPr>
                <a:spLocks/>
              </p:cNvSpPr>
              <p:nvPr/>
            </p:nvSpPr>
            <p:spPr bwMode="auto">
              <a:xfrm>
                <a:off x="3444875" y="774701"/>
                <a:ext cx="123825" cy="144463"/>
              </a:xfrm>
              <a:custGeom>
                <a:avLst/>
                <a:gdLst>
                  <a:gd name="T0" fmla="*/ 41 w 41"/>
                  <a:gd name="T1" fmla="*/ 47 h 47"/>
                  <a:gd name="T2" fmla="*/ 35 w 41"/>
                  <a:gd name="T3" fmla="*/ 47 h 47"/>
                  <a:gd name="T4" fmla="*/ 0 w 41"/>
                  <a:gd name="T5" fmla="*/ 0 h 47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47"/>
                  <a:gd name="T11" fmla="*/ 41 w 41"/>
                  <a:gd name="T12" fmla="*/ 47 h 4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47">
                    <a:moveTo>
                      <a:pt x="41" y="47"/>
                    </a:moveTo>
                    <a:lnTo>
                      <a:pt x="35" y="47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602" name="Freeform 44"/>
              <p:cNvSpPr>
                <a:spLocks/>
              </p:cNvSpPr>
              <p:nvPr/>
            </p:nvSpPr>
            <p:spPr bwMode="auto">
              <a:xfrm>
                <a:off x="3222625" y="774701"/>
                <a:ext cx="209550" cy="144463"/>
              </a:xfrm>
              <a:custGeom>
                <a:avLst/>
                <a:gdLst>
                  <a:gd name="T0" fmla="*/ 69 w 69"/>
                  <a:gd name="T1" fmla="*/ 0 h 47"/>
                  <a:gd name="T2" fmla="*/ 38 w 69"/>
                  <a:gd name="T3" fmla="*/ 0 h 47"/>
                  <a:gd name="T4" fmla="*/ 3 w 69"/>
                  <a:gd name="T5" fmla="*/ 47 h 47"/>
                  <a:gd name="T6" fmla="*/ 0 w 69"/>
                  <a:gd name="T7" fmla="*/ 47 h 4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47"/>
                  <a:gd name="T14" fmla="*/ 69 w 69"/>
                  <a:gd name="T15" fmla="*/ 47 h 4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47">
                    <a:moveTo>
                      <a:pt x="69" y="0"/>
                    </a:moveTo>
                    <a:lnTo>
                      <a:pt x="38" y="0"/>
                    </a:lnTo>
                    <a:lnTo>
                      <a:pt x="3" y="47"/>
                    </a:lnTo>
                    <a:lnTo>
                      <a:pt x="0" y="47"/>
                    </a:lnTo>
                  </a:path>
                </a:pathLst>
              </a:custGeom>
              <a:noFill/>
              <a:ln w="12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603" name="Rectangle 45"/>
              <p:cNvSpPr>
                <a:spLocks noChangeArrowheads="1"/>
              </p:cNvSpPr>
              <p:nvPr/>
            </p:nvSpPr>
            <p:spPr bwMode="auto">
              <a:xfrm>
                <a:off x="2417763" y="1052513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0000"/>
                    </a:solidFill>
                  </a:rPr>
                  <a:t>Xipes0208</a:t>
                </a:r>
                <a:endParaRPr lang="en-US"/>
              </a:p>
            </p:txBody>
          </p:sp>
          <p:sp>
            <p:nvSpPr>
              <p:cNvPr id="16604" name="Rectangle 46"/>
              <p:cNvSpPr>
                <a:spLocks noChangeArrowheads="1"/>
              </p:cNvSpPr>
              <p:nvPr/>
            </p:nvSpPr>
            <p:spPr bwMode="auto">
              <a:xfrm>
                <a:off x="3611563" y="1062038"/>
                <a:ext cx="44450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294.9</a:t>
                </a:r>
                <a:endParaRPr lang="en-US"/>
              </a:p>
            </p:txBody>
          </p:sp>
          <p:sp>
            <p:nvSpPr>
              <p:cNvPr id="16605" name="Freeform 47"/>
              <p:cNvSpPr>
                <a:spLocks/>
              </p:cNvSpPr>
              <p:nvPr/>
            </p:nvSpPr>
            <p:spPr bwMode="auto">
              <a:xfrm>
                <a:off x="3444875" y="1138238"/>
                <a:ext cx="123825" cy="1588"/>
              </a:xfrm>
              <a:custGeom>
                <a:avLst/>
                <a:gdLst>
                  <a:gd name="T0" fmla="*/ 41 w 41"/>
                  <a:gd name="T1" fmla="*/ 0 h 1588"/>
                  <a:gd name="T2" fmla="*/ 35 w 41"/>
                  <a:gd name="T3" fmla="*/ 0 h 1588"/>
                  <a:gd name="T4" fmla="*/ 0 w 41"/>
                  <a:gd name="T5" fmla="*/ 0 h 158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588"/>
                  <a:gd name="T11" fmla="*/ 41 w 41"/>
                  <a:gd name="T12" fmla="*/ 1588 h 158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588">
                    <a:moveTo>
                      <a:pt x="41" y="0"/>
                    </a:moveTo>
                    <a:lnTo>
                      <a:pt x="3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606" name="Freeform 48"/>
              <p:cNvSpPr>
                <a:spLocks/>
              </p:cNvSpPr>
              <p:nvPr/>
            </p:nvSpPr>
            <p:spPr bwMode="auto">
              <a:xfrm>
                <a:off x="3222625" y="1138238"/>
                <a:ext cx="209550" cy="1588"/>
              </a:xfrm>
              <a:custGeom>
                <a:avLst/>
                <a:gdLst>
                  <a:gd name="T0" fmla="*/ 69 w 69"/>
                  <a:gd name="T1" fmla="*/ 0 h 1588"/>
                  <a:gd name="T2" fmla="*/ 38 w 69"/>
                  <a:gd name="T3" fmla="*/ 0 h 1588"/>
                  <a:gd name="T4" fmla="*/ 3 w 69"/>
                  <a:gd name="T5" fmla="*/ 0 h 1588"/>
                  <a:gd name="T6" fmla="*/ 0 w 69"/>
                  <a:gd name="T7" fmla="*/ 0 h 15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588"/>
                  <a:gd name="T14" fmla="*/ 69 w 69"/>
                  <a:gd name="T15" fmla="*/ 1588 h 15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588">
                    <a:moveTo>
                      <a:pt x="69" y="0"/>
                    </a:moveTo>
                    <a:lnTo>
                      <a:pt x="38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6593" name="Rectangle 49"/>
            <p:cNvSpPr>
              <a:spLocks noChangeArrowheads="1"/>
            </p:cNvSpPr>
            <p:nvPr/>
          </p:nvSpPr>
          <p:spPr bwMode="auto">
            <a:xfrm>
              <a:off x="3111500" y="296863"/>
              <a:ext cx="646113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Zm_01</a:t>
              </a:r>
              <a:endParaRPr lang="en-US"/>
            </a:p>
          </p:txBody>
        </p:sp>
      </p:grpSp>
      <p:grpSp>
        <p:nvGrpSpPr>
          <p:cNvPr id="16398" name="Group 1438"/>
          <p:cNvGrpSpPr>
            <a:grpSpLocks/>
          </p:cNvGrpSpPr>
          <p:nvPr/>
        </p:nvGrpSpPr>
        <p:grpSpPr bwMode="auto">
          <a:xfrm>
            <a:off x="9188450" y="4305300"/>
            <a:ext cx="1638300" cy="573088"/>
            <a:chOff x="4176713" y="296863"/>
            <a:chExt cx="1638300" cy="573088"/>
          </a:xfrm>
        </p:grpSpPr>
        <p:grpSp>
          <p:nvGrpSpPr>
            <p:cNvPr id="16585" name="Group 77"/>
            <p:cNvGrpSpPr>
              <a:grpSpLocks/>
            </p:cNvGrpSpPr>
            <p:nvPr/>
          </p:nvGrpSpPr>
          <p:grpSpPr bwMode="auto">
            <a:xfrm>
              <a:off x="4176713" y="654051"/>
              <a:ext cx="1638300" cy="215900"/>
              <a:chOff x="4176713" y="654051"/>
              <a:chExt cx="1638300" cy="215900"/>
            </a:xfrm>
          </p:grpSpPr>
          <p:sp>
            <p:nvSpPr>
              <p:cNvPr id="16587" name="AutoShape 51"/>
              <p:cNvSpPr>
                <a:spLocks noChangeArrowheads="1"/>
              </p:cNvSpPr>
              <p:nvPr/>
            </p:nvSpPr>
            <p:spPr bwMode="auto">
              <a:xfrm>
                <a:off x="5095876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588" name="Rectangle 52"/>
              <p:cNvSpPr>
                <a:spLocks noChangeArrowheads="1"/>
              </p:cNvSpPr>
              <p:nvPr/>
            </p:nvSpPr>
            <p:spPr bwMode="auto">
              <a:xfrm>
                <a:off x="4176713" y="654051"/>
                <a:ext cx="815975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u="sng">
                    <a:solidFill>
                      <a:srgbClr val="800000"/>
                    </a:solidFill>
                  </a:rPr>
                  <a:t>Xipes0066</a:t>
                </a:r>
                <a:endParaRPr lang="en-US"/>
              </a:p>
            </p:txBody>
          </p:sp>
          <p:sp>
            <p:nvSpPr>
              <p:cNvPr id="16589" name="Rectangle 53"/>
              <p:cNvSpPr>
                <a:spLocks noChangeArrowheads="1"/>
              </p:cNvSpPr>
              <p:nvPr/>
            </p:nvSpPr>
            <p:spPr bwMode="auto">
              <a:xfrm>
                <a:off x="5370513" y="665163"/>
                <a:ext cx="44450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217.7</a:t>
                </a:r>
                <a:endParaRPr lang="en-US"/>
              </a:p>
            </p:txBody>
          </p:sp>
          <p:sp>
            <p:nvSpPr>
              <p:cNvPr id="16590" name="Freeform 54"/>
              <p:cNvSpPr>
                <a:spLocks/>
              </p:cNvSpPr>
              <p:nvPr/>
            </p:nvSpPr>
            <p:spPr bwMode="auto">
              <a:xfrm>
                <a:off x="5202238" y="704851"/>
                <a:ext cx="125413" cy="36513"/>
              </a:xfrm>
              <a:custGeom>
                <a:avLst/>
                <a:gdLst>
                  <a:gd name="T0" fmla="*/ 41 w 41"/>
                  <a:gd name="T1" fmla="*/ 12 h 12"/>
                  <a:gd name="T2" fmla="*/ 35 w 41"/>
                  <a:gd name="T3" fmla="*/ 12 h 12"/>
                  <a:gd name="T4" fmla="*/ 0 w 41"/>
                  <a:gd name="T5" fmla="*/ 0 h 12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2"/>
                  <a:gd name="T11" fmla="*/ 41 w 41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2">
                    <a:moveTo>
                      <a:pt x="41" y="12"/>
                    </a:moveTo>
                    <a:lnTo>
                      <a:pt x="35" y="12"/>
                    </a:lnTo>
                    <a:lnTo>
                      <a:pt x="0" y="0"/>
                    </a:lnTo>
                  </a:path>
                </a:pathLst>
              </a:custGeom>
              <a:noFill/>
              <a:ln w="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591" name="Freeform 55"/>
              <p:cNvSpPr>
                <a:spLocks/>
              </p:cNvSpPr>
              <p:nvPr/>
            </p:nvSpPr>
            <p:spPr bwMode="auto">
              <a:xfrm>
                <a:off x="4979988" y="704851"/>
                <a:ext cx="211138" cy="36513"/>
              </a:xfrm>
              <a:custGeom>
                <a:avLst/>
                <a:gdLst>
                  <a:gd name="T0" fmla="*/ 69 w 69"/>
                  <a:gd name="T1" fmla="*/ 0 h 12"/>
                  <a:gd name="T2" fmla="*/ 38 w 69"/>
                  <a:gd name="T3" fmla="*/ 0 h 12"/>
                  <a:gd name="T4" fmla="*/ 3 w 69"/>
                  <a:gd name="T5" fmla="*/ 12 h 12"/>
                  <a:gd name="T6" fmla="*/ 0 w 69"/>
                  <a:gd name="T7" fmla="*/ 12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2"/>
                  <a:gd name="T14" fmla="*/ 69 w 69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2">
                    <a:moveTo>
                      <a:pt x="69" y="0"/>
                    </a:moveTo>
                    <a:lnTo>
                      <a:pt x="38" y="0"/>
                    </a:lnTo>
                    <a:lnTo>
                      <a:pt x="3" y="12"/>
                    </a:lnTo>
                    <a:lnTo>
                      <a:pt x="0" y="12"/>
                    </a:lnTo>
                  </a:path>
                </a:pathLst>
              </a:custGeom>
              <a:noFill/>
              <a:ln w="11">
                <a:solidFill>
                  <a:srgbClr val="8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6586" name="Rectangle 56"/>
            <p:cNvSpPr>
              <a:spLocks noChangeArrowheads="1"/>
            </p:cNvSpPr>
            <p:nvPr/>
          </p:nvSpPr>
          <p:spPr bwMode="auto">
            <a:xfrm>
              <a:off x="4870451" y="296863"/>
              <a:ext cx="646113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Zm_02</a:t>
              </a:r>
              <a:endParaRPr lang="en-US"/>
            </a:p>
          </p:txBody>
        </p:sp>
      </p:grpSp>
      <p:grpSp>
        <p:nvGrpSpPr>
          <p:cNvPr id="16399" name="Group 1446"/>
          <p:cNvGrpSpPr>
            <a:grpSpLocks/>
          </p:cNvGrpSpPr>
          <p:nvPr/>
        </p:nvGrpSpPr>
        <p:grpSpPr bwMode="auto">
          <a:xfrm>
            <a:off x="9175750" y="2870200"/>
            <a:ext cx="1473200" cy="569913"/>
            <a:chOff x="5934075" y="296863"/>
            <a:chExt cx="1473201" cy="569913"/>
          </a:xfrm>
        </p:grpSpPr>
        <p:grpSp>
          <p:nvGrpSpPr>
            <p:cNvPr id="16578" name="Group 78"/>
            <p:cNvGrpSpPr>
              <a:grpSpLocks/>
            </p:cNvGrpSpPr>
            <p:nvPr/>
          </p:nvGrpSpPr>
          <p:grpSpPr bwMode="auto">
            <a:xfrm>
              <a:off x="5934075" y="654051"/>
              <a:ext cx="1473201" cy="212725"/>
              <a:chOff x="5934075" y="654051"/>
              <a:chExt cx="1473201" cy="212725"/>
            </a:xfrm>
          </p:grpSpPr>
          <p:sp>
            <p:nvSpPr>
              <p:cNvPr id="16580" name="AutoShape 58"/>
              <p:cNvSpPr>
                <a:spLocks noChangeArrowheads="1"/>
              </p:cNvSpPr>
              <p:nvPr/>
            </p:nvSpPr>
            <p:spPr bwMode="auto">
              <a:xfrm>
                <a:off x="6854825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581" name="Rectangle 59"/>
              <p:cNvSpPr>
                <a:spLocks noChangeArrowheads="1"/>
              </p:cNvSpPr>
              <p:nvPr/>
            </p:nvSpPr>
            <p:spPr bwMode="auto">
              <a:xfrm>
                <a:off x="5934075" y="654051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0080"/>
                    </a:solidFill>
                  </a:rPr>
                  <a:t>Xipes0225</a:t>
                </a:r>
                <a:endParaRPr lang="en-US"/>
              </a:p>
            </p:txBody>
          </p:sp>
          <p:sp>
            <p:nvSpPr>
              <p:cNvPr id="16582" name="Rectangle 60"/>
              <p:cNvSpPr>
                <a:spLocks noChangeArrowheads="1"/>
              </p:cNvSpPr>
              <p:nvPr/>
            </p:nvSpPr>
            <p:spPr bwMode="auto">
              <a:xfrm>
                <a:off x="7129463" y="661988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3.3</a:t>
                </a:r>
                <a:endParaRPr lang="en-US"/>
              </a:p>
            </p:txBody>
          </p:sp>
          <p:sp>
            <p:nvSpPr>
              <p:cNvPr id="16583" name="Freeform 61"/>
              <p:cNvSpPr>
                <a:spLocks/>
              </p:cNvSpPr>
              <p:nvPr/>
            </p:nvSpPr>
            <p:spPr bwMode="auto">
              <a:xfrm>
                <a:off x="6961188" y="704851"/>
                <a:ext cx="125413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584" name="Freeform 62"/>
              <p:cNvSpPr>
                <a:spLocks/>
              </p:cNvSpPr>
              <p:nvPr/>
            </p:nvSpPr>
            <p:spPr bwMode="auto">
              <a:xfrm>
                <a:off x="6738938" y="704851"/>
                <a:ext cx="211138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6579" name="Rectangle 63"/>
            <p:cNvSpPr>
              <a:spLocks noChangeArrowheads="1"/>
            </p:cNvSpPr>
            <p:nvPr/>
          </p:nvSpPr>
          <p:spPr bwMode="auto">
            <a:xfrm>
              <a:off x="6629400" y="296863"/>
              <a:ext cx="646113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Zm_06</a:t>
              </a:r>
              <a:endParaRPr lang="en-US"/>
            </a:p>
          </p:txBody>
        </p:sp>
      </p:grpSp>
      <p:grpSp>
        <p:nvGrpSpPr>
          <p:cNvPr id="16400" name="Group 1454"/>
          <p:cNvGrpSpPr>
            <a:grpSpLocks/>
          </p:cNvGrpSpPr>
          <p:nvPr/>
        </p:nvGrpSpPr>
        <p:grpSpPr bwMode="auto">
          <a:xfrm>
            <a:off x="9188450" y="3617913"/>
            <a:ext cx="1555750" cy="573087"/>
            <a:chOff x="7523163" y="296863"/>
            <a:chExt cx="1555750" cy="573088"/>
          </a:xfrm>
        </p:grpSpPr>
        <p:grpSp>
          <p:nvGrpSpPr>
            <p:cNvPr id="16571" name="Group 79"/>
            <p:cNvGrpSpPr>
              <a:grpSpLocks/>
            </p:cNvGrpSpPr>
            <p:nvPr/>
          </p:nvGrpSpPr>
          <p:grpSpPr bwMode="auto">
            <a:xfrm>
              <a:off x="7523163" y="654051"/>
              <a:ext cx="1555750" cy="215900"/>
              <a:chOff x="7523163" y="654051"/>
              <a:chExt cx="1555750" cy="215900"/>
            </a:xfrm>
          </p:grpSpPr>
          <p:sp>
            <p:nvSpPr>
              <p:cNvPr id="16573" name="AutoShape 65"/>
              <p:cNvSpPr>
                <a:spLocks noChangeArrowheads="1"/>
              </p:cNvSpPr>
              <p:nvPr/>
            </p:nvSpPr>
            <p:spPr bwMode="auto">
              <a:xfrm>
                <a:off x="8442326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574" name="Rectangle 66"/>
              <p:cNvSpPr>
                <a:spLocks noChangeArrowheads="1"/>
              </p:cNvSpPr>
              <p:nvPr/>
            </p:nvSpPr>
            <p:spPr bwMode="auto">
              <a:xfrm>
                <a:off x="7523163" y="654051"/>
                <a:ext cx="750205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u="sng" dirty="0">
                    <a:solidFill>
                      <a:srgbClr val="FFC000"/>
                    </a:solidFill>
                  </a:rPr>
                  <a:t>Xipes0186</a:t>
                </a:r>
                <a:endParaRPr lang="en-US" dirty="0">
                  <a:solidFill>
                    <a:srgbClr val="FFC000"/>
                  </a:solidFill>
                </a:endParaRPr>
              </a:p>
            </p:txBody>
          </p:sp>
          <p:sp>
            <p:nvSpPr>
              <p:cNvPr id="16575" name="Rectangle 67"/>
              <p:cNvSpPr>
                <a:spLocks noChangeArrowheads="1"/>
              </p:cNvSpPr>
              <p:nvPr/>
            </p:nvSpPr>
            <p:spPr bwMode="auto">
              <a:xfrm>
                <a:off x="8716963" y="66516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44.5</a:t>
                </a:r>
                <a:endParaRPr lang="en-US"/>
              </a:p>
            </p:txBody>
          </p:sp>
          <p:sp>
            <p:nvSpPr>
              <p:cNvPr id="16576" name="Freeform 68"/>
              <p:cNvSpPr>
                <a:spLocks/>
              </p:cNvSpPr>
              <p:nvPr/>
            </p:nvSpPr>
            <p:spPr bwMode="auto">
              <a:xfrm>
                <a:off x="8548688" y="704851"/>
                <a:ext cx="125413" cy="36513"/>
              </a:xfrm>
              <a:custGeom>
                <a:avLst/>
                <a:gdLst>
                  <a:gd name="T0" fmla="*/ 41 w 41"/>
                  <a:gd name="T1" fmla="*/ 12 h 12"/>
                  <a:gd name="T2" fmla="*/ 35 w 41"/>
                  <a:gd name="T3" fmla="*/ 12 h 12"/>
                  <a:gd name="T4" fmla="*/ 0 w 41"/>
                  <a:gd name="T5" fmla="*/ 0 h 12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2"/>
                  <a:gd name="T11" fmla="*/ 41 w 41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2">
                    <a:moveTo>
                      <a:pt x="41" y="12"/>
                    </a:moveTo>
                    <a:lnTo>
                      <a:pt x="35" y="12"/>
                    </a:lnTo>
                    <a:lnTo>
                      <a:pt x="0" y="0"/>
                    </a:lnTo>
                  </a:path>
                </a:pathLst>
              </a:custGeom>
              <a:noFill/>
              <a:ln w="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577" name="Freeform 69"/>
              <p:cNvSpPr>
                <a:spLocks/>
              </p:cNvSpPr>
              <p:nvPr/>
            </p:nvSpPr>
            <p:spPr bwMode="auto">
              <a:xfrm>
                <a:off x="8326438" y="704851"/>
                <a:ext cx="211138" cy="36513"/>
              </a:xfrm>
              <a:custGeom>
                <a:avLst/>
                <a:gdLst>
                  <a:gd name="T0" fmla="*/ 69 w 69"/>
                  <a:gd name="T1" fmla="*/ 0 h 12"/>
                  <a:gd name="T2" fmla="*/ 38 w 69"/>
                  <a:gd name="T3" fmla="*/ 0 h 12"/>
                  <a:gd name="T4" fmla="*/ 3 w 69"/>
                  <a:gd name="T5" fmla="*/ 12 h 12"/>
                  <a:gd name="T6" fmla="*/ 0 w 69"/>
                  <a:gd name="T7" fmla="*/ 12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2"/>
                  <a:gd name="T14" fmla="*/ 69 w 69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2">
                    <a:moveTo>
                      <a:pt x="69" y="0"/>
                    </a:moveTo>
                    <a:lnTo>
                      <a:pt x="38" y="0"/>
                    </a:lnTo>
                    <a:lnTo>
                      <a:pt x="3" y="12"/>
                    </a:lnTo>
                    <a:lnTo>
                      <a:pt x="0" y="12"/>
                    </a:lnTo>
                  </a:path>
                </a:pathLst>
              </a:custGeom>
              <a:noFill/>
              <a:ln w="11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6572" name="Rectangle 70"/>
            <p:cNvSpPr>
              <a:spLocks noChangeArrowheads="1"/>
            </p:cNvSpPr>
            <p:nvPr/>
          </p:nvSpPr>
          <p:spPr bwMode="auto">
            <a:xfrm>
              <a:off x="8216901" y="296863"/>
              <a:ext cx="646113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Zm_10</a:t>
              </a:r>
              <a:endParaRPr lang="en-US"/>
            </a:p>
          </p:txBody>
        </p:sp>
      </p:grpSp>
      <p:grpSp>
        <p:nvGrpSpPr>
          <p:cNvPr id="16401" name="Group 1463"/>
          <p:cNvGrpSpPr>
            <a:grpSpLocks/>
          </p:cNvGrpSpPr>
          <p:nvPr/>
        </p:nvGrpSpPr>
        <p:grpSpPr bwMode="auto">
          <a:xfrm>
            <a:off x="165100" y="1231673"/>
            <a:ext cx="1557338" cy="569912"/>
            <a:chOff x="2368550" y="296863"/>
            <a:chExt cx="1557338" cy="569913"/>
          </a:xfrm>
        </p:grpSpPr>
        <p:grpSp>
          <p:nvGrpSpPr>
            <p:cNvPr id="16564" name="Group 62"/>
            <p:cNvGrpSpPr>
              <a:grpSpLocks/>
            </p:cNvGrpSpPr>
            <p:nvPr/>
          </p:nvGrpSpPr>
          <p:grpSpPr bwMode="auto">
            <a:xfrm>
              <a:off x="2368550" y="654051"/>
              <a:ext cx="1557338" cy="212725"/>
              <a:chOff x="2368550" y="654051"/>
              <a:chExt cx="1557338" cy="212725"/>
            </a:xfrm>
          </p:grpSpPr>
          <p:sp>
            <p:nvSpPr>
              <p:cNvPr id="16566" name="AutoShape 32"/>
              <p:cNvSpPr>
                <a:spLocks noChangeArrowheads="1"/>
              </p:cNvSpPr>
              <p:nvPr/>
            </p:nvSpPr>
            <p:spPr bwMode="auto">
              <a:xfrm>
                <a:off x="3289300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567" name="Rectangle 33"/>
              <p:cNvSpPr>
                <a:spLocks noChangeArrowheads="1"/>
              </p:cNvSpPr>
              <p:nvPr/>
            </p:nvSpPr>
            <p:spPr bwMode="auto">
              <a:xfrm>
                <a:off x="2368550" y="654051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0000"/>
                    </a:solidFill>
                  </a:rPr>
                  <a:t>Xipes0208</a:t>
                </a:r>
                <a:endParaRPr lang="en-US"/>
              </a:p>
            </p:txBody>
          </p:sp>
          <p:sp>
            <p:nvSpPr>
              <p:cNvPr id="16568" name="Rectangle 34"/>
              <p:cNvSpPr>
                <a:spLocks noChangeArrowheads="1"/>
              </p:cNvSpPr>
              <p:nvPr/>
            </p:nvSpPr>
            <p:spPr bwMode="auto">
              <a:xfrm>
                <a:off x="3563938" y="6619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44.3</a:t>
                </a:r>
                <a:endParaRPr lang="en-US"/>
              </a:p>
            </p:txBody>
          </p:sp>
          <p:sp>
            <p:nvSpPr>
              <p:cNvPr id="16569" name="Freeform 35"/>
              <p:cNvSpPr>
                <a:spLocks/>
              </p:cNvSpPr>
              <p:nvPr/>
            </p:nvSpPr>
            <p:spPr bwMode="auto">
              <a:xfrm>
                <a:off x="3395663" y="704851"/>
                <a:ext cx="125413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570" name="Freeform 36"/>
              <p:cNvSpPr>
                <a:spLocks/>
              </p:cNvSpPr>
              <p:nvPr/>
            </p:nvSpPr>
            <p:spPr bwMode="auto">
              <a:xfrm>
                <a:off x="3173413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6565" name="Rectangle 37"/>
            <p:cNvSpPr>
              <a:spLocks noChangeArrowheads="1"/>
            </p:cNvSpPr>
            <p:nvPr/>
          </p:nvSpPr>
          <p:spPr bwMode="auto">
            <a:xfrm>
              <a:off x="3078163" y="296863"/>
              <a:ext cx="61595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Os_01</a:t>
              </a:r>
              <a:endParaRPr lang="en-US"/>
            </a:p>
          </p:txBody>
        </p:sp>
      </p:grpSp>
      <p:grpSp>
        <p:nvGrpSpPr>
          <p:cNvPr id="16402" name="Group 1471"/>
          <p:cNvGrpSpPr>
            <a:grpSpLocks/>
          </p:cNvGrpSpPr>
          <p:nvPr/>
        </p:nvGrpSpPr>
        <p:grpSpPr bwMode="auto">
          <a:xfrm>
            <a:off x="127000" y="2787650"/>
            <a:ext cx="1604963" cy="1098550"/>
            <a:chOff x="4041775" y="296863"/>
            <a:chExt cx="1604963" cy="1098551"/>
          </a:xfrm>
        </p:grpSpPr>
        <p:grpSp>
          <p:nvGrpSpPr>
            <p:cNvPr id="16545" name="Group 60"/>
            <p:cNvGrpSpPr>
              <a:grpSpLocks/>
            </p:cNvGrpSpPr>
            <p:nvPr/>
          </p:nvGrpSpPr>
          <p:grpSpPr bwMode="auto">
            <a:xfrm>
              <a:off x="4041775" y="654051"/>
              <a:ext cx="1604963" cy="741363"/>
              <a:chOff x="4041775" y="654051"/>
              <a:chExt cx="1604963" cy="741363"/>
            </a:xfrm>
          </p:grpSpPr>
          <p:sp>
            <p:nvSpPr>
              <p:cNvPr id="16547" name="AutoShape 39"/>
              <p:cNvSpPr>
                <a:spLocks noChangeArrowheads="1"/>
              </p:cNvSpPr>
              <p:nvPr/>
            </p:nvSpPr>
            <p:spPr bwMode="auto">
              <a:xfrm>
                <a:off x="5011738" y="654051"/>
                <a:ext cx="106363" cy="536575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548" name="Rectangle 40"/>
              <p:cNvSpPr>
                <a:spLocks noChangeArrowheads="1"/>
              </p:cNvSpPr>
              <p:nvPr/>
            </p:nvSpPr>
            <p:spPr bwMode="auto">
              <a:xfrm>
                <a:off x="4090988" y="654051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0080"/>
                    </a:solidFill>
                  </a:rPr>
                  <a:t>Xipes0225</a:t>
                </a:r>
                <a:endParaRPr lang="en-US"/>
              </a:p>
            </p:txBody>
          </p:sp>
          <p:sp>
            <p:nvSpPr>
              <p:cNvPr id="16549" name="Rectangle 41"/>
              <p:cNvSpPr>
                <a:spLocks noChangeArrowheads="1"/>
              </p:cNvSpPr>
              <p:nvPr/>
            </p:nvSpPr>
            <p:spPr bwMode="auto">
              <a:xfrm>
                <a:off x="5284788" y="661988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0.7</a:t>
                </a:r>
                <a:endParaRPr lang="en-US"/>
              </a:p>
            </p:txBody>
          </p:sp>
          <p:sp>
            <p:nvSpPr>
              <p:cNvPr id="16550" name="Freeform 42"/>
              <p:cNvSpPr>
                <a:spLocks/>
              </p:cNvSpPr>
              <p:nvPr/>
            </p:nvSpPr>
            <p:spPr bwMode="auto">
              <a:xfrm>
                <a:off x="5118100" y="704851"/>
                <a:ext cx="123825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551" name="Freeform 43"/>
              <p:cNvSpPr>
                <a:spLocks/>
              </p:cNvSpPr>
              <p:nvPr/>
            </p:nvSpPr>
            <p:spPr bwMode="auto">
              <a:xfrm>
                <a:off x="4895850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552" name="Rectangle 44"/>
              <p:cNvSpPr>
                <a:spLocks noChangeArrowheads="1"/>
              </p:cNvSpPr>
              <p:nvPr/>
            </p:nvSpPr>
            <p:spPr bwMode="auto">
              <a:xfrm>
                <a:off x="4090988" y="827088"/>
                <a:ext cx="750205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u="sng" dirty="0">
                    <a:solidFill>
                      <a:srgbClr val="FFC000"/>
                    </a:solidFill>
                  </a:rPr>
                  <a:t>Xipes0186</a:t>
                </a:r>
                <a:endParaRPr lang="en-US" dirty="0">
                  <a:solidFill>
                    <a:srgbClr val="FFC000"/>
                  </a:solidFill>
                </a:endParaRPr>
              </a:p>
            </p:txBody>
          </p:sp>
          <p:sp>
            <p:nvSpPr>
              <p:cNvPr id="16553" name="Rectangle 45"/>
              <p:cNvSpPr>
                <a:spLocks noChangeArrowheads="1"/>
              </p:cNvSpPr>
              <p:nvPr/>
            </p:nvSpPr>
            <p:spPr bwMode="auto">
              <a:xfrm>
                <a:off x="5284788" y="839788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5.4</a:t>
                </a:r>
                <a:endParaRPr lang="en-US"/>
              </a:p>
            </p:txBody>
          </p:sp>
          <p:sp>
            <p:nvSpPr>
              <p:cNvPr id="16554" name="Freeform 46"/>
              <p:cNvSpPr>
                <a:spLocks/>
              </p:cNvSpPr>
              <p:nvPr/>
            </p:nvSpPr>
            <p:spPr bwMode="auto">
              <a:xfrm>
                <a:off x="5118100" y="784226"/>
                <a:ext cx="123825" cy="131763"/>
              </a:xfrm>
              <a:custGeom>
                <a:avLst/>
                <a:gdLst>
                  <a:gd name="T0" fmla="*/ 41 w 41"/>
                  <a:gd name="T1" fmla="*/ 43 h 43"/>
                  <a:gd name="T2" fmla="*/ 35 w 41"/>
                  <a:gd name="T3" fmla="*/ 43 h 43"/>
                  <a:gd name="T4" fmla="*/ 0 w 41"/>
                  <a:gd name="T5" fmla="*/ 0 h 43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43"/>
                  <a:gd name="T11" fmla="*/ 41 w 41"/>
                  <a:gd name="T12" fmla="*/ 43 h 4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43">
                    <a:moveTo>
                      <a:pt x="41" y="43"/>
                    </a:moveTo>
                    <a:lnTo>
                      <a:pt x="35" y="43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555" name="Freeform 47"/>
              <p:cNvSpPr>
                <a:spLocks/>
              </p:cNvSpPr>
              <p:nvPr/>
            </p:nvSpPr>
            <p:spPr bwMode="auto">
              <a:xfrm>
                <a:off x="4895850" y="784226"/>
                <a:ext cx="209550" cy="131763"/>
              </a:xfrm>
              <a:custGeom>
                <a:avLst/>
                <a:gdLst>
                  <a:gd name="T0" fmla="*/ 69 w 69"/>
                  <a:gd name="T1" fmla="*/ 0 h 43"/>
                  <a:gd name="T2" fmla="*/ 38 w 69"/>
                  <a:gd name="T3" fmla="*/ 0 h 43"/>
                  <a:gd name="T4" fmla="*/ 3 w 69"/>
                  <a:gd name="T5" fmla="*/ 43 h 43"/>
                  <a:gd name="T6" fmla="*/ 0 w 69"/>
                  <a:gd name="T7" fmla="*/ 43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43"/>
                  <a:gd name="T14" fmla="*/ 69 w 69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43">
                    <a:moveTo>
                      <a:pt x="69" y="0"/>
                    </a:moveTo>
                    <a:lnTo>
                      <a:pt x="38" y="0"/>
                    </a:lnTo>
                    <a:lnTo>
                      <a:pt x="3" y="43"/>
                    </a:lnTo>
                    <a:lnTo>
                      <a:pt x="0" y="43"/>
                    </a:lnTo>
                  </a:path>
                </a:pathLst>
              </a:custGeom>
              <a:noFill/>
              <a:ln w="12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556" name="Rectangle 48"/>
              <p:cNvSpPr>
                <a:spLocks noChangeArrowheads="1"/>
              </p:cNvSpPr>
              <p:nvPr/>
            </p:nvSpPr>
            <p:spPr bwMode="auto">
              <a:xfrm>
                <a:off x="4090988" y="1006476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FF00FF"/>
                    </a:solidFill>
                  </a:rPr>
                  <a:t>Xipes0076</a:t>
                </a:r>
                <a:endParaRPr lang="en-US"/>
              </a:p>
            </p:txBody>
          </p:sp>
          <p:sp>
            <p:nvSpPr>
              <p:cNvPr id="16557" name="Rectangle 49"/>
              <p:cNvSpPr>
                <a:spLocks noChangeArrowheads="1"/>
              </p:cNvSpPr>
              <p:nvPr/>
            </p:nvSpPr>
            <p:spPr bwMode="auto">
              <a:xfrm>
                <a:off x="5284788" y="1016001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9.2</a:t>
                </a:r>
                <a:endParaRPr lang="en-US"/>
              </a:p>
            </p:txBody>
          </p:sp>
          <p:sp>
            <p:nvSpPr>
              <p:cNvPr id="16558" name="Freeform 50"/>
              <p:cNvSpPr>
                <a:spLocks/>
              </p:cNvSpPr>
              <p:nvPr/>
            </p:nvSpPr>
            <p:spPr bwMode="auto">
              <a:xfrm>
                <a:off x="5118100" y="850901"/>
                <a:ext cx="123825" cy="241300"/>
              </a:xfrm>
              <a:custGeom>
                <a:avLst/>
                <a:gdLst>
                  <a:gd name="T0" fmla="*/ 41 w 41"/>
                  <a:gd name="T1" fmla="*/ 79 h 79"/>
                  <a:gd name="T2" fmla="*/ 35 w 41"/>
                  <a:gd name="T3" fmla="*/ 79 h 79"/>
                  <a:gd name="T4" fmla="*/ 0 w 41"/>
                  <a:gd name="T5" fmla="*/ 0 h 79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79"/>
                  <a:gd name="T11" fmla="*/ 41 w 41"/>
                  <a:gd name="T12" fmla="*/ 79 h 7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79">
                    <a:moveTo>
                      <a:pt x="41" y="79"/>
                    </a:moveTo>
                    <a:lnTo>
                      <a:pt x="35" y="79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559" name="Freeform 51"/>
              <p:cNvSpPr>
                <a:spLocks/>
              </p:cNvSpPr>
              <p:nvPr/>
            </p:nvSpPr>
            <p:spPr bwMode="auto">
              <a:xfrm>
                <a:off x="4895850" y="850901"/>
                <a:ext cx="209550" cy="241300"/>
              </a:xfrm>
              <a:custGeom>
                <a:avLst/>
                <a:gdLst>
                  <a:gd name="T0" fmla="*/ 69 w 69"/>
                  <a:gd name="T1" fmla="*/ 0 h 79"/>
                  <a:gd name="T2" fmla="*/ 38 w 69"/>
                  <a:gd name="T3" fmla="*/ 0 h 79"/>
                  <a:gd name="T4" fmla="*/ 3 w 69"/>
                  <a:gd name="T5" fmla="*/ 79 h 79"/>
                  <a:gd name="T6" fmla="*/ 0 w 69"/>
                  <a:gd name="T7" fmla="*/ 79 h 7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79"/>
                  <a:gd name="T14" fmla="*/ 69 w 69"/>
                  <a:gd name="T15" fmla="*/ 79 h 7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79">
                    <a:moveTo>
                      <a:pt x="69" y="0"/>
                    </a:moveTo>
                    <a:lnTo>
                      <a:pt x="38" y="0"/>
                    </a:lnTo>
                    <a:lnTo>
                      <a:pt x="3" y="79"/>
                    </a:lnTo>
                    <a:lnTo>
                      <a:pt x="0" y="79"/>
                    </a:lnTo>
                  </a:path>
                </a:pathLst>
              </a:custGeom>
              <a:noFill/>
              <a:ln w="12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560" name="Rectangle 52"/>
              <p:cNvSpPr>
                <a:spLocks noChangeArrowheads="1"/>
              </p:cNvSpPr>
              <p:nvPr/>
            </p:nvSpPr>
            <p:spPr bwMode="auto">
              <a:xfrm>
                <a:off x="4041775" y="1181101"/>
                <a:ext cx="865188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FF00"/>
                    </a:solidFill>
                  </a:rPr>
                  <a:t>Xicmp3029</a:t>
                </a:r>
                <a:endParaRPr lang="en-US"/>
              </a:p>
            </p:txBody>
          </p:sp>
          <p:sp>
            <p:nvSpPr>
              <p:cNvPr id="16561" name="Rectangle 53"/>
              <p:cNvSpPr>
                <a:spLocks noChangeArrowheads="1"/>
              </p:cNvSpPr>
              <p:nvPr/>
            </p:nvSpPr>
            <p:spPr bwMode="auto">
              <a:xfrm>
                <a:off x="5284788" y="1190626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26.0</a:t>
                </a:r>
                <a:endParaRPr lang="en-US"/>
              </a:p>
            </p:txBody>
          </p:sp>
          <p:sp>
            <p:nvSpPr>
              <p:cNvPr id="16562" name="Freeform 54"/>
              <p:cNvSpPr>
                <a:spLocks/>
              </p:cNvSpPr>
              <p:nvPr/>
            </p:nvSpPr>
            <p:spPr bwMode="auto">
              <a:xfrm>
                <a:off x="5118100" y="1138238"/>
                <a:ext cx="123825" cy="128588"/>
              </a:xfrm>
              <a:custGeom>
                <a:avLst/>
                <a:gdLst>
                  <a:gd name="T0" fmla="*/ 41 w 41"/>
                  <a:gd name="T1" fmla="*/ 42 h 42"/>
                  <a:gd name="T2" fmla="*/ 35 w 41"/>
                  <a:gd name="T3" fmla="*/ 42 h 42"/>
                  <a:gd name="T4" fmla="*/ 0 w 41"/>
                  <a:gd name="T5" fmla="*/ 0 h 42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42"/>
                  <a:gd name="T11" fmla="*/ 41 w 41"/>
                  <a:gd name="T12" fmla="*/ 42 h 4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42">
                    <a:moveTo>
                      <a:pt x="41" y="42"/>
                    </a:moveTo>
                    <a:lnTo>
                      <a:pt x="35" y="42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563" name="Freeform 55"/>
              <p:cNvSpPr>
                <a:spLocks/>
              </p:cNvSpPr>
              <p:nvPr/>
            </p:nvSpPr>
            <p:spPr bwMode="auto">
              <a:xfrm>
                <a:off x="4895850" y="1138238"/>
                <a:ext cx="209550" cy="128588"/>
              </a:xfrm>
              <a:custGeom>
                <a:avLst/>
                <a:gdLst>
                  <a:gd name="T0" fmla="*/ 69 w 69"/>
                  <a:gd name="T1" fmla="*/ 0 h 42"/>
                  <a:gd name="T2" fmla="*/ 38 w 69"/>
                  <a:gd name="T3" fmla="*/ 0 h 42"/>
                  <a:gd name="T4" fmla="*/ 3 w 69"/>
                  <a:gd name="T5" fmla="*/ 42 h 42"/>
                  <a:gd name="T6" fmla="*/ 0 w 69"/>
                  <a:gd name="T7" fmla="*/ 42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42"/>
                  <a:gd name="T14" fmla="*/ 69 w 69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42">
                    <a:moveTo>
                      <a:pt x="69" y="0"/>
                    </a:moveTo>
                    <a:lnTo>
                      <a:pt x="38" y="0"/>
                    </a:lnTo>
                    <a:lnTo>
                      <a:pt x="3" y="42"/>
                    </a:lnTo>
                    <a:lnTo>
                      <a:pt x="0" y="42"/>
                    </a:lnTo>
                  </a:path>
                </a:pathLst>
              </a:custGeom>
              <a:noFill/>
              <a:ln w="12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6546" name="Rectangle 56"/>
            <p:cNvSpPr>
              <a:spLocks noChangeArrowheads="1"/>
            </p:cNvSpPr>
            <p:nvPr/>
          </p:nvSpPr>
          <p:spPr bwMode="auto">
            <a:xfrm>
              <a:off x="4800600" y="296863"/>
              <a:ext cx="61595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Os_08</a:t>
              </a:r>
              <a:endParaRPr lang="en-US"/>
            </a:p>
          </p:txBody>
        </p:sp>
      </p:grpSp>
      <p:grpSp>
        <p:nvGrpSpPr>
          <p:cNvPr id="16403" name="Group 1492"/>
          <p:cNvGrpSpPr>
            <a:grpSpLocks/>
          </p:cNvGrpSpPr>
          <p:nvPr/>
        </p:nvGrpSpPr>
        <p:grpSpPr bwMode="auto">
          <a:xfrm>
            <a:off x="6970713" y="4303713"/>
            <a:ext cx="1557337" cy="573087"/>
            <a:chOff x="2368550" y="296863"/>
            <a:chExt cx="1557338" cy="573088"/>
          </a:xfrm>
        </p:grpSpPr>
        <p:grpSp>
          <p:nvGrpSpPr>
            <p:cNvPr id="16538" name="Group 74"/>
            <p:cNvGrpSpPr>
              <a:grpSpLocks/>
            </p:cNvGrpSpPr>
            <p:nvPr/>
          </p:nvGrpSpPr>
          <p:grpSpPr bwMode="auto">
            <a:xfrm>
              <a:off x="2368550" y="654051"/>
              <a:ext cx="1557338" cy="215900"/>
              <a:chOff x="2368550" y="654051"/>
              <a:chExt cx="1557338" cy="215900"/>
            </a:xfrm>
          </p:grpSpPr>
          <p:sp>
            <p:nvSpPr>
              <p:cNvPr id="16540" name="AutoShape 36"/>
              <p:cNvSpPr>
                <a:spLocks noChangeArrowheads="1"/>
              </p:cNvSpPr>
              <p:nvPr/>
            </p:nvSpPr>
            <p:spPr bwMode="auto">
              <a:xfrm>
                <a:off x="3289300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541" name="Rectangle 37"/>
              <p:cNvSpPr>
                <a:spLocks noChangeArrowheads="1"/>
              </p:cNvSpPr>
              <p:nvPr/>
            </p:nvSpPr>
            <p:spPr bwMode="auto">
              <a:xfrm>
                <a:off x="2368550" y="654051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u="sng">
                    <a:solidFill>
                      <a:srgbClr val="800000"/>
                    </a:solidFill>
                  </a:rPr>
                  <a:t>Xipes0066</a:t>
                </a:r>
                <a:endParaRPr lang="en-US"/>
              </a:p>
            </p:txBody>
          </p:sp>
          <p:sp>
            <p:nvSpPr>
              <p:cNvPr id="16542" name="Rectangle 38"/>
              <p:cNvSpPr>
                <a:spLocks noChangeArrowheads="1"/>
              </p:cNvSpPr>
              <p:nvPr/>
            </p:nvSpPr>
            <p:spPr bwMode="auto">
              <a:xfrm>
                <a:off x="3563938" y="66516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25.9</a:t>
                </a:r>
                <a:endParaRPr lang="en-US"/>
              </a:p>
            </p:txBody>
          </p:sp>
          <p:sp>
            <p:nvSpPr>
              <p:cNvPr id="16543" name="Freeform 39"/>
              <p:cNvSpPr>
                <a:spLocks/>
              </p:cNvSpPr>
              <p:nvPr/>
            </p:nvSpPr>
            <p:spPr bwMode="auto">
              <a:xfrm>
                <a:off x="3395663" y="704851"/>
                <a:ext cx="125413" cy="36513"/>
              </a:xfrm>
              <a:custGeom>
                <a:avLst/>
                <a:gdLst>
                  <a:gd name="T0" fmla="*/ 41 w 41"/>
                  <a:gd name="T1" fmla="*/ 12 h 12"/>
                  <a:gd name="T2" fmla="*/ 35 w 41"/>
                  <a:gd name="T3" fmla="*/ 12 h 12"/>
                  <a:gd name="T4" fmla="*/ 0 w 41"/>
                  <a:gd name="T5" fmla="*/ 0 h 12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2"/>
                  <a:gd name="T11" fmla="*/ 41 w 41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2">
                    <a:moveTo>
                      <a:pt x="41" y="12"/>
                    </a:moveTo>
                    <a:lnTo>
                      <a:pt x="35" y="12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544" name="Freeform 40"/>
              <p:cNvSpPr>
                <a:spLocks/>
              </p:cNvSpPr>
              <p:nvPr/>
            </p:nvSpPr>
            <p:spPr bwMode="auto">
              <a:xfrm>
                <a:off x="3173413" y="704851"/>
                <a:ext cx="209550" cy="36513"/>
              </a:xfrm>
              <a:custGeom>
                <a:avLst/>
                <a:gdLst>
                  <a:gd name="T0" fmla="*/ 69 w 69"/>
                  <a:gd name="T1" fmla="*/ 0 h 12"/>
                  <a:gd name="T2" fmla="*/ 38 w 69"/>
                  <a:gd name="T3" fmla="*/ 0 h 12"/>
                  <a:gd name="T4" fmla="*/ 3 w 69"/>
                  <a:gd name="T5" fmla="*/ 12 h 12"/>
                  <a:gd name="T6" fmla="*/ 0 w 69"/>
                  <a:gd name="T7" fmla="*/ 12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2"/>
                  <a:gd name="T14" fmla="*/ 69 w 69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2">
                    <a:moveTo>
                      <a:pt x="69" y="0"/>
                    </a:moveTo>
                    <a:lnTo>
                      <a:pt x="38" y="0"/>
                    </a:lnTo>
                    <a:lnTo>
                      <a:pt x="3" y="12"/>
                    </a:lnTo>
                    <a:lnTo>
                      <a:pt x="0" y="12"/>
                    </a:lnTo>
                  </a:path>
                </a:pathLst>
              </a:custGeom>
              <a:noFill/>
              <a:ln w="12">
                <a:solidFill>
                  <a:srgbClr val="8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6539" name="Rectangle 41"/>
            <p:cNvSpPr>
              <a:spLocks noChangeArrowheads="1"/>
            </p:cNvSpPr>
            <p:nvPr/>
          </p:nvSpPr>
          <p:spPr bwMode="auto">
            <a:xfrm>
              <a:off x="3081338" y="296863"/>
              <a:ext cx="55784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SBI-05</a:t>
              </a:r>
              <a:endParaRPr lang="en-US"/>
            </a:p>
          </p:txBody>
        </p:sp>
      </p:grpSp>
      <p:grpSp>
        <p:nvGrpSpPr>
          <p:cNvPr id="16404" name="Group 1500"/>
          <p:cNvGrpSpPr>
            <a:grpSpLocks/>
          </p:cNvGrpSpPr>
          <p:nvPr/>
        </p:nvGrpSpPr>
        <p:grpSpPr bwMode="auto">
          <a:xfrm>
            <a:off x="6919913" y="2903538"/>
            <a:ext cx="1604962" cy="969962"/>
            <a:chOff x="4041775" y="296863"/>
            <a:chExt cx="1604963" cy="969963"/>
          </a:xfrm>
        </p:grpSpPr>
        <p:grpSp>
          <p:nvGrpSpPr>
            <p:cNvPr id="16523" name="Group 75"/>
            <p:cNvGrpSpPr>
              <a:grpSpLocks/>
            </p:cNvGrpSpPr>
            <p:nvPr/>
          </p:nvGrpSpPr>
          <p:grpSpPr bwMode="auto">
            <a:xfrm>
              <a:off x="4041775" y="654051"/>
              <a:ext cx="1604963" cy="612775"/>
              <a:chOff x="4041775" y="654051"/>
              <a:chExt cx="1604963" cy="612775"/>
            </a:xfrm>
          </p:grpSpPr>
          <p:sp>
            <p:nvSpPr>
              <p:cNvPr id="16525" name="AutoShape 43"/>
              <p:cNvSpPr>
                <a:spLocks noChangeArrowheads="1"/>
              </p:cNvSpPr>
              <p:nvPr/>
            </p:nvSpPr>
            <p:spPr bwMode="auto">
              <a:xfrm>
                <a:off x="5011738" y="654051"/>
                <a:ext cx="106363" cy="536575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526" name="Rectangle 44"/>
              <p:cNvSpPr>
                <a:spLocks noChangeArrowheads="1"/>
              </p:cNvSpPr>
              <p:nvPr/>
            </p:nvSpPr>
            <p:spPr bwMode="auto">
              <a:xfrm>
                <a:off x="4090988" y="654051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0080"/>
                    </a:solidFill>
                  </a:rPr>
                  <a:t>Xipes0225</a:t>
                </a:r>
                <a:endParaRPr lang="en-US"/>
              </a:p>
            </p:txBody>
          </p:sp>
          <p:sp>
            <p:nvSpPr>
              <p:cNvPr id="16527" name="Rectangle 45"/>
              <p:cNvSpPr>
                <a:spLocks noChangeArrowheads="1"/>
              </p:cNvSpPr>
              <p:nvPr/>
            </p:nvSpPr>
            <p:spPr bwMode="auto">
              <a:xfrm>
                <a:off x="5284788" y="661988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1.3</a:t>
                </a:r>
                <a:endParaRPr lang="en-US"/>
              </a:p>
            </p:txBody>
          </p:sp>
          <p:sp>
            <p:nvSpPr>
              <p:cNvPr id="16528" name="Freeform 46"/>
              <p:cNvSpPr>
                <a:spLocks/>
              </p:cNvSpPr>
              <p:nvPr/>
            </p:nvSpPr>
            <p:spPr bwMode="auto">
              <a:xfrm>
                <a:off x="5118100" y="704851"/>
                <a:ext cx="123825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529" name="Freeform 47"/>
              <p:cNvSpPr>
                <a:spLocks/>
              </p:cNvSpPr>
              <p:nvPr/>
            </p:nvSpPr>
            <p:spPr bwMode="auto">
              <a:xfrm>
                <a:off x="4895850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530" name="Rectangle 48"/>
              <p:cNvSpPr>
                <a:spLocks noChangeArrowheads="1"/>
              </p:cNvSpPr>
              <p:nvPr/>
            </p:nvSpPr>
            <p:spPr bwMode="auto">
              <a:xfrm>
                <a:off x="4090988" y="827088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FF00FF"/>
                    </a:solidFill>
                  </a:rPr>
                  <a:t>Xipes0076</a:t>
                </a:r>
                <a:endParaRPr lang="en-US"/>
              </a:p>
            </p:txBody>
          </p:sp>
          <p:sp>
            <p:nvSpPr>
              <p:cNvPr id="16531" name="Rectangle 49"/>
              <p:cNvSpPr>
                <a:spLocks noChangeArrowheads="1"/>
              </p:cNvSpPr>
              <p:nvPr/>
            </p:nvSpPr>
            <p:spPr bwMode="auto">
              <a:xfrm>
                <a:off x="5284788" y="83661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13.3</a:t>
                </a:r>
                <a:endParaRPr lang="en-US"/>
              </a:p>
            </p:txBody>
          </p:sp>
          <p:sp>
            <p:nvSpPr>
              <p:cNvPr id="16532" name="Freeform 50"/>
              <p:cNvSpPr>
                <a:spLocks/>
              </p:cNvSpPr>
              <p:nvPr/>
            </p:nvSpPr>
            <p:spPr bwMode="auto">
              <a:xfrm>
                <a:off x="5118100" y="790576"/>
                <a:ext cx="123825" cy="122238"/>
              </a:xfrm>
              <a:custGeom>
                <a:avLst/>
                <a:gdLst>
                  <a:gd name="T0" fmla="*/ 41 w 41"/>
                  <a:gd name="T1" fmla="*/ 40 h 40"/>
                  <a:gd name="T2" fmla="*/ 35 w 41"/>
                  <a:gd name="T3" fmla="*/ 40 h 40"/>
                  <a:gd name="T4" fmla="*/ 0 w 41"/>
                  <a:gd name="T5" fmla="*/ 0 h 40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40"/>
                  <a:gd name="T11" fmla="*/ 41 w 41"/>
                  <a:gd name="T12" fmla="*/ 40 h 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40">
                    <a:moveTo>
                      <a:pt x="41" y="40"/>
                    </a:moveTo>
                    <a:lnTo>
                      <a:pt x="35" y="4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533" name="Freeform 51"/>
              <p:cNvSpPr>
                <a:spLocks/>
              </p:cNvSpPr>
              <p:nvPr/>
            </p:nvSpPr>
            <p:spPr bwMode="auto">
              <a:xfrm>
                <a:off x="4895850" y="790576"/>
                <a:ext cx="209550" cy="122238"/>
              </a:xfrm>
              <a:custGeom>
                <a:avLst/>
                <a:gdLst>
                  <a:gd name="T0" fmla="*/ 69 w 69"/>
                  <a:gd name="T1" fmla="*/ 0 h 40"/>
                  <a:gd name="T2" fmla="*/ 38 w 69"/>
                  <a:gd name="T3" fmla="*/ 0 h 40"/>
                  <a:gd name="T4" fmla="*/ 3 w 69"/>
                  <a:gd name="T5" fmla="*/ 40 h 40"/>
                  <a:gd name="T6" fmla="*/ 0 w 69"/>
                  <a:gd name="T7" fmla="*/ 40 h 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40"/>
                  <a:gd name="T14" fmla="*/ 69 w 69"/>
                  <a:gd name="T15" fmla="*/ 40 h 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40">
                    <a:moveTo>
                      <a:pt x="69" y="0"/>
                    </a:moveTo>
                    <a:lnTo>
                      <a:pt x="38" y="0"/>
                    </a:lnTo>
                    <a:lnTo>
                      <a:pt x="3" y="40"/>
                    </a:lnTo>
                    <a:lnTo>
                      <a:pt x="0" y="40"/>
                    </a:lnTo>
                  </a:path>
                </a:pathLst>
              </a:custGeom>
              <a:noFill/>
              <a:ln w="12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534" name="Rectangle 52"/>
              <p:cNvSpPr>
                <a:spLocks noChangeArrowheads="1"/>
              </p:cNvSpPr>
              <p:nvPr/>
            </p:nvSpPr>
            <p:spPr bwMode="auto">
              <a:xfrm>
                <a:off x="4041775" y="1052513"/>
                <a:ext cx="865188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FF00"/>
                    </a:solidFill>
                  </a:rPr>
                  <a:t>Xicmp3029</a:t>
                </a:r>
                <a:endParaRPr lang="en-US"/>
              </a:p>
            </p:txBody>
          </p:sp>
          <p:sp>
            <p:nvSpPr>
              <p:cNvPr id="16535" name="Rectangle 53"/>
              <p:cNvSpPr>
                <a:spLocks noChangeArrowheads="1"/>
              </p:cNvSpPr>
              <p:nvPr/>
            </p:nvSpPr>
            <p:spPr bwMode="auto">
              <a:xfrm>
                <a:off x="5284788" y="106203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62.2</a:t>
                </a:r>
                <a:endParaRPr lang="en-US"/>
              </a:p>
            </p:txBody>
          </p:sp>
          <p:sp>
            <p:nvSpPr>
              <p:cNvPr id="16536" name="Freeform 54"/>
              <p:cNvSpPr>
                <a:spLocks/>
              </p:cNvSpPr>
              <p:nvPr/>
            </p:nvSpPr>
            <p:spPr bwMode="auto">
              <a:xfrm>
                <a:off x="5118100" y="1138238"/>
                <a:ext cx="123825" cy="1588"/>
              </a:xfrm>
              <a:custGeom>
                <a:avLst/>
                <a:gdLst>
                  <a:gd name="T0" fmla="*/ 41 w 41"/>
                  <a:gd name="T1" fmla="*/ 0 h 1588"/>
                  <a:gd name="T2" fmla="*/ 35 w 41"/>
                  <a:gd name="T3" fmla="*/ 0 h 1588"/>
                  <a:gd name="T4" fmla="*/ 0 w 41"/>
                  <a:gd name="T5" fmla="*/ 0 h 158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588"/>
                  <a:gd name="T11" fmla="*/ 41 w 41"/>
                  <a:gd name="T12" fmla="*/ 1588 h 158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588">
                    <a:moveTo>
                      <a:pt x="41" y="0"/>
                    </a:moveTo>
                    <a:lnTo>
                      <a:pt x="3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537" name="Freeform 55"/>
              <p:cNvSpPr>
                <a:spLocks/>
              </p:cNvSpPr>
              <p:nvPr/>
            </p:nvSpPr>
            <p:spPr bwMode="auto">
              <a:xfrm>
                <a:off x="4895850" y="1138238"/>
                <a:ext cx="209550" cy="1588"/>
              </a:xfrm>
              <a:custGeom>
                <a:avLst/>
                <a:gdLst>
                  <a:gd name="T0" fmla="*/ 69 w 69"/>
                  <a:gd name="T1" fmla="*/ 0 h 1588"/>
                  <a:gd name="T2" fmla="*/ 38 w 69"/>
                  <a:gd name="T3" fmla="*/ 0 h 1588"/>
                  <a:gd name="T4" fmla="*/ 3 w 69"/>
                  <a:gd name="T5" fmla="*/ 0 h 1588"/>
                  <a:gd name="T6" fmla="*/ 0 w 69"/>
                  <a:gd name="T7" fmla="*/ 0 h 15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588"/>
                  <a:gd name="T14" fmla="*/ 69 w 69"/>
                  <a:gd name="T15" fmla="*/ 1588 h 15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588">
                    <a:moveTo>
                      <a:pt x="69" y="0"/>
                    </a:moveTo>
                    <a:lnTo>
                      <a:pt x="38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6524" name="Rectangle 56"/>
            <p:cNvSpPr>
              <a:spLocks noChangeArrowheads="1"/>
            </p:cNvSpPr>
            <p:nvPr/>
          </p:nvSpPr>
          <p:spPr bwMode="auto">
            <a:xfrm>
              <a:off x="4803775" y="296863"/>
              <a:ext cx="55784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SBI-07</a:t>
              </a:r>
              <a:endParaRPr lang="en-US"/>
            </a:p>
          </p:txBody>
        </p:sp>
      </p:grpSp>
      <p:grpSp>
        <p:nvGrpSpPr>
          <p:cNvPr id="16405" name="Group 1516"/>
          <p:cNvGrpSpPr>
            <a:grpSpLocks/>
          </p:cNvGrpSpPr>
          <p:nvPr/>
        </p:nvGrpSpPr>
        <p:grpSpPr bwMode="auto">
          <a:xfrm>
            <a:off x="6970713" y="1849438"/>
            <a:ext cx="1555750" cy="573087"/>
            <a:chOff x="5764213" y="296863"/>
            <a:chExt cx="1555750" cy="573088"/>
          </a:xfrm>
        </p:grpSpPr>
        <p:grpSp>
          <p:nvGrpSpPr>
            <p:cNvPr id="16516" name="Group 77"/>
            <p:cNvGrpSpPr>
              <a:grpSpLocks/>
            </p:cNvGrpSpPr>
            <p:nvPr/>
          </p:nvGrpSpPr>
          <p:grpSpPr bwMode="auto">
            <a:xfrm>
              <a:off x="5764213" y="654051"/>
              <a:ext cx="1555750" cy="215900"/>
              <a:chOff x="5764213" y="654051"/>
              <a:chExt cx="1555750" cy="215900"/>
            </a:xfrm>
          </p:grpSpPr>
          <p:sp>
            <p:nvSpPr>
              <p:cNvPr id="16518" name="AutoShape 58"/>
              <p:cNvSpPr>
                <a:spLocks noChangeArrowheads="1"/>
              </p:cNvSpPr>
              <p:nvPr/>
            </p:nvSpPr>
            <p:spPr bwMode="auto">
              <a:xfrm>
                <a:off x="6684963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519" name="Rectangle 59"/>
              <p:cNvSpPr>
                <a:spLocks noChangeArrowheads="1"/>
              </p:cNvSpPr>
              <p:nvPr/>
            </p:nvSpPr>
            <p:spPr bwMode="auto">
              <a:xfrm>
                <a:off x="5764213" y="654051"/>
                <a:ext cx="815975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u="sng">
                    <a:solidFill>
                      <a:srgbClr val="FF0000"/>
                    </a:solidFill>
                  </a:rPr>
                  <a:t>Xipes0174</a:t>
                </a:r>
                <a:endParaRPr lang="en-US"/>
              </a:p>
            </p:txBody>
          </p:sp>
          <p:sp>
            <p:nvSpPr>
              <p:cNvPr id="16520" name="Rectangle 60"/>
              <p:cNvSpPr>
                <a:spLocks noChangeArrowheads="1"/>
              </p:cNvSpPr>
              <p:nvPr/>
            </p:nvSpPr>
            <p:spPr bwMode="auto">
              <a:xfrm>
                <a:off x="6958013" y="66516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51.6</a:t>
                </a:r>
                <a:endParaRPr lang="en-US"/>
              </a:p>
            </p:txBody>
          </p:sp>
          <p:sp>
            <p:nvSpPr>
              <p:cNvPr id="16521" name="Freeform 61"/>
              <p:cNvSpPr>
                <a:spLocks/>
              </p:cNvSpPr>
              <p:nvPr/>
            </p:nvSpPr>
            <p:spPr bwMode="auto">
              <a:xfrm>
                <a:off x="6791326" y="704851"/>
                <a:ext cx="123825" cy="36513"/>
              </a:xfrm>
              <a:custGeom>
                <a:avLst/>
                <a:gdLst>
                  <a:gd name="T0" fmla="*/ 41 w 41"/>
                  <a:gd name="T1" fmla="*/ 12 h 12"/>
                  <a:gd name="T2" fmla="*/ 35 w 41"/>
                  <a:gd name="T3" fmla="*/ 12 h 12"/>
                  <a:gd name="T4" fmla="*/ 0 w 41"/>
                  <a:gd name="T5" fmla="*/ 0 h 12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2"/>
                  <a:gd name="T11" fmla="*/ 41 w 41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2">
                    <a:moveTo>
                      <a:pt x="41" y="12"/>
                    </a:moveTo>
                    <a:lnTo>
                      <a:pt x="35" y="12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522" name="Freeform 62"/>
              <p:cNvSpPr>
                <a:spLocks/>
              </p:cNvSpPr>
              <p:nvPr/>
            </p:nvSpPr>
            <p:spPr bwMode="auto">
              <a:xfrm>
                <a:off x="6569076" y="704851"/>
                <a:ext cx="209550" cy="36513"/>
              </a:xfrm>
              <a:custGeom>
                <a:avLst/>
                <a:gdLst>
                  <a:gd name="T0" fmla="*/ 69 w 69"/>
                  <a:gd name="T1" fmla="*/ 0 h 12"/>
                  <a:gd name="T2" fmla="*/ 38 w 69"/>
                  <a:gd name="T3" fmla="*/ 0 h 12"/>
                  <a:gd name="T4" fmla="*/ 3 w 69"/>
                  <a:gd name="T5" fmla="*/ 12 h 12"/>
                  <a:gd name="T6" fmla="*/ 0 w 69"/>
                  <a:gd name="T7" fmla="*/ 12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2"/>
                  <a:gd name="T14" fmla="*/ 69 w 69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2">
                    <a:moveTo>
                      <a:pt x="69" y="0"/>
                    </a:moveTo>
                    <a:lnTo>
                      <a:pt x="38" y="0"/>
                    </a:lnTo>
                    <a:lnTo>
                      <a:pt x="3" y="12"/>
                    </a:lnTo>
                    <a:lnTo>
                      <a:pt x="0" y="12"/>
                    </a:lnTo>
                  </a:path>
                </a:pathLst>
              </a:custGeom>
              <a:noFill/>
              <a:ln w="11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6517" name="Rectangle 63"/>
            <p:cNvSpPr>
              <a:spLocks noChangeArrowheads="1"/>
            </p:cNvSpPr>
            <p:nvPr/>
          </p:nvSpPr>
          <p:spPr bwMode="auto">
            <a:xfrm>
              <a:off x="6477001" y="296863"/>
              <a:ext cx="55784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SBI-08</a:t>
              </a:r>
              <a:endParaRPr lang="en-US"/>
            </a:p>
          </p:txBody>
        </p:sp>
      </p:grpSp>
      <p:grpSp>
        <p:nvGrpSpPr>
          <p:cNvPr id="16406" name="Group 1524"/>
          <p:cNvGrpSpPr>
            <a:grpSpLocks/>
          </p:cNvGrpSpPr>
          <p:nvPr/>
        </p:nvGrpSpPr>
        <p:grpSpPr bwMode="auto">
          <a:xfrm>
            <a:off x="6970713" y="1235075"/>
            <a:ext cx="1470025" cy="569913"/>
            <a:chOff x="7437438" y="296863"/>
            <a:chExt cx="1470025" cy="569913"/>
          </a:xfrm>
        </p:grpSpPr>
        <p:grpSp>
          <p:nvGrpSpPr>
            <p:cNvPr id="16509" name="Group 76"/>
            <p:cNvGrpSpPr>
              <a:grpSpLocks/>
            </p:cNvGrpSpPr>
            <p:nvPr/>
          </p:nvGrpSpPr>
          <p:grpSpPr bwMode="auto">
            <a:xfrm>
              <a:off x="7437438" y="654051"/>
              <a:ext cx="1470025" cy="212725"/>
              <a:chOff x="7437438" y="654051"/>
              <a:chExt cx="1470025" cy="212725"/>
            </a:xfrm>
          </p:grpSpPr>
          <p:sp>
            <p:nvSpPr>
              <p:cNvPr id="16511" name="AutoShape 65"/>
              <p:cNvSpPr>
                <a:spLocks noChangeArrowheads="1"/>
              </p:cNvSpPr>
              <p:nvPr/>
            </p:nvSpPr>
            <p:spPr bwMode="auto">
              <a:xfrm>
                <a:off x="8358188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512" name="Rectangle 66"/>
              <p:cNvSpPr>
                <a:spLocks noChangeArrowheads="1"/>
              </p:cNvSpPr>
              <p:nvPr/>
            </p:nvSpPr>
            <p:spPr bwMode="auto">
              <a:xfrm>
                <a:off x="7437438" y="654051"/>
                <a:ext cx="815975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0000"/>
                    </a:solidFill>
                  </a:rPr>
                  <a:t>Xipes0208</a:t>
                </a:r>
                <a:endParaRPr lang="en-US"/>
              </a:p>
            </p:txBody>
          </p:sp>
          <p:sp>
            <p:nvSpPr>
              <p:cNvPr id="16513" name="Rectangle 67"/>
              <p:cNvSpPr>
                <a:spLocks noChangeArrowheads="1"/>
              </p:cNvSpPr>
              <p:nvPr/>
            </p:nvSpPr>
            <p:spPr bwMode="auto">
              <a:xfrm>
                <a:off x="8631238" y="661988"/>
                <a:ext cx="276225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0.5</a:t>
                </a:r>
                <a:endParaRPr lang="en-US"/>
              </a:p>
            </p:txBody>
          </p:sp>
          <p:sp>
            <p:nvSpPr>
              <p:cNvPr id="16514" name="Freeform 68"/>
              <p:cNvSpPr>
                <a:spLocks/>
              </p:cNvSpPr>
              <p:nvPr/>
            </p:nvSpPr>
            <p:spPr bwMode="auto">
              <a:xfrm>
                <a:off x="8464551" y="704851"/>
                <a:ext cx="123825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515" name="Freeform 69"/>
              <p:cNvSpPr>
                <a:spLocks/>
              </p:cNvSpPr>
              <p:nvPr/>
            </p:nvSpPr>
            <p:spPr bwMode="auto">
              <a:xfrm>
                <a:off x="8242301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1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6510" name="Rectangle 70"/>
            <p:cNvSpPr>
              <a:spLocks noChangeArrowheads="1"/>
            </p:cNvSpPr>
            <p:nvPr/>
          </p:nvSpPr>
          <p:spPr bwMode="auto">
            <a:xfrm>
              <a:off x="8150226" y="296863"/>
              <a:ext cx="55784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SBI-09</a:t>
              </a:r>
              <a:endParaRPr lang="en-US"/>
            </a:p>
          </p:txBody>
        </p:sp>
      </p:grpSp>
      <p:grpSp>
        <p:nvGrpSpPr>
          <p:cNvPr id="16407" name="Group 1604"/>
          <p:cNvGrpSpPr>
            <a:grpSpLocks/>
          </p:cNvGrpSpPr>
          <p:nvPr/>
        </p:nvGrpSpPr>
        <p:grpSpPr bwMode="auto">
          <a:xfrm>
            <a:off x="4349614" y="949325"/>
            <a:ext cx="1865449" cy="3927475"/>
            <a:chOff x="2120764" y="296863"/>
            <a:chExt cx="1865449" cy="3927476"/>
          </a:xfrm>
        </p:grpSpPr>
        <p:grpSp>
          <p:nvGrpSpPr>
            <p:cNvPr id="16438" name="Group 224"/>
            <p:cNvGrpSpPr>
              <a:grpSpLocks/>
            </p:cNvGrpSpPr>
            <p:nvPr/>
          </p:nvGrpSpPr>
          <p:grpSpPr bwMode="auto">
            <a:xfrm>
              <a:off x="2120764" y="654051"/>
              <a:ext cx="1865449" cy="3570288"/>
              <a:chOff x="2120764" y="654051"/>
              <a:chExt cx="1865449" cy="3570288"/>
            </a:xfrm>
          </p:grpSpPr>
          <p:sp>
            <p:nvSpPr>
              <p:cNvPr id="16440" name="AutoShape 81"/>
              <p:cNvSpPr>
                <a:spLocks noChangeArrowheads="1"/>
              </p:cNvSpPr>
              <p:nvPr/>
            </p:nvSpPr>
            <p:spPr bwMode="auto">
              <a:xfrm>
                <a:off x="3349625" y="654051"/>
                <a:ext cx="106363" cy="3249613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441" name="Rectangle 82"/>
              <p:cNvSpPr>
                <a:spLocks noChangeArrowheads="1"/>
              </p:cNvSpPr>
              <p:nvPr/>
            </p:nvSpPr>
            <p:spPr bwMode="auto">
              <a:xfrm>
                <a:off x="2368550" y="654051"/>
                <a:ext cx="88106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Xpsmp2086</a:t>
                </a:r>
                <a:endParaRPr lang="en-US"/>
              </a:p>
            </p:txBody>
          </p:sp>
          <p:sp>
            <p:nvSpPr>
              <p:cNvPr id="16442" name="Rectangle 83"/>
              <p:cNvSpPr>
                <a:spLocks noChangeArrowheads="1"/>
              </p:cNvSpPr>
              <p:nvPr/>
            </p:nvSpPr>
            <p:spPr bwMode="auto">
              <a:xfrm>
                <a:off x="3624263" y="661988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0.0</a:t>
                </a:r>
                <a:endParaRPr lang="en-US"/>
              </a:p>
            </p:txBody>
          </p:sp>
          <p:sp>
            <p:nvSpPr>
              <p:cNvPr id="16443" name="Freeform 84"/>
              <p:cNvSpPr>
                <a:spLocks/>
              </p:cNvSpPr>
              <p:nvPr/>
            </p:nvSpPr>
            <p:spPr bwMode="auto">
              <a:xfrm>
                <a:off x="3455988" y="704851"/>
                <a:ext cx="125413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444" name="Freeform 85"/>
              <p:cNvSpPr>
                <a:spLocks/>
              </p:cNvSpPr>
              <p:nvPr/>
            </p:nvSpPr>
            <p:spPr bwMode="auto">
              <a:xfrm>
                <a:off x="3227388" y="704851"/>
                <a:ext cx="223838" cy="33338"/>
              </a:xfrm>
              <a:custGeom>
                <a:avLst/>
                <a:gdLst>
                  <a:gd name="T0" fmla="*/ 73 w 73"/>
                  <a:gd name="T1" fmla="*/ 0 h 11"/>
                  <a:gd name="T2" fmla="*/ 40 w 73"/>
                  <a:gd name="T3" fmla="*/ 0 h 11"/>
                  <a:gd name="T4" fmla="*/ 5 w 73"/>
                  <a:gd name="T5" fmla="*/ 11 h 11"/>
                  <a:gd name="T6" fmla="*/ 0 w 73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11"/>
                  <a:gd name="T14" fmla="*/ 73 w 73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11">
                    <a:moveTo>
                      <a:pt x="73" y="0"/>
                    </a:moveTo>
                    <a:lnTo>
                      <a:pt x="40" y="0"/>
                    </a:lnTo>
                    <a:lnTo>
                      <a:pt x="5" y="11"/>
                    </a:lnTo>
                    <a:lnTo>
                      <a:pt x="0" y="11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445" name="Rectangle 86"/>
              <p:cNvSpPr>
                <a:spLocks noChangeArrowheads="1"/>
              </p:cNvSpPr>
              <p:nvPr/>
            </p:nvSpPr>
            <p:spPr bwMode="auto">
              <a:xfrm>
                <a:off x="2428875" y="936626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0000"/>
                    </a:solidFill>
                  </a:rPr>
                  <a:t>Xipes0208</a:t>
                </a:r>
                <a:endParaRPr lang="en-US"/>
              </a:p>
            </p:txBody>
          </p:sp>
          <p:sp>
            <p:nvSpPr>
              <p:cNvPr id="16446" name="Rectangle 87"/>
              <p:cNvSpPr>
                <a:spLocks noChangeArrowheads="1"/>
              </p:cNvSpPr>
              <p:nvPr/>
            </p:nvSpPr>
            <p:spPr bwMode="auto">
              <a:xfrm>
                <a:off x="3624263" y="946151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8.8</a:t>
                </a:r>
                <a:endParaRPr lang="en-US"/>
              </a:p>
            </p:txBody>
          </p:sp>
          <p:sp>
            <p:nvSpPr>
              <p:cNvPr id="16447" name="Freeform 88"/>
              <p:cNvSpPr>
                <a:spLocks/>
              </p:cNvSpPr>
              <p:nvPr/>
            </p:nvSpPr>
            <p:spPr bwMode="auto">
              <a:xfrm>
                <a:off x="3455988" y="1022351"/>
                <a:ext cx="125413" cy="1588"/>
              </a:xfrm>
              <a:custGeom>
                <a:avLst/>
                <a:gdLst>
                  <a:gd name="T0" fmla="*/ 41 w 41"/>
                  <a:gd name="T1" fmla="*/ 0 h 1588"/>
                  <a:gd name="T2" fmla="*/ 35 w 41"/>
                  <a:gd name="T3" fmla="*/ 0 h 1588"/>
                  <a:gd name="T4" fmla="*/ 0 w 41"/>
                  <a:gd name="T5" fmla="*/ 0 h 158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588"/>
                  <a:gd name="T11" fmla="*/ 41 w 41"/>
                  <a:gd name="T12" fmla="*/ 1588 h 158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588">
                    <a:moveTo>
                      <a:pt x="41" y="0"/>
                    </a:moveTo>
                    <a:lnTo>
                      <a:pt x="3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448" name="Freeform 89"/>
              <p:cNvSpPr>
                <a:spLocks/>
              </p:cNvSpPr>
              <p:nvPr/>
            </p:nvSpPr>
            <p:spPr bwMode="auto">
              <a:xfrm>
                <a:off x="3233738" y="1022351"/>
                <a:ext cx="211138" cy="1588"/>
              </a:xfrm>
              <a:custGeom>
                <a:avLst/>
                <a:gdLst>
                  <a:gd name="T0" fmla="*/ 69 w 69"/>
                  <a:gd name="T1" fmla="*/ 0 h 1588"/>
                  <a:gd name="T2" fmla="*/ 38 w 69"/>
                  <a:gd name="T3" fmla="*/ 0 h 1588"/>
                  <a:gd name="T4" fmla="*/ 3 w 69"/>
                  <a:gd name="T5" fmla="*/ 0 h 1588"/>
                  <a:gd name="T6" fmla="*/ 0 w 69"/>
                  <a:gd name="T7" fmla="*/ 0 h 15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588"/>
                  <a:gd name="T14" fmla="*/ 69 w 69"/>
                  <a:gd name="T15" fmla="*/ 1588 h 15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588">
                    <a:moveTo>
                      <a:pt x="69" y="0"/>
                    </a:moveTo>
                    <a:lnTo>
                      <a:pt x="38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449" name="Rectangle 90"/>
              <p:cNvSpPr>
                <a:spLocks noChangeArrowheads="1"/>
              </p:cNvSpPr>
              <p:nvPr/>
            </p:nvSpPr>
            <p:spPr bwMode="auto">
              <a:xfrm>
                <a:off x="2428875" y="1546226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u="sng">
                    <a:solidFill>
                      <a:srgbClr val="FF0000"/>
                    </a:solidFill>
                  </a:rPr>
                  <a:t>Xipes0174</a:t>
                </a:r>
                <a:endParaRPr lang="en-US"/>
              </a:p>
            </p:txBody>
          </p:sp>
          <p:sp>
            <p:nvSpPr>
              <p:cNvPr id="16450" name="Rectangle 91"/>
              <p:cNvSpPr>
                <a:spLocks noChangeArrowheads="1"/>
              </p:cNvSpPr>
              <p:nvPr/>
            </p:nvSpPr>
            <p:spPr bwMode="auto">
              <a:xfrm>
                <a:off x="3624263" y="1558926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32.7</a:t>
                </a:r>
                <a:endParaRPr lang="en-US"/>
              </a:p>
            </p:txBody>
          </p:sp>
          <p:sp>
            <p:nvSpPr>
              <p:cNvPr id="16451" name="Freeform 92"/>
              <p:cNvSpPr>
                <a:spLocks/>
              </p:cNvSpPr>
              <p:nvPr/>
            </p:nvSpPr>
            <p:spPr bwMode="auto">
              <a:xfrm>
                <a:off x="3455988" y="1635126"/>
                <a:ext cx="125413" cy="247650"/>
              </a:xfrm>
              <a:custGeom>
                <a:avLst/>
                <a:gdLst>
                  <a:gd name="T0" fmla="*/ 41 w 41"/>
                  <a:gd name="T1" fmla="*/ 0 h 81"/>
                  <a:gd name="T2" fmla="*/ 35 w 41"/>
                  <a:gd name="T3" fmla="*/ 0 h 81"/>
                  <a:gd name="T4" fmla="*/ 0 w 41"/>
                  <a:gd name="T5" fmla="*/ 81 h 8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81"/>
                  <a:gd name="T11" fmla="*/ 41 w 41"/>
                  <a:gd name="T12" fmla="*/ 81 h 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81">
                    <a:moveTo>
                      <a:pt x="41" y="0"/>
                    </a:moveTo>
                    <a:lnTo>
                      <a:pt x="35" y="0"/>
                    </a:lnTo>
                    <a:lnTo>
                      <a:pt x="0" y="81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452" name="Freeform 93"/>
              <p:cNvSpPr>
                <a:spLocks/>
              </p:cNvSpPr>
              <p:nvPr/>
            </p:nvSpPr>
            <p:spPr bwMode="auto">
              <a:xfrm>
                <a:off x="3233738" y="1635126"/>
                <a:ext cx="211138" cy="247650"/>
              </a:xfrm>
              <a:custGeom>
                <a:avLst/>
                <a:gdLst>
                  <a:gd name="T0" fmla="*/ 69 w 69"/>
                  <a:gd name="T1" fmla="*/ 81 h 81"/>
                  <a:gd name="T2" fmla="*/ 38 w 69"/>
                  <a:gd name="T3" fmla="*/ 81 h 81"/>
                  <a:gd name="T4" fmla="*/ 3 w 69"/>
                  <a:gd name="T5" fmla="*/ 0 h 81"/>
                  <a:gd name="T6" fmla="*/ 0 w 69"/>
                  <a:gd name="T7" fmla="*/ 0 h 8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81"/>
                  <a:gd name="T14" fmla="*/ 69 w 69"/>
                  <a:gd name="T15" fmla="*/ 81 h 8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81">
                    <a:moveTo>
                      <a:pt x="69" y="81"/>
                    </a:moveTo>
                    <a:lnTo>
                      <a:pt x="38" y="81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453" name="Rectangle 94"/>
              <p:cNvSpPr>
                <a:spLocks noChangeArrowheads="1"/>
              </p:cNvSpPr>
              <p:nvPr/>
            </p:nvSpPr>
            <p:spPr bwMode="auto">
              <a:xfrm>
                <a:off x="2265740" y="1727201"/>
                <a:ext cx="945772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dirty="0" smtClean="0">
                    <a:solidFill>
                      <a:srgbClr val="000000"/>
                    </a:solidFill>
                  </a:rPr>
                  <a:t>Xpsmp2081.1</a:t>
                </a:r>
                <a:endParaRPr lang="en-US" dirty="0"/>
              </a:p>
            </p:txBody>
          </p:sp>
          <p:sp>
            <p:nvSpPr>
              <p:cNvPr id="16454" name="Rectangle 95"/>
              <p:cNvSpPr>
                <a:spLocks noChangeArrowheads="1"/>
              </p:cNvSpPr>
              <p:nvPr/>
            </p:nvSpPr>
            <p:spPr bwMode="auto">
              <a:xfrm>
                <a:off x="3624263" y="173513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40.3</a:t>
                </a:r>
                <a:endParaRPr lang="en-US"/>
              </a:p>
            </p:txBody>
          </p:sp>
          <p:sp>
            <p:nvSpPr>
              <p:cNvPr id="16455" name="Freeform 96"/>
              <p:cNvSpPr>
                <a:spLocks/>
              </p:cNvSpPr>
              <p:nvPr/>
            </p:nvSpPr>
            <p:spPr bwMode="auto">
              <a:xfrm>
                <a:off x="3455988" y="1811338"/>
                <a:ext cx="125413" cy="344488"/>
              </a:xfrm>
              <a:custGeom>
                <a:avLst/>
                <a:gdLst>
                  <a:gd name="T0" fmla="*/ 41 w 41"/>
                  <a:gd name="T1" fmla="*/ 0 h 113"/>
                  <a:gd name="T2" fmla="*/ 35 w 41"/>
                  <a:gd name="T3" fmla="*/ 0 h 113"/>
                  <a:gd name="T4" fmla="*/ 0 w 41"/>
                  <a:gd name="T5" fmla="*/ 113 h 113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3"/>
                  <a:gd name="T11" fmla="*/ 41 w 41"/>
                  <a:gd name="T12" fmla="*/ 113 h 1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3">
                    <a:moveTo>
                      <a:pt x="41" y="0"/>
                    </a:moveTo>
                    <a:lnTo>
                      <a:pt x="35" y="0"/>
                    </a:lnTo>
                    <a:lnTo>
                      <a:pt x="0" y="113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456" name="Freeform 97"/>
              <p:cNvSpPr>
                <a:spLocks/>
              </p:cNvSpPr>
              <p:nvPr/>
            </p:nvSpPr>
            <p:spPr bwMode="auto">
              <a:xfrm>
                <a:off x="3227388" y="1811338"/>
                <a:ext cx="223838" cy="344488"/>
              </a:xfrm>
              <a:custGeom>
                <a:avLst/>
                <a:gdLst>
                  <a:gd name="T0" fmla="*/ 73 w 73"/>
                  <a:gd name="T1" fmla="*/ 113 h 113"/>
                  <a:gd name="T2" fmla="*/ 40 w 73"/>
                  <a:gd name="T3" fmla="*/ 113 h 113"/>
                  <a:gd name="T4" fmla="*/ 5 w 73"/>
                  <a:gd name="T5" fmla="*/ 0 h 113"/>
                  <a:gd name="T6" fmla="*/ 0 w 73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113"/>
                  <a:gd name="T14" fmla="*/ 73 w 73"/>
                  <a:gd name="T15" fmla="*/ 113 h 1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113">
                    <a:moveTo>
                      <a:pt x="73" y="113"/>
                    </a:moveTo>
                    <a:lnTo>
                      <a:pt x="40" y="113"/>
                    </a:ln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457" name="Rectangle 98"/>
              <p:cNvSpPr>
                <a:spLocks noChangeArrowheads="1"/>
              </p:cNvSpPr>
              <p:nvPr/>
            </p:nvSpPr>
            <p:spPr bwMode="auto">
              <a:xfrm>
                <a:off x="2368550" y="1900238"/>
                <a:ext cx="88106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dirty="0">
                    <a:solidFill>
                      <a:srgbClr val="000000"/>
                    </a:solidFill>
                  </a:rPr>
                  <a:t>Xpsmp2076</a:t>
                </a:r>
                <a:endParaRPr lang="en-US" dirty="0"/>
              </a:p>
            </p:txBody>
          </p:sp>
          <p:sp>
            <p:nvSpPr>
              <p:cNvPr id="16458" name="Rectangle 99"/>
              <p:cNvSpPr>
                <a:spLocks noChangeArrowheads="1"/>
              </p:cNvSpPr>
              <p:nvPr/>
            </p:nvSpPr>
            <p:spPr bwMode="auto">
              <a:xfrm>
                <a:off x="3624263" y="190976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42.1</a:t>
                </a:r>
                <a:endParaRPr lang="en-US"/>
              </a:p>
            </p:txBody>
          </p:sp>
          <p:sp>
            <p:nvSpPr>
              <p:cNvPr id="16459" name="Freeform 100"/>
              <p:cNvSpPr>
                <a:spLocks/>
              </p:cNvSpPr>
              <p:nvPr/>
            </p:nvSpPr>
            <p:spPr bwMode="auto">
              <a:xfrm>
                <a:off x="3455988" y="1985963"/>
                <a:ext cx="125413" cy="234950"/>
              </a:xfrm>
              <a:custGeom>
                <a:avLst/>
                <a:gdLst>
                  <a:gd name="T0" fmla="*/ 41 w 41"/>
                  <a:gd name="T1" fmla="*/ 0 h 77"/>
                  <a:gd name="T2" fmla="*/ 35 w 41"/>
                  <a:gd name="T3" fmla="*/ 0 h 77"/>
                  <a:gd name="T4" fmla="*/ 0 w 41"/>
                  <a:gd name="T5" fmla="*/ 77 h 77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77"/>
                  <a:gd name="T11" fmla="*/ 41 w 41"/>
                  <a:gd name="T12" fmla="*/ 77 h 7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77">
                    <a:moveTo>
                      <a:pt x="41" y="0"/>
                    </a:moveTo>
                    <a:lnTo>
                      <a:pt x="35" y="0"/>
                    </a:lnTo>
                    <a:lnTo>
                      <a:pt x="0" y="77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460" name="Freeform 101"/>
              <p:cNvSpPr>
                <a:spLocks/>
              </p:cNvSpPr>
              <p:nvPr/>
            </p:nvSpPr>
            <p:spPr bwMode="auto">
              <a:xfrm>
                <a:off x="3227388" y="1985963"/>
                <a:ext cx="223838" cy="234950"/>
              </a:xfrm>
              <a:custGeom>
                <a:avLst/>
                <a:gdLst>
                  <a:gd name="T0" fmla="*/ 73 w 73"/>
                  <a:gd name="T1" fmla="*/ 77 h 77"/>
                  <a:gd name="T2" fmla="*/ 40 w 73"/>
                  <a:gd name="T3" fmla="*/ 77 h 77"/>
                  <a:gd name="T4" fmla="*/ 5 w 73"/>
                  <a:gd name="T5" fmla="*/ 0 h 77"/>
                  <a:gd name="T6" fmla="*/ 0 w 73"/>
                  <a:gd name="T7" fmla="*/ 0 h 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77"/>
                  <a:gd name="T14" fmla="*/ 73 w 73"/>
                  <a:gd name="T15" fmla="*/ 77 h 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77">
                    <a:moveTo>
                      <a:pt x="73" y="77"/>
                    </a:moveTo>
                    <a:lnTo>
                      <a:pt x="40" y="77"/>
                    </a:ln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461" name="Rectangle 102"/>
              <p:cNvSpPr>
                <a:spLocks noChangeArrowheads="1"/>
              </p:cNvSpPr>
              <p:nvPr/>
            </p:nvSpPr>
            <p:spPr bwMode="auto">
              <a:xfrm>
                <a:off x="2428875" y="2074863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>
                    <a:solidFill>
                      <a:srgbClr val="008000"/>
                    </a:solidFill>
                  </a:rPr>
                  <a:t>Xipes0129</a:t>
                </a:r>
                <a:endParaRPr lang="en-US"/>
              </a:p>
            </p:txBody>
          </p:sp>
          <p:sp>
            <p:nvSpPr>
              <p:cNvPr id="16462" name="Rectangle 103"/>
              <p:cNvSpPr>
                <a:spLocks noChangeArrowheads="1"/>
              </p:cNvSpPr>
              <p:nvPr/>
            </p:nvSpPr>
            <p:spPr bwMode="auto">
              <a:xfrm>
                <a:off x="3624263" y="2085976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46.5</a:t>
                </a:r>
                <a:endParaRPr lang="en-US"/>
              </a:p>
            </p:txBody>
          </p:sp>
          <p:sp>
            <p:nvSpPr>
              <p:cNvPr id="16463" name="Freeform 104"/>
              <p:cNvSpPr>
                <a:spLocks/>
              </p:cNvSpPr>
              <p:nvPr/>
            </p:nvSpPr>
            <p:spPr bwMode="auto">
              <a:xfrm>
                <a:off x="3455988" y="2162176"/>
                <a:ext cx="125413" cy="217488"/>
              </a:xfrm>
              <a:custGeom>
                <a:avLst/>
                <a:gdLst>
                  <a:gd name="T0" fmla="*/ 41 w 41"/>
                  <a:gd name="T1" fmla="*/ 0 h 71"/>
                  <a:gd name="T2" fmla="*/ 35 w 41"/>
                  <a:gd name="T3" fmla="*/ 0 h 71"/>
                  <a:gd name="T4" fmla="*/ 0 w 41"/>
                  <a:gd name="T5" fmla="*/ 71 h 7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71"/>
                  <a:gd name="T11" fmla="*/ 41 w 41"/>
                  <a:gd name="T12" fmla="*/ 71 h 7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71">
                    <a:moveTo>
                      <a:pt x="41" y="0"/>
                    </a:moveTo>
                    <a:lnTo>
                      <a:pt x="35" y="0"/>
                    </a:lnTo>
                    <a:lnTo>
                      <a:pt x="0" y="71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464" name="Freeform 105"/>
              <p:cNvSpPr>
                <a:spLocks/>
              </p:cNvSpPr>
              <p:nvPr/>
            </p:nvSpPr>
            <p:spPr bwMode="auto">
              <a:xfrm>
                <a:off x="3233738" y="2162176"/>
                <a:ext cx="211138" cy="217488"/>
              </a:xfrm>
              <a:custGeom>
                <a:avLst/>
                <a:gdLst>
                  <a:gd name="T0" fmla="*/ 69 w 69"/>
                  <a:gd name="T1" fmla="*/ 71 h 71"/>
                  <a:gd name="T2" fmla="*/ 38 w 69"/>
                  <a:gd name="T3" fmla="*/ 71 h 71"/>
                  <a:gd name="T4" fmla="*/ 3 w 69"/>
                  <a:gd name="T5" fmla="*/ 0 h 71"/>
                  <a:gd name="T6" fmla="*/ 0 w 69"/>
                  <a:gd name="T7" fmla="*/ 0 h 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71"/>
                  <a:gd name="T14" fmla="*/ 69 w 69"/>
                  <a:gd name="T15" fmla="*/ 71 h 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71">
                    <a:moveTo>
                      <a:pt x="69" y="71"/>
                    </a:moveTo>
                    <a:lnTo>
                      <a:pt x="38" y="71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465" name="Rectangle 106"/>
              <p:cNvSpPr>
                <a:spLocks noChangeArrowheads="1"/>
              </p:cNvSpPr>
              <p:nvPr/>
            </p:nvSpPr>
            <p:spPr bwMode="auto">
              <a:xfrm>
                <a:off x="2428875" y="2254251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0080"/>
                    </a:solidFill>
                  </a:rPr>
                  <a:t>Xipes0225</a:t>
                </a:r>
                <a:endParaRPr lang="en-US"/>
              </a:p>
            </p:txBody>
          </p:sp>
          <p:sp>
            <p:nvSpPr>
              <p:cNvPr id="16466" name="Rectangle 107"/>
              <p:cNvSpPr>
                <a:spLocks noChangeArrowheads="1"/>
              </p:cNvSpPr>
              <p:nvPr/>
            </p:nvSpPr>
            <p:spPr bwMode="auto">
              <a:xfrm>
                <a:off x="3624263" y="2263776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48.8</a:t>
                </a:r>
                <a:endParaRPr lang="en-US"/>
              </a:p>
            </p:txBody>
          </p:sp>
          <p:sp>
            <p:nvSpPr>
              <p:cNvPr id="16467" name="Freeform 108"/>
              <p:cNvSpPr>
                <a:spLocks/>
              </p:cNvSpPr>
              <p:nvPr/>
            </p:nvSpPr>
            <p:spPr bwMode="auto">
              <a:xfrm>
                <a:off x="3455988" y="2339976"/>
                <a:ext cx="125413" cy="120650"/>
              </a:xfrm>
              <a:custGeom>
                <a:avLst/>
                <a:gdLst>
                  <a:gd name="T0" fmla="*/ 41 w 41"/>
                  <a:gd name="T1" fmla="*/ 0 h 40"/>
                  <a:gd name="T2" fmla="*/ 35 w 41"/>
                  <a:gd name="T3" fmla="*/ 0 h 40"/>
                  <a:gd name="T4" fmla="*/ 0 w 41"/>
                  <a:gd name="T5" fmla="*/ 40 h 40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40"/>
                  <a:gd name="T11" fmla="*/ 41 w 41"/>
                  <a:gd name="T12" fmla="*/ 40 h 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40">
                    <a:moveTo>
                      <a:pt x="41" y="0"/>
                    </a:moveTo>
                    <a:lnTo>
                      <a:pt x="35" y="0"/>
                    </a:lnTo>
                    <a:lnTo>
                      <a:pt x="0" y="4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468" name="Freeform 109"/>
              <p:cNvSpPr>
                <a:spLocks/>
              </p:cNvSpPr>
              <p:nvPr/>
            </p:nvSpPr>
            <p:spPr bwMode="auto">
              <a:xfrm>
                <a:off x="3233738" y="2339976"/>
                <a:ext cx="211138" cy="120650"/>
              </a:xfrm>
              <a:custGeom>
                <a:avLst/>
                <a:gdLst>
                  <a:gd name="T0" fmla="*/ 69 w 69"/>
                  <a:gd name="T1" fmla="*/ 40 h 40"/>
                  <a:gd name="T2" fmla="*/ 38 w 69"/>
                  <a:gd name="T3" fmla="*/ 40 h 40"/>
                  <a:gd name="T4" fmla="*/ 3 w 69"/>
                  <a:gd name="T5" fmla="*/ 0 h 40"/>
                  <a:gd name="T6" fmla="*/ 0 w 69"/>
                  <a:gd name="T7" fmla="*/ 0 h 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40"/>
                  <a:gd name="T14" fmla="*/ 69 w 69"/>
                  <a:gd name="T15" fmla="*/ 40 h 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40">
                    <a:moveTo>
                      <a:pt x="69" y="40"/>
                    </a:moveTo>
                    <a:lnTo>
                      <a:pt x="38" y="4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469" name="Rectangle 110"/>
              <p:cNvSpPr>
                <a:spLocks noChangeArrowheads="1"/>
              </p:cNvSpPr>
              <p:nvPr/>
            </p:nvSpPr>
            <p:spPr bwMode="auto">
              <a:xfrm>
                <a:off x="2368550" y="2427288"/>
                <a:ext cx="88106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dirty="0">
                    <a:solidFill>
                      <a:srgbClr val="000000"/>
                    </a:solidFill>
                  </a:rPr>
                  <a:t>Xpsmp2085</a:t>
                </a:r>
                <a:endParaRPr lang="en-US" dirty="0"/>
              </a:p>
            </p:txBody>
          </p:sp>
          <p:sp>
            <p:nvSpPr>
              <p:cNvPr id="16470" name="Rectangle 111"/>
              <p:cNvSpPr>
                <a:spLocks noChangeArrowheads="1"/>
              </p:cNvSpPr>
              <p:nvPr/>
            </p:nvSpPr>
            <p:spPr bwMode="auto">
              <a:xfrm>
                <a:off x="3624263" y="243681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52.8</a:t>
                </a:r>
                <a:endParaRPr lang="en-US"/>
              </a:p>
            </p:txBody>
          </p:sp>
          <p:sp>
            <p:nvSpPr>
              <p:cNvPr id="16471" name="Freeform 112"/>
              <p:cNvSpPr>
                <a:spLocks/>
              </p:cNvSpPr>
              <p:nvPr/>
            </p:nvSpPr>
            <p:spPr bwMode="auto">
              <a:xfrm>
                <a:off x="3455988" y="2513013"/>
                <a:ext cx="125413" cy="95250"/>
              </a:xfrm>
              <a:custGeom>
                <a:avLst/>
                <a:gdLst>
                  <a:gd name="T0" fmla="*/ 41 w 41"/>
                  <a:gd name="T1" fmla="*/ 0 h 31"/>
                  <a:gd name="T2" fmla="*/ 35 w 41"/>
                  <a:gd name="T3" fmla="*/ 0 h 31"/>
                  <a:gd name="T4" fmla="*/ 0 w 41"/>
                  <a:gd name="T5" fmla="*/ 31 h 3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31"/>
                  <a:gd name="T11" fmla="*/ 41 w 41"/>
                  <a:gd name="T12" fmla="*/ 31 h 3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31">
                    <a:moveTo>
                      <a:pt x="41" y="0"/>
                    </a:moveTo>
                    <a:lnTo>
                      <a:pt x="35" y="0"/>
                    </a:lnTo>
                    <a:lnTo>
                      <a:pt x="0" y="31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472" name="Freeform 113"/>
              <p:cNvSpPr>
                <a:spLocks/>
              </p:cNvSpPr>
              <p:nvPr/>
            </p:nvSpPr>
            <p:spPr bwMode="auto">
              <a:xfrm>
                <a:off x="3227388" y="2513013"/>
                <a:ext cx="223838" cy="95250"/>
              </a:xfrm>
              <a:custGeom>
                <a:avLst/>
                <a:gdLst>
                  <a:gd name="T0" fmla="*/ 73 w 73"/>
                  <a:gd name="T1" fmla="*/ 31 h 31"/>
                  <a:gd name="T2" fmla="*/ 40 w 73"/>
                  <a:gd name="T3" fmla="*/ 31 h 31"/>
                  <a:gd name="T4" fmla="*/ 5 w 73"/>
                  <a:gd name="T5" fmla="*/ 0 h 31"/>
                  <a:gd name="T6" fmla="*/ 0 w 73"/>
                  <a:gd name="T7" fmla="*/ 0 h 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31"/>
                  <a:gd name="T14" fmla="*/ 73 w 73"/>
                  <a:gd name="T15" fmla="*/ 31 h 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31">
                    <a:moveTo>
                      <a:pt x="73" y="31"/>
                    </a:moveTo>
                    <a:lnTo>
                      <a:pt x="40" y="31"/>
                    </a:ln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473" name="Rectangle 114"/>
              <p:cNvSpPr>
                <a:spLocks noChangeArrowheads="1"/>
              </p:cNvSpPr>
              <p:nvPr/>
            </p:nvSpPr>
            <p:spPr bwMode="auto">
              <a:xfrm>
                <a:off x="2428875" y="2601913"/>
                <a:ext cx="750205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u="sng" dirty="0">
                    <a:solidFill>
                      <a:srgbClr val="FFC000"/>
                    </a:solidFill>
                  </a:rPr>
                  <a:t>Xipes0186</a:t>
                </a:r>
                <a:endParaRPr lang="en-US" dirty="0">
                  <a:solidFill>
                    <a:srgbClr val="FFC000"/>
                  </a:solidFill>
                </a:endParaRPr>
              </a:p>
            </p:txBody>
          </p:sp>
          <p:sp>
            <p:nvSpPr>
              <p:cNvPr id="16474" name="Rectangle 115"/>
              <p:cNvSpPr>
                <a:spLocks noChangeArrowheads="1"/>
              </p:cNvSpPr>
              <p:nvPr/>
            </p:nvSpPr>
            <p:spPr bwMode="auto">
              <a:xfrm>
                <a:off x="3624263" y="2613026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58.3</a:t>
                </a:r>
                <a:endParaRPr lang="en-US"/>
              </a:p>
            </p:txBody>
          </p:sp>
          <p:sp>
            <p:nvSpPr>
              <p:cNvPr id="16475" name="Freeform 116"/>
              <p:cNvSpPr>
                <a:spLocks/>
              </p:cNvSpPr>
              <p:nvPr/>
            </p:nvSpPr>
            <p:spPr bwMode="auto">
              <a:xfrm>
                <a:off x="3455988" y="2689226"/>
                <a:ext cx="125413" cy="115888"/>
              </a:xfrm>
              <a:custGeom>
                <a:avLst/>
                <a:gdLst>
                  <a:gd name="T0" fmla="*/ 41 w 41"/>
                  <a:gd name="T1" fmla="*/ 0 h 38"/>
                  <a:gd name="T2" fmla="*/ 35 w 41"/>
                  <a:gd name="T3" fmla="*/ 0 h 38"/>
                  <a:gd name="T4" fmla="*/ 0 w 41"/>
                  <a:gd name="T5" fmla="*/ 38 h 3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38"/>
                  <a:gd name="T11" fmla="*/ 41 w 41"/>
                  <a:gd name="T12" fmla="*/ 38 h 3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38">
                    <a:moveTo>
                      <a:pt x="41" y="0"/>
                    </a:moveTo>
                    <a:lnTo>
                      <a:pt x="35" y="0"/>
                    </a:lnTo>
                    <a:lnTo>
                      <a:pt x="0" y="38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476" name="Freeform 117"/>
              <p:cNvSpPr>
                <a:spLocks/>
              </p:cNvSpPr>
              <p:nvPr/>
            </p:nvSpPr>
            <p:spPr bwMode="auto">
              <a:xfrm>
                <a:off x="3233738" y="2689226"/>
                <a:ext cx="211138" cy="115888"/>
              </a:xfrm>
              <a:custGeom>
                <a:avLst/>
                <a:gdLst>
                  <a:gd name="T0" fmla="*/ 69 w 69"/>
                  <a:gd name="T1" fmla="*/ 38 h 38"/>
                  <a:gd name="T2" fmla="*/ 38 w 69"/>
                  <a:gd name="T3" fmla="*/ 38 h 38"/>
                  <a:gd name="T4" fmla="*/ 3 w 69"/>
                  <a:gd name="T5" fmla="*/ 0 h 38"/>
                  <a:gd name="T6" fmla="*/ 0 w 69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38"/>
                  <a:gd name="T14" fmla="*/ 69 w 69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38">
                    <a:moveTo>
                      <a:pt x="69" y="38"/>
                    </a:moveTo>
                    <a:lnTo>
                      <a:pt x="38" y="38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477" name="Rectangle 118"/>
              <p:cNvSpPr>
                <a:spLocks noChangeArrowheads="1"/>
              </p:cNvSpPr>
              <p:nvPr/>
            </p:nvSpPr>
            <p:spPr bwMode="auto">
              <a:xfrm>
                <a:off x="2428875" y="2781301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FF00FF"/>
                    </a:solidFill>
                  </a:rPr>
                  <a:t>Xipes0076</a:t>
                </a:r>
                <a:endParaRPr lang="en-US"/>
              </a:p>
            </p:txBody>
          </p:sp>
          <p:sp>
            <p:nvSpPr>
              <p:cNvPr id="16478" name="Rectangle 119"/>
              <p:cNvSpPr>
                <a:spLocks noChangeArrowheads="1"/>
              </p:cNvSpPr>
              <p:nvPr/>
            </p:nvSpPr>
            <p:spPr bwMode="auto">
              <a:xfrm>
                <a:off x="3624263" y="2790826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62.5</a:t>
                </a:r>
                <a:endParaRPr lang="en-US"/>
              </a:p>
            </p:txBody>
          </p:sp>
          <p:sp>
            <p:nvSpPr>
              <p:cNvPr id="16479" name="Freeform 120"/>
              <p:cNvSpPr>
                <a:spLocks/>
              </p:cNvSpPr>
              <p:nvPr/>
            </p:nvSpPr>
            <p:spPr bwMode="auto">
              <a:xfrm>
                <a:off x="3455988" y="2867026"/>
                <a:ext cx="125413" cy="87313"/>
              </a:xfrm>
              <a:custGeom>
                <a:avLst/>
                <a:gdLst>
                  <a:gd name="T0" fmla="*/ 41 w 41"/>
                  <a:gd name="T1" fmla="*/ 0 h 29"/>
                  <a:gd name="T2" fmla="*/ 35 w 41"/>
                  <a:gd name="T3" fmla="*/ 0 h 29"/>
                  <a:gd name="T4" fmla="*/ 0 w 41"/>
                  <a:gd name="T5" fmla="*/ 29 h 29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29"/>
                  <a:gd name="T11" fmla="*/ 41 w 41"/>
                  <a:gd name="T12" fmla="*/ 29 h 2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29">
                    <a:moveTo>
                      <a:pt x="41" y="0"/>
                    </a:moveTo>
                    <a:lnTo>
                      <a:pt x="35" y="0"/>
                    </a:lnTo>
                    <a:lnTo>
                      <a:pt x="0" y="29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480" name="Freeform 121"/>
              <p:cNvSpPr>
                <a:spLocks/>
              </p:cNvSpPr>
              <p:nvPr/>
            </p:nvSpPr>
            <p:spPr bwMode="auto">
              <a:xfrm>
                <a:off x="3233738" y="2867026"/>
                <a:ext cx="211138" cy="87313"/>
              </a:xfrm>
              <a:custGeom>
                <a:avLst/>
                <a:gdLst>
                  <a:gd name="T0" fmla="*/ 69 w 69"/>
                  <a:gd name="T1" fmla="*/ 29 h 29"/>
                  <a:gd name="T2" fmla="*/ 38 w 69"/>
                  <a:gd name="T3" fmla="*/ 29 h 29"/>
                  <a:gd name="T4" fmla="*/ 3 w 69"/>
                  <a:gd name="T5" fmla="*/ 0 h 29"/>
                  <a:gd name="T6" fmla="*/ 0 w 69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29"/>
                  <a:gd name="T14" fmla="*/ 69 w 69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29">
                    <a:moveTo>
                      <a:pt x="69" y="29"/>
                    </a:moveTo>
                    <a:lnTo>
                      <a:pt x="38" y="29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481" name="Rectangle 122"/>
              <p:cNvSpPr>
                <a:spLocks noChangeArrowheads="1"/>
              </p:cNvSpPr>
              <p:nvPr/>
            </p:nvSpPr>
            <p:spPr bwMode="auto">
              <a:xfrm>
                <a:off x="2120764" y="2954338"/>
                <a:ext cx="1083630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dirty="0" err="1" smtClean="0">
                    <a:solidFill>
                      <a:srgbClr val="000000"/>
                    </a:solidFill>
                  </a:rPr>
                  <a:t>Xpsmp</a:t>
                </a:r>
                <a:r>
                  <a:rPr lang="en-US" sz="1200" dirty="0" smtClean="0">
                    <a:solidFill>
                      <a:srgbClr val="000000"/>
                    </a:solidFill>
                  </a:rPr>
                  <a:t>(</a:t>
                </a:r>
                <a:r>
                  <a:rPr lang="en-US" sz="1200" dirty="0" err="1" smtClean="0">
                    <a:solidFill>
                      <a:srgbClr val="000000"/>
                    </a:solidFill>
                  </a:rPr>
                  <a:t>sts</a:t>
                </a:r>
                <a:r>
                  <a:rPr lang="en-US" sz="1200" dirty="0" smtClean="0">
                    <a:solidFill>
                      <a:srgbClr val="000000"/>
                    </a:solidFill>
                  </a:rPr>
                  <a:t>)305)</a:t>
                </a:r>
                <a:endParaRPr lang="en-US" dirty="0"/>
              </a:p>
            </p:txBody>
          </p:sp>
          <p:sp>
            <p:nvSpPr>
              <p:cNvPr id="16482" name="Rectangle 123"/>
              <p:cNvSpPr>
                <a:spLocks noChangeArrowheads="1"/>
              </p:cNvSpPr>
              <p:nvPr/>
            </p:nvSpPr>
            <p:spPr bwMode="auto">
              <a:xfrm>
                <a:off x="3624263" y="296386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69.4</a:t>
                </a:r>
                <a:endParaRPr lang="en-US"/>
              </a:p>
            </p:txBody>
          </p:sp>
          <p:sp>
            <p:nvSpPr>
              <p:cNvPr id="16483" name="Freeform 124"/>
              <p:cNvSpPr>
                <a:spLocks/>
              </p:cNvSpPr>
              <p:nvPr/>
            </p:nvSpPr>
            <p:spPr bwMode="auto">
              <a:xfrm>
                <a:off x="3455988" y="3040063"/>
                <a:ext cx="125413" cy="165100"/>
              </a:xfrm>
              <a:custGeom>
                <a:avLst/>
                <a:gdLst>
                  <a:gd name="T0" fmla="*/ 41 w 41"/>
                  <a:gd name="T1" fmla="*/ 0 h 54"/>
                  <a:gd name="T2" fmla="*/ 35 w 41"/>
                  <a:gd name="T3" fmla="*/ 0 h 54"/>
                  <a:gd name="T4" fmla="*/ 0 w 41"/>
                  <a:gd name="T5" fmla="*/ 54 h 54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54"/>
                  <a:gd name="T11" fmla="*/ 41 w 41"/>
                  <a:gd name="T12" fmla="*/ 54 h 5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54">
                    <a:moveTo>
                      <a:pt x="41" y="0"/>
                    </a:moveTo>
                    <a:lnTo>
                      <a:pt x="35" y="0"/>
                    </a:lnTo>
                    <a:lnTo>
                      <a:pt x="0" y="54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484" name="Freeform 125"/>
              <p:cNvSpPr>
                <a:spLocks/>
              </p:cNvSpPr>
              <p:nvPr/>
            </p:nvSpPr>
            <p:spPr bwMode="auto">
              <a:xfrm>
                <a:off x="3227388" y="3040063"/>
                <a:ext cx="223838" cy="165100"/>
              </a:xfrm>
              <a:custGeom>
                <a:avLst/>
                <a:gdLst>
                  <a:gd name="T0" fmla="*/ 73 w 73"/>
                  <a:gd name="T1" fmla="*/ 54 h 54"/>
                  <a:gd name="T2" fmla="*/ 40 w 73"/>
                  <a:gd name="T3" fmla="*/ 54 h 54"/>
                  <a:gd name="T4" fmla="*/ 5 w 73"/>
                  <a:gd name="T5" fmla="*/ 0 h 54"/>
                  <a:gd name="T6" fmla="*/ 0 w 73"/>
                  <a:gd name="T7" fmla="*/ 0 h 5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54"/>
                  <a:gd name="T14" fmla="*/ 73 w 73"/>
                  <a:gd name="T15" fmla="*/ 54 h 5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54">
                    <a:moveTo>
                      <a:pt x="73" y="54"/>
                    </a:moveTo>
                    <a:lnTo>
                      <a:pt x="40" y="54"/>
                    </a:ln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485" name="Rectangle 126"/>
              <p:cNvSpPr>
                <a:spLocks noChangeArrowheads="1"/>
              </p:cNvSpPr>
              <p:nvPr/>
            </p:nvSpPr>
            <p:spPr bwMode="auto">
              <a:xfrm>
                <a:off x="2381250" y="3128963"/>
                <a:ext cx="801501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 dirty="0">
                    <a:solidFill>
                      <a:srgbClr val="00FF00"/>
                    </a:solidFill>
                  </a:rPr>
                  <a:t>Xicmp3029</a:t>
                </a:r>
                <a:endParaRPr lang="en-US" dirty="0"/>
              </a:p>
            </p:txBody>
          </p:sp>
          <p:sp>
            <p:nvSpPr>
              <p:cNvPr id="16486" name="Rectangle 127"/>
              <p:cNvSpPr>
                <a:spLocks noChangeArrowheads="1"/>
              </p:cNvSpPr>
              <p:nvPr/>
            </p:nvSpPr>
            <p:spPr bwMode="auto">
              <a:xfrm>
                <a:off x="3624263" y="31384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70.4</a:t>
                </a:r>
                <a:endParaRPr lang="en-US"/>
              </a:p>
            </p:txBody>
          </p:sp>
          <p:sp>
            <p:nvSpPr>
              <p:cNvPr id="16487" name="Freeform 128"/>
              <p:cNvSpPr>
                <a:spLocks/>
              </p:cNvSpPr>
              <p:nvPr/>
            </p:nvSpPr>
            <p:spPr bwMode="auto">
              <a:xfrm>
                <a:off x="3455988" y="3214688"/>
                <a:ext cx="125413" cy="23813"/>
              </a:xfrm>
              <a:custGeom>
                <a:avLst/>
                <a:gdLst>
                  <a:gd name="T0" fmla="*/ 41 w 41"/>
                  <a:gd name="T1" fmla="*/ 0 h 8"/>
                  <a:gd name="T2" fmla="*/ 35 w 41"/>
                  <a:gd name="T3" fmla="*/ 0 h 8"/>
                  <a:gd name="T4" fmla="*/ 0 w 41"/>
                  <a:gd name="T5" fmla="*/ 8 h 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8"/>
                  <a:gd name="T11" fmla="*/ 41 w 41"/>
                  <a:gd name="T12" fmla="*/ 8 h 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8">
                    <a:moveTo>
                      <a:pt x="41" y="0"/>
                    </a:moveTo>
                    <a:lnTo>
                      <a:pt x="35" y="0"/>
                    </a:lnTo>
                    <a:lnTo>
                      <a:pt x="0" y="8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488" name="Freeform 129"/>
              <p:cNvSpPr>
                <a:spLocks/>
              </p:cNvSpPr>
              <p:nvPr/>
            </p:nvSpPr>
            <p:spPr bwMode="auto">
              <a:xfrm>
                <a:off x="3233738" y="3214688"/>
                <a:ext cx="211138" cy="23813"/>
              </a:xfrm>
              <a:custGeom>
                <a:avLst/>
                <a:gdLst>
                  <a:gd name="T0" fmla="*/ 69 w 69"/>
                  <a:gd name="T1" fmla="*/ 8 h 8"/>
                  <a:gd name="T2" fmla="*/ 38 w 69"/>
                  <a:gd name="T3" fmla="*/ 8 h 8"/>
                  <a:gd name="T4" fmla="*/ 3 w 69"/>
                  <a:gd name="T5" fmla="*/ 0 h 8"/>
                  <a:gd name="T6" fmla="*/ 0 w 69"/>
                  <a:gd name="T7" fmla="*/ 0 h 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8"/>
                  <a:gd name="T14" fmla="*/ 69 w 69"/>
                  <a:gd name="T15" fmla="*/ 8 h 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8">
                    <a:moveTo>
                      <a:pt x="69" y="8"/>
                    </a:moveTo>
                    <a:lnTo>
                      <a:pt x="38" y="8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489" name="Rectangle 130"/>
              <p:cNvSpPr>
                <a:spLocks noChangeArrowheads="1"/>
              </p:cNvSpPr>
              <p:nvPr/>
            </p:nvSpPr>
            <p:spPr bwMode="auto">
              <a:xfrm>
                <a:off x="2428875" y="3302001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u="sng">
                    <a:solidFill>
                      <a:srgbClr val="800000"/>
                    </a:solidFill>
                  </a:rPr>
                  <a:t>Xipes0066</a:t>
                </a:r>
                <a:endParaRPr lang="en-US"/>
              </a:p>
            </p:txBody>
          </p:sp>
          <p:sp>
            <p:nvSpPr>
              <p:cNvPr id="16490" name="Rectangle 131"/>
              <p:cNvSpPr>
                <a:spLocks noChangeArrowheads="1"/>
              </p:cNvSpPr>
              <p:nvPr/>
            </p:nvSpPr>
            <p:spPr bwMode="auto">
              <a:xfrm>
                <a:off x="3624263" y="3314701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71.4</a:t>
                </a:r>
                <a:endParaRPr lang="en-US"/>
              </a:p>
            </p:txBody>
          </p:sp>
          <p:sp>
            <p:nvSpPr>
              <p:cNvPr id="16491" name="Freeform 132"/>
              <p:cNvSpPr>
                <a:spLocks/>
              </p:cNvSpPr>
              <p:nvPr/>
            </p:nvSpPr>
            <p:spPr bwMode="auto">
              <a:xfrm>
                <a:off x="3455988" y="3275013"/>
                <a:ext cx="125413" cy="115888"/>
              </a:xfrm>
              <a:custGeom>
                <a:avLst/>
                <a:gdLst>
                  <a:gd name="T0" fmla="*/ 41 w 41"/>
                  <a:gd name="T1" fmla="*/ 38 h 38"/>
                  <a:gd name="T2" fmla="*/ 35 w 41"/>
                  <a:gd name="T3" fmla="*/ 38 h 38"/>
                  <a:gd name="T4" fmla="*/ 0 w 41"/>
                  <a:gd name="T5" fmla="*/ 0 h 3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38"/>
                  <a:gd name="T11" fmla="*/ 41 w 41"/>
                  <a:gd name="T12" fmla="*/ 38 h 3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38">
                    <a:moveTo>
                      <a:pt x="41" y="38"/>
                    </a:moveTo>
                    <a:lnTo>
                      <a:pt x="35" y="38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492" name="Freeform 133"/>
              <p:cNvSpPr>
                <a:spLocks/>
              </p:cNvSpPr>
              <p:nvPr/>
            </p:nvSpPr>
            <p:spPr bwMode="auto">
              <a:xfrm>
                <a:off x="3233738" y="3275013"/>
                <a:ext cx="211138" cy="115888"/>
              </a:xfrm>
              <a:custGeom>
                <a:avLst/>
                <a:gdLst>
                  <a:gd name="T0" fmla="*/ 69 w 69"/>
                  <a:gd name="T1" fmla="*/ 0 h 38"/>
                  <a:gd name="T2" fmla="*/ 38 w 69"/>
                  <a:gd name="T3" fmla="*/ 0 h 38"/>
                  <a:gd name="T4" fmla="*/ 3 w 69"/>
                  <a:gd name="T5" fmla="*/ 38 h 38"/>
                  <a:gd name="T6" fmla="*/ 0 w 69"/>
                  <a:gd name="T7" fmla="*/ 38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38"/>
                  <a:gd name="T14" fmla="*/ 69 w 69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38">
                    <a:moveTo>
                      <a:pt x="69" y="0"/>
                    </a:moveTo>
                    <a:lnTo>
                      <a:pt x="38" y="0"/>
                    </a:lnTo>
                    <a:lnTo>
                      <a:pt x="3" y="38"/>
                    </a:lnTo>
                    <a:lnTo>
                      <a:pt x="0" y="38"/>
                    </a:lnTo>
                  </a:path>
                </a:pathLst>
              </a:custGeom>
              <a:noFill/>
              <a:ln w="12">
                <a:solidFill>
                  <a:srgbClr val="8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493" name="Rectangle 134"/>
              <p:cNvSpPr>
                <a:spLocks noChangeArrowheads="1"/>
              </p:cNvSpPr>
              <p:nvPr/>
            </p:nvSpPr>
            <p:spPr bwMode="auto">
              <a:xfrm>
                <a:off x="2428875" y="3482976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dirty="0">
                    <a:solidFill>
                      <a:srgbClr val="00FFFF"/>
                    </a:solidFill>
                  </a:rPr>
                  <a:t>Xipes0219</a:t>
                </a:r>
                <a:endParaRPr lang="en-US" dirty="0"/>
              </a:p>
            </p:txBody>
          </p:sp>
          <p:sp>
            <p:nvSpPr>
              <p:cNvPr id="16494" name="Rectangle 135"/>
              <p:cNvSpPr>
                <a:spLocks noChangeArrowheads="1"/>
              </p:cNvSpPr>
              <p:nvPr/>
            </p:nvSpPr>
            <p:spPr bwMode="auto">
              <a:xfrm>
                <a:off x="3624263" y="34940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72.8</a:t>
                </a:r>
                <a:endParaRPr lang="en-US"/>
              </a:p>
            </p:txBody>
          </p:sp>
          <p:sp>
            <p:nvSpPr>
              <p:cNvPr id="16495" name="Freeform 136"/>
              <p:cNvSpPr>
                <a:spLocks/>
              </p:cNvSpPr>
              <p:nvPr/>
            </p:nvSpPr>
            <p:spPr bwMode="auto">
              <a:xfrm>
                <a:off x="3455988" y="3327401"/>
                <a:ext cx="125413" cy="242888"/>
              </a:xfrm>
              <a:custGeom>
                <a:avLst/>
                <a:gdLst>
                  <a:gd name="T0" fmla="*/ 41 w 41"/>
                  <a:gd name="T1" fmla="*/ 80 h 80"/>
                  <a:gd name="T2" fmla="*/ 35 w 41"/>
                  <a:gd name="T3" fmla="*/ 80 h 80"/>
                  <a:gd name="T4" fmla="*/ 0 w 41"/>
                  <a:gd name="T5" fmla="*/ 0 h 80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80"/>
                  <a:gd name="T11" fmla="*/ 41 w 41"/>
                  <a:gd name="T12" fmla="*/ 80 h 8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80">
                    <a:moveTo>
                      <a:pt x="41" y="80"/>
                    </a:moveTo>
                    <a:lnTo>
                      <a:pt x="35" y="8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496" name="Freeform 137"/>
              <p:cNvSpPr>
                <a:spLocks/>
              </p:cNvSpPr>
              <p:nvPr/>
            </p:nvSpPr>
            <p:spPr bwMode="auto">
              <a:xfrm>
                <a:off x="3233738" y="3327401"/>
                <a:ext cx="211138" cy="242888"/>
              </a:xfrm>
              <a:custGeom>
                <a:avLst/>
                <a:gdLst>
                  <a:gd name="T0" fmla="*/ 69 w 69"/>
                  <a:gd name="T1" fmla="*/ 0 h 80"/>
                  <a:gd name="T2" fmla="*/ 38 w 69"/>
                  <a:gd name="T3" fmla="*/ 0 h 80"/>
                  <a:gd name="T4" fmla="*/ 3 w 69"/>
                  <a:gd name="T5" fmla="*/ 80 h 80"/>
                  <a:gd name="T6" fmla="*/ 0 w 69"/>
                  <a:gd name="T7" fmla="*/ 80 h 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80"/>
                  <a:gd name="T14" fmla="*/ 69 w 69"/>
                  <a:gd name="T15" fmla="*/ 80 h 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80">
                    <a:moveTo>
                      <a:pt x="69" y="0"/>
                    </a:moveTo>
                    <a:lnTo>
                      <a:pt x="38" y="0"/>
                    </a:lnTo>
                    <a:lnTo>
                      <a:pt x="3" y="80"/>
                    </a:lnTo>
                    <a:lnTo>
                      <a:pt x="0" y="80"/>
                    </a:lnTo>
                  </a:path>
                </a:pathLst>
              </a:custGeom>
              <a:noFill/>
              <a:ln w="12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497" name="Rectangle 138"/>
              <p:cNvSpPr>
                <a:spLocks noChangeArrowheads="1"/>
              </p:cNvSpPr>
              <p:nvPr/>
            </p:nvSpPr>
            <p:spPr bwMode="auto">
              <a:xfrm>
                <a:off x="2454275" y="3662363"/>
                <a:ext cx="782638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Xipes0114</a:t>
                </a:r>
                <a:endParaRPr lang="en-US"/>
              </a:p>
            </p:txBody>
          </p:sp>
          <p:sp>
            <p:nvSpPr>
              <p:cNvPr id="16498" name="Rectangle 139"/>
              <p:cNvSpPr>
                <a:spLocks noChangeArrowheads="1"/>
              </p:cNvSpPr>
              <p:nvPr/>
            </p:nvSpPr>
            <p:spPr bwMode="auto">
              <a:xfrm>
                <a:off x="3624263" y="36718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75.8</a:t>
                </a:r>
                <a:endParaRPr lang="en-US"/>
              </a:p>
            </p:txBody>
          </p:sp>
          <p:sp>
            <p:nvSpPr>
              <p:cNvPr id="16499" name="Freeform 140"/>
              <p:cNvSpPr>
                <a:spLocks/>
              </p:cNvSpPr>
              <p:nvPr/>
            </p:nvSpPr>
            <p:spPr bwMode="auto">
              <a:xfrm>
                <a:off x="3455988" y="3433763"/>
                <a:ext cx="125413" cy="314325"/>
              </a:xfrm>
              <a:custGeom>
                <a:avLst/>
                <a:gdLst>
                  <a:gd name="T0" fmla="*/ 41 w 41"/>
                  <a:gd name="T1" fmla="*/ 103 h 103"/>
                  <a:gd name="T2" fmla="*/ 35 w 41"/>
                  <a:gd name="T3" fmla="*/ 103 h 103"/>
                  <a:gd name="T4" fmla="*/ 0 w 41"/>
                  <a:gd name="T5" fmla="*/ 0 h 103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03"/>
                  <a:gd name="T11" fmla="*/ 41 w 41"/>
                  <a:gd name="T12" fmla="*/ 103 h 10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03">
                    <a:moveTo>
                      <a:pt x="41" y="103"/>
                    </a:moveTo>
                    <a:lnTo>
                      <a:pt x="35" y="103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500" name="Freeform 141"/>
              <p:cNvSpPr>
                <a:spLocks/>
              </p:cNvSpPr>
              <p:nvPr/>
            </p:nvSpPr>
            <p:spPr bwMode="auto">
              <a:xfrm>
                <a:off x="3227388" y="3433763"/>
                <a:ext cx="223838" cy="314325"/>
              </a:xfrm>
              <a:custGeom>
                <a:avLst/>
                <a:gdLst>
                  <a:gd name="T0" fmla="*/ 73 w 73"/>
                  <a:gd name="T1" fmla="*/ 0 h 103"/>
                  <a:gd name="T2" fmla="*/ 40 w 73"/>
                  <a:gd name="T3" fmla="*/ 0 h 103"/>
                  <a:gd name="T4" fmla="*/ 5 w 73"/>
                  <a:gd name="T5" fmla="*/ 103 h 103"/>
                  <a:gd name="T6" fmla="*/ 0 w 73"/>
                  <a:gd name="T7" fmla="*/ 103 h 10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103"/>
                  <a:gd name="T14" fmla="*/ 73 w 73"/>
                  <a:gd name="T15" fmla="*/ 103 h 10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103">
                    <a:moveTo>
                      <a:pt x="73" y="0"/>
                    </a:moveTo>
                    <a:lnTo>
                      <a:pt x="40" y="0"/>
                    </a:lnTo>
                    <a:lnTo>
                      <a:pt x="5" y="103"/>
                    </a:lnTo>
                    <a:lnTo>
                      <a:pt x="0" y="103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501" name="Rectangle 142"/>
              <p:cNvSpPr>
                <a:spLocks noChangeArrowheads="1"/>
              </p:cNvSpPr>
              <p:nvPr/>
            </p:nvSpPr>
            <p:spPr bwMode="auto">
              <a:xfrm>
                <a:off x="2368550" y="3835401"/>
                <a:ext cx="88106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Xpsmp2084</a:t>
                </a:r>
                <a:endParaRPr lang="en-US"/>
              </a:p>
            </p:txBody>
          </p:sp>
          <p:sp>
            <p:nvSpPr>
              <p:cNvPr id="16502" name="Rectangle 143"/>
              <p:cNvSpPr>
                <a:spLocks noChangeArrowheads="1"/>
              </p:cNvSpPr>
              <p:nvPr/>
            </p:nvSpPr>
            <p:spPr bwMode="auto">
              <a:xfrm>
                <a:off x="3624263" y="3844926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77.4</a:t>
                </a:r>
                <a:endParaRPr lang="en-US"/>
              </a:p>
            </p:txBody>
          </p:sp>
          <p:sp>
            <p:nvSpPr>
              <p:cNvPr id="16503" name="Freeform 144"/>
              <p:cNvSpPr>
                <a:spLocks/>
              </p:cNvSpPr>
              <p:nvPr/>
            </p:nvSpPr>
            <p:spPr bwMode="auto">
              <a:xfrm>
                <a:off x="3455988" y="3490913"/>
                <a:ext cx="125413" cy="430213"/>
              </a:xfrm>
              <a:custGeom>
                <a:avLst/>
                <a:gdLst>
                  <a:gd name="T0" fmla="*/ 41 w 41"/>
                  <a:gd name="T1" fmla="*/ 141 h 141"/>
                  <a:gd name="T2" fmla="*/ 35 w 41"/>
                  <a:gd name="T3" fmla="*/ 141 h 141"/>
                  <a:gd name="T4" fmla="*/ 0 w 41"/>
                  <a:gd name="T5" fmla="*/ 0 h 14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41"/>
                  <a:gd name="T11" fmla="*/ 41 w 41"/>
                  <a:gd name="T12" fmla="*/ 141 h 1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41">
                    <a:moveTo>
                      <a:pt x="41" y="141"/>
                    </a:moveTo>
                    <a:lnTo>
                      <a:pt x="35" y="14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504" name="Freeform 145"/>
              <p:cNvSpPr>
                <a:spLocks/>
              </p:cNvSpPr>
              <p:nvPr/>
            </p:nvSpPr>
            <p:spPr bwMode="auto">
              <a:xfrm>
                <a:off x="3227388" y="3490913"/>
                <a:ext cx="223838" cy="430213"/>
              </a:xfrm>
              <a:custGeom>
                <a:avLst/>
                <a:gdLst>
                  <a:gd name="T0" fmla="*/ 73 w 73"/>
                  <a:gd name="T1" fmla="*/ 0 h 141"/>
                  <a:gd name="T2" fmla="*/ 40 w 73"/>
                  <a:gd name="T3" fmla="*/ 0 h 141"/>
                  <a:gd name="T4" fmla="*/ 5 w 73"/>
                  <a:gd name="T5" fmla="*/ 141 h 141"/>
                  <a:gd name="T6" fmla="*/ 0 w 73"/>
                  <a:gd name="T7" fmla="*/ 141 h 1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141"/>
                  <a:gd name="T14" fmla="*/ 73 w 73"/>
                  <a:gd name="T15" fmla="*/ 141 h 1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141">
                    <a:moveTo>
                      <a:pt x="73" y="0"/>
                    </a:moveTo>
                    <a:lnTo>
                      <a:pt x="40" y="0"/>
                    </a:lnTo>
                    <a:lnTo>
                      <a:pt x="5" y="141"/>
                    </a:lnTo>
                    <a:lnTo>
                      <a:pt x="0" y="141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505" name="Rectangle 146"/>
              <p:cNvSpPr>
                <a:spLocks noChangeArrowheads="1"/>
              </p:cNvSpPr>
              <p:nvPr/>
            </p:nvSpPr>
            <p:spPr bwMode="auto">
              <a:xfrm>
                <a:off x="2368550" y="4010026"/>
                <a:ext cx="88106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Xpsmp2008</a:t>
                </a:r>
                <a:endParaRPr lang="en-US"/>
              </a:p>
            </p:txBody>
          </p:sp>
          <p:sp>
            <p:nvSpPr>
              <p:cNvPr id="16506" name="Rectangle 147"/>
              <p:cNvSpPr>
                <a:spLocks noChangeArrowheads="1"/>
              </p:cNvSpPr>
              <p:nvPr/>
            </p:nvSpPr>
            <p:spPr bwMode="auto">
              <a:xfrm>
                <a:off x="3624263" y="4019551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87.4</a:t>
                </a:r>
                <a:endParaRPr lang="en-US"/>
              </a:p>
            </p:txBody>
          </p:sp>
          <p:sp>
            <p:nvSpPr>
              <p:cNvPr id="16507" name="Freeform 148"/>
              <p:cNvSpPr>
                <a:spLocks/>
              </p:cNvSpPr>
              <p:nvPr/>
            </p:nvSpPr>
            <p:spPr bwMode="auto">
              <a:xfrm>
                <a:off x="3455988" y="3851276"/>
                <a:ext cx="125413" cy="244475"/>
              </a:xfrm>
              <a:custGeom>
                <a:avLst/>
                <a:gdLst>
                  <a:gd name="T0" fmla="*/ 41 w 41"/>
                  <a:gd name="T1" fmla="*/ 80 h 80"/>
                  <a:gd name="T2" fmla="*/ 35 w 41"/>
                  <a:gd name="T3" fmla="*/ 80 h 80"/>
                  <a:gd name="T4" fmla="*/ 0 w 41"/>
                  <a:gd name="T5" fmla="*/ 0 h 80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80"/>
                  <a:gd name="T11" fmla="*/ 41 w 41"/>
                  <a:gd name="T12" fmla="*/ 80 h 8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80">
                    <a:moveTo>
                      <a:pt x="41" y="80"/>
                    </a:moveTo>
                    <a:lnTo>
                      <a:pt x="35" y="8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508" name="Freeform 149"/>
              <p:cNvSpPr>
                <a:spLocks/>
              </p:cNvSpPr>
              <p:nvPr/>
            </p:nvSpPr>
            <p:spPr bwMode="auto">
              <a:xfrm>
                <a:off x="3227388" y="3851276"/>
                <a:ext cx="223838" cy="244475"/>
              </a:xfrm>
              <a:custGeom>
                <a:avLst/>
                <a:gdLst>
                  <a:gd name="T0" fmla="*/ 73 w 73"/>
                  <a:gd name="T1" fmla="*/ 0 h 80"/>
                  <a:gd name="T2" fmla="*/ 40 w 73"/>
                  <a:gd name="T3" fmla="*/ 0 h 80"/>
                  <a:gd name="T4" fmla="*/ 5 w 73"/>
                  <a:gd name="T5" fmla="*/ 80 h 80"/>
                  <a:gd name="T6" fmla="*/ 0 w 73"/>
                  <a:gd name="T7" fmla="*/ 80 h 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80"/>
                  <a:gd name="T14" fmla="*/ 73 w 73"/>
                  <a:gd name="T15" fmla="*/ 80 h 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80">
                    <a:moveTo>
                      <a:pt x="73" y="0"/>
                    </a:moveTo>
                    <a:lnTo>
                      <a:pt x="40" y="0"/>
                    </a:lnTo>
                    <a:lnTo>
                      <a:pt x="5" y="80"/>
                    </a:lnTo>
                    <a:lnTo>
                      <a:pt x="0" y="8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6439" name="Rectangle 150"/>
            <p:cNvSpPr>
              <a:spLocks noChangeArrowheads="1"/>
            </p:cNvSpPr>
            <p:nvPr/>
          </p:nvSpPr>
          <p:spPr bwMode="auto">
            <a:xfrm>
              <a:off x="3114675" y="296863"/>
              <a:ext cx="428002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Pg_4</a:t>
              </a:r>
              <a:endParaRPr lang="en-US"/>
            </a:p>
          </p:txBody>
        </p:sp>
      </p:grpSp>
      <p:cxnSp>
        <p:nvCxnSpPr>
          <p:cNvPr id="275" name="Straight Connector 274"/>
          <p:cNvCxnSpPr/>
          <p:nvPr/>
        </p:nvCxnSpPr>
        <p:spPr>
          <a:xfrm flipV="1">
            <a:off x="1701800" y="1676400"/>
            <a:ext cx="614363" cy="0"/>
          </a:xfrm>
          <a:prstGeom prst="line">
            <a:avLst/>
          </a:prstGeom>
          <a:ln w="9525" cap="rnd">
            <a:solidFill>
              <a:srgbClr val="00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7" name="Straight Connector 276"/>
          <p:cNvCxnSpPr/>
          <p:nvPr/>
        </p:nvCxnSpPr>
        <p:spPr>
          <a:xfrm flipV="1">
            <a:off x="1700213" y="3230563"/>
            <a:ext cx="615950" cy="182562"/>
          </a:xfrm>
          <a:prstGeom prst="line">
            <a:avLst/>
          </a:prstGeom>
          <a:ln w="9525" cap="rnd">
            <a:solidFill>
              <a:srgbClr val="FFC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Straight Connector 277"/>
          <p:cNvCxnSpPr/>
          <p:nvPr/>
        </p:nvCxnSpPr>
        <p:spPr>
          <a:xfrm>
            <a:off x="1690688" y="3260725"/>
            <a:ext cx="609600" cy="128588"/>
          </a:xfrm>
          <a:prstGeom prst="line">
            <a:avLst/>
          </a:prstGeom>
          <a:ln w="9525" cap="rnd">
            <a:solidFill>
              <a:srgbClr val="00008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" name="Straight Connector 278"/>
          <p:cNvCxnSpPr/>
          <p:nvPr/>
        </p:nvCxnSpPr>
        <p:spPr>
          <a:xfrm rot="21000000" flipH="1" flipV="1">
            <a:off x="1728896" y="3727222"/>
            <a:ext cx="566928" cy="256032"/>
          </a:xfrm>
          <a:prstGeom prst="line">
            <a:avLst/>
          </a:prstGeom>
          <a:ln w="9525" cap="rnd">
            <a:solidFill>
              <a:srgbClr val="00FF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Straight Connector 279"/>
          <p:cNvCxnSpPr/>
          <p:nvPr/>
        </p:nvCxnSpPr>
        <p:spPr>
          <a:xfrm rot="10800000" flipH="1">
            <a:off x="1701800" y="3560763"/>
            <a:ext cx="614363" cy="36512"/>
          </a:xfrm>
          <a:prstGeom prst="line">
            <a:avLst/>
          </a:prstGeom>
          <a:ln w="9525" cap="rnd">
            <a:solidFill>
              <a:srgbClr val="FF66CC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Straight Connector 285"/>
          <p:cNvCxnSpPr/>
          <p:nvPr/>
        </p:nvCxnSpPr>
        <p:spPr>
          <a:xfrm flipV="1">
            <a:off x="3962400" y="1676400"/>
            <a:ext cx="620713" cy="0"/>
          </a:xfrm>
          <a:prstGeom prst="line">
            <a:avLst/>
          </a:prstGeom>
          <a:ln w="9525" cap="rnd">
            <a:solidFill>
              <a:srgbClr val="00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Straight Connector 287"/>
          <p:cNvCxnSpPr/>
          <p:nvPr/>
        </p:nvCxnSpPr>
        <p:spPr>
          <a:xfrm flipV="1">
            <a:off x="3957638" y="2301875"/>
            <a:ext cx="622300" cy="0"/>
          </a:xfrm>
          <a:prstGeom prst="line">
            <a:avLst/>
          </a:prstGeom>
          <a:ln w="9525" cap="rnd">
            <a:solidFill>
              <a:srgbClr val="FF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9" name="Straight Connector 288"/>
          <p:cNvCxnSpPr/>
          <p:nvPr/>
        </p:nvCxnSpPr>
        <p:spPr>
          <a:xfrm>
            <a:off x="3970338" y="3762370"/>
            <a:ext cx="593725" cy="457200"/>
          </a:xfrm>
          <a:prstGeom prst="line">
            <a:avLst/>
          </a:prstGeom>
          <a:ln w="9525" cap="rnd">
            <a:solidFill>
              <a:srgbClr val="00FFFF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1" name="Straight Connector 290"/>
          <p:cNvCxnSpPr/>
          <p:nvPr/>
        </p:nvCxnSpPr>
        <p:spPr>
          <a:xfrm flipH="1">
            <a:off x="3970338" y="3884290"/>
            <a:ext cx="593725" cy="45720"/>
          </a:xfrm>
          <a:prstGeom prst="line">
            <a:avLst/>
          </a:prstGeom>
          <a:ln w="9525" cap="rnd">
            <a:solidFill>
              <a:srgbClr val="00FF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2" name="Straight Connector 291"/>
          <p:cNvCxnSpPr/>
          <p:nvPr/>
        </p:nvCxnSpPr>
        <p:spPr>
          <a:xfrm flipV="1">
            <a:off x="3954463" y="2835275"/>
            <a:ext cx="622300" cy="219075"/>
          </a:xfrm>
          <a:prstGeom prst="line">
            <a:avLst/>
          </a:prstGeom>
          <a:ln w="9525" cap="rnd">
            <a:solidFill>
              <a:srgbClr val="008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3" name="Straight Connector 292"/>
          <p:cNvCxnSpPr/>
          <p:nvPr/>
        </p:nvCxnSpPr>
        <p:spPr>
          <a:xfrm flipV="1">
            <a:off x="3962400" y="3001962"/>
            <a:ext cx="593725" cy="402336"/>
          </a:xfrm>
          <a:prstGeom prst="line">
            <a:avLst/>
          </a:prstGeom>
          <a:ln w="9525" cap="rnd">
            <a:solidFill>
              <a:srgbClr val="00008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Straight Connector 295"/>
          <p:cNvCxnSpPr/>
          <p:nvPr/>
        </p:nvCxnSpPr>
        <p:spPr>
          <a:xfrm>
            <a:off x="3954463" y="3216275"/>
            <a:ext cx="622300" cy="109538"/>
          </a:xfrm>
          <a:prstGeom prst="line">
            <a:avLst/>
          </a:prstGeom>
          <a:ln w="9525" cap="rnd">
            <a:solidFill>
              <a:srgbClr val="FFC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Straight Connector 297"/>
          <p:cNvCxnSpPr/>
          <p:nvPr/>
        </p:nvCxnSpPr>
        <p:spPr>
          <a:xfrm rot="10800000" flipH="1">
            <a:off x="3965575" y="3528127"/>
            <a:ext cx="614363" cy="54864"/>
          </a:xfrm>
          <a:prstGeom prst="line">
            <a:avLst/>
          </a:prstGeom>
          <a:ln w="9525" cap="rnd">
            <a:solidFill>
              <a:srgbClr val="FF66CC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9" name="Straight Connector 298"/>
          <p:cNvCxnSpPr/>
          <p:nvPr/>
        </p:nvCxnSpPr>
        <p:spPr>
          <a:xfrm rot="5400000" flipH="1" flipV="1">
            <a:off x="3903027" y="4101149"/>
            <a:ext cx="731520" cy="622300"/>
          </a:xfrm>
          <a:prstGeom prst="line">
            <a:avLst/>
          </a:prstGeom>
          <a:ln w="9525" cap="rnd">
            <a:solidFill>
              <a:srgbClr val="80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3" name="Straight Connector 302"/>
          <p:cNvCxnSpPr/>
          <p:nvPr/>
        </p:nvCxnSpPr>
        <p:spPr>
          <a:xfrm rot="10800000" flipH="1">
            <a:off x="6281738" y="3525838"/>
            <a:ext cx="614362" cy="0"/>
          </a:xfrm>
          <a:prstGeom prst="line">
            <a:avLst/>
          </a:prstGeom>
          <a:ln w="9525" cap="rnd">
            <a:solidFill>
              <a:srgbClr val="FF66CC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4" name="Straight Connector 303"/>
          <p:cNvCxnSpPr/>
          <p:nvPr/>
        </p:nvCxnSpPr>
        <p:spPr>
          <a:xfrm flipH="1">
            <a:off x="6294438" y="3741738"/>
            <a:ext cx="593725" cy="136525"/>
          </a:xfrm>
          <a:prstGeom prst="line">
            <a:avLst/>
          </a:prstGeom>
          <a:ln w="9525" cap="rnd">
            <a:solidFill>
              <a:srgbClr val="00FF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5" name="Straight Connector 304"/>
          <p:cNvCxnSpPr/>
          <p:nvPr/>
        </p:nvCxnSpPr>
        <p:spPr>
          <a:xfrm flipH="1" flipV="1">
            <a:off x="6294438" y="3014663"/>
            <a:ext cx="593725" cy="328612"/>
          </a:xfrm>
          <a:prstGeom prst="line">
            <a:avLst/>
          </a:prstGeom>
          <a:ln w="9525" cap="rnd">
            <a:solidFill>
              <a:srgbClr val="00008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6" name="Straight Connector 305"/>
          <p:cNvCxnSpPr/>
          <p:nvPr/>
        </p:nvCxnSpPr>
        <p:spPr>
          <a:xfrm rot="16200000" flipV="1">
            <a:off x="6256338" y="4092575"/>
            <a:ext cx="657225" cy="606425"/>
          </a:xfrm>
          <a:prstGeom prst="line">
            <a:avLst/>
          </a:prstGeom>
          <a:ln w="9525" cap="rnd">
            <a:solidFill>
              <a:srgbClr val="80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" name="Straight Connector 307"/>
          <p:cNvCxnSpPr/>
          <p:nvPr/>
        </p:nvCxnSpPr>
        <p:spPr>
          <a:xfrm flipV="1">
            <a:off x="6278563" y="1676400"/>
            <a:ext cx="622300" cy="0"/>
          </a:xfrm>
          <a:prstGeom prst="line">
            <a:avLst/>
          </a:prstGeom>
          <a:ln w="9525" cap="rnd">
            <a:solidFill>
              <a:srgbClr val="00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" name="Straight Connector 308"/>
          <p:cNvCxnSpPr/>
          <p:nvPr/>
        </p:nvCxnSpPr>
        <p:spPr>
          <a:xfrm rot="16200000" flipH="1">
            <a:off x="8320088" y="1889125"/>
            <a:ext cx="990600" cy="609600"/>
          </a:xfrm>
          <a:prstGeom prst="line">
            <a:avLst/>
          </a:prstGeom>
          <a:ln w="9525" cap="rnd">
            <a:solidFill>
              <a:srgbClr val="000000"/>
            </a:solidFill>
            <a:prstDash val="solid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1" name="Straight Connector 310"/>
          <p:cNvCxnSpPr/>
          <p:nvPr/>
        </p:nvCxnSpPr>
        <p:spPr>
          <a:xfrm flipH="1" flipV="1">
            <a:off x="6281738" y="2301875"/>
            <a:ext cx="603250" cy="0"/>
          </a:xfrm>
          <a:prstGeom prst="line">
            <a:avLst/>
          </a:prstGeom>
          <a:ln w="9525" cap="rnd">
            <a:solidFill>
              <a:srgbClr val="FF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2" name="Straight Connector 311"/>
          <p:cNvCxnSpPr/>
          <p:nvPr/>
        </p:nvCxnSpPr>
        <p:spPr>
          <a:xfrm flipH="1" flipV="1">
            <a:off x="8516938" y="2301875"/>
            <a:ext cx="585787" cy="0"/>
          </a:xfrm>
          <a:prstGeom prst="line">
            <a:avLst/>
          </a:prstGeom>
          <a:ln w="9525" cap="rnd">
            <a:solidFill>
              <a:srgbClr val="FF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3" name="Straight Connector 312"/>
          <p:cNvCxnSpPr/>
          <p:nvPr/>
        </p:nvCxnSpPr>
        <p:spPr>
          <a:xfrm rot="5520000">
            <a:off x="8176419" y="2834481"/>
            <a:ext cx="1279525" cy="563563"/>
          </a:xfrm>
          <a:prstGeom prst="line">
            <a:avLst/>
          </a:prstGeom>
          <a:ln w="9525" cap="rnd">
            <a:solidFill>
              <a:srgbClr val="00FF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5" name="Straight Connector 314"/>
          <p:cNvCxnSpPr/>
          <p:nvPr/>
        </p:nvCxnSpPr>
        <p:spPr>
          <a:xfrm rot="10800000" flipV="1">
            <a:off x="8520113" y="4767263"/>
            <a:ext cx="604837" cy="0"/>
          </a:xfrm>
          <a:prstGeom prst="line">
            <a:avLst/>
          </a:prstGeom>
          <a:ln w="9525" cap="rnd">
            <a:solidFill>
              <a:srgbClr val="80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7" name="Straight Connector 316"/>
          <p:cNvCxnSpPr/>
          <p:nvPr/>
        </p:nvCxnSpPr>
        <p:spPr>
          <a:xfrm rot="-240000" flipH="1" flipV="1">
            <a:off x="8518525" y="3336925"/>
            <a:ext cx="595313" cy="0"/>
          </a:xfrm>
          <a:prstGeom prst="line">
            <a:avLst/>
          </a:prstGeom>
          <a:ln w="9525" cap="rnd">
            <a:solidFill>
              <a:srgbClr val="00008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8" name="Straight Connector 317"/>
          <p:cNvCxnSpPr/>
          <p:nvPr/>
        </p:nvCxnSpPr>
        <p:spPr>
          <a:xfrm flipV="1">
            <a:off x="8526463" y="3444875"/>
            <a:ext cx="2895600" cy="76200"/>
          </a:xfrm>
          <a:prstGeom prst="line">
            <a:avLst/>
          </a:prstGeom>
          <a:ln w="9525" cap="rnd">
            <a:solidFill>
              <a:srgbClr val="FF66CC"/>
            </a:solidFill>
            <a:prstDash val="dash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0" name="Straight Connector 319"/>
          <p:cNvCxnSpPr/>
          <p:nvPr/>
        </p:nvCxnSpPr>
        <p:spPr>
          <a:xfrm>
            <a:off x="6294438" y="3368675"/>
            <a:ext cx="2819400" cy="685800"/>
          </a:xfrm>
          <a:prstGeom prst="line">
            <a:avLst/>
          </a:prstGeom>
          <a:ln w="9525" cap="rnd">
            <a:solidFill>
              <a:srgbClr val="FFC000"/>
            </a:solidFill>
            <a:prstDash val="dash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4" name="Straight Connector 323"/>
          <p:cNvCxnSpPr/>
          <p:nvPr/>
        </p:nvCxnSpPr>
        <p:spPr>
          <a:xfrm rot="-300000" flipH="1" flipV="1">
            <a:off x="10820400" y="3305175"/>
            <a:ext cx="595313" cy="0"/>
          </a:xfrm>
          <a:prstGeom prst="line">
            <a:avLst/>
          </a:prstGeom>
          <a:ln w="9525" cap="rnd">
            <a:solidFill>
              <a:srgbClr val="00008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5" name="Straight Connector 324"/>
          <p:cNvCxnSpPr/>
          <p:nvPr/>
        </p:nvCxnSpPr>
        <p:spPr>
          <a:xfrm rot="-120000">
            <a:off x="10839450" y="2466975"/>
            <a:ext cx="566738" cy="1198563"/>
          </a:xfrm>
          <a:prstGeom prst="line">
            <a:avLst/>
          </a:prstGeom>
          <a:ln w="9525" cap="rnd">
            <a:solidFill>
              <a:srgbClr val="00FF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0" name="Straight Connector 329"/>
          <p:cNvCxnSpPr/>
          <p:nvPr/>
        </p:nvCxnSpPr>
        <p:spPr>
          <a:xfrm rot="5400000">
            <a:off x="10621963" y="1905000"/>
            <a:ext cx="990600" cy="609600"/>
          </a:xfrm>
          <a:prstGeom prst="line">
            <a:avLst/>
          </a:prstGeom>
          <a:ln w="9525" cap="rnd">
            <a:solidFill>
              <a:srgbClr val="000000"/>
            </a:solidFill>
            <a:prstDash val="solid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1" name="Group 300"/>
          <p:cNvGrpSpPr/>
          <p:nvPr/>
        </p:nvGrpSpPr>
        <p:grpSpPr>
          <a:xfrm>
            <a:off x="2418488" y="1221876"/>
            <a:ext cx="1557338" cy="569913"/>
            <a:chOff x="2392362" y="176212"/>
            <a:chExt cx="1557338" cy="569913"/>
          </a:xfrm>
        </p:grpSpPr>
        <p:grpSp>
          <p:nvGrpSpPr>
            <p:cNvPr id="302" name="Group 54"/>
            <p:cNvGrpSpPr/>
            <p:nvPr/>
          </p:nvGrpSpPr>
          <p:grpSpPr>
            <a:xfrm>
              <a:off x="2392362" y="533400"/>
              <a:ext cx="1557338" cy="212725"/>
              <a:chOff x="4224338" y="654051"/>
              <a:chExt cx="1557338" cy="212725"/>
            </a:xfrm>
          </p:grpSpPr>
          <p:sp>
            <p:nvSpPr>
              <p:cNvPr id="310" name="AutoShape 13"/>
              <p:cNvSpPr>
                <a:spLocks noChangeArrowheads="1"/>
              </p:cNvSpPr>
              <p:nvPr/>
            </p:nvSpPr>
            <p:spPr bwMode="auto">
              <a:xfrm>
                <a:off x="5145088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Rectangle 14"/>
              <p:cNvSpPr>
                <a:spLocks noChangeArrowheads="1"/>
              </p:cNvSpPr>
              <p:nvPr/>
            </p:nvSpPr>
            <p:spPr bwMode="auto">
              <a:xfrm>
                <a:off x="4224338" y="654051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1" u="sng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Xipes0208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16" name="Rectangle 15"/>
              <p:cNvSpPr>
                <a:spLocks noChangeArrowheads="1"/>
              </p:cNvSpPr>
              <p:nvPr/>
            </p:nvSpPr>
            <p:spPr bwMode="auto">
              <a:xfrm>
                <a:off x="5419726" y="6619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55.0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19" name="Freeform 16"/>
              <p:cNvSpPr>
                <a:spLocks/>
              </p:cNvSpPr>
              <p:nvPr/>
            </p:nvSpPr>
            <p:spPr bwMode="auto">
              <a:xfrm>
                <a:off x="5251451" y="704851"/>
                <a:ext cx="125413" cy="33338"/>
              </a:xfrm>
              <a:custGeom>
                <a:avLst/>
                <a:gdLst/>
                <a:ahLst/>
                <a:cxnLst>
                  <a:cxn ang="0">
                    <a:pos x="41" y="11"/>
                  </a:cxn>
                  <a:cxn ang="0">
                    <a:pos x="35" y="11"/>
                  </a:cxn>
                  <a:cxn ang="0">
                    <a:pos x="0" y="0"/>
                  </a:cxn>
                </a:cxnLst>
                <a:rect l="0" t="0" r="r" b="b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Freeform 17"/>
              <p:cNvSpPr>
                <a:spLocks/>
              </p:cNvSpPr>
              <p:nvPr/>
            </p:nvSpPr>
            <p:spPr bwMode="auto">
              <a:xfrm>
                <a:off x="5029201" y="704851"/>
                <a:ext cx="209550" cy="33338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38" y="0"/>
                  </a:cxn>
                  <a:cxn ang="0">
                    <a:pos x="3" y="11"/>
                  </a:cxn>
                  <a:cxn ang="0">
                    <a:pos x="0" y="11"/>
                  </a:cxn>
                </a:cxnLst>
                <a:rect l="0" t="0" r="r" b="b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07" name="Rectangle 18"/>
            <p:cNvSpPr>
              <a:spLocks noChangeArrowheads="1"/>
            </p:cNvSpPr>
            <p:nvPr/>
          </p:nvSpPr>
          <p:spPr bwMode="auto">
            <a:xfrm>
              <a:off x="3184525" y="176212"/>
              <a:ext cx="44767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Si_5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322" name="Group 321"/>
          <p:cNvGrpSpPr/>
          <p:nvPr/>
        </p:nvGrpSpPr>
        <p:grpSpPr>
          <a:xfrm>
            <a:off x="2416310" y="1906679"/>
            <a:ext cx="1557338" cy="507773"/>
            <a:chOff x="2468562" y="1765527"/>
            <a:chExt cx="1557338" cy="507773"/>
          </a:xfrm>
        </p:grpSpPr>
        <p:grpSp>
          <p:nvGrpSpPr>
            <p:cNvPr id="323" name="Group 55"/>
            <p:cNvGrpSpPr/>
            <p:nvPr/>
          </p:nvGrpSpPr>
          <p:grpSpPr>
            <a:xfrm>
              <a:off x="2468562" y="2057400"/>
              <a:ext cx="1557338" cy="215900"/>
              <a:chOff x="2551113" y="654051"/>
              <a:chExt cx="1557338" cy="215900"/>
            </a:xfrm>
          </p:grpSpPr>
          <p:sp>
            <p:nvSpPr>
              <p:cNvPr id="327" name="AutoShape 6"/>
              <p:cNvSpPr>
                <a:spLocks noChangeArrowheads="1"/>
              </p:cNvSpPr>
              <p:nvPr/>
            </p:nvSpPr>
            <p:spPr bwMode="auto">
              <a:xfrm>
                <a:off x="3471863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Rectangle 7"/>
              <p:cNvSpPr>
                <a:spLocks noChangeArrowheads="1"/>
              </p:cNvSpPr>
              <p:nvPr/>
            </p:nvSpPr>
            <p:spPr bwMode="auto">
              <a:xfrm>
                <a:off x="2551113" y="654051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sng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itchFamily="34" charset="0"/>
                  </a:rPr>
                  <a:t>Xipes0174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29" name="Rectangle 8"/>
              <p:cNvSpPr>
                <a:spLocks noChangeArrowheads="1"/>
              </p:cNvSpPr>
              <p:nvPr/>
            </p:nvSpPr>
            <p:spPr bwMode="auto">
              <a:xfrm>
                <a:off x="3746501" y="66516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52.0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31" name="Freeform 9"/>
              <p:cNvSpPr>
                <a:spLocks/>
              </p:cNvSpPr>
              <p:nvPr/>
            </p:nvSpPr>
            <p:spPr bwMode="auto">
              <a:xfrm>
                <a:off x="3578226" y="704851"/>
                <a:ext cx="125413" cy="36513"/>
              </a:xfrm>
              <a:custGeom>
                <a:avLst/>
                <a:gdLst/>
                <a:ahLst/>
                <a:cxnLst>
                  <a:cxn ang="0">
                    <a:pos x="41" y="12"/>
                  </a:cxn>
                  <a:cxn ang="0">
                    <a:pos x="35" y="12"/>
                  </a:cxn>
                  <a:cxn ang="0">
                    <a:pos x="0" y="0"/>
                  </a:cxn>
                </a:cxnLst>
                <a:rect l="0" t="0" r="r" b="b"/>
                <a:pathLst>
                  <a:path w="41" h="12">
                    <a:moveTo>
                      <a:pt x="41" y="12"/>
                    </a:moveTo>
                    <a:lnTo>
                      <a:pt x="35" y="12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" name="Freeform 10"/>
              <p:cNvSpPr>
                <a:spLocks/>
              </p:cNvSpPr>
              <p:nvPr/>
            </p:nvSpPr>
            <p:spPr bwMode="auto">
              <a:xfrm>
                <a:off x="3355976" y="704851"/>
                <a:ext cx="209550" cy="36513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38" y="0"/>
                  </a:cxn>
                  <a:cxn ang="0">
                    <a:pos x="3" y="12"/>
                  </a:cxn>
                  <a:cxn ang="0">
                    <a:pos x="0" y="12"/>
                  </a:cxn>
                </a:cxnLst>
                <a:rect l="0" t="0" r="r" b="b"/>
                <a:pathLst>
                  <a:path w="69" h="12">
                    <a:moveTo>
                      <a:pt x="69" y="0"/>
                    </a:moveTo>
                    <a:lnTo>
                      <a:pt x="38" y="0"/>
                    </a:lnTo>
                    <a:lnTo>
                      <a:pt x="3" y="12"/>
                    </a:lnTo>
                    <a:lnTo>
                      <a:pt x="0" y="12"/>
                    </a:lnTo>
                  </a:path>
                </a:pathLst>
              </a:custGeom>
              <a:noFill/>
              <a:ln w="12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26" name="Rectangle 11"/>
            <p:cNvSpPr>
              <a:spLocks noChangeArrowheads="1"/>
            </p:cNvSpPr>
            <p:nvPr/>
          </p:nvSpPr>
          <p:spPr bwMode="auto">
            <a:xfrm>
              <a:off x="3260725" y="1765527"/>
              <a:ext cx="44767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Si_3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333" name="Group 332"/>
          <p:cNvGrpSpPr/>
          <p:nvPr/>
        </p:nvGrpSpPr>
        <p:grpSpPr>
          <a:xfrm>
            <a:off x="2427195" y="4378233"/>
            <a:ext cx="1555750" cy="507773"/>
            <a:chOff x="2544762" y="4584927"/>
            <a:chExt cx="1555750" cy="507773"/>
          </a:xfrm>
        </p:grpSpPr>
        <p:grpSp>
          <p:nvGrpSpPr>
            <p:cNvPr id="334" name="Group 52"/>
            <p:cNvGrpSpPr/>
            <p:nvPr/>
          </p:nvGrpSpPr>
          <p:grpSpPr>
            <a:xfrm>
              <a:off x="2544762" y="4876800"/>
              <a:ext cx="1555750" cy="215900"/>
              <a:chOff x="7620001" y="654051"/>
              <a:chExt cx="1555750" cy="215900"/>
            </a:xfrm>
          </p:grpSpPr>
          <p:sp>
            <p:nvSpPr>
              <p:cNvPr id="336" name="AutoShape 47"/>
              <p:cNvSpPr>
                <a:spLocks noChangeArrowheads="1"/>
              </p:cNvSpPr>
              <p:nvPr/>
            </p:nvSpPr>
            <p:spPr bwMode="auto">
              <a:xfrm>
                <a:off x="8540751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Rectangle 48"/>
              <p:cNvSpPr>
                <a:spLocks noChangeArrowheads="1"/>
              </p:cNvSpPr>
              <p:nvPr/>
            </p:nvSpPr>
            <p:spPr bwMode="auto">
              <a:xfrm>
                <a:off x="7620001" y="654051"/>
                <a:ext cx="815975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sng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</a:rPr>
                  <a:t>Xipes0066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38" name="Rectangle 49"/>
              <p:cNvSpPr>
                <a:spLocks noChangeArrowheads="1"/>
              </p:cNvSpPr>
              <p:nvPr/>
            </p:nvSpPr>
            <p:spPr bwMode="auto">
              <a:xfrm>
                <a:off x="8813801" y="66516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12.3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39" name="Freeform 50"/>
              <p:cNvSpPr>
                <a:spLocks/>
              </p:cNvSpPr>
              <p:nvPr/>
            </p:nvSpPr>
            <p:spPr bwMode="auto">
              <a:xfrm>
                <a:off x="8647114" y="704851"/>
                <a:ext cx="123825" cy="36513"/>
              </a:xfrm>
              <a:custGeom>
                <a:avLst/>
                <a:gdLst/>
                <a:ahLst/>
                <a:cxnLst>
                  <a:cxn ang="0">
                    <a:pos x="41" y="12"/>
                  </a:cxn>
                  <a:cxn ang="0">
                    <a:pos x="35" y="12"/>
                  </a:cxn>
                  <a:cxn ang="0">
                    <a:pos x="0" y="0"/>
                  </a:cxn>
                </a:cxnLst>
                <a:rect l="0" t="0" r="r" b="b"/>
                <a:pathLst>
                  <a:path w="41" h="12">
                    <a:moveTo>
                      <a:pt x="41" y="12"/>
                    </a:moveTo>
                    <a:lnTo>
                      <a:pt x="35" y="12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Freeform 51"/>
              <p:cNvSpPr>
                <a:spLocks/>
              </p:cNvSpPr>
              <p:nvPr/>
            </p:nvSpPr>
            <p:spPr bwMode="auto">
              <a:xfrm>
                <a:off x="8424864" y="704851"/>
                <a:ext cx="209550" cy="36513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38" y="0"/>
                  </a:cxn>
                  <a:cxn ang="0">
                    <a:pos x="3" y="12"/>
                  </a:cxn>
                  <a:cxn ang="0">
                    <a:pos x="0" y="12"/>
                  </a:cxn>
                </a:cxnLst>
                <a:rect l="0" t="0" r="r" b="b"/>
                <a:pathLst>
                  <a:path w="69" h="12">
                    <a:moveTo>
                      <a:pt x="69" y="0"/>
                    </a:moveTo>
                    <a:lnTo>
                      <a:pt x="38" y="0"/>
                    </a:lnTo>
                    <a:lnTo>
                      <a:pt x="3" y="12"/>
                    </a:lnTo>
                    <a:lnTo>
                      <a:pt x="0" y="12"/>
                    </a:lnTo>
                  </a:path>
                </a:pathLst>
              </a:custGeom>
              <a:noFill/>
              <a:ln w="11">
                <a:solidFill>
                  <a:srgbClr val="8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35" name="Rectangle 52"/>
            <p:cNvSpPr>
              <a:spLocks noChangeArrowheads="1"/>
            </p:cNvSpPr>
            <p:nvPr/>
          </p:nvSpPr>
          <p:spPr bwMode="auto">
            <a:xfrm>
              <a:off x="3336925" y="4584927"/>
              <a:ext cx="44767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Si_9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341" name="Group 340"/>
          <p:cNvGrpSpPr/>
          <p:nvPr/>
        </p:nvGrpSpPr>
        <p:grpSpPr>
          <a:xfrm>
            <a:off x="2378073" y="2588348"/>
            <a:ext cx="1604963" cy="1457326"/>
            <a:chOff x="2468562" y="2767012"/>
            <a:chExt cx="1604963" cy="1457326"/>
          </a:xfrm>
        </p:grpSpPr>
        <p:grpSp>
          <p:nvGrpSpPr>
            <p:cNvPr id="342" name="Group 53"/>
            <p:cNvGrpSpPr/>
            <p:nvPr/>
          </p:nvGrpSpPr>
          <p:grpSpPr>
            <a:xfrm>
              <a:off x="2468562" y="3124200"/>
              <a:ext cx="1604963" cy="1100138"/>
              <a:chOff x="5897563" y="654051"/>
              <a:chExt cx="1604963" cy="1100138"/>
            </a:xfrm>
          </p:grpSpPr>
          <p:sp>
            <p:nvSpPr>
              <p:cNvPr id="344" name="AutoShape 20"/>
              <p:cNvSpPr>
                <a:spLocks noChangeArrowheads="1"/>
              </p:cNvSpPr>
              <p:nvPr/>
            </p:nvSpPr>
            <p:spPr bwMode="auto">
              <a:xfrm>
                <a:off x="6867526" y="654051"/>
                <a:ext cx="106363" cy="715963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Rectangle 21"/>
              <p:cNvSpPr>
                <a:spLocks noChangeArrowheads="1"/>
              </p:cNvSpPr>
              <p:nvPr/>
            </p:nvSpPr>
            <p:spPr bwMode="auto">
              <a:xfrm>
                <a:off x="5946776" y="654051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latin typeface="Arial" pitchFamily="34" charset="0"/>
                  </a:rPr>
                  <a:t>Xipes0129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46" name="Rectangle 22"/>
              <p:cNvSpPr>
                <a:spLocks noChangeArrowheads="1"/>
              </p:cNvSpPr>
              <p:nvPr/>
            </p:nvSpPr>
            <p:spPr bwMode="auto">
              <a:xfrm>
                <a:off x="7140576" y="665163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0.3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47" name="Freeform 23"/>
              <p:cNvSpPr>
                <a:spLocks/>
              </p:cNvSpPr>
              <p:nvPr/>
            </p:nvSpPr>
            <p:spPr bwMode="auto">
              <a:xfrm>
                <a:off x="6973888" y="704851"/>
                <a:ext cx="123825" cy="36513"/>
              </a:xfrm>
              <a:custGeom>
                <a:avLst/>
                <a:gdLst/>
                <a:ahLst/>
                <a:cxnLst>
                  <a:cxn ang="0">
                    <a:pos x="41" y="12"/>
                  </a:cxn>
                  <a:cxn ang="0">
                    <a:pos x="35" y="12"/>
                  </a:cxn>
                  <a:cxn ang="0">
                    <a:pos x="0" y="0"/>
                  </a:cxn>
                </a:cxnLst>
                <a:rect l="0" t="0" r="r" b="b"/>
                <a:pathLst>
                  <a:path w="41" h="12">
                    <a:moveTo>
                      <a:pt x="41" y="12"/>
                    </a:moveTo>
                    <a:lnTo>
                      <a:pt x="35" y="12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Freeform 24"/>
              <p:cNvSpPr>
                <a:spLocks/>
              </p:cNvSpPr>
              <p:nvPr/>
            </p:nvSpPr>
            <p:spPr bwMode="auto">
              <a:xfrm>
                <a:off x="6751638" y="704851"/>
                <a:ext cx="209550" cy="36513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38" y="0"/>
                  </a:cxn>
                  <a:cxn ang="0">
                    <a:pos x="3" y="12"/>
                  </a:cxn>
                  <a:cxn ang="0">
                    <a:pos x="0" y="12"/>
                  </a:cxn>
                </a:cxnLst>
                <a:rect l="0" t="0" r="r" b="b"/>
                <a:pathLst>
                  <a:path w="69" h="12">
                    <a:moveTo>
                      <a:pt x="69" y="0"/>
                    </a:moveTo>
                    <a:lnTo>
                      <a:pt x="38" y="0"/>
                    </a:lnTo>
                    <a:lnTo>
                      <a:pt x="3" y="12"/>
                    </a:lnTo>
                    <a:lnTo>
                      <a:pt x="0" y="12"/>
                    </a:lnTo>
                  </a:path>
                </a:pathLst>
              </a:custGeom>
              <a:noFill/>
              <a:ln w="12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Rectangle 25"/>
              <p:cNvSpPr>
                <a:spLocks noChangeArrowheads="1"/>
              </p:cNvSpPr>
              <p:nvPr/>
            </p:nvSpPr>
            <p:spPr bwMode="auto">
              <a:xfrm>
                <a:off x="5946776" y="833438"/>
                <a:ext cx="750205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sng" strike="noStrike" cap="none" normalizeH="0" baseline="0" dirty="0" smtClean="0">
                    <a:ln>
                      <a:noFill/>
                    </a:ln>
                    <a:solidFill>
                      <a:srgbClr val="FFC000"/>
                    </a:solidFill>
                    <a:effectLst/>
                    <a:latin typeface="Arial" pitchFamily="34" charset="0"/>
                  </a:rPr>
                  <a:t>Xipes0186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FFC000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50" name="Rectangle 26"/>
              <p:cNvSpPr>
                <a:spLocks noChangeArrowheads="1"/>
              </p:cNvSpPr>
              <p:nvPr/>
            </p:nvSpPr>
            <p:spPr bwMode="auto">
              <a:xfrm>
                <a:off x="7140576" y="846138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3.8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51" name="Freeform 27"/>
              <p:cNvSpPr>
                <a:spLocks/>
              </p:cNvSpPr>
              <p:nvPr/>
            </p:nvSpPr>
            <p:spPr bwMode="auto">
              <a:xfrm>
                <a:off x="6973888" y="760413"/>
                <a:ext cx="123825" cy="161925"/>
              </a:xfrm>
              <a:custGeom>
                <a:avLst/>
                <a:gdLst/>
                <a:ahLst/>
                <a:cxnLst>
                  <a:cxn ang="0">
                    <a:pos x="41" y="53"/>
                  </a:cxn>
                  <a:cxn ang="0">
                    <a:pos x="35" y="53"/>
                  </a:cxn>
                  <a:cxn ang="0">
                    <a:pos x="0" y="0"/>
                  </a:cxn>
                </a:cxnLst>
                <a:rect l="0" t="0" r="r" b="b"/>
                <a:pathLst>
                  <a:path w="41" h="53">
                    <a:moveTo>
                      <a:pt x="41" y="53"/>
                    </a:moveTo>
                    <a:lnTo>
                      <a:pt x="35" y="53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Freeform 28"/>
              <p:cNvSpPr>
                <a:spLocks/>
              </p:cNvSpPr>
              <p:nvPr/>
            </p:nvSpPr>
            <p:spPr bwMode="auto">
              <a:xfrm>
                <a:off x="6751638" y="760413"/>
                <a:ext cx="209550" cy="161925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38" y="0"/>
                  </a:cxn>
                  <a:cxn ang="0">
                    <a:pos x="3" y="53"/>
                  </a:cxn>
                  <a:cxn ang="0">
                    <a:pos x="0" y="53"/>
                  </a:cxn>
                </a:cxnLst>
                <a:rect l="0" t="0" r="r" b="b"/>
                <a:pathLst>
                  <a:path w="69" h="53">
                    <a:moveTo>
                      <a:pt x="69" y="0"/>
                    </a:moveTo>
                    <a:lnTo>
                      <a:pt x="38" y="0"/>
                    </a:lnTo>
                    <a:lnTo>
                      <a:pt x="3" y="53"/>
                    </a:lnTo>
                    <a:lnTo>
                      <a:pt x="0" y="53"/>
                    </a:lnTo>
                  </a:path>
                </a:pathLst>
              </a:custGeom>
              <a:noFill/>
              <a:ln w="12">
                <a:solidFill>
                  <a:srgbClr val="FFC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Rectangle 29"/>
              <p:cNvSpPr>
                <a:spLocks noChangeArrowheads="1"/>
              </p:cNvSpPr>
              <p:nvPr/>
            </p:nvSpPr>
            <p:spPr bwMode="auto">
              <a:xfrm>
                <a:off x="5946776" y="1012826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1" u="sng" strike="noStrike" cap="none" normalizeH="0" baseline="0" dirty="0" smtClean="0">
                    <a:ln>
                      <a:noFill/>
                    </a:ln>
                    <a:solidFill>
                      <a:srgbClr val="000080"/>
                    </a:solidFill>
                    <a:effectLst/>
                    <a:latin typeface="Arial" pitchFamily="34" charset="0"/>
                  </a:rPr>
                  <a:t>Xipes0225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54" name="Rectangle 30"/>
              <p:cNvSpPr>
                <a:spLocks noChangeArrowheads="1"/>
              </p:cNvSpPr>
              <p:nvPr/>
            </p:nvSpPr>
            <p:spPr bwMode="auto">
              <a:xfrm>
                <a:off x="7140576" y="1022351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10.8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55" name="Freeform 31"/>
              <p:cNvSpPr>
                <a:spLocks/>
              </p:cNvSpPr>
              <p:nvPr/>
            </p:nvSpPr>
            <p:spPr bwMode="auto">
              <a:xfrm>
                <a:off x="6973888" y="866776"/>
                <a:ext cx="123825" cy="231775"/>
              </a:xfrm>
              <a:custGeom>
                <a:avLst/>
                <a:gdLst/>
                <a:ahLst/>
                <a:cxnLst>
                  <a:cxn ang="0">
                    <a:pos x="41" y="76"/>
                  </a:cxn>
                  <a:cxn ang="0">
                    <a:pos x="35" y="76"/>
                  </a:cxn>
                  <a:cxn ang="0">
                    <a:pos x="0" y="0"/>
                  </a:cxn>
                </a:cxnLst>
                <a:rect l="0" t="0" r="r" b="b"/>
                <a:pathLst>
                  <a:path w="41" h="76">
                    <a:moveTo>
                      <a:pt x="41" y="76"/>
                    </a:moveTo>
                    <a:lnTo>
                      <a:pt x="35" y="76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" name="Freeform 32"/>
              <p:cNvSpPr>
                <a:spLocks/>
              </p:cNvSpPr>
              <p:nvPr/>
            </p:nvSpPr>
            <p:spPr bwMode="auto">
              <a:xfrm>
                <a:off x="6751638" y="866776"/>
                <a:ext cx="209550" cy="231775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38" y="0"/>
                  </a:cxn>
                  <a:cxn ang="0">
                    <a:pos x="3" y="76"/>
                  </a:cxn>
                  <a:cxn ang="0">
                    <a:pos x="0" y="76"/>
                  </a:cxn>
                </a:cxnLst>
                <a:rect l="0" t="0" r="r" b="b"/>
                <a:pathLst>
                  <a:path w="69" h="76">
                    <a:moveTo>
                      <a:pt x="69" y="0"/>
                    </a:moveTo>
                    <a:lnTo>
                      <a:pt x="38" y="0"/>
                    </a:lnTo>
                    <a:lnTo>
                      <a:pt x="3" y="76"/>
                    </a:lnTo>
                    <a:lnTo>
                      <a:pt x="0" y="76"/>
                    </a:lnTo>
                  </a:path>
                </a:pathLst>
              </a:custGeom>
              <a:noFill/>
              <a:ln w="12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Rectangle 33"/>
              <p:cNvSpPr>
                <a:spLocks noChangeArrowheads="1"/>
              </p:cNvSpPr>
              <p:nvPr/>
            </p:nvSpPr>
            <p:spPr bwMode="auto">
              <a:xfrm>
                <a:off x="5946776" y="1187451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1" u="sng" strike="noStrike" cap="none" normalizeH="0" baseline="0" smtClean="0">
                    <a:ln>
                      <a:noFill/>
                    </a:ln>
                    <a:solidFill>
                      <a:srgbClr val="FF00FF"/>
                    </a:solidFill>
                    <a:effectLst/>
                    <a:latin typeface="Arial" pitchFamily="34" charset="0"/>
                  </a:rPr>
                  <a:t>Xipes0076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58" name="Rectangle 34"/>
              <p:cNvSpPr>
                <a:spLocks noChangeArrowheads="1"/>
              </p:cNvSpPr>
              <p:nvPr/>
            </p:nvSpPr>
            <p:spPr bwMode="auto">
              <a:xfrm>
                <a:off x="7140576" y="11953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12.9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59" name="Freeform 35"/>
              <p:cNvSpPr>
                <a:spLocks/>
              </p:cNvSpPr>
              <p:nvPr/>
            </p:nvSpPr>
            <p:spPr bwMode="auto">
              <a:xfrm>
                <a:off x="6973888" y="896938"/>
                <a:ext cx="123825" cy="374650"/>
              </a:xfrm>
              <a:custGeom>
                <a:avLst/>
                <a:gdLst/>
                <a:ahLst/>
                <a:cxnLst>
                  <a:cxn ang="0">
                    <a:pos x="41" y="123"/>
                  </a:cxn>
                  <a:cxn ang="0">
                    <a:pos x="35" y="123"/>
                  </a:cxn>
                  <a:cxn ang="0">
                    <a:pos x="0" y="0"/>
                  </a:cxn>
                </a:cxnLst>
                <a:rect l="0" t="0" r="r" b="b"/>
                <a:pathLst>
                  <a:path w="41" h="123">
                    <a:moveTo>
                      <a:pt x="41" y="123"/>
                    </a:moveTo>
                    <a:lnTo>
                      <a:pt x="35" y="123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Freeform 36"/>
              <p:cNvSpPr>
                <a:spLocks/>
              </p:cNvSpPr>
              <p:nvPr/>
            </p:nvSpPr>
            <p:spPr bwMode="auto">
              <a:xfrm>
                <a:off x="6751638" y="896938"/>
                <a:ext cx="209550" cy="374650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38" y="0"/>
                  </a:cxn>
                  <a:cxn ang="0">
                    <a:pos x="3" y="123"/>
                  </a:cxn>
                  <a:cxn ang="0">
                    <a:pos x="0" y="123"/>
                  </a:cxn>
                </a:cxnLst>
                <a:rect l="0" t="0" r="r" b="b"/>
                <a:pathLst>
                  <a:path w="69" h="123">
                    <a:moveTo>
                      <a:pt x="69" y="0"/>
                    </a:moveTo>
                    <a:lnTo>
                      <a:pt x="38" y="0"/>
                    </a:lnTo>
                    <a:lnTo>
                      <a:pt x="3" y="123"/>
                    </a:lnTo>
                    <a:lnTo>
                      <a:pt x="0" y="123"/>
                    </a:lnTo>
                  </a:path>
                </a:pathLst>
              </a:custGeom>
              <a:noFill/>
              <a:ln w="12">
                <a:solidFill>
                  <a:srgbClr val="FF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Rectangle 37"/>
              <p:cNvSpPr>
                <a:spLocks noChangeArrowheads="1"/>
              </p:cNvSpPr>
              <p:nvPr/>
            </p:nvSpPr>
            <p:spPr bwMode="auto">
              <a:xfrm>
                <a:off x="5946776" y="1360488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smtClean="0">
                    <a:ln>
                      <a:noFill/>
                    </a:ln>
                    <a:solidFill>
                      <a:srgbClr val="00FFFF"/>
                    </a:solidFill>
                    <a:effectLst/>
                    <a:latin typeface="Arial" pitchFamily="34" charset="0"/>
                  </a:rPr>
                  <a:t>Xipes0219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62" name="Rectangle 38"/>
              <p:cNvSpPr>
                <a:spLocks noChangeArrowheads="1"/>
              </p:cNvSpPr>
              <p:nvPr/>
            </p:nvSpPr>
            <p:spPr bwMode="auto">
              <a:xfrm>
                <a:off x="7140576" y="13731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39.6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63" name="Freeform 39"/>
              <p:cNvSpPr>
                <a:spLocks/>
              </p:cNvSpPr>
              <p:nvPr/>
            </p:nvSpPr>
            <p:spPr bwMode="auto">
              <a:xfrm>
                <a:off x="6973888" y="1306513"/>
                <a:ext cx="123825" cy="142875"/>
              </a:xfrm>
              <a:custGeom>
                <a:avLst/>
                <a:gdLst/>
                <a:ahLst/>
                <a:cxnLst>
                  <a:cxn ang="0">
                    <a:pos x="41" y="47"/>
                  </a:cxn>
                  <a:cxn ang="0">
                    <a:pos x="35" y="47"/>
                  </a:cxn>
                  <a:cxn ang="0">
                    <a:pos x="0" y="0"/>
                  </a:cxn>
                </a:cxnLst>
                <a:rect l="0" t="0" r="r" b="b"/>
                <a:pathLst>
                  <a:path w="41" h="47">
                    <a:moveTo>
                      <a:pt x="41" y="47"/>
                    </a:moveTo>
                    <a:lnTo>
                      <a:pt x="35" y="47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Freeform 40"/>
              <p:cNvSpPr>
                <a:spLocks/>
              </p:cNvSpPr>
              <p:nvPr/>
            </p:nvSpPr>
            <p:spPr bwMode="auto">
              <a:xfrm>
                <a:off x="6751638" y="1306513"/>
                <a:ext cx="209550" cy="142875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38" y="0"/>
                  </a:cxn>
                  <a:cxn ang="0">
                    <a:pos x="3" y="47"/>
                  </a:cxn>
                  <a:cxn ang="0">
                    <a:pos x="0" y="47"/>
                  </a:cxn>
                </a:cxnLst>
                <a:rect l="0" t="0" r="r" b="b"/>
                <a:pathLst>
                  <a:path w="69" h="47">
                    <a:moveTo>
                      <a:pt x="69" y="0"/>
                    </a:moveTo>
                    <a:lnTo>
                      <a:pt x="38" y="0"/>
                    </a:lnTo>
                    <a:lnTo>
                      <a:pt x="3" y="47"/>
                    </a:lnTo>
                    <a:lnTo>
                      <a:pt x="0" y="47"/>
                    </a:lnTo>
                  </a:path>
                </a:pathLst>
              </a:custGeom>
              <a:noFill/>
              <a:ln w="12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Rectangle 41"/>
              <p:cNvSpPr>
                <a:spLocks noChangeArrowheads="1"/>
              </p:cNvSpPr>
              <p:nvPr/>
            </p:nvSpPr>
            <p:spPr bwMode="auto">
              <a:xfrm>
                <a:off x="5897563" y="1539876"/>
                <a:ext cx="865188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1" u="sng" strike="noStrike" cap="none" normalizeH="0" baseline="0" smtClean="0">
                    <a:ln>
                      <a:noFill/>
                    </a:ln>
                    <a:solidFill>
                      <a:srgbClr val="00FF00"/>
                    </a:solidFill>
                    <a:effectLst/>
                    <a:latin typeface="Arial" pitchFamily="34" charset="0"/>
                  </a:rPr>
                  <a:t>Xicmp3029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66" name="Rectangle 42"/>
              <p:cNvSpPr>
                <a:spLocks noChangeArrowheads="1"/>
              </p:cNvSpPr>
              <p:nvPr/>
            </p:nvSpPr>
            <p:spPr bwMode="auto">
              <a:xfrm>
                <a:off x="7140576" y="1549401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40.4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67" name="Freeform 43"/>
              <p:cNvSpPr>
                <a:spLocks/>
              </p:cNvSpPr>
              <p:nvPr/>
            </p:nvSpPr>
            <p:spPr bwMode="auto">
              <a:xfrm>
                <a:off x="6973888" y="1317626"/>
                <a:ext cx="123825" cy="307975"/>
              </a:xfrm>
              <a:custGeom>
                <a:avLst/>
                <a:gdLst/>
                <a:ahLst/>
                <a:cxnLst>
                  <a:cxn ang="0">
                    <a:pos x="41" y="101"/>
                  </a:cxn>
                  <a:cxn ang="0">
                    <a:pos x="35" y="101"/>
                  </a:cxn>
                  <a:cxn ang="0">
                    <a:pos x="0" y="0"/>
                  </a:cxn>
                </a:cxnLst>
                <a:rect l="0" t="0" r="r" b="b"/>
                <a:pathLst>
                  <a:path w="41" h="101">
                    <a:moveTo>
                      <a:pt x="41" y="101"/>
                    </a:moveTo>
                    <a:lnTo>
                      <a:pt x="35" y="10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Freeform 44"/>
              <p:cNvSpPr>
                <a:spLocks/>
              </p:cNvSpPr>
              <p:nvPr/>
            </p:nvSpPr>
            <p:spPr bwMode="auto">
              <a:xfrm>
                <a:off x="6751638" y="1317626"/>
                <a:ext cx="209550" cy="307975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38" y="0"/>
                  </a:cxn>
                  <a:cxn ang="0">
                    <a:pos x="3" y="101"/>
                  </a:cxn>
                  <a:cxn ang="0">
                    <a:pos x="0" y="101"/>
                  </a:cxn>
                </a:cxnLst>
                <a:rect l="0" t="0" r="r" b="b"/>
                <a:pathLst>
                  <a:path w="69" h="101">
                    <a:moveTo>
                      <a:pt x="69" y="0"/>
                    </a:moveTo>
                    <a:lnTo>
                      <a:pt x="38" y="0"/>
                    </a:lnTo>
                    <a:lnTo>
                      <a:pt x="3" y="101"/>
                    </a:lnTo>
                    <a:lnTo>
                      <a:pt x="0" y="101"/>
                    </a:lnTo>
                  </a:path>
                </a:pathLst>
              </a:custGeom>
              <a:noFill/>
              <a:ln w="12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43" name="Rectangle 45"/>
            <p:cNvSpPr>
              <a:spLocks noChangeArrowheads="1"/>
            </p:cNvSpPr>
            <p:nvPr/>
          </p:nvSpPr>
          <p:spPr bwMode="auto">
            <a:xfrm>
              <a:off x="3309937" y="2767012"/>
              <a:ext cx="44767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Si_6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2"/>
          <p:cNvSpPr txBox="1">
            <a:spLocks noChangeArrowheads="1"/>
          </p:cNvSpPr>
          <p:nvPr/>
        </p:nvSpPr>
        <p:spPr bwMode="auto">
          <a:xfrm>
            <a:off x="130175" y="0"/>
            <a:ext cx="1919288" cy="3698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tabLst>
                <a:tab pos="1600200" algn="l"/>
              </a:tabLst>
            </a:pPr>
            <a:r>
              <a:rPr lang="en-US" i="1" dirty="0" err="1">
                <a:latin typeface="Calibri" pitchFamily="34" charset="0"/>
              </a:rPr>
              <a:t>Oryza</a:t>
            </a:r>
            <a:r>
              <a:rPr lang="en-US" i="1" dirty="0">
                <a:latin typeface="Calibri" pitchFamily="34" charset="0"/>
              </a:rPr>
              <a:t> sativa</a:t>
            </a:r>
            <a:endParaRPr lang="en-US" sz="1200" i="1" dirty="0">
              <a:latin typeface="Calibri" pitchFamily="34" charset="0"/>
            </a:endParaRPr>
          </a:p>
        </p:txBody>
      </p:sp>
      <p:sp>
        <p:nvSpPr>
          <p:cNvPr id="17410" name="TextBox 13"/>
          <p:cNvSpPr txBox="1">
            <a:spLocks noChangeArrowheads="1"/>
          </p:cNvSpPr>
          <p:nvPr/>
        </p:nvSpPr>
        <p:spPr bwMode="auto">
          <a:xfrm>
            <a:off x="2217738" y="0"/>
            <a:ext cx="1982787" cy="3698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 err="1">
                <a:latin typeface="Calibri" pitchFamily="34" charset="0"/>
              </a:rPr>
              <a:t>Setaria</a:t>
            </a:r>
            <a:r>
              <a:rPr lang="en-US" i="1" dirty="0">
                <a:latin typeface="Calibri" pitchFamily="34" charset="0"/>
              </a:rPr>
              <a:t> </a:t>
            </a:r>
            <a:r>
              <a:rPr lang="en-US" i="1" dirty="0" err="1">
                <a:latin typeface="Calibri" pitchFamily="34" charset="0"/>
              </a:rPr>
              <a:t>italica</a:t>
            </a:r>
            <a:endParaRPr lang="en-US" i="1" dirty="0">
              <a:latin typeface="Calibri" pitchFamily="34" charset="0"/>
            </a:endParaRPr>
          </a:p>
        </p:txBody>
      </p:sp>
      <p:sp>
        <p:nvSpPr>
          <p:cNvPr id="17411" name="TextBox 14"/>
          <p:cNvSpPr txBox="1">
            <a:spLocks noChangeArrowheads="1"/>
          </p:cNvSpPr>
          <p:nvPr/>
        </p:nvSpPr>
        <p:spPr bwMode="auto">
          <a:xfrm>
            <a:off x="4286250" y="0"/>
            <a:ext cx="2324100" cy="3698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 err="1">
                <a:latin typeface="Calibri" pitchFamily="34" charset="0"/>
              </a:rPr>
              <a:t>Pennisetum</a:t>
            </a:r>
            <a:r>
              <a:rPr lang="en-US" i="1" dirty="0">
                <a:latin typeface="Calibri" pitchFamily="34" charset="0"/>
              </a:rPr>
              <a:t> </a:t>
            </a:r>
            <a:r>
              <a:rPr lang="en-US" i="1" dirty="0" err="1">
                <a:latin typeface="Calibri" pitchFamily="34" charset="0"/>
              </a:rPr>
              <a:t>glaucum</a:t>
            </a:r>
            <a:endParaRPr lang="en-US" i="1" dirty="0">
              <a:latin typeface="Calibri" pitchFamily="34" charset="0"/>
            </a:endParaRPr>
          </a:p>
        </p:txBody>
      </p:sp>
      <p:sp>
        <p:nvSpPr>
          <p:cNvPr id="17412" name="TextBox 15"/>
          <p:cNvSpPr txBox="1">
            <a:spLocks noChangeArrowheads="1"/>
          </p:cNvSpPr>
          <p:nvPr/>
        </p:nvSpPr>
        <p:spPr bwMode="auto">
          <a:xfrm>
            <a:off x="6721475" y="0"/>
            <a:ext cx="1946275" cy="3698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>
                <a:latin typeface="Calibri" pitchFamily="34" charset="0"/>
              </a:rPr>
              <a:t>Sorghum bicolor</a:t>
            </a:r>
          </a:p>
        </p:txBody>
      </p:sp>
      <p:sp>
        <p:nvSpPr>
          <p:cNvPr id="17413" name="TextBox 16"/>
          <p:cNvSpPr txBox="1">
            <a:spLocks noChangeArrowheads="1"/>
          </p:cNvSpPr>
          <p:nvPr/>
        </p:nvSpPr>
        <p:spPr bwMode="auto">
          <a:xfrm>
            <a:off x="8780463" y="0"/>
            <a:ext cx="1993900" cy="3698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 err="1">
                <a:latin typeface="Calibri" pitchFamily="34" charset="0"/>
              </a:rPr>
              <a:t>Zea</a:t>
            </a:r>
            <a:r>
              <a:rPr lang="en-US" i="1" dirty="0">
                <a:latin typeface="Calibri" pitchFamily="34" charset="0"/>
              </a:rPr>
              <a:t> mays</a:t>
            </a:r>
          </a:p>
        </p:txBody>
      </p:sp>
      <p:sp>
        <p:nvSpPr>
          <p:cNvPr id="17414" name="TextBox 17"/>
          <p:cNvSpPr txBox="1">
            <a:spLocks noChangeArrowheads="1"/>
          </p:cNvSpPr>
          <p:nvPr/>
        </p:nvSpPr>
        <p:spPr bwMode="auto">
          <a:xfrm>
            <a:off x="10841038" y="0"/>
            <a:ext cx="2058987" cy="64611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 err="1">
                <a:latin typeface="Calibri" pitchFamily="34" charset="0"/>
              </a:rPr>
              <a:t>Brachypodium</a:t>
            </a:r>
            <a:r>
              <a:rPr lang="en-US" i="1" dirty="0">
                <a:latin typeface="Calibri" pitchFamily="34" charset="0"/>
              </a:rPr>
              <a:t> </a:t>
            </a:r>
            <a:r>
              <a:rPr lang="en-US" i="1" dirty="0" err="1">
                <a:latin typeface="Calibri" pitchFamily="34" charset="0"/>
              </a:rPr>
              <a:t>distachyon</a:t>
            </a:r>
            <a:endParaRPr lang="en-US" i="1" dirty="0">
              <a:latin typeface="Calibri" pitchFamily="34" charset="0"/>
            </a:endParaRPr>
          </a:p>
        </p:txBody>
      </p:sp>
      <p:grpSp>
        <p:nvGrpSpPr>
          <p:cNvPr id="17415" name="Group 1677"/>
          <p:cNvGrpSpPr>
            <a:grpSpLocks/>
          </p:cNvGrpSpPr>
          <p:nvPr/>
        </p:nvGrpSpPr>
        <p:grpSpPr bwMode="auto">
          <a:xfrm>
            <a:off x="4494590" y="762000"/>
            <a:ext cx="1801435" cy="5381625"/>
            <a:chOff x="2267327" y="296863"/>
            <a:chExt cx="1801436" cy="5381626"/>
          </a:xfrm>
        </p:grpSpPr>
        <p:grpSp>
          <p:nvGrpSpPr>
            <p:cNvPr id="17588" name="Group 582"/>
            <p:cNvGrpSpPr>
              <a:grpSpLocks/>
            </p:cNvGrpSpPr>
            <p:nvPr/>
          </p:nvGrpSpPr>
          <p:grpSpPr bwMode="auto">
            <a:xfrm>
              <a:off x="2267327" y="654051"/>
              <a:ext cx="1801436" cy="5024438"/>
              <a:chOff x="2267327" y="654051"/>
              <a:chExt cx="1801436" cy="5024438"/>
            </a:xfrm>
          </p:grpSpPr>
          <p:sp>
            <p:nvSpPr>
              <p:cNvPr id="17590" name="AutoShape 156"/>
              <p:cNvSpPr>
                <a:spLocks noChangeArrowheads="1"/>
              </p:cNvSpPr>
              <p:nvPr/>
            </p:nvSpPr>
            <p:spPr bwMode="auto">
              <a:xfrm>
                <a:off x="3349625" y="654051"/>
                <a:ext cx="106363" cy="4946650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591" name="Rectangle 157"/>
              <p:cNvSpPr>
                <a:spLocks noChangeArrowheads="1"/>
              </p:cNvSpPr>
              <p:nvPr/>
            </p:nvSpPr>
            <p:spPr bwMode="auto">
              <a:xfrm>
                <a:off x="2361903" y="654051"/>
                <a:ext cx="851196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dirty="0" smtClean="0">
                    <a:solidFill>
                      <a:srgbClr val="000000"/>
                    </a:solidFill>
                  </a:rPr>
                  <a:t>Xipes0220.2</a:t>
                </a:r>
                <a:endParaRPr lang="en-US" dirty="0"/>
              </a:p>
            </p:txBody>
          </p:sp>
          <p:sp>
            <p:nvSpPr>
              <p:cNvPr id="17592" name="Rectangle 158"/>
              <p:cNvSpPr>
                <a:spLocks noChangeArrowheads="1"/>
              </p:cNvSpPr>
              <p:nvPr/>
            </p:nvSpPr>
            <p:spPr bwMode="auto">
              <a:xfrm>
                <a:off x="3624263" y="661988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0.0</a:t>
                </a:r>
                <a:endParaRPr lang="en-US"/>
              </a:p>
            </p:txBody>
          </p:sp>
          <p:sp>
            <p:nvSpPr>
              <p:cNvPr id="17593" name="Freeform 159"/>
              <p:cNvSpPr>
                <a:spLocks/>
              </p:cNvSpPr>
              <p:nvPr/>
            </p:nvSpPr>
            <p:spPr bwMode="auto">
              <a:xfrm>
                <a:off x="3455988" y="704851"/>
                <a:ext cx="125413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594" name="Freeform 160"/>
              <p:cNvSpPr>
                <a:spLocks/>
              </p:cNvSpPr>
              <p:nvPr/>
            </p:nvSpPr>
            <p:spPr bwMode="auto">
              <a:xfrm>
                <a:off x="3227388" y="704851"/>
                <a:ext cx="223838" cy="33338"/>
              </a:xfrm>
              <a:custGeom>
                <a:avLst/>
                <a:gdLst>
                  <a:gd name="T0" fmla="*/ 73 w 73"/>
                  <a:gd name="T1" fmla="*/ 0 h 11"/>
                  <a:gd name="T2" fmla="*/ 40 w 73"/>
                  <a:gd name="T3" fmla="*/ 0 h 11"/>
                  <a:gd name="T4" fmla="*/ 5 w 73"/>
                  <a:gd name="T5" fmla="*/ 11 h 11"/>
                  <a:gd name="T6" fmla="*/ 0 w 73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11"/>
                  <a:gd name="T14" fmla="*/ 73 w 73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11">
                    <a:moveTo>
                      <a:pt x="73" y="0"/>
                    </a:moveTo>
                    <a:lnTo>
                      <a:pt x="40" y="0"/>
                    </a:lnTo>
                    <a:lnTo>
                      <a:pt x="5" y="11"/>
                    </a:lnTo>
                    <a:lnTo>
                      <a:pt x="0" y="11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595" name="Rectangle 161"/>
              <p:cNvSpPr>
                <a:spLocks noChangeArrowheads="1"/>
              </p:cNvSpPr>
              <p:nvPr/>
            </p:nvSpPr>
            <p:spPr bwMode="auto">
              <a:xfrm>
                <a:off x="2428875" y="936626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>
                    <a:solidFill>
                      <a:srgbClr val="000000"/>
                    </a:solidFill>
                  </a:rPr>
                  <a:t>Xipes0191</a:t>
                </a:r>
                <a:endParaRPr lang="en-US"/>
              </a:p>
            </p:txBody>
          </p:sp>
          <p:sp>
            <p:nvSpPr>
              <p:cNvPr id="17596" name="Rectangle 162"/>
              <p:cNvSpPr>
                <a:spLocks noChangeArrowheads="1"/>
              </p:cNvSpPr>
              <p:nvPr/>
            </p:nvSpPr>
            <p:spPr bwMode="auto">
              <a:xfrm>
                <a:off x="3624263" y="949326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8.9</a:t>
                </a:r>
                <a:endParaRPr lang="en-US"/>
              </a:p>
            </p:txBody>
          </p:sp>
          <p:sp>
            <p:nvSpPr>
              <p:cNvPr id="17597" name="Freeform 163"/>
              <p:cNvSpPr>
                <a:spLocks/>
              </p:cNvSpPr>
              <p:nvPr/>
            </p:nvSpPr>
            <p:spPr bwMode="auto">
              <a:xfrm>
                <a:off x="3455988" y="1025526"/>
                <a:ext cx="125413" cy="1588"/>
              </a:xfrm>
              <a:custGeom>
                <a:avLst/>
                <a:gdLst>
                  <a:gd name="T0" fmla="*/ 41 w 41"/>
                  <a:gd name="T1" fmla="*/ 0 h 1588"/>
                  <a:gd name="T2" fmla="*/ 35 w 41"/>
                  <a:gd name="T3" fmla="*/ 0 h 1588"/>
                  <a:gd name="T4" fmla="*/ 0 w 41"/>
                  <a:gd name="T5" fmla="*/ 0 h 158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588"/>
                  <a:gd name="T11" fmla="*/ 41 w 41"/>
                  <a:gd name="T12" fmla="*/ 1588 h 158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588">
                    <a:moveTo>
                      <a:pt x="41" y="0"/>
                    </a:moveTo>
                    <a:lnTo>
                      <a:pt x="3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598" name="Freeform 164"/>
              <p:cNvSpPr>
                <a:spLocks/>
              </p:cNvSpPr>
              <p:nvPr/>
            </p:nvSpPr>
            <p:spPr bwMode="auto">
              <a:xfrm>
                <a:off x="3233738" y="1025526"/>
                <a:ext cx="211138" cy="1588"/>
              </a:xfrm>
              <a:custGeom>
                <a:avLst/>
                <a:gdLst>
                  <a:gd name="T0" fmla="*/ 69 w 69"/>
                  <a:gd name="T1" fmla="*/ 0 h 1588"/>
                  <a:gd name="T2" fmla="*/ 38 w 69"/>
                  <a:gd name="T3" fmla="*/ 0 h 1588"/>
                  <a:gd name="T4" fmla="*/ 3 w 69"/>
                  <a:gd name="T5" fmla="*/ 0 h 1588"/>
                  <a:gd name="T6" fmla="*/ 0 w 69"/>
                  <a:gd name="T7" fmla="*/ 0 h 15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588"/>
                  <a:gd name="T14" fmla="*/ 69 w 69"/>
                  <a:gd name="T15" fmla="*/ 1588 h 15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588">
                    <a:moveTo>
                      <a:pt x="69" y="0"/>
                    </a:moveTo>
                    <a:lnTo>
                      <a:pt x="38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599" name="Rectangle 165"/>
              <p:cNvSpPr>
                <a:spLocks noChangeArrowheads="1"/>
              </p:cNvSpPr>
              <p:nvPr/>
            </p:nvSpPr>
            <p:spPr bwMode="auto">
              <a:xfrm>
                <a:off x="2368550" y="1658938"/>
                <a:ext cx="88106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Xpsmp2274</a:t>
                </a:r>
                <a:endParaRPr lang="en-US"/>
              </a:p>
            </p:txBody>
          </p:sp>
          <p:sp>
            <p:nvSpPr>
              <p:cNvPr id="17600" name="Rectangle 166"/>
              <p:cNvSpPr>
                <a:spLocks noChangeArrowheads="1"/>
              </p:cNvSpPr>
              <p:nvPr/>
            </p:nvSpPr>
            <p:spPr bwMode="auto">
              <a:xfrm>
                <a:off x="3624263" y="166846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28.9</a:t>
                </a:r>
                <a:endParaRPr lang="en-US"/>
              </a:p>
            </p:txBody>
          </p:sp>
          <p:sp>
            <p:nvSpPr>
              <p:cNvPr id="17601" name="Freeform 167"/>
              <p:cNvSpPr>
                <a:spLocks/>
              </p:cNvSpPr>
              <p:nvPr/>
            </p:nvSpPr>
            <p:spPr bwMode="auto">
              <a:xfrm>
                <a:off x="3455988" y="1744663"/>
                <a:ext cx="125413" cy="1588"/>
              </a:xfrm>
              <a:custGeom>
                <a:avLst/>
                <a:gdLst>
                  <a:gd name="T0" fmla="*/ 41 w 41"/>
                  <a:gd name="T1" fmla="*/ 0 h 1588"/>
                  <a:gd name="T2" fmla="*/ 35 w 41"/>
                  <a:gd name="T3" fmla="*/ 0 h 1588"/>
                  <a:gd name="T4" fmla="*/ 0 w 41"/>
                  <a:gd name="T5" fmla="*/ 0 h 158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588"/>
                  <a:gd name="T11" fmla="*/ 41 w 41"/>
                  <a:gd name="T12" fmla="*/ 1588 h 158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588">
                    <a:moveTo>
                      <a:pt x="41" y="0"/>
                    </a:moveTo>
                    <a:lnTo>
                      <a:pt x="3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602" name="Freeform 168"/>
              <p:cNvSpPr>
                <a:spLocks/>
              </p:cNvSpPr>
              <p:nvPr/>
            </p:nvSpPr>
            <p:spPr bwMode="auto">
              <a:xfrm>
                <a:off x="3227388" y="1744663"/>
                <a:ext cx="223838" cy="1588"/>
              </a:xfrm>
              <a:custGeom>
                <a:avLst/>
                <a:gdLst>
                  <a:gd name="T0" fmla="*/ 73 w 73"/>
                  <a:gd name="T1" fmla="*/ 0 h 1588"/>
                  <a:gd name="T2" fmla="*/ 40 w 73"/>
                  <a:gd name="T3" fmla="*/ 0 h 1588"/>
                  <a:gd name="T4" fmla="*/ 5 w 73"/>
                  <a:gd name="T5" fmla="*/ 0 h 1588"/>
                  <a:gd name="T6" fmla="*/ 0 w 73"/>
                  <a:gd name="T7" fmla="*/ 0 h 15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1588"/>
                  <a:gd name="T14" fmla="*/ 73 w 73"/>
                  <a:gd name="T15" fmla="*/ 1588 h 15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1588">
                    <a:moveTo>
                      <a:pt x="73" y="0"/>
                    </a:moveTo>
                    <a:lnTo>
                      <a:pt x="40" y="0"/>
                    </a:ln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603" name="Rectangle 169"/>
              <p:cNvSpPr>
                <a:spLocks noChangeArrowheads="1"/>
              </p:cNvSpPr>
              <p:nvPr/>
            </p:nvSpPr>
            <p:spPr bwMode="auto">
              <a:xfrm>
                <a:off x="2428875" y="1933576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>
                    <a:solidFill>
                      <a:srgbClr val="FF0000"/>
                    </a:solidFill>
                  </a:rPr>
                  <a:t>Xipes0157</a:t>
                </a:r>
                <a:endParaRPr lang="en-US"/>
              </a:p>
            </p:txBody>
          </p:sp>
          <p:sp>
            <p:nvSpPr>
              <p:cNvPr id="17604" name="Rectangle 170"/>
              <p:cNvSpPr>
                <a:spLocks noChangeArrowheads="1"/>
              </p:cNvSpPr>
              <p:nvPr/>
            </p:nvSpPr>
            <p:spPr bwMode="auto">
              <a:xfrm>
                <a:off x="3624263" y="1946276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42.1</a:t>
                </a:r>
                <a:endParaRPr lang="en-US"/>
              </a:p>
            </p:txBody>
          </p:sp>
          <p:sp>
            <p:nvSpPr>
              <p:cNvPr id="17605" name="Freeform 171"/>
              <p:cNvSpPr>
                <a:spLocks/>
              </p:cNvSpPr>
              <p:nvPr/>
            </p:nvSpPr>
            <p:spPr bwMode="auto">
              <a:xfrm>
                <a:off x="3455988" y="2022476"/>
                <a:ext cx="125413" cy="198438"/>
              </a:xfrm>
              <a:custGeom>
                <a:avLst/>
                <a:gdLst>
                  <a:gd name="T0" fmla="*/ 41 w 41"/>
                  <a:gd name="T1" fmla="*/ 0 h 65"/>
                  <a:gd name="T2" fmla="*/ 35 w 41"/>
                  <a:gd name="T3" fmla="*/ 0 h 65"/>
                  <a:gd name="T4" fmla="*/ 0 w 41"/>
                  <a:gd name="T5" fmla="*/ 65 h 65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65"/>
                  <a:gd name="T11" fmla="*/ 41 w 41"/>
                  <a:gd name="T12" fmla="*/ 65 h 6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65">
                    <a:moveTo>
                      <a:pt x="41" y="0"/>
                    </a:moveTo>
                    <a:lnTo>
                      <a:pt x="35" y="0"/>
                    </a:lnTo>
                    <a:lnTo>
                      <a:pt x="0" y="65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606" name="Freeform 172"/>
              <p:cNvSpPr>
                <a:spLocks/>
              </p:cNvSpPr>
              <p:nvPr/>
            </p:nvSpPr>
            <p:spPr bwMode="auto">
              <a:xfrm>
                <a:off x="3233738" y="2022476"/>
                <a:ext cx="211138" cy="198438"/>
              </a:xfrm>
              <a:custGeom>
                <a:avLst/>
                <a:gdLst>
                  <a:gd name="T0" fmla="*/ 69 w 69"/>
                  <a:gd name="T1" fmla="*/ 65 h 65"/>
                  <a:gd name="T2" fmla="*/ 38 w 69"/>
                  <a:gd name="T3" fmla="*/ 65 h 65"/>
                  <a:gd name="T4" fmla="*/ 3 w 69"/>
                  <a:gd name="T5" fmla="*/ 0 h 65"/>
                  <a:gd name="T6" fmla="*/ 0 w 69"/>
                  <a:gd name="T7" fmla="*/ 0 h 6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65"/>
                  <a:gd name="T14" fmla="*/ 69 w 69"/>
                  <a:gd name="T15" fmla="*/ 65 h 6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65">
                    <a:moveTo>
                      <a:pt x="69" y="65"/>
                    </a:moveTo>
                    <a:lnTo>
                      <a:pt x="38" y="65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607" name="Rectangle 173"/>
              <p:cNvSpPr>
                <a:spLocks noChangeArrowheads="1"/>
              </p:cNvSpPr>
              <p:nvPr/>
            </p:nvSpPr>
            <p:spPr bwMode="auto">
              <a:xfrm>
                <a:off x="2381250" y="2112963"/>
                <a:ext cx="865188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>
                    <a:solidFill>
                      <a:srgbClr val="008000"/>
                    </a:solidFill>
                  </a:rPr>
                  <a:t>Xicmp3027</a:t>
                </a:r>
                <a:endParaRPr lang="en-US"/>
              </a:p>
            </p:txBody>
          </p:sp>
          <p:sp>
            <p:nvSpPr>
              <p:cNvPr id="17608" name="Rectangle 174"/>
              <p:cNvSpPr>
                <a:spLocks noChangeArrowheads="1"/>
              </p:cNvSpPr>
              <p:nvPr/>
            </p:nvSpPr>
            <p:spPr bwMode="auto">
              <a:xfrm>
                <a:off x="3624263" y="212566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43.7</a:t>
                </a:r>
                <a:endParaRPr lang="en-US"/>
              </a:p>
            </p:txBody>
          </p:sp>
          <p:sp>
            <p:nvSpPr>
              <p:cNvPr id="17609" name="Freeform 175"/>
              <p:cNvSpPr>
                <a:spLocks/>
              </p:cNvSpPr>
              <p:nvPr/>
            </p:nvSpPr>
            <p:spPr bwMode="auto">
              <a:xfrm>
                <a:off x="3455988" y="2201863"/>
                <a:ext cx="125413" cy="76200"/>
              </a:xfrm>
              <a:custGeom>
                <a:avLst/>
                <a:gdLst>
                  <a:gd name="T0" fmla="*/ 41 w 41"/>
                  <a:gd name="T1" fmla="*/ 0 h 25"/>
                  <a:gd name="T2" fmla="*/ 35 w 41"/>
                  <a:gd name="T3" fmla="*/ 0 h 25"/>
                  <a:gd name="T4" fmla="*/ 0 w 41"/>
                  <a:gd name="T5" fmla="*/ 25 h 25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25"/>
                  <a:gd name="T11" fmla="*/ 41 w 41"/>
                  <a:gd name="T12" fmla="*/ 25 h 2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25">
                    <a:moveTo>
                      <a:pt x="41" y="0"/>
                    </a:moveTo>
                    <a:lnTo>
                      <a:pt x="35" y="0"/>
                    </a:lnTo>
                    <a:lnTo>
                      <a:pt x="0" y="25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610" name="Freeform 176"/>
              <p:cNvSpPr>
                <a:spLocks/>
              </p:cNvSpPr>
              <p:nvPr/>
            </p:nvSpPr>
            <p:spPr bwMode="auto">
              <a:xfrm>
                <a:off x="3233738" y="2201863"/>
                <a:ext cx="211138" cy="76200"/>
              </a:xfrm>
              <a:custGeom>
                <a:avLst/>
                <a:gdLst>
                  <a:gd name="T0" fmla="*/ 69 w 69"/>
                  <a:gd name="T1" fmla="*/ 25 h 25"/>
                  <a:gd name="T2" fmla="*/ 38 w 69"/>
                  <a:gd name="T3" fmla="*/ 25 h 25"/>
                  <a:gd name="T4" fmla="*/ 3 w 69"/>
                  <a:gd name="T5" fmla="*/ 0 h 25"/>
                  <a:gd name="T6" fmla="*/ 0 w 69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25"/>
                  <a:gd name="T14" fmla="*/ 69 w 69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25">
                    <a:moveTo>
                      <a:pt x="69" y="25"/>
                    </a:moveTo>
                    <a:lnTo>
                      <a:pt x="38" y="25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611" name="Rectangle 177"/>
              <p:cNvSpPr>
                <a:spLocks noChangeArrowheads="1"/>
              </p:cNvSpPr>
              <p:nvPr/>
            </p:nvSpPr>
            <p:spPr bwMode="auto">
              <a:xfrm>
                <a:off x="2454275" y="2293938"/>
                <a:ext cx="782638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Xipes0230</a:t>
                </a:r>
                <a:endParaRPr lang="en-US"/>
              </a:p>
            </p:txBody>
          </p:sp>
          <p:sp>
            <p:nvSpPr>
              <p:cNvPr id="17612" name="Rectangle 178"/>
              <p:cNvSpPr>
                <a:spLocks noChangeArrowheads="1"/>
              </p:cNvSpPr>
              <p:nvPr/>
            </p:nvSpPr>
            <p:spPr bwMode="auto">
              <a:xfrm>
                <a:off x="3624263" y="230346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58.0</a:t>
                </a:r>
                <a:endParaRPr lang="en-US"/>
              </a:p>
            </p:txBody>
          </p:sp>
          <p:sp>
            <p:nvSpPr>
              <p:cNvPr id="17613" name="Freeform 179"/>
              <p:cNvSpPr>
                <a:spLocks/>
              </p:cNvSpPr>
              <p:nvPr/>
            </p:nvSpPr>
            <p:spPr bwMode="auto">
              <a:xfrm>
                <a:off x="3455988" y="2379663"/>
                <a:ext cx="125413" cy="414338"/>
              </a:xfrm>
              <a:custGeom>
                <a:avLst/>
                <a:gdLst>
                  <a:gd name="T0" fmla="*/ 41 w 41"/>
                  <a:gd name="T1" fmla="*/ 0 h 136"/>
                  <a:gd name="T2" fmla="*/ 35 w 41"/>
                  <a:gd name="T3" fmla="*/ 0 h 136"/>
                  <a:gd name="T4" fmla="*/ 0 w 41"/>
                  <a:gd name="T5" fmla="*/ 136 h 136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36"/>
                  <a:gd name="T11" fmla="*/ 41 w 41"/>
                  <a:gd name="T12" fmla="*/ 136 h 1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36">
                    <a:moveTo>
                      <a:pt x="41" y="0"/>
                    </a:moveTo>
                    <a:lnTo>
                      <a:pt x="35" y="0"/>
                    </a:lnTo>
                    <a:lnTo>
                      <a:pt x="0" y="136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614" name="Freeform 180"/>
              <p:cNvSpPr>
                <a:spLocks/>
              </p:cNvSpPr>
              <p:nvPr/>
            </p:nvSpPr>
            <p:spPr bwMode="auto">
              <a:xfrm>
                <a:off x="3227388" y="2379663"/>
                <a:ext cx="223838" cy="414338"/>
              </a:xfrm>
              <a:custGeom>
                <a:avLst/>
                <a:gdLst>
                  <a:gd name="T0" fmla="*/ 73 w 73"/>
                  <a:gd name="T1" fmla="*/ 136 h 136"/>
                  <a:gd name="T2" fmla="*/ 40 w 73"/>
                  <a:gd name="T3" fmla="*/ 136 h 136"/>
                  <a:gd name="T4" fmla="*/ 5 w 73"/>
                  <a:gd name="T5" fmla="*/ 0 h 136"/>
                  <a:gd name="T6" fmla="*/ 0 w 73"/>
                  <a:gd name="T7" fmla="*/ 0 h 1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136"/>
                  <a:gd name="T14" fmla="*/ 73 w 73"/>
                  <a:gd name="T15" fmla="*/ 136 h 1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136">
                    <a:moveTo>
                      <a:pt x="73" y="136"/>
                    </a:moveTo>
                    <a:lnTo>
                      <a:pt x="40" y="136"/>
                    </a:ln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615" name="Rectangle 181"/>
              <p:cNvSpPr>
                <a:spLocks noChangeArrowheads="1"/>
              </p:cNvSpPr>
              <p:nvPr/>
            </p:nvSpPr>
            <p:spPr bwMode="auto">
              <a:xfrm>
                <a:off x="2428875" y="2466976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>
                    <a:solidFill>
                      <a:srgbClr val="000080"/>
                    </a:solidFill>
                  </a:rPr>
                  <a:t>Xipes0093</a:t>
                </a:r>
                <a:endParaRPr lang="en-US"/>
              </a:p>
            </p:txBody>
          </p:sp>
          <p:sp>
            <p:nvSpPr>
              <p:cNvPr id="17616" name="Rectangle 182"/>
              <p:cNvSpPr>
                <a:spLocks noChangeArrowheads="1"/>
              </p:cNvSpPr>
              <p:nvPr/>
            </p:nvSpPr>
            <p:spPr bwMode="auto">
              <a:xfrm>
                <a:off x="3624263" y="2479676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62.2</a:t>
                </a:r>
                <a:endParaRPr lang="en-US"/>
              </a:p>
            </p:txBody>
          </p:sp>
          <p:sp>
            <p:nvSpPr>
              <p:cNvPr id="17617" name="Freeform 183"/>
              <p:cNvSpPr>
                <a:spLocks/>
              </p:cNvSpPr>
              <p:nvPr/>
            </p:nvSpPr>
            <p:spPr bwMode="auto">
              <a:xfrm>
                <a:off x="3455988" y="2555876"/>
                <a:ext cx="125413" cy="390525"/>
              </a:xfrm>
              <a:custGeom>
                <a:avLst/>
                <a:gdLst>
                  <a:gd name="T0" fmla="*/ 41 w 41"/>
                  <a:gd name="T1" fmla="*/ 0 h 128"/>
                  <a:gd name="T2" fmla="*/ 35 w 41"/>
                  <a:gd name="T3" fmla="*/ 0 h 128"/>
                  <a:gd name="T4" fmla="*/ 0 w 41"/>
                  <a:gd name="T5" fmla="*/ 128 h 12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28"/>
                  <a:gd name="T11" fmla="*/ 41 w 41"/>
                  <a:gd name="T12" fmla="*/ 128 h 12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28">
                    <a:moveTo>
                      <a:pt x="41" y="0"/>
                    </a:moveTo>
                    <a:lnTo>
                      <a:pt x="35" y="0"/>
                    </a:lnTo>
                    <a:lnTo>
                      <a:pt x="0" y="128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618" name="Freeform 184"/>
              <p:cNvSpPr>
                <a:spLocks/>
              </p:cNvSpPr>
              <p:nvPr/>
            </p:nvSpPr>
            <p:spPr bwMode="auto">
              <a:xfrm>
                <a:off x="3233738" y="2555876"/>
                <a:ext cx="211138" cy="390525"/>
              </a:xfrm>
              <a:custGeom>
                <a:avLst/>
                <a:gdLst>
                  <a:gd name="T0" fmla="*/ 69 w 69"/>
                  <a:gd name="T1" fmla="*/ 128 h 128"/>
                  <a:gd name="T2" fmla="*/ 38 w 69"/>
                  <a:gd name="T3" fmla="*/ 128 h 128"/>
                  <a:gd name="T4" fmla="*/ 3 w 69"/>
                  <a:gd name="T5" fmla="*/ 0 h 128"/>
                  <a:gd name="T6" fmla="*/ 0 w 69"/>
                  <a:gd name="T7" fmla="*/ 0 h 1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28"/>
                  <a:gd name="T14" fmla="*/ 69 w 69"/>
                  <a:gd name="T15" fmla="*/ 128 h 1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28">
                    <a:moveTo>
                      <a:pt x="69" y="128"/>
                    </a:moveTo>
                    <a:lnTo>
                      <a:pt x="38" y="128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619" name="Rectangle 185"/>
              <p:cNvSpPr>
                <a:spLocks noChangeArrowheads="1"/>
              </p:cNvSpPr>
              <p:nvPr/>
            </p:nvSpPr>
            <p:spPr bwMode="auto">
              <a:xfrm>
                <a:off x="2368550" y="2647951"/>
                <a:ext cx="88106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Xpsmp2219</a:t>
                </a:r>
                <a:endParaRPr lang="en-US"/>
              </a:p>
            </p:txBody>
          </p:sp>
          <p:sp>
            <p:nvSpPr>
              <p:cNvPr id="17620" name="Rectangle 186"/>
              <p:cNvSpPr>
                <a:spLocks noChangeArrowheads="1"/>
              </p:cNvSpPr>
              <p:nvPr/>
            </p:nvSpPr>
            <p:spPr bwMode="auto">
              <a:xfrm>
                <a:off x="3624263" y="26558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66.8</a:t>
                </a:r>
                <a:endParaRPr lang="en-US"/>
              </a:p>
            </p:txBody>
          </p:sp>
          <p:sp>
            <p:nvSpPr>
              <p:cNvPr id="17621" name="Freeform 187"/>
              <p:cNvSpPr>
                <a:spLocks/>
              </p:cNvSpPr>
              <p:nvPr/>
            </p:nvSpPr>
            <p:spPr bwMode="auto">
              <a:xfrm>
                <a:off x="3455988" y="2732088"/>
                <a:ext cx="125413" cy="377825"/>
              </a:xfrm>
              <a:custGeom>
                <a:avLst/>
                <a:gdLst>
                  <a:gd name="T0" fmla="*/ 41 w 41"/>
                  <a:gd name="T1" fmla="*/ 0 h 124"/>
                  <a:gd name="T2" fmla="*/ 35 w 41"/>
                  <a:gd name="T3" fmla="*/ 0 h 124"/>
                  <a:gd name="T4" fmla="*/ 0 w 41"/>
                  <a:gd name="T5" fmla="*/ 124 h 124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24"/>
                  <a:gd name="T11" fmla="*/ 41 w 41"/>
                  <a:gd name="T12" fmla="*/ 124 h 12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24">
                    <a:moveTo>
                      <a:pt x="41" y="0"/>
                    </a:moveTo>
                    <a:lnTo>
                      <a:pt x="35" y="0"/>
                    </a:lnTo>
                    <a:lnTo>
                      <a:pt x="0" y="124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622" name="Freeform 188"/>
              <p:cNvSpPr>
                <a:spLocks/>
              </p:cNvSpPr>
              <p:nvPr/>
            </p:nvSpPr>
            <p:spPr bwMode="auto">
              <a:xfrm>
                <a:off x="3227388" y="2732088"/>
                <a:ext cx="223838" cy="377825"/>
              </a:xfrm>
              <a:custGeom>
                <a:avLst/>
                <a:gdLst>
                  <a:gd name="T0" fmla="*/ 73 w 73"/>
                  <a:gd name="T1" fmla="*/ 124 h 124"/>
                  <a:gd name="T2" fmla="*/ 40 w 73"/>
                  <a:gd name="T3" fmla="*/ 124 h 124"/>
                  <a:gd name="T4" fmla="*/ 5 w 73"/>
                  <a:gd name="T5" fmla="*/ 0 h 124"/>
                  <a:gd name="T6" fmla="*/ 0 w 73"/>
                  <a:gd name="T7" fmla="*/ 0 h 1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124"/>
                  <a:gd name="T14" fmla="*/ 73 w 73"/>
                  <a:gd name="T15" fmla="*/ 124 h 1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124">
                    <a:moveTo>
                      <a:pt x="73" y="124"/>
                    </a:moveTo>
                    <a:lnTo>
                      <a:pt x="40" y="124"/>
                    </a:ln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623" name="Rectangle 189"/>
              <p:cNvSpPr>
                <a:spLocks noChangeArrowheads="1"/>
              </p:cNvSpPr>
              <p:nvPr/>
            </p:nvSpPr>
            <p:spPr bwMode="auto">
              <a:xfrm>
                <a:off x="2298699" y="2820988"/>
                <a:ext cx="878447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 dirty="0" smtClean="0">
                    <a:solidFill>
                      <a:srgbClr val="FFC000"/>
                    </a:solidFill>
                  </a:rPr>
                  <a:t>Xipes0152.2</a:t>
                </a:r>
                <a:endParaRPr lang="en-US" dirty="0">
                  <a:solidFill>
                    <a:srgbClr val="FFC000"/>
                  </a:solidFill>
                </a:endParaRPr>
              </a:p>
            </p:txBody>
          </p:sp>
          <p:sp>
            <p:nvSpPr>
              <p:cNvPr id="17624" name="Rectangle 190"/>
              <p:cNvSpPr>
                <a:spLocks noChangeArrowheads="1"/>
              </p:cNvSpPr>
              <p:nvPr/>
            </p:nvSpPr>
            <p:spPr bwMode="auto">
              <a:xfrm>
                <a:off x="3624263" y="283051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73.5</a:t>
                </a:r>
                <a:endParaRPr lang="en-US"/>
              </a:p>
            </p:txBody>
          </p:sp>
          <p:sp>
            <p:nvSpPr>
              <p:cNvPr id="17625" name="Freeform 191"/>
              <p:cNvSpPr>
                <a:spLocks/>
              </p:cNvSpPr>
              <p:nvPr/>
            </p:nvSpPr>
            <p:spPr bwMode="auto">
              <a:xfrm>
                <a:off x="3455988" y="2906713"/>
                <a:ext cx="125413" cy="444500"/>
              </a:xfrm>
              <a:custGeom>
                <a:avLst/>
                <a:gdLst>
                  <a:gd name="T0" fmla="*/ 41 w 41"/>
                  <a:gd name="T1" fmla="*/ 0 h 146"/>
                  <a:gd name="T2" fmla="*/ 35 w 41"/>
                  <a:gd name="T3" fmla="*/ 0 h 146"/>
                  <a:gd name="T4" fmla="*/ 0 w 41"/>
                  <a:gd name="T5" fmla="*/ 146 h 146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46"/>
                  <a:gd name="T11" fmla="*/ 41 w 41"/>
                  <a:gd name="T12" fmla="*/ 146 h 14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46">
                    <a:moveTo>
                      <a:pt x="41" y="0"/>
                    </a:moveTo>
                    <a:lnTo>
                      <a:pt x="35" y="0"/>
                    </a:lnTo>
                    <a:lnTo>
                      <a:pt x="0" y="146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626" name="Freeform 192"/>
              <p:cNvSpPr>
                <a:spLocks/>
              </p:cNvSpPr>
              <p:nvPr/>
            </p:nvSpPr>
            <p:spPr bwMode="auto">
              <a:xfrm>
                <a:off x="3233738" y="2906713"/>
                <a:ext cx="211138" cy="444500"/>
              </a:xfrm>
              <a:custGeom>
                <a:avLst/>
                <a:gdLst>
                  <a:gd name="T0" fmla="*/ 69 w 69"/>
                  <a:gd name="T1" fmla="*/ 146 h 146"/>
                  <a:gd name="T2" fmla="*/ 38 w 69"/>
                  <a:gd name="T3" fmla="*/ 146 h 146"/>
                  <a:gd name="T4" fmla="*/ 3 w 69"/>
                  <a:gd name="T5" fmla="*/ 0 h 146"/>
                  <a:gd name="T6" fmla="*/ 0 w 69"/>
                  <a:gd name="T7" fmla="*/ 0 h 1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46"/>
                  <a:gd name="T14" fmla="*/ 69 w 69"/>
                  <a:gd name="T15" fmla="*/ 146 h 1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46">
                    <a:moveTo>
                      <a:pt x="69" y="146"/>
                    </a:moveTo>
                    <a:lnTo>
                      <a:pt x="38" y="146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627" name="Rectangle 193"/>
              <p:cNvSpPr>
                <a:spLocks noChangeArrowheads="1"/>
              </p:cNvSpPr>
              <p:nvPr/>
            </p:nvSpPr>
            <p:spPr bwMode="auto">
              <a:xfrm>
                <a:off x="2368550" y="2994026"/>
                <a:ext cx="88106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Xpsmp2064</a:t>
                </a:r>
                <a:endParaRPr lang="en-US"/>
              </a:p>
            </p:txBody>
          </p:sp>
          <p:sp>
            <p:nvSpPr>
              <p:cNvPr id="17628" name="Rectangle 194"/>
              <p:cNvSpPr>
                <a:spLocks noChangeArrowheads="1"/>
              </p:cNvSpPr>
              <p:nvPr/>
            </p:nvSpPr>
            <p:spPr bwMode="auto">
              <a:xfrm>
                <a:off x="3624263" y="3003551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77.0</a:t>
                </a:r>
                <a:endParaRPr lang="en-US"/>
              </a:p>
            </p:txBody>
          </p:sp>
          <p:sp>
            <p:nvSpPr>
              <p:cNvPr id="17629" name="Freeform 195"/>
              <p:cNvSpPr>
                <a:spLocks/>
              </p:cNvSpPr>
              <p:nvPr/>
            </p:nvSpPr>
            <p:spPr bwMode="auto">
              <a:xfrm>
                <a:off x="3455988" y="3079751"/>
                <a:ext cx="125413" cy="396875"/>
              </a:xfrm>
              <a:custGeom>
                <a:avLst/>
                <a:gdLst>
                  <a:gd name="T0" fmla="*/ 41 w 41"/>
                  <a:gd name="T1" fmla="*/ 0 h 130"/>
                  <a:gd name="T2" fmla="*/ 35 w 41"/>
                  <a:gd name="T3" fmla="*/ 0 h 130"/>
                  <a:gd name="T4" fmla="*/ 0 w 41"/>
                  <a:gd name="T5" fmla="*/ 130 h 130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30"/>
                  <a:gd name="T11" fmla="*/ 41 w 41"/>
                  <a:gd name="T12" fmla="*/ 130 h 13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30">
                    <a:moveTo>
                      <a:pt x="41" y="0"/>
                    </a:moveTo>
                    <a:lnTo>
                      <a:pt x="35" y="0"/>
                    </a:lnTo>
                    <a:lnTo>
                      <a:pt x="0" y="13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630" name="Freeform 196"/>
              <p:cNvSpPr>
                <a:spLocks/>
              </p:cNvSpPr>
              <p:nvPr/>
            </p:nvSpPr>
            <p:spPr bwMode="auto">
              <a:xfrm>
                <a:off x="3227388" y="3079751"/>
                <a:ext cx="223838" cy="396875"/>
              </a:xfrm>
              <a:custGeom>
                <a:avLst/>
                <a:gdLst>
                  <a:gd name="T0" fmla="*/ 73 w 73"/>
                  <a:gd name="T1" fmla="*/ 130 h 130"/>
                  <a:gd name="T2" fmla="*/ 40 w 73"/>
                  <a:gd name="T3" fmla="*/ 130 h 130"/>
                  <a:gd name="T4" fmla="*/ 5 w 73"/>
                  <a:gd name="T5" fmla="*/ 0 h 130"/>
                  <a:gd name="T6" fmla="*/ 0 w 73"/>
                  <a:gd name="T7" fmla="*/ 0 h 1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130"/>
                  <a:gd name="T14" fmla="*/ 73 w 73"/>
                  <a:gd name="T15" fmla="*/ 130 h 1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130">
                    <a:moveTo>
                      <a:pt x="73" y="130"/>
                    </a:moveTo>
                    <a:lnTo>
                      <a:pt x="40" y="130"/>
                    </a:ln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631" name="Rectangle 197"/>
              <p:cNvSpPr>
                <a:spLocks noChangeArrowheads="1"/>
              </p:cNvSpPr>
              <p:nvPr/>
            </p:nvSpPr>
            <p:spPr bwMode="auto">
              <a:xfrm>
                <a:off x="2428875" y="3168651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FF00FF"/>
                    </a:solidFill>
                  </a:rPr>
                  <a:t>Xipes0214</a:t>
                </a:r>
                <a:endParaRPr lang="en-US"/>
              </a:p>
            </p:txBody>
          </p:sp>
          <p:sp>
            <p:nvSpPr>
              <p:cNvPr id="17632" name="Rectangle 198"/>
              <p:cNvSpPr>
                <a:spLocks noChangeArrowheads="1"/>
              </p:cNvSpPr>
              <p:nvPr/>
            </p:nvSpPr>
            <p:spPr bwMode="auto">
              <a:xfrm>
                <a:off x="3624263" y="3178176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80.1</a:t>
                </a:r>
                <a:endParaRPr lang="en-US"/>
              </a:p>
            </p:txBody>
          </p:sp>
          <p:sp>
            <p:nvSpPr>
              <p:cNvPr id="17633" name="Freeform 199"/>
              <p:cNvSpPr>
                <a:spLocks/>
              </p:cNvSpPr>
              <p:nvPr/>
            </p:nvSpPr>
            <p:spPr bwMode="auto">
              <a:xfrm>
                <a:off x="3455988" y="3254376"/>
                <a:ext cx="125413" cy="334963"/>
              </a:xfrm>
              <a:custGeom>
                <a:avLst/>
                <a:gdLst>
                  <a:gd name="T0" fmla="*/ 41 w 41"/>
                  <a:gd name="T1" fmla="*/ 0 h 110"/>
                  <a:gd name="T2" fmla="*/ 35 w 41"/>
                  <a:gd name="T3" fmla="*/ 0 h 110"/>
                  <a:gd name="T4" fmla="*/ 0 w 41"/>
                  <a:gd name="T5" fmla="*/ 110 h 110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0"/>
                  <a:gd name="T11" fmla="*/ 41 w 41"/>
                  <a:gd name="T12" fmla="*/ 110 h 1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0">
                    <a:moveTo>
                      <a:pt x="41" y="0"/>
                    </a:moveTo>
                    <a:lnTo>
                      <a:pt x="35" y="0"/>
                    </a:lnTo>
                    <a:lnTo>
                      <a:pt x="0" y="11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634" name="Freeform 200"/>
              <p:cNvSpPr>
                <a:spLocks/>
              </p:cNvSpPr>
              <p:nvPr/>
            </p:nvSpPr>
            <p:spPr bwMode="auto">
              <a:xfrm>
                <a:off x="3233738" y="3254376"/>
                <a:ext cx="211138" cy="334963"/>
              </a:xfrm>
              <a:custGeom>
                <a:avLst/>
                <a:gdLst>
                  <a:gd name="T0" fmla="*/ 69 w 69"/>
                  <a:gd name="T1" fmla="*/ 110 h 110"/>
                  <a:gd name="T2" fmla="*/ 38 w 69"/>
                  <a:gd name="T3" fmla="*/ 110 h 110"/>
                  <a:gd name="T4" fmla="*/ 3 w 69"/>
                  <a:gd name="T5" fmla="*/ 0 h 110"/>
                  <a:gd name="T6" fmla="*/ 0 w 69"/>
                  <a:gd name="T7" fmla="*/ 0 h 1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0"/>
                  <a:gd name="T14" fmla="*/ 69 w 69"/>
                  <a:gd name="T15" fmla="*/ 110 h 1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0">
                    <a:moveTo>
                      <a:pt x="69" y="110"/>
                    </a:moveTo>
                    <a:lnTo>
                      <a:pt x="38" y="11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635" name="Rectangle 201"/>
              <p:cNvSpPr>
                <a:spLocks noChangeArrowheads="1"/>
              </p:cNvSpPr>
              <p:nvPr/>
            </p:nvSpPr>
            <p:spPr bwMode="auto">
              <a:xfrm>
                <a:off x="2428875" y="3341688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FF00"/>
                    </a:solidFill>
                  </a:rPr>
                  <a:t>Xipes0175</a:t>
                </a:r>
                <a:endParaRPr lang="en-US"/>
              </a:p>
            </p:txBody>
          </p:sp>
          <p:sp>
            <p:nvSpPr>
              <p:cNvPr id="17636" name="Rectangle 202"/>
              <p:cNvSpPr>
                <a:spLocks noChangeArrowheads="1"/>
              </p:cNvSpPr>
              <p:nvPr/>
            </p:nvSpPr>
            <p:spPr bwMode="auto">
              <a:xfrm>
                <a:off x="3624263" y="335121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81.8</a:t>
                </a:r>
                <a:endParaRPr lang="en-US"/>
              </a:p>
            </p:txBody>
          </p:sp>
          <p:sp>
            <p:nvSpPr>
              <p:cNvPr id="17637" name="Freeform 203"/>
              <p:cNvSpPr>
                <a:spLocks/>
              </p:cNvSpPr>
              <p:nvPr/>
            </p:nvSpPr>
            <p:spPr bwMode="auto">
              <a:xfrm>
                <a:off x="3455988" y="3427413"/>
                <a:ext cx="125413" cy="222250"/>
              </a:xfrm>
              <a:custGeom>
                <a:avLst/>
                <a:gdLst>
                  <a:gd name="T0" fmla="*/ 41 w 41"/>
                  <a:gd name="T1" fmla="*/ 0 h 73"/>
                  <a:gd name="T2" fmla="*/ 35 w 41"/>
                  <a:gd name="T3" fmla="*/ 0 h 73"/>
                  <a:gd name="T4" fmla="*/ 0 w 41"/>
                  <a:gd name="T5" fmla="*/ 73 h 73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73"/>
                  <a:gd name="T11" fmla="*/ 41 w 41"/>
                  <a:gd name="T12" fmla="*/ 73 h 7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73">
                    <a:moveTo>
                      <a:pt x="41" y="0"/>
                    </a:moveTo>
                    <a:lnTo>
                      <a:pt x="35" y="0"/>
                    </a:lnTo>
                    <a:lnTo>
                      <a:pt x="0" y="73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638" name="Freeform 204"/>
              <p:cNvSpPr>
                <a:spLocks/>
              </p:cNvSpPr>
              <p:nvPr/>
            </p:nvSpPr>
            <p:spPr bwMode="auto">
              <a:xfrm>
                <a:off x="3233738" y="3427413"/>
                <a:ext cx="211138" cy="222250"/>
              </a:xfrm>
              <a:custGeom>
                <a:avLst/>
                <a:gdLst>
                  <a:gd name="T0" fmla="*/ 69 w 69"/>
                  <a:gd name="T1" fmla="*/ 73 h 73"/>
                  <a:gd name="T2" fmla="*/ 38 w 69"/>
                  <a:gd name="T3" fmla="*/ 73 h 73"/>
                  <a:gd name="T4" fmla="*/ 3 w 69"/>
                  <a:gd name="T5" fmla="*/ 0 h 73"/>
                  <a:gd name="T6" fmla="*/ 0 w 69"/>
                  <a:gd name="T7" fmla="*/ 0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73"/>
                  <a:gd name="T14" fmla="*/ 69 w 69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73">
                    <a:moveTo>
                      <a:pt x="69" y="73"/>
                    </a:moveTo>
                    <a:lnTo>
                      <a:pt x="38" y="73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639" name="Rectangle 205"/>
              <p:cNvSpPr>
                <a:spLocks noChangeArrowheads="1"/>
              </p:cNvSpPr>
              <p:nvPr/>
            </p:nvSpPr>
            <p:spPr bwMode="auto">
              <a:xfrm>
                <a:off x="2454275" y="3516313"/>
                <a:ext cx="782638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Xipes0217</a:t>
                </a:r>
                <a:endParaRPr lang="en-US"/>
              </a:p>
            </p:txBody>
          </p:sp>
          <p:sp>
            <p:nvSpPr>
              <p:cNvPr id="17640" name="Rectangle 206"/>
              <p:cNvSpPr>
                <a:spLocks noChangeArrowheads="1"/>
              </p:cNvSpPr>
              <p:nvPr/>
            </p:nvSpPr>
            <p:spPr bwMode="auto">
              <a:xfrm>
                <a:off x="3624263" y="352583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84.1</a:t>
                </a:r>
                <a:endParaRPr lang="en-US"/>
              </a:p>
            </p:txBody>
          </p:sp>
          <p:sp>
            <p:nvSpPr>
              <p:cNvPr id="17641" name="Freeform 207"/>
              <p:cNvSpPr>
                <a:spLocks/>
              </p:cNvSpPr>
              <p:nvPr/>
            </p:nvSpPr>
            <p:spPr bwMode="auto">
              <a:xfrm>
                <a:off x="3455988" y="3602038"/>
                <a:ext cx="125413" cy="130175"/>
              </a:xfrm>
              <a:custGeom>
                <a:avLst/>
                <a:gdLst>
                  <a:gd name="T0" fmla="*/ 41 w 41"/>
                  <a:gd name="T1" fmla="*/ 0 h 43"/>
                  <a:gd name="T2" fmla="*/ 35 w 41"/>
                  <a:gd name="T3" fmla="*/ 0 h 43"/>
                  <a:gd name="T4" fmla="*/ 0 w 41"/>
                  <a:gd name="T5" fmla="*/ 43 h 43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43"/>
                  <a:gd name="T11" fmla="*/ 41 w 41"/>
                  <a:gd name="T12" fmla="*/ 43 h 4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43">
                    <a:moveTo>
                      <a:pt x="41" y="0"/>
                    </a:moveTo>
                    <a:lnTo>
                      <a:pt x="35" y="0"/>
                    </a:lnTo>
                    <a:lnTo>
                      <a:pt x="0" y="43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642" name="Freeform 208"/>
              <p:cNvSpPr>
                <a:spLocks/>
              </p:cNvSpPr>
              <p:nvPr/>
            </p:nvSpPr>
            <p:spPr bwMode="auto">
              <a:xfrm>
                <a:off x="3227388" y="3602038"/>
                <a:ext cx="223838" cy="130175"/>
              </a:xfrm>
              <a:custGeom>
                <a:avLst/>
                <a:gdLst>
                  <a:gd name="T0" fmla="*/ 73 w 73"/>
                  <a:gd name="T1" fmla="*/ 43 h 43"/>
                  <a:gd name="T2" fmla="*/ 40 w 73"/>
                  <a:gd name="T3" fmla="*/ 43 h 43"/>
                  <a:gd name="T4" fmla="*/ 5 w 73"/>
                  <a:gd name="T5" fmla="*/ 0 h 43"/>
                  <a:gd name="T6" fmla="*/ 0 w 73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43"/>
                  <a:gd name="T14" fmla="*/ 73 w 73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43">
                    <a:moveTo>
                      <a:pt x="73" y="43"/>
                    </a:moveTo>
                    <a:lnTo>
                      <a:pt x="40" y="43"/>
                    </a:ln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643" name="Rectangle 209"/>
              <p:cNvSpPr>
                <a:spLocks noChangeArrowheads="1"/>
              </p:cNvSpPr>
              <p:nvPr/>
            </p:nvSpPr>
            <p:spPr bwMode="auto">
              <a:xfrm>
                <a:off x="2368550" y="3689351"/>
                <a:ext cx="88106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Xpsmp2078</a:t>
                </a:r>
                <a:endParaRPr lang="en-US"/>
              </a:p>
            </p:txBody>
          </p:sp>
          <p:sp>
            <p:nvSpPr>
              <p:cNvPr id="17644" name="Rectangle 210"/>
              <p:cNvSpPr>
                <a:spLocks noChangeArrowheads="1"/>
              </p:cNvSpPr>
              <p:nvPr/>
            </p:nvSpPr>
            <p:spPr bwMode="auto">
              <a:xfrm>
                <a:off x="3624263" y="3698876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87.1</a:t>
                </a:r>
                <a:endParaRPr lang="en-US"/>
              </a:p>
            </p:txBody>
          </p:sp>
          <p:sp>
            <p:nvSpPr>
              <p:cNvPr id="17645" name="Freeform 211"/>
              <p:cNvSpPr>
                <a:spLocks/>
              </p:cNvSpPr>
              <p:nvPr/>
            </p:nvSpPr>
            <p:spPr bwMode="auto">
              <a:xfrm>
                <a:off x="3455988" y="3775076"/>
                <a:ext cx="125413" cy="66675"/>
              </a:xfrm>
              <a:custGeom>
                <a:avLst/>
                <a:gdLst>
                  <a:gd name="T0" fmla="*/ 41 w 41"/>
                  <a:gd name="T1" fmla="*/ 0 h 22"/>
                  <a:gd name="T2" fmla="*/ 35 w 41"/>
                  <a:gd name="T3" fmla="*/ 0 h 22"/>
                  <a:gd name="T4" fmla="*/ 0 w 41"/>
                  <a:gd name="T5" fmla="*/ 22 h 22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22"/>
                  <a:gd name="T11" fmla="*/ 41 w 41"/>
                  <a:gd name="T12" fmla="*/ 22 h 2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22">
                    <a:moveTo>
                      <a:pt x="41" y="0"/>
                    </a:moveTo>
                    <a:lnTo>
                      <a:pt x="35" y="0"/>
                    </a:lnTo>
                    <a:lnTo>
                      <a:pt x="0" y="22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646" name="Freeform 212"/>
              <p:cNvSpPr>
                <a:spLocks/>
              </p:cNvSpPr>
              <p:nvPr/>
            </p:nvSpPr>
            <p:spPr bwMode="auto">
              <a:xfrm>
                <a:off x="3227388" y="3775076"/>
                <a:ext cx="223838" cy="66675"/>
              </a:xfrm>
              <a:custGeom>
                <a:avLst/>
                <a:gdLst>
                  <a:gd name="T0" fmla="*/ 73 w 73"/>
                  <a:gd name="T1" fmla="*/ 22 h 22"/>
                  <a:gd name="T2" fmla="*/ 40 w 73"/>
                  <a:gd name="T3" fmla="*/ 22 h 22"/>
                  <a:gd name="T4" fmla="*/ 5 w 73"/>
                  <a:gd name="T5" fmla="*/ 0 h 22"/>
                  <a:gd name="T6" fmla="*/ 0 w 73"/>
                  <a:gd name="T7" fmla="*/ 0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22"/>
                  <a:gd name="T14" fmla="*/ 73 w 73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22">
                    <a:moveTo>
                      <a:pt x="73" y="22"/>
                    </a:moveTo>
                    <a:lnTo>
                      <a:pt x="40" y="22"/>
                    </a:ln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647" name="Rectangle 213"/>
              <p:cNvSpPr>
                <a:spLocks noChangeArrowheads="1"/>
              </p:cNvSpPr>
              <p:nvPr/>
            </p:nvSpPr>
            <p:spPr bwMode="auto">
              <a:xfrm>
                <a:off x="2267327" y="3863976"/>
                <a:ext cx="945773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dirty="0" smtClean="0">
                    <a:solidFill>
                      <a:srgbClr val="000000"/>
                    </a:solidFill>
                  </a:rPr>
                  <a:t>Xpsmp2229.1</a:t>
                </a:r>
                <a:endParaRPr lang="en-US" dirty="0"/>
              </a:p>
            </p:txBody>
          </p:sp>
          <p:sp>
            <p:nvSpPr>
              <p:cNvPr id="17648" name="Rectangle 214"/>
              <p:cNvSpPr>
                <a:spLocks noChangeArrowheads="1"/>
              </p:cNvSpPr>
              <p:nvPr/>
            </p:nvSpPr>
            <p:spPr bwMode="auto">
              <a:xfrm>
                <a:off x="3624263" y="387191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96.1</a:t>
                </a:r>
                <a:endParaRPr lang="en-US"/>
              </a:p>
            </p:txBody>
          </p:sp>
          <p:sp>
            <p:nvSpPr>
              <p:cNvPr id="17649" name="Freeform 215"/>
              <p:cNvSpPr>
                <a:spLocks/>
              </p:cNvSpPr>
              <p:nvPr/>
            </p:nvSpPr>
            <p:spPr bwMode="auto">
              <a:xfrm>
                <a:off x="3455988" y="3948113"/>
                <a:ext cx="125413" cy="217488"/>
              </a:xfrm>
              <a:custGeom>
                <a:avLst/>
                <a:gdLst>
                  <a:gd name="T0" fmla="*/ 41 w 41"/>
                  <a:gd name="T1" fmla="*/ 0 h 71"/>
                  <a:gd name="T2" fmla="*/ 35 w 41"/>
                  <a:gd name="T3" fmla="*/ 0 h 71"/>
                  <a:gd name="T4" fmla="*/ 0 w 41"/>
                  <a:gd name="T5" fmla="*/ 71 h 7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71"/>
                  <a:gd name="T11" fmla="*/ 41 w 41"/>
                  <a:gd name="T12" fmla="*/ 71 h 7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71">
                    <a:moveTo>
                      <a:pt x="41" y="0"/>
                    </a:moveTo>
                    <a:lnTo>
                      <a:pt x="35" y="0"/>
                    </a:lnTo>
                    <a:lnTo>
                      <a:pt x="0" y="71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650" name="Freeform 216"/>
              <p:cNvSpPr>
                <a:spLocks/>
              </p:cNvSpPr>
              <p:nvPr/>
            </p:nvSpPr>
            <p:spPr bwMode="auto">
              <a:xfrm>
                <a:off x="3227388" y="3948113"/>
                <a:ext cx="223838" cy="217488"/>
              </a:xfrm>
              <a:custGeom>
                <a:avLst/>
                <a:gdLst>
                  <a:gd name="T0" fmla="*/ 73 w 73"/>
                  <a:gd name="T1" fmla="*/ 71 h 71"/>
                  <a:gd name="T2" fmla="*/ 40 w 73"/>
                  <a:gd name="T3" fmla="*/ 71 h 71"/>
                  <a:gd name="T4" fmla="*/ 5 w 73"/>
                  <a:gd name="T5" fmla="*/ 0 h 71"/>
                  <a:gd name="T6" fmla="*/ 0 w 73"/>
                  <a:gd name="T7" fmla="*/ 0 h 7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71"/>
                  <a:gd name="T14" fmla="*/ 73 w 73"/>
                  <a:gd name="T15" fmla="*/ 71 h 7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71">
                    <a:moveTo>
                      <a:pt x="73" y="71"/>
                    </a:moveTo>
                    <a:lnTo>
                      <a:pt x="40" y="71"/>
                    </a:ln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651" name="Rectangle 217"/>
              <p:cNvSpPr>
                <a:spLocks noChangeArrowheads="1"/>
              </p:cNvSpPr>
              <p:nvPr/>
            </p:nvSpPr>
            <p:spPr bwMode="auto">
              <a:xfrm>
                <a:off x="2368550" y="4037013"/>
                <a:ext cx="88106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Xpsmp2261</a:t>
                </a:r>
                <a:endParaRPr lang="en-US"/>
              </a:p>
            </p:txBody>
          </p:sp>
          <p:sp>
            <p:nvSpPr>
              <p:cNvPr id="17652" name="Rectangle 218"/>
              <p:cNvSpPr>
                <a:spLocks noChangeArrowheads="1"/>
              </p:cNvSpPr>
              <p:nvPr/>
            </p:nvSpPr>
            <p:spPr bwMode="auto">
              <a:xfrm>
                <a:off x="3624263" y="404653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99.4</a:t>
                </a:r>
                <a:endParaRPr lang="en-US"/>
              </a:p>
            </p:txBody>
          </p:sp>
          <p:sp>
            <p:nvSpPr>
              <p:cNvPr id="17653" name="Freeform 219"/>
              <p:cNvSpPr>
                <a:spLocks/>
              </p:cNvSpPr>
              <p:nvPr/>
            </p:nvSpPr>
            <p:spPr bwMode="auto">
              <a:xfrm>
                <a:off x="3455988" y="4122738"/>
                <a:ext cx="125413" cy="161925"/>
              </a:xfrm>
              <a:custGeom>
                <a:avLst/>
                <a:gdLst>
                  <a:gd name="T0" fmla="*/ 41 w 41"/>
                  <a:gd name="T1" fmla="*/ 0 h 53"/>
                  <a:gd name="T2" fmla="*/ 35 w 41"/>
                  <a:gd name="T3" fmla="*/ 0 h 53"/>
                  <a:gd name="T4" fmla="*/ 0 w 41"/>
                  <a:gd name="T5" fmla="*/ 53 h 53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53"/>
                  <a:gd name="T11" fmla="*/ 41 w 41"/>
                  <a:gd name="T12" fmla="*/ 53 h 5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53">
                    <a:moveTo>
                      <a:pt x="41" y="0"/>
                    </a:moveTo>
                    <a:lnTo>
                      <a:pt x="35" y="0"/>
                    </a:lnTo>
                    <a:lnTo>
                      <a:pt x="0" y="53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654" name="Freeform 220"/>
              <p:cNvSpPr>
                <a:spLocks/>
              </p:cNvSpPr>
              <p:nvPr/>
            </p:nvSpPr>
            <p:spPr bwMode="auto">
              <a:xfrm>
                <a:off x="3227388" y="4122738"/>
                <a:ext cx="223838" cy="161925"/>
              </a:xfrm>
              <a:custGeom>
                <a:avLst/>
                <a:gdLst>
                  <a:gd name="T0" fmla="*/ 73 w 73"/>
                  <a:gd name="T1" fmla="*/ 53 h 53"/>
                  <a:gd name="T2" fmla="*/ 40 w 73"/>
                  <a:gd name="T3" fmla="*/ 53 h 53"/>
                  <a:gd name="T4" fmla="*/ 5 w 73"/>
                  <a:gd name="T5" fmla="*/ 0 h 53"/>
                  <a:gd name="T6" fmla="*/ 0 w 73"/>
                  <a:gd name="T7" fmla="*/ 0 h 5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53"/>
                  <a:gd name="T14" fmla="*/ 73 w 73"/>
                  <a:gd name="T15" fmla="*/ 53 h 5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53">
                    <a:moveTo>
                      <a:pt x="73" y="53"/>
                    </a:moveTo>
                    <a:lnTo>
                      <a:pt x="40" y="53"/>
                    </a:ln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655" name="Rectangle 221"/>
              <p:cNvSpPr>
                <a:spLocks noChangeArrowheads="1"/>
              </p:cNvSpPr>
              <p:nvPr/>
            </p:nvSpPr>
            <p:spPr bwMode="auto">
              <a:xfrm>
                <a:off x="2368550" y="4211638"/>
                <a:ext cx="88106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Xpsmp2233</a:t>
                </a:r>
                <a:endParaRPr lang="en-US"/>
              </a:p>
            </p:txBody>
          </p:sp>
          <p:sp>
            <p:nvSpPr>
              <p:cNvPr id="17656" name="Rectangle 222"/>
              <p:cNvSpPr>
                <a:spLocks noChangeArrowheads="1"/>
              </p:cNvSpPr>
              <p:nvPr/>
            </p:nvSpPr>
            <p:spPr bwMode="auto">
              <a:xfrm>
                <a:off x="3624263" y="4219576"/>
                <a:ext cx="44450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102.4</a:t>
                </a:r>
                <a:endParaRPr lang="en-US"/>
              </a:p>
            </p:txBody>
          </p:sp>
          <p:sp>
            <p:nvSpPr>
              <p:cNvPr id="17657" name="Freeform 223"/>
              <p:cNvSpPr>
                <a:spLocks/>
              </p:cNvSpPr>
              <p:nvPr/>
            </p:nvSpPr>
            <p:spPr bwMode="auto">
              <a:xfrm>
                <a:off x="3455988" y="4295776"/>
                <a:ext cx="125413" cy="95250"/>
              </a:xfrm>
              <a:custGeom>
                <a:avLst/>
                <a:gdLst>
                  <a:gd name="T0" fmla="*/ 41 w 41"/>
                  <a:gd name="T1" fmla="*/ 0 h 31"/>
                  <a:gd name="T2" fmla="*/ 35 w 41"/>
                  <a:gd name="T3" fmla="*/ 0 h 31"/>
                  <a:gd name="T4" fmla="*/ 0 w 41"/>
                  <a:gd name="T5" fmla="*/ 31 h 3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31"/>
                  <a:gd name="T11" fmla="*/ 41 w 41"/>
                  <a:gd name="T12" fmla="*/ 31 h 3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31">
                    <a:moveTo>
                      <a:pt x="41" y="0"/>
                    </a:moveTo>
                    <a:lnTo>
                      <a:pt x="35" y="0"/>
                    </a:lnTo>
                    <a:lnTo>
                      <a:pt x="0" y="31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658" name="Freeform 224"/>
              <p:cNvSpPr>
                <a:spLocks/>
              </p:cNvSpPr>
              <p:nvPr/>
            </p:nvSpPr>
            <p:spPr bwMode="auto">
              <a:xfrm>
                <a:off x="3227388" y="4295776"/>
                <a:ext cx="223838" cy="95250"/>
              </a:xfrm>
              <a:custGeom>
                <a:avLst/>
                <a:gdLst>
                  <a:gd name="T0" fmla="*/ 73 w 73"/>
                  <a:gd name="T1" fmla="*/ 31 h 31"/>
                  <a:gd name="T2" fmla="*/ 40 w 73"/>
                  <a:gd name="T3" fmla="*/ 31 h 31"/>
                  <a:gd name="T4" fmla="*/ 5 w 73"/>
                  <a:gd name="T5" fmla="*/ 0 h 31"/>
                  <a:gd name="T6" fmla="*/ 0 w 73"/>
                  <a:gd name="T7" fmla="*/ 0 h 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31"/>
                  <a:gd name="T14" fmla="*/ 73 w 73"/>
                  <a:gd name="T15" fmla="*/ 31 h 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31">
                    <a:moveTo>
                      <a:pt x="73" y="31"/>
                    </a:moveTo>
                    <a:lnTo>
                      <a:pt x="40" y="31"/>
                    </a:ln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659" name="Rectangle 225"/>
              <p:cNvSpPr>
                <a:spLocks noChangeArrowheads="1"/>
              </p:cNvSpPr>
              <p:nvPr/>
            </p:nvSpPr>
            <p:spPr bwMode="auto">
              <a:xfrm>
                <a:off x="2368550" y="4384676"/>
                <a:ext cx="88106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Xpsmp2276</a:t>
                </a:r>
                <a:endParaRPr lang="en-US"/>
              </a:p>
            </p:txBody>
          </p:sp>
          <p:sp>
            <p:nvSpPr>
              <p:cNvPr id="17660" name="Rectangle 226"/>
              <p:cNvSpPr>
                <a:spLocks noChangeArrowheads="1"/>
              </p:cNvSpPr>
              <p:nvPr/>
            </p:nvSpPr>
            <p:spPr bwMode="auto">
              <a:xfrm>
                <a:off x="3624263" y="4394201"/>
                <a:ext cx="44450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102.9</a:t>
                </a:r>
                <a:endParaRPr lang="en-US"/>
              </a:p>
            </p:txBody>
          </p:sp>
          <p:sp>
            <p:nvSpPr>
              <p:cNvPr id="17661" name="Freeform 227"/>
              <p:cNvSpPr>
                <a:spLocks/>
              </p:cNvSpPr>
              <p:nvPr/>
            </p:nvSpPr>
            <p:spPr bwMode="auto">
              <a:xfrm>
                <a:off x="3455988" y="4408488"/>
                <a:ext cx="125413" cy="61913"/>
              </a:xfrm>
              <a:custGeom>
                <a:avLst/>
                <a:gdLst>
                  <a:gd name="T0" fmla="*/ 41 w 41"/>
                  <a:gd name="T1" fmla="*/ 20 h 20"/>
                  <a:gd name="T2" fmla="*/ 35 w 41"/>
                  <a:gd name="T3" fmla="*/ 20 h 20"/>
                  <a:gd name="T4" fmla="*/ 0 w 41"/>
                  <a:gd name="T5" fmla="*/ 0 h 20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20"/>
                  <a:gd name="T11" fmla="*/ 41 w 41"/>
                  <a:gd name="T12" fmla="*/ 20 h 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20">
                    <a:moveTo>
                      <a:pt x="41" y="20"/>
                    </a:moveTo>
                    <a:lnTo>
                      <a:pt x="35" y="2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662" name="Freeform 228"/>
              <p:cNvSpPr>
                <a:spLocks/>
              </p:cNvSpPr>
              <p:nvPr/>
            </p:nvSpPr>
            <p:spPr bwMode="auto">
              <a:xfrm>
                <a:off x="3227388" y="4408488"/>
                <a:ext cx="223838" cy="61913"/>
              </a:xfrm>
              <a:custGeom>
                <a:avLst/>
                <a:gdLst>
                  <a:gd name="T0" fmla="*/ 73 w 73"/>
                  <a:gd name="T1" fmla="*/ 0 h 20"/>
                  <a:gd name="T2" fmla="*/ 40 w 73"/>
                  <a:gd name="T3" fmla="*/ 0 h 20"/>
                  <a:gd name="T4" fmla="*/ 5 w 73"/>
                  <a:gd name="T5" fmla="*/ 20 h 20"/>
                  <a:gd name="T6" fmla="*/ 0 w 73"/>
                  <a:gd name="T7" fmla="*/ 20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20"/>
                  <a:gd name="T14" fmla="*/ 73 w 73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20">
                    <a:moveTo>
                      <a:pt x="73" y="0"/>
                    </a:moveTo>
                    <a:lnTo>
                      <a:pt x="40" y="0"/>
                    </a:lnTo>
                    <a:lnTo>
                      <a:pt x="5" y="20"/>
                    </a:lnTo>
                    <a:lnTo>
                      <a:pt x="0" y="2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663" name="Rectangle 229"/>
              <p:cNvSpPr>
                <a:spLocks noChangeArrowheads="1"/>
              </p:cNvSpPr>
              <p:nvPr/>
            </p:nvSpPr>
            <p:spPr bwMode="auto">
              <a:xfrm>
                <a:off x="2368550" y="4559301"/>
                <a:ext cx="88106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Xpsmp2277</a:t>
                </a:r>
                <a:endParaRPr lang="en-US"/>
              </a:p>
            </p:txBody>
          </p:sp>
          <p:sp>
            <p:nvSpPr>
              <p:cNvPr id="17664" name="Rectangle 230"/>
              <p:cNvSpPr>
                <a:spLocks noChangeArrowheads="1"/>
              </p:cNvSpPr>
              <p:nvPr/>
            </p:nvSpPr>
            <p:spPr bwMode="auto">
              <a:xfrm>
                <a:off x="3624263" y="4567238"/>
                <a:ext cx="44450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104.0</a:t>
                </a:r>
                <a:endParaRPr lang="en-US"/>
              </a:p>
            </p:txBody>
          </p:sp>
          <p:sp>
            <p:nvSpPr>
              <p:cNvPr id="17665" name="Freeform 231"/>
              <p:cNvSpPr>
                <a:spLocks/>
              </p:cNvSpPr>
              <p:nvPr/>
            </p:nvSpPr>
            <p:spPr bwMode="auto">
              <a:xfrm>
                <a:off x="3455988" y="4448176"/>
                <a:ext cx="125413" cy="195263"/>
              </a:xfrm>
              <a:custGeom>
                <a:avLst/>
                <a:gdLst>
                  <a:gd name="T0" fmla="*/ 41 w 41"/>
                  <a:gd name="T1" fmla="*/ 64 h 64"/>
                  <a:gd name="T2" fmla="*/ 35 w 41"/>
                  <a:gd name="T3" fmla="*/ 64 h 64"/>
                  <a:gd name="T4" fmla="*/ 0 w 41"/>
                  <a:gd name="T5" fmla="*/ 0 h 64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64"/>
                  <a:gd name="T11" fmla="*/ 41 w 41"/>
                  <a:gd name="T12" fmla="*/ 64 h 6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64">
                    <a:moveTo>
                      <a:pt x="41" y="64"/>
                    </a:moveTo>
                    <a:lnTo>
                      <a:pt x="35" y="64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666" name="Freeform 232"/>
              <p:cNvSpPr>
                <a:spLocks/>
              </p:cNvSpPr>
              <p:nvPr/>
            </p:nvSpPr>
            <p:spPr bwMode="auto">
              <a:xfrm>
                <a:off x="3227388" y="4448176"/>
                <a:ext cx="223838" cy="195263"/>
              </a:xfrm>
              <a:custGeom>
                <a:avLst/>
                <a:gdLst>
                  <a:gd name="T0" fmla="*/ 73 w 73"/>
                  <a:gd name="T1" fmla="*/ 0 h 64"/>
                  <a:gd name="T2" fmla="*/ 40 w 73"/>
                  <a:gd name="T3" fmla="*/ 0 h 64"/>
                  <a:gd name="T4" fmla="*/ 5 w 73"/>
                  <a:gd name="T5" fmla="*/ 64 h 64"/>
                  <a:gd name="T6" fmla="*/ 0 w 73"/>
                  <a:gd name="T7" fmla="*/ 64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64"/>
                  <a:gd name="T14" fmla="*/ 73 w 73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64">
                    <a:moveTo>
                      <a:pt x="73" y="0"/>
                    </a:moveTo>
                    <a:lnTo>
                      <a:pt x="40" y="0"/>
                    </a:lnTo>
                    <a:lnTo>
                      <a:pt x="5" y="64"/>
                    </a:lnTo>
                    <a:lnTo>
                      <a:pt x="0" y="64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667" name="Rectangle 233"/>
              <p:cNvSpPr>
                <a:spLocks noChangeArrowheads="1"/>
              </p:cNvSpPr>
              <p:nvPr/>
            </p:nvSpPr>
            <p:spPr bwMode="auto">
              <a:xfrm>
                <a:off x="2368550" y="4732338"/>
                <a:ext cx="88106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Xpsmp2208</a:t>
                </a:r>
                <a:endParaRPr lang="en-US"/>
              </a:p>
            </p:txBody>
          </p:sp>
          <p:sp>
            <p:nvSpPr>
              <p:cNvPr id="17668" name="Rectangle 234"/>
              <p:cNvSpPr>
                <a:spLocks noChangeArrowheads="1"/>
              </p:cNvSpPr>
              <p:nvPr/>
            </p:nvSpPr>
            <p:spPr bwMode="auto">
              <a:xfrm>
                <a:off x="3624263" y="4741863"/>
                <a:ext cx="44450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104.5</a:t>
                </a:r>
                <a:endParaRPr lang="en-US"/>
              </a:p>
            </p:txBody>
          </p:sp>
          <p:sp>
            <p:nvSpPr>
              <p:cNvPr id="17669" name="Freeform 235"/>
              <p:cNvSpPr>
                <a:spLocks/>
              </p:cNvSpPr>
              <p:nvPr/>
            </p:nvSpPr>
            <p:spPr bwMode="auto">
              <a:xfrm>
                <a:off x="3455988" y="4467226"/>
                <a:ext cx="125413" cy="350838"/>
              </a:xfrm>
              <a:custGeom>
                <a:avLst/>
                <a:gdLst>
                  <a:gd name="T0" fmla="*/ 41 w 41"/>
                  <a:gd name="T1" fmla="*/ 115 h 115"/>
                  <a:gd name="T2" fmla="*/ 35 w 41"/>
                  <a:gd name="T3" fmla="*/ 115 h 115"/>
                  <a:gd name="T4" fmla="*/ 0 w 41"/>
                  <a:gd name="T5" fmla="*/ 0 h 115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5"/>
                  <a:gd name="T11" fmla="*/ 41 w 41"/>
                  <a:gd name="T12" fmla="*/ 115 h 11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5">
                    <a:moveTo>
                      <a:pt x="41" y="115"/>
                    </a:moveTo>
                    <a:lnTo>
                      <a:pt x="35" y="115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670" name="Freeform 236"/>
              <p:cNvSpPr>
                <a:spLocks/>
              </p:cNvSpPr>
              <p:nvPr/>
            </p:nvSpPr>
            <p:spPr bwMode="auto">
              <a:xfrm>
                <a:off x="3227388" y="4467226"/>
                <a:ext cx="223838" cy="350838"/>
              </a:xfrm>
              <a:custGeom>
                <a:avLst/>
                <a:gdLst>
                  <a:gd name="T0" fmla="*/ 73 w 73"/>
                  <a:gd name="T1" fmla="*/ 0 h 115"/>
                  <a:gd name="T2" fmla="*/ 40 w 73"/>
                  <a:gd name="T3" fmla="*/ 0 h 115"/>
                  <a:gd name="T4" fmla="*/ 5 w 73"/>
                  <a:gd name="T5" fmla="*/ 115 h 115"/>
                  <a:gd name="T6" fmla="*/ 0 w 73"/>
                  <a:gd name="T7" fmla="*/ 115 h 1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115"/>
                  <a:gd name="T14" fmla="*/ 73 w 73"/>
                  <a:gd name="T15" fmla="*/ 115 h 1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115">
                    <a:moveTo>
                      <a:pt x="73" y="0"/>
                    </a:moveTo>
                    <a:lnTo>
                      <a:pt x="40" y="0"/>
                    </a:lnTo>
                    <a:lnTo>
                      <a:pt x="5" y="115"/>
                    </a:lnTo>
                    <a:lnTo>
                      <a:pt x="0" y="115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671" name="Rectangle 237"/>
              <p:cNvSpPr>
                <a:spLocks noChangeArrowheads="1"/>
              </p:cNvSpPr>
              <p:nvPr/>
            </p:nvSpPr>
            <p:spPr bwMode="auto">
              <a:xfrm>
                <a:off x="2428875" y="4905376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800000"/>
                    </a:solidFill>
                  </a:rPr>
                  <a:t>Xipes0089</a:t>
                </a:r>
                <a:endParaRPr lang="en-US"/>
              </a:p>
            </p:txBody>
          </p:sp>
          <p:sp>
            <p:nvSpPr>
              <p:cNvPr id="17672" name="Rectangle 238"/>
              <p:cNvSpPr>
                <a:spLocks noChangeArrowheads="1"/>
              </p:cNvSpPr>
              <p:nvPr/>
            </p:nvSpPr>
            <p:spPr bwMode="auto">
              <a:xfrm>
                <a:off x="3624263" y="4914901"/>
                <a:ext cx="44450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113.5</a:t>
                </a:r>
                <a:endParaRPr lang="en-US"/>
              </a:p>
            </p:txBody>
          </p:sp>
          <p:sp>
            <p:nvSpPr>
              <p:cNvPr id="17673" name="Freeform 239"/>
              <p:cNvSpPr>
                <a:spLocks/>
              </p:cNvSpPr>
              <p:nvPr/>
            </p:nvSpPr>
            <p:spPr bwMode="auto">
              <a:xfrm>
                <a:off x="3455988" y="4792663"/>
                <a:ext cx="125413" cy="198438"/>
              </a:xfrm>
              <a:custGeom>
                <a:avLst/>
                <a:gdLst>
                  <a:gd name="T0" fmla="*/ 41 w 41"/>
                  <a:gd name="T1" fmla="*/ 65 h 65"/>
                  <a:gd name="T2" fmla="*/ 35 w 41"/>
                  <a:gd name="T3" fmla="*/ 65 h 65"/>
                  <a:gd name="T4" fmla="*/ 0 w 41"/>
                  <a:gd name="T5" fmla="*/ 0 h 65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65"/>
                  <a:gd name="T11" fmla="*/ 41 w 41"/>
                  <a:gd name="T12" fmla="*/ 65 h 6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65">
                    <a:moveTo>
                      <a:pt x="41" y="65"/>
                    </a:moveTo>
                    <a:lnTo>
                      <a:pt x="35" y="65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674" name="Freeform 240"/>
              <p:cNvSpPr>
                <a:spLocks/>
              </p:cNvSpPr>
              <p:nvPr/>
            </p:nvSpPr>
            <p:spPr bwMode="auto">
              <a:xfrm>
                <a:off x="3233738" y="4792663"/>
                <a:ext cx="211138" cy="198438"/>
              </a:xfrm>
              <a:custGeom>
                <a:avLst/>
                <a:gdLst>
                  <a:gd name="T0" fmla="*/ 69 w 69"/>
                  <a:gd name="T1" fmla="*/ 0 h 65"/>
                  <a:gd name="T2" fmla="*/ 38 w 69"/>
                  <a:gd name="T3" fmla="*/ 0 h 65"/>
                  <a:gd name="T4" fmla="*/ 3 w 69"/>
                  <a:gd name="T5" fmla="*/ 65 h 65"/>
                  <a:gd name="T6" fmla="*/ 0 w 69"/>
                  <a:gd name="T7" fmla="*/ 65 h 6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65"/>
                  <a:gd name="T14" fmla="*/ 69 w 69"/>
                  <a:gd name="T15" fmla="*/ 65 h 6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65">
                    <a:moveTo>
                      <a:pt x="69" y="0"/>
                    </a:moveTo>
                    <a:lnTo>
                      <a:pt x="38" y="0"/>
                    </a:lnTo>
                    <a:lnTo>
                      <a:pt x="3" y="65"/>
                    </a:lnTo>
                    <a:lnTo>
                      <a:pt x="0" y="65"/>
                    </a:lnTo>
                  </a:path>
                </a:pathLst>
              </a:custGeom>
              <a:noFill/>
              <a:ln w="12">
                <a:solidFill>
                  <a:srgbClr val="8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675" name="Rectangle 241"/>
              <p:cNvSpPr>
                <a:spLocks noChangeArrowheads="1"/>
              </p:cNvSpPr>
              <p:nvPr/>
            </p:nvSpPr>
            <p:spPr bwMode="auto">
              <a:xfrm>
                <a:off x="2428875" y="5464176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FFFF"/>
                    </a:solidFill>
                  </a:rPr>
                  <a:t>Xipes0223</a:t>
                </a:r>
                <a:endParaRPr lang="en-US"/>
              </a:p>
            </p:txBody>
          </p:sp>
          <p:sp>
            <p:nvSpPr>
              <p:cNvPr id="17676" name="Rectangle 242"/>
              <p:cNvSpPr>
                <a:spLocks noChangeArrowheads="1"/>
              </p:cNvSpPr>
              <p:nvPr/>
            </p:nvSpPr>
            <p:spPr bwMode="auto">
              <a:xfrm>
                <a:off x="3624263" y="5473701"/>
                <a:ext cx="44450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134.5</a:t>
                </a:r>
                <a:endParaRPr lang="en-US"/>
              </a:p>
            </p:txBody>
          </p:sp>
          <p:sp>
            <p:nvSpPr>
              <p:cNvPr id="17677" name="Freeform 243"/>
              <p:cNvSpPr>
                <a:spLocks/>
              </p:cNvSpPr>
              <p:nvPr/>
            </p:nvSpPr>
            <p:spPr bwMode="auto">
              <a:xfrm>
                <a:off x="3455988" y="5549901"/>
                <a:ext cx="125413" cy="1588"/>
              </a:xfrm>
              <a:custGeom>
                <a:avLst/>
                <a:gdLst>
                  <a:gd name="T0" fmla="*/ 41 w 41"/>
                  <a:gd name="T1" fmla="*/ 0 h 1588"/>
                  <a:gd name="T2" fmla="*/ 35 w 41"/>
                  <a:gd name="T3" fmla="*/ 0 h 1588"/>
                  <a:gd name="T4" fmla="*/ 0 w 41"/>
                  <a:gd name="T5" fmla="*/ 0 h 158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588"/>
                  <a:gd name="T11" fmla="*/ 41 w 41"/>
                  <a:gd name="T12" fmla="*/ 1588 h 158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588">
                    <a:moveTo>
                      <a:pt x="41" y="0"/>
                    </a:moveTo>
                    <a:lnTo>
                      <a:pt x="3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678" name="Freeform 244"/>
              <p:cNvSpPr>
                <a:spLocks/>
              </p:cNvSpPr>
              <p:nvPr/>
            </p:nvSpPr>
            <p:spPr bwMode="auto">
              <a:xfrm>
                <a:off x="3233738" y="5549901"/>
                <a:ext cx="211138" cy="1588"/>
              </a:xfrm>
              <a:custGeom>
                <a:avLst/>
                <a:gdLst>
                  <a:gd name="T0" fmla="*/ 69 w 69"/>
                  <a:gd name="T1" fmla="*/ 0 h 1588"/>
                  <a:gd name="T2" fmla="*/ 38 w 69"/>
                  <a:gd name="T3" fmla="*/ 0 h 1588"/>
                  <a:gd name="T4" fmla="*/ 3 w 69"/>
                  <a:gd name="T5" fmla="*/ 0 h 1588"/>
                  <a:gd name="T6" fmla="*/ 0 w 69"/>
                  <a:gd name="T7" fmla="*/ 0 h 15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588"/>
                  <a:gd name="T14" fmla="*/ 69 w 69"/>
                  <a:gd name="T15" fmla="*/ 1588 h 15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588">
                    <a:moveTo>
                      <a:pt x="69" y="0"/>
                    </a:moveTo>
                    <a:lnTo>
                      <a:pt x="38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7589" name="Rectangle 245"/>
            <p:cNvSpPr>
              <a:spLocks noChangeArrowheads="1"/>
            </p:cNvSpPr>
            <p:nvPr/>
          </p:nvSpPr>
          <p:spPr bwMode="auto">
            <a:xfrm>
              <a:off x="3114675" y="296863"/>
              <a:ext cx="428002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Pg_5</a:t>
              </a:r>
              <a:endParaRPr lang="en-US"/>
            </a:p>
          </p:txBody>
        </p:sp>
      </p:grpSp>
      <p:grpSp>
        <p:nvGrpSpPr>
          <p:cNvPr id="17419" name="Group 1819"/>
          <p:cNvGrpSpPr>
            <a:grpSpLocks/>
          </p:cNvGrpSpPr>
          <p:nvPr/>
        </p:nvGrpSpPr>
        <p:grpSpPr bwMode="auto">
          <a:xfrm>
            <a:off x="6847916" y="3098800"/>
            <a:ext cx="1673784" cy="1265238"/>
            <a:chOff x="2252103" y="296863"/>
            <a:chExt cx="1673785" cy="1265238"/>
          </a:xfrm>
        </p:grpSpPr>
        <p:grpSp>
          <p:nvGrpSpPr>
            <p:cNvPr id="17520" name="Group 676"/>
            <p:cNvGrpSpPr>
              <a:grpSpLocks/>
            </p:cNvGrpSpPr>
            <p:nvPr/>
          </p:nvGrpSpPr>
          <p:grpSpPr bwMode="auto">
            <a:xfrm>
              <a:off x="2252103" y="654051"/>
              <a:ext cx="1673785" cy="908050"/>
              <a:chOff x="2252103" y="654051"/>
              <a:chExt cx="1673785" cy="908050"/>
            </a:xfrm>
          </p:grpSpPr>
          <p:sp>
            <p:nvSpPr>
              <p:cNvPr id="17522" name="AutoShape 255"/>
              <p:cNvSpPr>
                <a:spLocks noChangeArrowheads="1"/>
              </p:cNvSpPr>
              <p:nvPr/>
            </p:nvSpPr>
            <p:spPr bwMode="auto">
              <a:xfrm>
                <a:off x="3289300" y="654051"/>
                <a:ext cx="106363" cy="746125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523" name="Rectangle 256"/>
              <p:cNvSpPr>
                <a:spLocks noChangeArrowheads="1"/>
              </p:cNvSpPr>
              <p:nvPr/>
            </p:nvSpPr>
            <p:spPr bwMode="auto">
              <a:xfrm>
                <a:off x="2252103" y="654051"/>
                <a:ext cx="878447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 dirty="0" smtClean="0">
                    <a:solidFill>
                      <a:srgbClr val="FFC000"/>
                    </a:solidFill>
                  </a:rPr>
                  <a:t>Xipes0152.2</a:t>
                </a:r>
                <a:endParaRPr lang="en-US" dirty="0">
                  <a:solidFill>
                    <a:srgbClr val="FFC000"/>
                  </a:solidFill>
                </a:endParaRPr>
              </a:p>
            </p:txBody>
          </p:sp>
          <p:sp>
            <p:nvSpPr>
              <p:cNvPr id="17524" name="Rectangle 257"/>
              <p:cNvSpPr>
                <a:spLocks noChangeArrowheads="1"/>
              </p:cNvSpPr>
              <p:nvPr/>
            </p:nvSpPr>
            <p:spPr bwMode="auto">
              <a:xfrm>
                <a:off x="3563938" y="6619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55.0</a:t>
                </a:r>
                <a:endParaRPr lang="en-US"/>
              </a:p>
            </p:txBody>
          </p:sp>
          <p:sp>
            <p:nvSpPr>
              <p:cNvPr id="17525" name="Freeform 258"/>
              <p:cNvSpPr>
                <a:spLocks/>
              </p:cNvSpPr>
              <p:nvPr/>
            </p:nvSpPr>
            <p:spPr bwMode="auto">
              <a:xfrm>
                <a:off x="3395663" y="704851"/>
                <a:ext cx="125413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526" name="Freeform 259"/>
              <p:cNvSpPr>
                <a:spLocks/>
              </p:cNvSpPr>
              <p:nvPr/>
            </p:nvSpPr>
            <p:spPr bwMode="auto">
              <a:xfrm>
                <a:off x="3173413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527" name="Rectangle 260"/>
              <p:cNvSpPr>
                <a:spLocks noChangeArrowheads="1"/>
              </p:cNvSpPr>
              <p:nvPr/>
            </p:nvSpPr>
            <p:spPr bwMode="auto">
              <a:xfrm>
                <a:off x="2368550" y="827088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FF00FF"/>
                    </a:solidFill>
                  </a:rPr>
                  <a:t>Xipes0214</a:t>
                </a:r>
                <a:endParaRPr lang="en-US"/>
              </a:p>
            </p:txBody>
          </p:sp>
          <p:sp>
            <p:nvSpPr>
              <p:cNvPr id="17528" name="Rectangle 261"/>
              <p:cNvSpPr>
                <a:spLocks noChangeArrowheads="1"/>
              </p:cNvSpPr>
              <p:nvPr/>
            </p:nvSpPr>
            <p:spPr bwMode="auto">
              <a:xfrm>
                <a:off x="3563938" y="83661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58.8</a:t>
                </a:r>
                <a:endParaRPr lang="en-US"/>
              </a:p>
            </p:txBody>
          </p:sp>
          <p:sp>
            <p:nvSpPr>
              <p:cNvPr id="17529" name="Freeform 262"/>
              <p:cNvSpPr>
                <a:spLocks/>
              </p:cNvSpPr>
              <p:nvPr/>
            </p:nvSpPr>
            <p:spPr bwMode="auto">
              <a:xfrm>
                <a:off x="3395663" y="842963"/>
                <a:ext cx="125413" cy="69850"/>
              </a:xfrm>
              <a:custGeom>
                <a:avLst/>
                <a:gdLst>
                  <a:gd name="T0" fmla="*/ 41 w 41"/>
                  <a:gd name="T1" fmla="*/ 23 h 23"/>
                  <a:gd name="T2" fmla="*/ 35 w 41"/>
                  <a:gd name="T3" fmla="*/ 23 h 23"/>
                  <a:gd name="T4" fmla="*/ 0 w 41"/>
                  <a:gd name="T5" fmla="*/ 0 h 23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23"/>
                  <a:gd name="T11" fmla="*/ 41 w 41"/>
                  <a:gd name="T12" fmla="*/ 23 h 2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23">
                    <a:moveTo>
                      <a:pt x="41" y="23"/>
                    </a:moveTo>
                    <a:lnTo>
                      <a:pt x="35" y="23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530" name="Freeform 263"/>
              <p:cNvSpPr>
                <a:spLocks/>
              </p:cNvSpPr>
              <p:nvPr/>
            </p:nvSpPr>
            <p:spPr bwMode="auto">
              <a:xfrm>
                <a:off x="3173413" y="842963"/>
                <a:ext cx="209550" cy="69850"/>
              </a:xfrm>
              <a:custGeom>
                <a:avLst/>
                <a:gdLst>
                  <a:gd name="T0" fmla="*/ 69 w 69"/>
                  <a:gd name="T1" fmla="*/ 0 h 23"/>
                  <a:gd name="T2" fmla="*/ 38 w 69"/>
                  <a:gd name="T3" fmla="*/ 0 h 23"/>
                  <a:gd name="T4" fmla="*/ 3 w 69"/>
                  <a:gd name="T5" fmla="*/ 23 h 23"/>
                  <a:gd name="T6" fmla="*/ 0 w 69"/>
                  <a:gd name="T7" fmla="*/ 23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23"/>
                  <a:gd name="T14" fmla="*/ 69 w 69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23">
                    <a:moveTo>
                      <a:pt x="69" y="0"/>
                    </a:moveTo>
                    <a:lnTo>
                      <a:pt x="38" y="0"/>
                    </a:lnTo>
                    <a:lnTo>
                      <a:pt x="3" y="23"/>
                    </a:lnTo>
                    <a:lnTo>
                      <a:pt x="0" y="23"/>
                    </a:lnTo>
                  </a:path>
                </a:pathLst>
              </a:custGeom>
              <a:noFill/>
              <a:ln w="12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531" name="Rectangle 264"/>
              <p:cNvSpPr>
                <a:spLocks noChangeArrowheads="1"/>
              </p:cNvSpPr>
              <p:nvPr/>
            </p:nvSpPr>
            <p:spPr bwMode="auto">
              <a:xfrm>
                <a:off x="2368550" y="1001713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FF00"/>
                    </a:solidFill>
                  </a:rPr>
                  <a:t>Xipes0175</a:t>
                </a:r>
                <a:endParaRPr lang="en-US"/>
              </a:p>
            </p:txBody>
          </p:sp>
          <p:sp>
            <p:nvSpPr>
              <p:cNvPr id="17532" name="Rectangle 265"/>
              <p:cNvSpPr>
                <a:spLocks noChangeArrowheads="1"/>
              </p:cNvSpPr>
              <p:nvPr/>
            </p:nvSpPr>
            <p:spPr bwMode="auto">
              <a:xfrm>
                <a:off x="3563938" y="1009651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60.3</a:t>
                </a:r>
                <a:endParaRPr lang="en-US"/>
              </a:p>
            </p:txBody>
          </p:sp>
          <p:sp>
            <p:nvSpPr>
              <p:cNvPr id="17533" name="Freeform 266"/>
              <p:cNvSpPr>
                <a:spLocks/>
              </p:cNvSpPr>
              <p:nvPr/>
            </p:nvSpPr>
            <p:spPr bwMode="auto">
              <a:xfrm>
                <a:off x="3395663" y="896938"/>
                <a:ext cx="125413" cy="188913"/>
              </a:xfrm>
              <a:custGeom>
                <a:avLst/>
                <a:gdLst>
                  <a:gd name="T0" fmla="*/ 41 w 41"/>
                  <a:gd name="T1" fmla="*/ 62 h 62"/>
                  <a:gd name="T2" fmla="*/ 35 w 41"/>
                  <a:gd name="T3" fmla="*/ 62 h 62"/>
                  <a:gd name="T4" fmla="*/ 0 w 41"/>
                  <a:gd name="T5" fmla="*/ 0 h 62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62"/>
                  <a:gd name="T11" fmla="*/ 41 w 41"/>
                  <a:gd name="T12" fmla="*/ 62 h 6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62">
                    <a:moveTo>
                      <a:pt x="41" y="62"/>
                    </a:moveTo>
                    <a:lnTo>
                      <a:pt x="35" y="62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534" name="Freeform 267"/>
              <p:cNvSpPr>
                <a:spLocks/>
              </p:cNvSpPr>
              <p:nvPr/>
            </p:nvSpPr>
            <p:spPr bwMode="auto">
              <a:xfrm>
                <a:off x="3173413" y="896938"/>
                <a:ext cx="209550" cy="188913"/>
              </a:xfrm>
              <a:custGeom>
                <a:avLst/>
                <a:gdLst>
                  <a:gd name="T0" fmla="*/ 69 w 69"/>
                  <a:gd name="T1" fmla="*/ 0 h 62"/>
                  <a:gd name="T2" fmla="*/ 38 w 69"/>
                  <a:gd name="T3" fmla="*/ 0 h 62"/>
                  <a:gd name="T4" fmla="*/ 3 w 69"/>
                  <a:gd name="T5" fmla="*/ 62 h 62"/>
                  <a:gd name="T6" fmla="*/ 0 w 69"/>
                  <a:gd name="T7" fmla="*/ 62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62"/>
                  <a:gd name="T14" fmla="*/ 69 w 69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62">
                    <a:moveTo>
                      <a:pt x="69" y="0"/>
                    </a:moveTo>
                    <a:lnTo>
                      <a:pt x="38" y="0"/>
                    </a:lnTo>
                    <a:lnTo>
                      <a:pt x="3" y="62"/>
                    </a:lnTo>
                    <a:lnTo>
                      <a:pt x="0" y="62"/>
                    </a:lnTo>
                  </a:path>
                </a:pathLst>
              </a:custGeom>
              <a:noFill/>
              <a:ln w="12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535" name="Rectangle 268"/>
              <p:cNvSpPr>
                <a:spLocks noChangeArrowheads="1"/>
              </p:cNvSpPr>
              <p:nvPr/>
            </p:nvSpPr>
            <p:spPr bwMode="auto">
              <a:xfrm>
                <a:off x="2368550" y="1174751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800000"/>
                    </a:solidFill>
                  </a:rPr>
                  <a:t>Xipes0089</a:t>
                </a:r>
                <a:endParaRPr lang="en-US"/>
              </a:p>
            </p:txBody>
          </p:sp>
          <p:sp>
            <p:nvSpPr>
              <p:cNvPr id="17536" name="Rectangle 269"/>
              <p:cNvSpPr>
                <a:spLocks noChangeArrowheads="1"/>
              </p:cNvSpPr>
              <p:nvPr/>
            </p:nvSpPr>
            <p:spPr bwMode="auto">
              <a:xfrm>
                <a:off x="3563938" y="1184276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70.9</a:t>
                </a:r>
                <a:endParaRPr lang="en-US"/>
              </a:p>
            </p:txBody>
          </p:sp>
          <p:sp>
            <p:nvSpPr>
              <p:cNvPr id="17537" name="Freeform 270"/>
              <p:cNvSpPr>
                <a:spLocks/>
              </p:cNvSpPr>
              <p:nvPr/>
            </p:nvSpPr>
            <p:spPr bwMode="auto">
              <a:xfrm>
                <a:off x="3395663" y="1260476"/>
                <a:ext cx="125413" cy="17463"/>
              </a:xfrm>
              <a:custGeom>
                <a:avLst/>
                <a:gdLst>
                  <a:gd name="T0" fmla="*/ 41 w 41"/>
                  <a:gd name="T1" fmla="*/ 0 h 6"/>
                  <a:gd name="T2" fmla="*/ 35 w 41"/>
                  <a:gd name="T3" fmla="*/ 0 h 6"/>
                  <a:gd name="T4" fmla="*/ 0 w 41"/>
                  <a:gd name="T5" fmla="*/ 6 h 6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6"/>
                  <a:gd name="T11" fmla="*/ 41 w 4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6">
                    <a:moveTo>
                      <a:pt x="41" y="0"/>
                    </a:moveTo>
                    <a:lnTo>
                      <a:pt x="35" y="0"/>
                    </a:lnTo>
                    <a:lnTo>
                      <a:pt x="0" y="6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538" name="Freeform 271"/>
              <p:cNvSpPr>
                <a:spLocks/>
              </p:cNvSpPr>
              <p:nvPr/>
            </p:nvSpPr>
            <p:spPr bwMode="auto">
              <a:xfrm>
                <a:off x="3173413" y="1260476"/>
                <a:ext cx="209550" cy="17463"/>
              </a:xfrm>
              <a:custGeom>
                <a:avLst/>
                <a:gdLst>
                  <a:gd name="T0" fmla="*/ 69 w 69"/>
                  <a:gd name="T1" fmla="*/ 6 h 6"/>
                  <a:gd name="T2" fmla="*/ 38 w 69"/>
                  <a:gd name="T3" fmla="*/ 6 h 6"/>
                  <a:gd name="T4" fmla="*/ 3 w 69"/>
                  <a:gd name="T5" fmla="*/ 0 h 6"/>
                  <a:gd name="T6" fmla="*/ 0 w 69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6"/>
                  <a:gd name="T14" fmla="*/ 69 w 69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6">
                    <a:moveTo>
                      <a:pt x="69" y="6"/>
                    </a:moveTo>
                    <a:lnTo>
                      <a:pt x="38" y="6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8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539" name="Rectangle 272"/>
              <p:cNvSpPr>
                <a:spLocks noChangeArrowheads="1"/>
              </p:cNvSpPr>
              <p:nvPr/>
            </p:nvSpPr>
            <p:spPr bwMode="auto">
              <a:xfrm>
                <a:off x="2368550" y="1347788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FFFF"/>
                    </a:solidFill>
                  </a:rPr>
                  <a:t>Xipes0223</a:t>
                </a:r>
                <a:endParaRPr lang="en-US"/>
              </a:p>
            </p:txBody>
          </p:sp>
          <p:sp>
            <p:nvSpPr>
              <p:cNvPr id="17540" name="Rectangle 273"/>
              <p:cNvSpPr>
                <a:spLocks noChangeArrowheads="1"/>
              </p:cNvSpPr>
              <p:nvPr/>
            </p:nvSpPr>
            <p:spPr bwMode="auto">
              <a:xfrm>
                <a:off x="3563938" y="135731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72.9</a:t>
                </a:r>
                <a:endParaRPr lang="en-US"/>
              </a:p>
            </p:txBody>
          </p:sp>
          <p:sp>
            <p:nvSpPr>
              <p:cNvPr id="17541" name="Freeform 274"/>
              <p:cNvSpPr>
                <a:spLocks/>
              </p:cNvSpPr>
              <p:nvPr/>
            </p:nvSpPr>
            <p:spPr bwMode="auto">
              <a:xfrm>
                <a:off x="3395663" y="1347788"/>
                <a:ext cx="125413" cy="85725"/>
              </a:xfrm>
              <a:custGeom>
                <a:avLst/>
                <a:gdLst>
                  <a:gd name="T0" fmla="*/ 41 w 41"/>
                  <a:gd name="T1" fmla="*/ 28 h 28"/>
                  <a:gd name="T2" fmla="*/ 35 w 41"/>
                  <a:gd name="T3" fmla="*/ 28 h 28"/>
                  <a:gd name="T4" fmla="*/ 0 w 41"/>
                  <a:gd name="T5" fmla="*/ 0 h 2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28"/>
                  <a:gd name="T11" fmla="*/ 41 w 41"/>
                  <a:gd name="T12" fmla="*/ 28 h 2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28">
                    <a:moveTo>
                      <a:pt x="41" y="28"/>
                    </a:moveTo>
                    <a:lnTo>
                      <a:pt x="35" y="28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542" name="Freeform 275"/>
              <p:cNvSpPr>
                <a:spLocks/>
              </p:cNvSpPr>
              <p:nvPr/>
            </p:nvSpPr>
            <p:spPr bwMode="auto">
              <a:xfrm>
                <a:off x="3173413" y="1347788"/>
                <a:ext cx="209550" cy="85725"/>
              </a:xfrm>
              <a:custGeom>
                <a:avLst/>
                <a:gdLst>
                  <a:gd name="T0" fmla="*/ 69 w 69"/>
                  <a:gd name="T1" fmla="*/ 0 h 28"/>
                  <a:gd name="T2" fmla="*/ 38 w 69"/>
                  <a:gd name="T3" fmla="*/ 0 h 28"/>
                  <a:gd name="T4" fmla="*/ 3 w 69"/>
                  <a:gd name="T5" fmla="*/ 28 h 28"/>
                  <a:gd name="T6" fmla="*/ 0 w 69"/>
                  <a:gd name="T7" fmla="*/ 28 h 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28"/>
                  <a:gd name="T14" fmla="*/ 69 w 69"/>
                  <a:gd name="T15" fmla="*/ 28 h 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28">
                    <a:moveTo>
                      <a:pt x="69" y="0"/>
                    </a:moveTo>
                    <a:lnTo>
                      <a:pt x="38" y="0"/>
                    </a:lnTo>
                    <a:lnTo>
                      <a:pt x="3" y="28"/>
                    </a:lnTo>
                    <a:lnTo>
                      <a:pt x="0" y="28"/>
                    </a:lnTo>
                  </a:path>
                </a:pathLst>
              </a:custGeom>
              <a:noFill/>
              <a:ln w="12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7521" name="Rectangle 276"/>
            <p:cNvSpPr>
              <a:spLocks noChangeArrowheads="1"/>
            </p:cNvSpPr>
            <p:nvPr/>
          </p:nvSpPr>
          <p:spPr bwMode="auto">
            <a:xfrm>
              <a:off x="3081338" y="296863"/>
              <a:ext cx="55784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SBI-01</a:t>
              </a:r>
              <a:endParaRPr lang="en-US"/>
            </a:p>
          </p:txBody>
        </p:sp>
      </p:grpSp>
      <p:grpSp>
        <p:nvGrpSpPr>
          <p:cNvPr id="17420" name="Group 1844"/>
          <p:cNvGrpSpPr>
            <a:grpSpLocks/>
          </p:cNvGrpSpPr>
          <p:nvPr/>
        </p:nvGrpSpPr>
        <p:grpSpPr bwMode="auto">
          <a:xfrm>
            <a:off x="66116" y="3001963"/>
            <a:ext cx="1669022" cy="1265237"/>
            <a:chOff x="2256866" y="296863"/>
            <a:chExt cx="1669022" cy="1265238"/>
          </a:xfrm>
        </p:grpSpPr>
        <p:grpSp>
          <p:nvGrpSpPr>
            <p:cNvPr id="17497" name="Group 371"/>
            <p:cNvGrpSpPr>
              <a:grpSpLocks/>
            </p:cNvGrpSpPr>
            <p:nvPr/>
          </p:nvGrpSpPr>
          <p:grpSpPr bwMode="auto">
            <a:xfrm>
              <a:off x="2256866" y="654051"/>
              <a:ext cx="1669022" cy="908050"/>
              <a:chOff x="2256866" y="654051"/>
              <a:chExt cx="1669022" cy="908050"/>
            </a:xfrm>
          </p:grpSpPr>
          <p:sp>
            <p:nvSpPr>
              <p:cNvPr id="17499" name="AutoShape 76"/>
              <p:cNvSpPr>
                <a:spLocks noChangeArrowheads="1"/>
              </p:cNvSpPr>
              <p:nvPr/>
            </p:nvSpPr>
            <p:spPr bwMode="auto">
              <a:xfrm>
                <a:off x="3289300" y="654051"/>
                <a:ext cx="106363" cy="536575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500" name="Rectangle 77"/>
              <p:cNvSpPr>
                <a:spLocks noChangeArrowheads="1"/>
              </p:cNvSpPr>
              <p:nvPr/>
            </p:nvSpPr>
            <p:spPr bwMode="auto">
              <a:xfrm>
                <a:off x="2368550" y="654051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FFFF"/>
                    </a:solidFill>
                  </a:rPr>
                  <a:t>Xipes0223</a:t>
                </a:r>
                <a:endParaRPr lang="en-US"/>
              </a:p>
            </p:txBody>
          </p:sp>
          <p:sp>
            <p:nvSpPr>
              <p:cNvPr id="17501" name="Rectangle 78"/>
              <p:cNvSpPr>
                <a:spLocks noChangeArrowheads="1"/>
              </p:cNvSpPr>
              <p:nvPr/>
            </p:nvSpPr>
            <p:spPr bwMode="auto">
              <a:xfrm>
                <a:off x="3563938" y="661988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0.6</a:t>
                </a:r>
                <a:endParaRPr lang="en-US"/>
              </a:p>
            </p:txBody>
          </p:sp>
          <p:sp>
            <p:nvSpPr>
              <p:cNvPr id="17502" name="Freeform 79"/>
              <p:cNvSpPr>
                <a:spLocks/>
              </p:cNvSpPr>
              <p:nvPr/>
            </p:nvSpPr>
            <p:spPr bwMode="auto">
              <a:xfrm>
                <a:off x="3395663" y="704851"/>
                <a:ext cx="125413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503" name="Freeform 80"/>
              <p:cNvSpPr>
                <a:spLocks/>
              </p:cNvSpPr>
              <p:nvPr/>
            </p:nvSpPr>
            <p:spPr bwMode="auto">
              <a:xfrm>
                <a:off x="3173413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504" name="Rectangle 81"/>
              <p:cNvSpPr>
                <a:spLocks noChangeArrowheads="1"/>
              </p:cNvSpPr>
              <p:nvPr/>
            </p:nvSpPr>
            <p:spPr bwMode="auto">
              <a:xfrm>
                <a:off x="2368550" y="827088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800000"/>
                    </a:solidFill>
                  </a:rPr>
                  <a:t>Xipes0089</a:t>
                </a:r>
                <a:endParaRPr lang="en-US"/>
              </a:p>
            </p:txBody>
          </p:sp>
          <p:sp>
            <p:nvSpPr>
              <p:cNvPr id="17505" name="Rectangle 82"/>
              <p:cNvSpPr>
                <a:spLocks noChangeArrowheads="1"/>
              </p:cNvSpPr>
              <p:nvPr/>
            </p:nvSpPr>
            <p:spPr bwMode="auto">
              <a:xfrm>
                <a:off x="3563938" y="836613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2.1</a:t>
                </a:r>
                <a:endParaRPr lang="en-US"/>
              </a:p>
            </p:txBody>
          </p:sp>
          <p:sp>
            <p:nvSpPr>
              <p:cNvPr id="17506" name="Freeform 83"/>
              <p:cNvSpPr>
                <a:spLocks/>
              </p:cNvSpPr>
              <p:nvPr/>
            </p:nvSpPr>
            <p:spPr bwMode="auto">
              <a:xfrm>
                <a:off x="3395663" y="738188"/>
                <a:ext cx="125413" cy="174625"/>
              </a:xfrm>
              <a:custGeom>
                <a:avLst/>
                <a:gdLst>
                  <a:gd name="T0" fmla="*/ 41 w 41"/>
                  <a:gd name="T1" fmla="*/ 57 h 57"/>
                  <a:gd name="T2" fmla="*/ 35 w 41"/>
                  <a:gd name="T3" fmla="*/ 57 h 57"/>
                  <a:gd name="T4" fmla="*/ 0 w 41"/>
                  <a:gd name="T5" fmla="*/ 0 h 57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57"/>
                  <a:gd name="T11" fmla="*/ 41 w 41"/>
                  <a:gd name="T12" fmla="*/ 57 h 5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57">
                    <a:moveTo>
                      <a:pt x="41" y="57"/>
                    </a:moveTo>
                    <a:lnTo>
                      <a:pt x="35" y="57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507" name="Freeform 84"/>
              <p:cNvSpPr>
                <a:spLocks/>
              </p:cNvSpPr>
              <p:nvPr/>
            </p:nvSpPr>
            <p:spPr bwMode="auto">
              <a:xfrm>
                <a:off x="3173413" y="738188"/>
                <a:ext cx="209550" cy="174625"/>
              </a:xfrm>
              <a:custGeom>
                <a:avLst/>
                <a:gdLst>
                  <a:gd name="T0" fmla="*/ 69 w 69"/>
                  <a:gd name="T1" fmla="*/ 0 h 57"/>
                  <a:gd name="T2" fmla="*/ 38 w 69"/>
                  <a:gd name="T3" fmla="*/ 0 h 57"/>
                  <a:gd name="T4" fmla="*/ 3 w 69"/>
                  <a:gd name="T5" fmla="*/ 57 h 57"/>
                  <a:gd name="T6" fmla="*/ 0 w 69"/>
                  <a:gd name="T7" fmla="*/ 57 h 5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57"/>
                  <a:gd name="T14" fmla="*/ 69 w 69"/>
                  <a:gd name="T15" fmla="*/ 57 h 5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57">
                    <a:moveTo>
                      <a:pt x="69" y="0"/>
                    </a:moveTo>
                    <a:lnTo>
                      <a:pt x="38" y="0"/>
                    </a:lnTo>
                    <a:lnTo>
                      <a:pt x="3" y="57"/>
                    </a:lnTo>
                    <a:lnTo>
                      <a:pt x="0" y="57"/>
                    </a:lnTo>
                  </a:path>
                </a:pathLst>
              </a:custGeom>
              <a:noFill/>
              <a:ln w="12">
                <a:solidFill>
                  <a:srgbClr val="8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508" name="Rectangle 85"/>
              <p:cNvSpPr>
                <a:spLocks noChangeArrowheads="1"/>
              </p:cNvSpPr>
              <p:nvPr/>
            </p:nvSpPr>
            <p:spPr bwMode="auto">
              <a:xfrm>
                <a:off x="2368550" y="1001713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FF00"/>
                    </a:solidFill>
                  </a:rPr>
                  <a:t>Xipes0175</a:t>
                </a:r>
                <a:endParaRPr lang="en-US"/>
              </a:p>
            </p:txBody>
          </p:sp>
          <p:sp>
            <p:nvSpPr>
              <p:cNvPr id="17509" name="Rectangle 86"/>
              <p:cNvSpPr>
                <a:spLocks noChangeArrowheads="1"/>
              </p:cNvSpPr>
              <p:nvPr/>
            </p:nvSpPr>
            <p:spPr bwMode="auto">
              <a:xfrm>
                <a:off x="3563938" y="1009651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11.8</a:t>
                </a:r>
                <a:endParaRPr lang="en-US"/>
              </a:p>
            </p:txBody>
          </p:sp>
          <p:sp>
            <p:nvSpPr>
              <p:cNvPr id="17510" name="Freeform 87"/>
              <p:cNvSpPr>
                <a:spLocks/>
              </p:cNvSpPr>
              <p:nvPr/>
            </p:nvSpPr>
            <p:spPr bwMode="auto">
              <a:xfrm>
                <a:off x="3395663" y="962026"/>
                <a:ext cx="125413" cy="123825"/>
              </a:xfrm>
              <a:custGeom>
                <a:avLst/>
                <a:gdLst>
                  <a:gd name="T0" fmla="*/ 41 w 41"/>
                  <a:gd name="T1" fmla="*/ 41 h 41"/>
                  <a:gd name="T2" fmla="*/ 35 w 41"/>
                  <a:gd name="T3" fmla="*/ 41 h 41"/>
                  <a:gd name="T4" fmla="*/ 0 w 41"/>
                  <a:gd name="T5" fmla="*/ 0 h 4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41"/>
                  <a:gd name="T11" fmla="*/ 41 w 41"/>
                  <a:gd name="T12" fmla="*/ 41 h 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41">
                    <a:moveTo>
                      <a:pt x="41" y="41"/>
                    </a:moveTo>
                    <a:lnTo>
                      <a:pt x="35" y="4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511" name="Freeform 88"/>
              <p:cNvSpPr>
                <a:spLocks/>
              </p:cNvSpPr>
              <p:nvPr/>
            </p:nvSpPr>
            <p:spPr bwMode="auto">
              <a:xfrm>
                <a:off x="3173413" y="962026"/>
                <a:ext cx="209550" cy="123825"/>
              </a:xfrm>
              <a:custGeom>
                <a:avLst/>
                <a:gdLst>
                  <a:gd name="T0" fmla="*/ 69 w 69"/>
                  <a:gd name="T1" fmla="*/ 0 h 41"/>
                  <a:gd name="T2" fmla="*/ 38 w 69"/>
                  <a:gd name="T3" fmla="*/ 0 h 41"/>
                  <a:gd name="T4" fmla="*/ 3 w 69"/>
                  <a:gd name="T5" fmla="*/ 41 h 41"/>
                  <a:gd name="T6" fmla="*/ 0 w 69"/>
                  <a:gd name="T7" fmla="*/ 41 h 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41"/>
                  <a:gd name="T14" fmla="*/ 69 w 69"/>
                  <a:gd name="T15" fmla="*/ 41 h 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41">
                    <a:moveTo>
                      <a:pt x="69" y="0"/>
                    </a:moveTo>
                    <a:lnTo>
                      <a:pt x="38" y="0"/>
                    </a:lnTo>
                    <a:lnTo>
                      <a:pt x="3" y="41"/>
                    </a:lnTo>
                    <a:lnTo>
                      <a:pt x="0" y="41"/>
                    </a:lnTo>
                  </a:path>
                </a:pathLst>
              </a:custGeom>
              <a:noFill/>
              <a:ln w="12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512" name="Rectangle 89"/>
              <p:cNvSpPr>
                <a:spLocks noChangeArrowheads="1"/>
              </p:cNvSpPr>
              <p:nvPr/>
            </p:nvSpPr>
            <p:spPr bwMode="auto">
              <a:xfrm>
                <a:off x="2368550" y="1174751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FF00FF"/>
                    </a:solidFill>
                  </a:rPr>
                  <a:t>Xipes0214</a:t>
                </a:r>
                <a:endParaRPr lang="en-US"/>
              </a:p>
            </p:txBody>
          </p:sp>
          <p:sp>
            <p:nvSpPr>
              <p:cNvPr id="17513" name="Rectangle 90"/>
              <p:cNvSpPr>
                <a:spLocks noChangeArrowheads="1"/>
              </p:cNvSpPr>
              <p:nvPr/>
            </p:nvSpPr>
            <p:spPr bwMode="auto">
              <a:xfrm>
                <a:off x="3563938" y="1184276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13.3</a:t>
                </a:r>
                <a:endParaRPr lang="en-US"/>
              </a:p>
            </p:txBody>
          </p:sp>
          <p:sp>
            <p:nvSpPr>
              <p:cNvPr id="17514" name="Freeform 91"/>
              <p:cNvSpPr>
                <a:spLocks/>
              </p:cNvSpPr>
              <p:nvPr/>
            </p:nvSpPr>
            <p:spPr bwMode="auto">
              <a:xfrm>
                <a:off x="3395663" y="995363"/>
                <a:ext cx="125413" cy="265113"/>
              </a:xfrm>
              <a:custGeom>
                <a:avLst/>
                <a:gdLst>
                  <a:gd name="T0" fmla="*/ 41 w 41"/>
                  <a:gd name="T1" fmla="*/ 87 h 87"/>
                  <a:gd name="T2" fmla="*/ 35 w 41"/>
                  <a:gd name="T3" fmla="*/ 87 h 87"/>
                  <a:gd name="T4" fmla="*/ 0 w 41"/>
                  <a:gd name="T5" fmla="*/ 0 h 87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87"/>
                  <a:gd name="T11" fmla="*/ 41 w 41"/>
                  <a:gd name="T12" fmla="*/ 87 h 8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87">
                    <a:moveTo>
                      <a:pt x="41" y="87"/>
                    </a:moveTo>
                    <a:lnTo>
                      <a:pt x="35" y="87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515" name="Freeform 92"/>
              <p:cNvSpPr>
                <a:spLocks/>
              </p:cNvSpPr>
              <p:nvPr/>
            </p:nvSpPr>
            <p:spPr bwMode="auto">
              <a:xfrm>
                <a:off x="3173413" y="995363"/>
                <a:ext cx="209550" cy="265113"/>
              </a:xfrm>
              <a:custGeom>
                <a:avLst/>
                <a:gdLst>
                  <a:gd name="T0" fmla="*/ 69 w 69"/>
                  <a:gd name="T1" fmla="*/ 0 h 87"/>
                  <a:gd name="T2" fmla="*/ 38 w 69"/>
                  <a:gd name="T3" fmla="*/ 0 h 87"/>
                  <a:gd name="T4" fmla="*/ 3 w 69"/>
                  <a:gd name="T5" fmla="*/ 87 h 87"/>
                  <a:gd name="T6" fmla="*/ 0 w 69"/>
                  <a:gd name="T7" fmla="*/ 87 h 8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87"/>
                  <a:gd name="T14" fmla="*/ 69 w 69"/>
                  <a:gd name="T15" fmla="*/ 87 h 8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87">
                    <a:moveTo>
                      <a:pt x="69" y="0"/>
                    </a:moveTo>
                    <a:lnTo>
                      <a:pt x="38" y="0"/>
                    </a:lnTo>
                    <a:lnTo>
                      <a:pt x="3" y="87"/>
                    </a:lnTo>
                    <a:lnTo>
                      <a:pt x="0" y="87"/>
                    </a:lnTo>
                  </a:path>
                </a:pathLst>
              </a:custGeom>
              <a:noFill/>
              <a:ln w="12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516" name="Rectangle 93"/>
              <p:cNvSpPr>
                <a:spLocks noChangeArrowheads="1"/>
              </p:cNvSpPr>
              <p:nvPr/>
            </p:nvSpPr>
            <p:spPr bwMode="auto">
              <a:xfrm>
                <a:off x="2256866" y="1347788"/>
                <a:ext cx="878446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 dirty="0" smtClean="0">
                    <a:solidFill>
                      <a:srgbClr val="FFC000"/>
                    </a:solidFill>
                  </a:rPr>
                  <a:t>Xipes0152.2</a:t>
                </a:r>
                <a:endParaRPr lang="en-US" dirty="0">
                  <a:solidFill>
                    <a:srgbClr val="FFC000"/>
                  </a:solidFill>
                </a:endParaRPr>
              </a:p>
            </p:txBody>
          </p:sp>
          <p:sp>
            <p:nvSpPr>
              <p:cNvPr id="17517" name="Rectangle 94"/>
              <p:cNvSpPr>
                <a:spLocks noChangeArrowheads="1"/>
              </p:cNvSpPr>
              <p:nvPr/>
            </p:nvSpPr>
            <p:spPr bwMode="auto">
              <a:xfrm>
                <a:off x="3563938" y="135731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dirty="0">
                    <a:solidFill>
                      <a:srgbClr val="000000"/>
                    </a:solidFill>
                  </a:rPr>
                  <a:t>19.5</a:t>
                </a:r>
                <a:endParaRPr lang="en-US" dirty="0"/>
              </a:p>
            </p:txBody>
          </p:sp>
          <p:sp>
            <p:nvSpPr>
              <p:cNvPr id="17518" name="Freeform 95"/>
              <p:cNvSpPr>
                <a:spLocks/>
              </p:cNvSpPr>
              <p:nvPr/>
            </p:nvSpPr>
            <p:spPr bwMode="auto">
              <a:xfrm>
                <a:off x="3395663" y="1138238"/>
                <a:ext cx="125413" cy="295275"/>
              </a:xfrm>
              <a:custGeom>
                <a:avLst/>
                <a:gdLst>
                  <a:gd name="T0" fmla="*/ 41 w 41"/>
                  <a:gd name="T1" fmla="*/ 97 h 97"/>
                  <a:gd name="T2" fmla="*/ 35 w 41"/>
                  <a:gd name="T3" fmla="*/ 97 h 97"/>
                  <a:gd name="T4" fmla="*/ 0 w 41"/>
                  <a:gd name="T5" fmla="*/ 0 h 97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97"/>
                  <a:gd name="T11" fmla="*/ 41 w 41"/>
                  <a:gd name="T12" fmla="*/ 97 h 9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97">
                    <a:moveTo>
                      <a:pt x="41" y="97"/>
                    </a:moveTo>
                    <a:lnTo>
                      <a:pt x="35" y="97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519" name="Freeform 96"/>
              <p:cNvSpPr>
                <a:spLocks/>
              </p:cNvSpPr>
              <p:nvPr/>
            </p:nvSpPr>
            <p:spPr bwMode="auto">
              <a:xfrm>
                <a:off x="3173413" y="1138238"/>
                <a:ext cx="209550" cy="295275"/>
              </a:xfrm>
              <a:custGeom>
                <a:avLst/>
                <a:gdLst>
                  <a:gd name="T0" fmla="*/ 69 w 69"/>
                  <a:gd name="T1" fmla="*/ 0 h 97"/>
                  <a:gd name="T2" fmla="*/ 38 w 69"/>
                  <a:gd name="T3" fmla="*/ 0 h 97"/>
                  <a:gd name="T4" fmla="*/ 3 w 69"/>
                  <a:gd name="T5" fmla="*/ 97 h 97"/>
                  <a:gd name="T6" fmla="*/ 0 w 69"/>
                  <a:gd name="T7" fmla="*/ 97 h 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97"/>
                  <a:gd name="T14" fmla="*/ 69 w 69"/>
                  <a:gd name="T15" fmla="*/ 97 h 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97">
                    <a:moveTo>
                      <a:pt x="69" y="0"/>
                    </a:moveTo>
                    <a:lnTo>
                      <a:pt x="38" y="0"/>
                    </a:lnTo>
                    <a:lnTo>
                      <a:pt x="3" y="97"/>
                    </a:lnTo>
                    <a:lnTo>
                      <a:pt x="0" y="97"/>
                    </a:lnTo>
                  </a:path>
                </a:pathLst>
              </a:custGeom>
              <a:noFill/>
              <a:ln w="12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7498" name="Rectangle 97"/>
            <p:cNvSpPr>
              <a:spLocks noChangeArrowheads="1"/>
            </p:cNvSpPr>
            <p:nvPr/>
          </p:nvSpPr>
          <p:spPr bwMode="auto">
            <a:xfrm>
              <a:off x="3078163" y="296863"/>
              <a:ext cx="61595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Os_03</a:t>
              </a:r>
              <a:endParaRPr lang="en-US"/>
            </a:p>
          </p:txBody>
        </p:sp>
      </p:grpSp>
      <p:grpSp>
        <p:nvGrpSpPr>
          <p:cNvPr id="17421" name="Group 1869"/>
          <p:cNvGrpSpPr>
            <a:grpSpLocks/>
          </p:cNvGrpSpPr>
          <p:nvPr/>
        </p:nvGrpSpPr>
        <p:grpSpPr bwMode="auto">
          <a:xfrm>
            <a:off x="9097962" y="1790700"/>
            <a:ext cx="1646238" cy="1304925"/>
            <a:chOff x="2279649" y="296863"/>
            <a:chExt cx="1646239" cy="1304926"/>
          </a:xfrm>
        </p:grpSpPr>
        <p:grpSp>
          <p:nvGrpSpPr>
            <p:cNvPr id="17486" name="Group 353"/>
            <p:cNvGrpSpPr>
              <a:grpSpLocks/>
            </p:cNvGrpSpPr>
            <p:nvPr/>
          </p:nvGrpSpPr>
          <p:grpSpPr bwMode="auto">
            <a:xfrm>
              <a:off x="2279649" y="654051"/>
              <a:ext cx="1646239" cy="947738"/>
              <a:chOff x="2279649" y="654051"/>
              <a:chExt cx="1646239" cy="947738"/>
            </a:xfrm>
          </p:grpSpPr>
          <p:sp>
            <p:nvSpPr>
              <p:cNvPr id="17488" name="AutoShape 63"/>
              <p:cNvSpPr>
                <a:spLocks noChangeArrowheads="1"/>
              </p:cNvSpPr>
              <p:nvPr/>
            </p:nvSpPr>
            <p:spPr bwMode="auto">
              <a:xfrm>
                <a:off x="3289300" y="654051"/>
                <a:ext cx="106363" cy="871538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489" name="Rectangle 64"/>
              <p:cNvSpPr>
                <a:spLocks noChangeArrowheads="1"/>
              </p:cNvSpPr>
              <p:nvPr/>
            </p:nvSpPr>
            <p:spPr bwMode="auto">
              <a:xfrm>
                <a:off x="2368550" y="654051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FF00"/>
                    </a:solidFill>
                  </a:rPr>
                  <a:t>Xipes0175</a:t>
                </a:r>
                <a:endParaRPr lang="en-US"/>
              </a:p>
            </p:txBody>
          </p:sp>
          <p:sp>
            <p:nvSpPr>
              <p:cNvPr id="17490" name="Rectangle 65"/>
              <p:cNvSpPr>
                <a:spLocks noChangeArrowheads="1"/>
              </p:cNvSpPr>
              <p:nvPr/>
            </p:nvSpPr>
            <p:spPr bwMode="auto">
              <a:xfrm>
                <a:off x="3563938" y="6619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52.7</a:t>
                </a:r>
                <a:endParaRPr lang="en-US"/>
              </a:p>
            </p:txBody>
          </p:sp>
          <p:sp>
            <p:nvSpPr>
              <p:cNvPr id="17491" name="Freeform 66"/>
              <p:cNvSpPr>
                <a:spLocks/>
              </p:cNvSpPr>
              <p:nvPr/>
            </p:nvSpPr>
            <p:spPr bwMode="auto">
              <a:xfrm>
                <a:off x="3395663" y="704851"/>
                <a:ext cx="125413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492" name="Freeform 67"/>
              <p:cNvSpPr>
                <a:spLocks/>
              </p:cNvSpPr>
              <p:nvPr/>
            </p:nvSpPr>
            <p:spPr bwMode="auto">
              <a:xfrm>
                <a:off x="3173413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493" name="Rectangle 68"/>
              <p:cNvSpPr>
                <a:spLocks noChangeArrowheads="1"/>
              </p:cNvSpPr>
              <p:nvPr/>
            </p:nvSpPr>
            <p:spPr bwMode="auto">
              <a:xfrm>
                <a:off x="2279649" y="1387476"/>
                <a:ext cx="878447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 dirty="0" smtClean="0">
                    <a:solidFill>
                      <a:srgbClr val="FFC000"/>
                    </a:solidFill>
                  </a:rPr>
                  <a:t>Xipes0152.2</a:t>
                </a:r>
                <a:endParaRPr lang="en-US" dirty="0">
                  <a:solidFill>
                    <a:srgbClr val="FFC000"/>
                  </a:solidFill>
                </a:endParaRPr>
              </a:p>
            </p:txBody>
          </p:sp>
          <p:sp>
            <p:nvSpPr>
              <p:cNvPr id="17494" name="Rectangle 69"/>
              <p:cNvSpPr>
                <a:spLocks noChangeArrowheads="1"/>
              </p:cNvSpPr>
              <p:nvPr/>
            </p:nvSpPr>
            <p:spPr bwMode="auto">
              <a:xfrm>
                <a:off x="3563938" y="1397001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74.0</a:t>
                </a:r>
                <a:endParaRPr lang="en-US"/>
              </a:p>
            </p:txBody>
          </p:sp>
          <p:sp>
            <p:nvSpPr>
              <p:cNvPr id="17495" name="Freeform 70"/>
              <p:cNvSpPr>
                <a:spLocks/>
              </p:cNvSpPr>
              <p:nvPr/>
            </p:nvSpPr>
            <p:spPr bwMode="auto">
              <a:xfrm>
                <a:off x="3395663" y="1473201"/>
                <a:ext cx="125413" cy="1588"/>
              </a:xfrm>
              <a:custGeom>
                <a:avLst/>
                <a:gdLst>
                  <a:gd name="T0" fmla="*/ 41 w 41"/>
                  <a:gd name="T1" fmla="*/ 0 h 1588"/>
                  <a:gd name="T2" fmla="*/ 35 w 41"/>
                  <a:gd name="T3" fmla="*/ 0 h 1588"/>
                  <a:gd name="T4" fmla="*/ 0 w 41"/>
                  <a:gd name="T5" fmla="*/ 0 h 158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588"/>
                  <a:gd name="T11" fmla="*/ 41 w 41"/>
                  <a:gd name="T12" fmla="*/ 1588 h 158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588">
                    <a:moveTo>
                      <a:pt x="41" y="0"/>
                    </a:moveTo>
                    <a:lnTo>
                      <a:pt x="3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496" name="Freeform 71"/>
              <p:cNvSpPr>
                <a:spLocks/>
              </p:cNvSpPr>
              <p:nvPr/>
            </p:nvSpPr>
            <p:spPr bwMode="auto">
              <a:xfrm>
                <a:off x="3173413" y="1473201"/>
                <a:ext cx="209550" cy="1588"/>
              </a:xfrm>
              <a:custGeom>
                <a:avLst/>
                <a:gdLst>
                  <a:gd name="T0" fmla="*/ 69 w 69"/>
                  <a:gd name="T1" fmla="*/ 0 h 1588"/>
                  <a:gd name="T2" fmla="*/ 38 w 69"/>
                  <a:gd name="T3" fmla="*/ 0 h 1588"/>
                  <a:gd name="T4" fmla="*/ 3 w 69"/>
                  <a:gd name="T5" fmla="*/ 0 h 1588"/>
                  <a:gd name="T6" fmla="*/ 0 w 69"/>
                  <a:gd name="T7" fmla="*/ 0 h 15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588"/>
                  <a:gd name="T14" fmla="*/ 69 w 69"/>
                  <a:gd name="T15" fmla="*/ 1588 h 15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588">
                    <a:moveTo>
                      <a:pt x="69" y="0"/>
                    </a:moveTo>
                    <a:lnTo>
                      <a:pt x="38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7487" name="Rectangle 72"/>
            <p:cNvSpPr>
              <a:spLocks noChangeArrowheads="1"/>
            </p:cNvSpPr>
            <p:nvPr/>
          </p:nvSpPr>
          <p:spPr bwMode="auto">
            <a:xfrm>
              <a:off x="3063875" y="296863"/>
              <a:ext cx="646113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Zm_01</a:t>
              </a:r>
              <a:endParaRPr lang="en-US"/>
            </a:p>
          </p:txBody>
        </p:sp>
      </p:grpSp>
      <p:grpSp>
        <p:nvGrpSpPr>
          <p:cNvPr id="17422" name="Group 1881"/>
          <p:cNvGrpSpPr>
            <a:grpSpLocks/>
          </p:cNvGrpSpPr>
          <p:nvPr/>
        </p:nvGrpSpPr>
        <p:grpSpPr bwMode="auto">
          <a:xfrm>
            <a:off x="9186863" y="3289300"/>
            <a:ext cx="1639887" cy="1360488"/>
            <a:chOff x="4041775" y="296863"/>
            <a:chExt cx="1639888" cy="1360488"/>
          </a:xfrm>
        </p:grpSpPr>
        <p:grpSp>
          <p:nvGrpSpPr>
            <p:cNvPr id="17475" name="Group 354"/>
            <p:cNvGrpSpPr>
              <a:grpSpLocks/>
            </p:cNvGrpSpPr>
            <p:nvPr/>
          </p:nvGrpSpPr>
          <p:grpSpPr bwMode="auto">
            <a:xfrm>
              <a:off x="4041775" y="654051"/>
              <a:ext cx="1639888" cy="1003300"/>
              <a:chOff x="4041775" y="654051"/>
              <a:chExt cx="1639888" cy="1003300"/>
            </a:xfrm>
          </p:grpSpPr>
          <p:sp>
            <p:nvSpPr>
              <p:cNvPr id="17477" name="AutoShape 74"/>
              <p:cNvSpPr>
                <a:spLocks noChangeArrowheads="1"/>
              </p:cNvSpPr>
              <p:nvPr/>
            </p:nvSpPr>
            <p:spPr bwMode="auto">
              <a:xfrm>
                <a:off x="4962525" y="654051"/>
                <a:ext cx="106363" cy="925513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478" name="Rectangle 75"/>
              <p:cNvSpPr>
                <a:spLocks noChangeArrowheads="1"/>
              </p:cNvSpPr>
              <p:nvPr/>
            </p:nvSpPr>
            <p:spPr bwMode="auto">
              <a:xfrm>
                <a:off x="4041775" y="654051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FF00FF"/>
                    </a:solidFill>
                  </a:rPr>
                  <a:t>Xipes0214</a:t>
                </a:r>
                <a:endParaRPr lang="en-US"/>
              </a:p>
            </p:txBody>
          </p:sp>
          <p:sp>
            <p:nvSpPr>
              <p:cNvPr id="17479" name="Rectangle 76"/>
              <p:cNvSpPr>
                <a:spLocks noChangeArrowheads="1"/>
              </p:cNvSpPr>
              <p:nvPr/>
            </p:nvSpPr>
            <p:spPr bwMode="auto">
              <a:xfrm>
                <a:off x="5237163" y="661988"/>
                <a:ext cx="44450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124.6</a:t>
                </a:r>
                <a:endParaRPr lang="en-US"/>
              </a:p>
            </p:txBody>
          </p:sp>
          <p:sp>
            <p:nvSpPr>
              <p:cNvPr id="17480" name="Freeform 77"/>
              <p:cNvSpPr>
                <a:spLocks/>
              </p:cNvSpPr>
              <p:nvPr/>
            </p:nvSpPr>
            <p:spPr bwMode="auto">
              <a:xfrm>
                <a:off x="5068888" y="704851"/>
                <a:ext cx="125413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481" name="Freeform 78"/>
              <p:cNvSpPr>
                <a:spLocks/>
              </p:cNvSpPr>
              <p:nvPr/>
            </p:nvSpPr>
            <p:spPr bwMode="auto">
              <a:xfrm>
                <a:off x="4846638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482" name="Rectangle 79"/>
              <p:cNvSpPr>
                <a:spLocks noChangeArrowheads="1"/>
              </p:cNvSpPr>
              <p:nvPr/>
            </p:nvSpPr>
            <p:spPr bwMode="auto">
              <a:xfrm>
                <a:off x="4041775" y="1443038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800000"/>
                    </a:solidFill>
                  </a:rPr>
                  <a:t>Xipes0089</a:t>
                </a:r>
                <a:endParaRPr lang="en-US"/>
              </a:p>
            </p:txBody>
          </p:sp>
          <p:sp>
            <p:nvSpPr>
              <p:cNvPr id="17483" name="Rectangle 80"/>
              <p:cNvSpPr>
                <a:spLocks noChangeArrowheads="1"/>
              </p:cNvSpPr>
              <p:nvPr/>
            </p:nvSpPr>
            <p:spPr bwMode="auto">
              <a:xfrm>
                <a:off x="5237163" y="1452563"/>
                <a:ext cx="44450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147.5</a:t>
                </a:r>
                <a:endParaRPr lang="en-US"/>
              </a:p>
            </p:txBody>
          </p:sp>
          <p:sp>
            <p:nvSpPr>
              <p:cNvPr id="17484" name="Freeform 81"/>
              <p:cNvSpPr>
                <a:spLocks/>
              </p:cNvSpPr>
              <p:nvPr/>
            </p:nvSpPr>
            <p:spPr bwMode="auto">
              <a:xfrm>
                <a:off x="5068888" y="1528763"/>
                <a:ext cx="125413" cy="1588"/>
              </a:xfrm>
              <a:custGeom>
                <a:avLst/>
                <a:gdLst>
                  <a:gd name="T0" fmla="*/ 41 w 41"/>
                  <a:gd name="T1" fmla="*/ 0 h 1588"/>
                  <a:gd name="T2" fmla="*/ 35 w 41"/>
                  <a:gd name="T3" fmla="*/ 0 h 1588"/>
                  <a:gd name="T4" fmla="*/ 0 w 41"/>
                  <a:gd name="T5" fmla="*/ 0 h 158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588"/>
                  <a:gd name="T11" fmla="*/ 41 w 41"/>
                  <a:gd name="T12" fmla="*/ 1588 h 158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588">
                    <a:moveTo>
                      <a:pt x="41" y="0"/>
                    </a:moveTo>
                    <a:lnTo>
                      <a:pt x="3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485" name="Freeform 82"/>
              <p:cNvSpPr>
                <a:spLocks/>
              </p:cNvSpPr>
              <p:nvPr/>
            </p:nvSpPr>
            <p:spPr bwMode="auto">
              <a:xfrm>
                <a:off x="4846638" y="1528763"/>
                <a:ext cx="209550" cy="1588"/>
              </a:xfrm>
              <a:custGeom>
                <a:avLst/>
                <a:gdLst>
                  <a:gd name="T0" fmla="*/ 69 w 69"/>
                  <a:gd name="T1" fmla="*/ 0 h 1588"/>
                  <a:gd name="T2" fmla="*/ 38 w 69"/>
                  <a:gd name="T3" fmla="*/ 0 h 1588"/>
                  <a:gd name="T4" fmla="*/ 3 w 69"/>
                  <a:gd name="T5" fmla="*/ 0 h 1588"/>
                  <a:gd name="T6" fmla="*/ 0 w 69"/>
                  <a:gd name="T7" fmla="*/ 0 h 15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588"/>
                  <a:gd name="T14" fmla="*/ 69 w 69"/>
                  <a:gd name="T15" fmla="*/ 1588 h 15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588">
                    <a:moveTo>
                      <a:pt x="69" y="0"/>
                    </a:moveTo>
                    <a:lnTo>
                      <a:pt x="38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8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7476" name="Rectangle 83"/>
            <p:cNvSpPr>
              <a:spLocks noChangeArrowheads="1"/>
            </p:cNvSpPr>
            <p:nvPr/>
          </p:nvSpPr>
          <p:spPr bwMode="auto">
            <a:xfrm>
              <a:off x="4737100" y="296863"/>
              <a:ext cx="646113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Zm_09</a:t>
              </a:r>
              <a:endParaRPr lang="en-US"/>
            </a:p>
          </p:txBody>
        </p:sp>
      </p:grpSp>
      <p:grpSp>
        <p:nvGrpSpPr>
          <p:cNvPr id="17423" name="Group 1894"/>
          <p:cNvGrpSpPr>
            <a:grpSpLocks/>
          </p:cNvGrpSpPr>
          <p:nvPr/>
        </p:nvGrpSpPr>
        <p:grpSpPr bwMode="auto">
          <a:xfrm>
            <a:off x="11383962" y="1460500"/>
            <a:ext cx="1665288" cy="2795588"/>
            <a:chOff x="2260599" y="296863"/>
            <a:chExt cx="1665289" cy="2795588"/>
          </a:xfrm>
        </p:grpSpPr>
        <p:grpSp>
          <p:nvGrpSpPr>
            <p:cNvPr id="17452" name="Group 370"/>
            <p:cNvGrpSpPr>
              <a:grpSpLocks/>
            </p:cNvGrpSpPr>
            <p:nvPr/>
          </p:nvGrpSpPr>
          <p:grpSpPr bwMode="auto">
            <a:xfrm>
              <a:off x="2260599" y="632897"/>
              <a:ext cx="1665289" cy="2459554"/>
              <a:chOff x="2260599" y="632897"/>
              <a:chExt cx="1665289" cy="2459554"/>
            </a:xfrm>
          </p:grpSpPr>
          <p:sp>
            <p:nvSpPr>
              <p:cNvPr id="17454" name="AutoShape 77"/>
              <p:cNvSpPr>
                <a:spLocks noChangeArrowheads="1"/>
              </p:cNvSpPr>
              <p:nvPr/>
            </p:nvSpPr>
            <p:spPr bwMode="auto">
              <a:xfrm>
                <a:off x="3289300" y="654051"/>
                <a:ext cx="106363" cy="2298700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455" name="Rectangle 78"/>
              <p:cNvSpPr>
                <a:spLocks noChangeArrowheads="1"/>
              </p:cNvSpPr>
              <p:nvPr/>
            </p:nvSpPr>
            <p:spPr bwMode="auto">
              <a:xfrm>
                <a:off x="2260599" y="632897"/>
                <a:ext cx="878447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 dirty="0" smtClean="0">
                    <a:solidFill>
                      <a:srgbClr val="FFC000"/>
                    </a:solidFill>
                  </a:rPr>
                  <a:t>Xipes0152.2</a:t>
                </a:r>
                <a:endParaRPr lang="en-US" dirty="0">
                  <a:solidFill>
                    <a:srgbClr val="FFC000"/>
                  </a:solidFill>
                </a:endParaRPr>
              </a:p>
            </p:txBody>
          </p:sp>
          <p:sp>
            <p:nvSpPr>
              <p:cNvPr id="17456" name="Rectangle 79"/>
              <p:cNvSpPr>
                <a:spLocks noChangeArrowheads="1"/>
              </p:cNvSpPr>
              <p:nvPr/>
            </p:nvSpPr>
            <p:spPr bwMode="auto">
              <a:xfrm>
                <a:off x="3563938" y="6619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13.0</a:t>
                </a:r>
                <a:endParaRPr lang="en-US"/>
              </a:p>
            </p:txBody>
          </p:sp>
          <p:sp>
            <p:nvSpPr>
              <p:cNvPr id="17457" name="Freeform 80"/>
              <p:cNvSpPr>
                <a:spLocks/>
              </p:cNvSpPr>
              <p:nvPr/>
            </p:nvSpPr>
            <p:spPr bwMode="auto">
              <a:xfrm>
                <a:off x="3395663" y="704851"/>
                <a:ext cx="125413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458" name="Freeform 81"/>
              <p:cNvSpPr>
                <a:spLocks/>
              </p:cNvSpPr>
              <p:nvPr/>
            </p:nvSpPr>
            <p:spPr bwMode="auto">
              <a:xfrm>
                <a:off x="3173413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459" name="Rectangle 82"/>
              <p:cNvSpPr>
                <a:spLocks noChangeArrowheads="1"/>
              </p:cNvSpPr>
              <p:nvPr/>
            </p:nvSpPr>
            <p:spPr bwMode="auto">
              <a:xfrm>
                <a:off x="2368550" y="1141413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FF00FF"/>
                    </a:solidFill>
                  </a:rPr>
                  <a:t>Xipes0214</a:t>
                </a:r>
                <a:endParaRPr lang="en-US"/>
              </a:p>
            </p:txBody>
          </p:sp>
          <p:sp>
            <p:nvSpPr>
              <p:cNvPr id="17460" name="Rectangle 83"/>
              <p:cNvSpPr>
                <a:spLocks noChangeArrowheads="1"/>
              </p:cNvSpPr>
              <p:nvPr/>
            </p:nvSpPr>
            <p:spPr bwMode="auto">
              <a:xfrm>
                <a:off x="3563938" y="115093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27.5</a:t>
                </a:r>
                <a:endParaRPr lang="en-US"/>
              </a:p>
            </p:txBody>
          </p:sp>
          <p:sp>
            <p:nvSpPr>
              <p:cNvPr id="17461" name="Freeform 84"/>
              <p:cNvSpPr>
                <a:spLocks/>
              </p:cNvSpPr>
              <p:nvPr/>
            </p:nvSpPr>
            <p:spPr bwMode="auto">
              <a:xfrm>
                <a:off x="3395663" y="1227138"/>
                <a:ext cx="125413" cy="1588"/>
              </a:xfrm>
              <a:custGeom>
                <a:avLst/>
                <a:gdLst>
                  <a:gd name="T0" fmla="*/ 41 w 41"/>
                  <a:gd name="T1" fmla="*/ 0 h 1588"/>
                  <a:gd name="T2" fmla="*/ 35 w 41"/>
                  <a:gd name="T3" fmla="*/ 0 h 1588"/>
                  <a:gd name="T4" fmla="*/ 0 w 41"/>
                  <a:gd name="T5" fmla="*/ 0 h 158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588"/>
                  <a:gd name="T11" fmla="*/ 41 w 41"/>
                  <a:gd name="T12" fmla="*/ 1588 h 158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588">
                    <a:moveTo>
                      <a:pt x="41" y="0"/>
                    </a:moveTo>
                    <a:lnTo>
                      <a:pt x="3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462" name="Freeform 85"/>
              <p:cNvSpPr>
                <a:spLocks/>
              </p:cNvSpPr>
              <p:nvPr/>
            </p:nvSpPr>
            <p:spPr bwMode="auto">
              <a:xfrm>
                <a:off x="3173413" y="1227138"/>
                <a:ext cx="209550" cy="1588"/>
              </a:xfrm>
              <a:custGeom>
                <a:avLst/>
                <a:gdLst>
                  <a:gd name="T0" fmla="*/ 69 w 69"/>
                  <a:gd name="T1" fmla="*/ 0 h 1588"/>
                  <a:gd name="T2" fmla="*/ 38 w 69"/>
                  <a:gd name="T3" fmla="*/ 0 h 1588"/>
                  <a:gd name="T4" fmla="*/ 3 w 69"/>
                  <a:gd name="T5" fmla="*/ 0 h 1588"/>
                  <a:gd name="T6" fmla="*/ 0 w 69"/>
                  <a:gd name="T7" fmla="*/ 0 h 15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588"/>
                  <a:gd name="T14" fmla="*/ 69 w 69"/>
                  <a:gd name="T15" fmla="*/ 1588 h 15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588">
                    <a:moveTo>
                      <a:pt x="69" y="0"/>
                    </a:moveTo>
                    <a:lnTo>
                      <a:pt x="38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463" name="Rectangle 86"/>
              <p:cNvSpPr>
                <a:spLocks noChangeArrowheads="1"/>
              </p:cNvSpPr>
              <p:nvPr/>
            </p:nvSpPr>
            <p:spPr bwMode="auto">
              <a:xfrm>
                <a:off x="2368550" y="2420938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FF00"/>
                    </a:solidFill>
                  </a:rPr>
                  <a:t>Xipes0175</a:t>
                </a:r>
                <a:endParaRPr lang="en-US"/>
              </a:p>
            </p:txBody>
          </p:sp>
          <p:sp>
            <p:nvSpPr>
              <p:cNvPr id="17464" name="Rectangle 87"/>
              <p:cNvSpPr>
                <a:spLocks noChangeArrowheads="1"/>
              </p:cNvSpPr>
              <p:nvPr/>
            </p:nvSpPr>
            <p:spPr bwMode="auto">
              <a:xfrm>
                <a:off x="3563938" y="243046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63.0</a:t>
                </a:r>
                <a:endParaRPr lang="en-US"/>
              </a:p>
            </p:txBody>
          </p:sp>
          <p:sp>
            <p:nvSpPr>
              <p:cNvPr id="17465" name="Freeform 88"/>
              <p:cNvSpPr>
                <a:spLocks/>
              </p:cNvSpPr>
              <p:nvPr/>
            </p:nvSpPr>
            <p:spPr bwMode="auto">
              <a:xfrm>
                <a:off x="3395663" y="2506663"/>
                <a:ext cx="125413" cy="1588"/>
              </a:xfrm>
              <a:custGeom>
                <a:avLst/>
                <a:gdLst>
                  <a:gd name="T0" fmla="*/ 41 w 41"/>
                  <a:gd name="T1" fmla="*/ 0 h 1588"/>
                  <a:gd name="T2" fmla="*/ 35 w 41"/>
                  <a:gd name="T3" fmla="*/ 0 h 1588"/>
                  <a:gd name="T4" fmla="*/ 0 w 41"/>
                  <a:gd name="T5" fmla="*/ 0 h 158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588"/>
                  <a:gd name="T11" fmla="*/ 41 w 41"/>
                  <a:gd name="T12" fmla="*/ 1588 h 158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588">
                    <a:moveTo>
                      <a:pt x="41" y="0"/>
                    </a:moveTo>
                    <a:lnTo>
                      <a:pt x="3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466" name="Freeform 89"/>
              <p:cNvSpPr>
                <a:spLocks/>
              </p:cNvSpPr>
              <p:nvPr/>
            </p:nvSpPr>
            <p:spPr bwMode="auto">
              <a:xfrm>
                <a:off x="3173413" y="2506663"/>
                <a:ext cx="209550" cy="1588"/>
              </a:xfrm>
              <a:custGeom>
                <a:avLst/>
                <a:gdLst>
                  <a:gd name="T0" fmla="*/ 69 w 69"/>
                  <a:gd name="T1" fmla="*/ 0 h 1588"/>
                  <a:gd name="T2" fmla="*/ 38 w 69"/>
                  <a:gd name="T3" fmla="*/ 0 h 1588"/>
                  <a:gd name="T4" fmla="*/ 3 w 69"/>
                  <a:gd name="T5" fmla="*/ 0 h 1588"/>
                  <a:gd name="T6" fmla="*/ 0 w 69"/>
                  <a:gd name="T7" fmla="*/ 0 h 15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588"/>
                  <a:gd name="T14" fmla="*/ 69 w 69"/>
                  <a:gd name="T15" fmla="*/ 1588 h 15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588">
                    <a:moveTo>
                      <a:pt x="69" y="0"/>
                    </a:moveTo>
                    <a:lnTo>
                      <a:pt x="38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467" name="Rectangle 90"/>
              <p:cNvSpPr>
                <a:spLocks noChangeArrowheads="1"/>
              </p:cNvSpPr>
              <p:nvPr/>
            </p:nvSpPr>
            <p:spPr bwMode="auto">
              <a:xfrm>
                <a:off x="2368550" y="2705101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800000"/>
                    </a:solidFill>
                  </a:rPr>
                  <a:t>Xipes0089</a:t>
                </a:r>
                <a:endParaRPr lang="en-US"/>
              </a:p>
            </p:txBody>
          </p:sp>
          <p:sp>
            <p:nvSpPr>
              <p:cNvPr id="17468" name="Rectangle 91"/>
              <p:cNvSpPr>
                <a:spLocks noChangeArrowheads="1"/>
              </p:cNvSpPr>
              <p:nvPr/>
            </p:nvSpPr>
            <p:spPr bwMode="auto">
              <a:xfrm>
                <a:off x="3563938" y="2714626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72.7</a:t>
                </a:r>
                <a:endParaRPr lang="en-US"/>
              </a:p>
            </p:txBody>
          </p:sp>
          <p:sp>
            <p:nvSpPr>
              <p:cNvPr id="17469" name="Freeform 92"/>
              <p:cNvSpPr>
                <a:spLocks/>
              </p:cNvSpPr>
              <p:nvPr/>
            </p:nvSpPr>
            <p:spPr bwMode="auto">
              <a:xfrm>
                <a:off x="3395663" y="2790826"/>
                <a:ext cx="125413" cy="63500"/>
              </a:xfrm>
              <a:custGeom>
                <a:avLst/>
                <a:gdLst>
                  <a:gd name="T0" fmla="*/ 41 w 41"/>
                  <a:gd name="T1" fmla="*/ 0 h 21"/>
                  <a:gd name="T2" fmla="*/ 35 w 41"/>
                  <a:gd name="T3" fmla="*/ 0 h 21"/>
                  <a:gd name="T4" fmla="*/ 0 w 41"/>
                  <a:gd name="T5" fmla="*/ 21 h 2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21"/>
                  <a:gd name="T11" fmla="*/ 41 w 41"/>
                  <a:gd name="T12" fmla="*/ 21 h 2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21">
                    <a:moveTo>
                      <a:pt x="41" y="0"/>
                    </a:moveTo>
                    <a:lnTo>
                      <a:pt x="35" y="0"/>
                    </a:lnTo>
                    <a:lnTo>
                      <a:pt x="0" y="21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470" name="Freeform 93"/>
              <p:cNvSpPr>
                <a:spLocks/>
              </p:cNvSpPr>
              <p:nvPr/>
            </p:nvSpPr>
            <p:spPr bwMode="auto">
              <a:xfrm>
                <a:off x="3173413" y="2790826"/>
                <a:ext cx="209550" cy="63500"/>
              </a:xfrm>
              <a:custGeom>
                <a:avLst/>
                <a:gdLst>
                  <a:gd name="T0" fmla="*/ 69 w 69"/>
                  <a:gd name="T1" fmla="*/ 21 h 21"/>
                  <a:gd name="T2" fmla="*/ 38 w 69"/>
                  <a:gd name="T3" fmla="*/ 21 h 21"/>
                  <a:gd name="T4" fmla="*/ 3 w 69"/>
                  <a:gd name="T5" fmla="*/ 0 h 21"/>
                  <a:gd name="T6" fmla="*/ 0 w 69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21"/>
                  <a:gd name="T14" fmla="*/ 69 w 69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21">
                    <a:moveTo>
                      <a:pt x="69" y="21"/>
                    </a:moveTo>
                    <a:lnTo>
                      <a:pt x="38" y="21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8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471" name="Rectangle 94"/>
              <p:cNvSpPr>
                <a:spLocks noChangeArrowheads="1"/>
              </p:cNvSpPr>
              <p:nvPr/>
            </p:nvSpPr>
            <p:spPr bwMode="auto">
              <a:xfrm>
                <a:off x="2368550" y="2878138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FFFF"/>
                    </a:solidFill>
                  </a:rPr>
                  <a:t>Xipes0223</a:t>
                </a:r>
                <a:endParaRPr lang="en-US"/>
              </a:p>
            </p:txBody>
          </p:sp>
          <p:sp>
            <p:nvSpPr>
              <p:cNvPr id="17472" name="Rectangle 95"/>
              <p:cNvSpPr>
                <a:spLocks noChangeArrowheads="1"/>
              </p:cNvSpPr>
              <p:nvPr/>
            </p:nvSpPr>
            <p:spPr bwMode="auto">
              <a:xfrm>
                <a:off x="3563938" y="288766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74.0</a:t>
                </a:r>
                <a:endParaRPr lang="en-US"/>
              </a:p>
            </p:txBody>
          </p:sp>
          <p:sp>
            <p:nvSpPr>
              <p:cNvPr id="17473" name="Freeform 96"/>
              <p:cNvSpPr>
                <a:spLocks/>
              </p:cNvSpPr>
              <p:nvPr/>
            </p:nvSpPr>
            <p:spPr bwMode="auto">
              <a:xfrm>
                <a:off x="3395663" y="2900363"/>
                <a:ext cx="125413" cy="63500"/>
              </a:xfrm>
              <a:custGeom>
                <a:avLst/>
                <a:gdLst>
                  <a:gd name="T0" fmla="*/ 41 w 41"/>
                  <a:gd name="T1" fmla="*/ 21 h 21"/>
                  <a:gd name="T2" fmla="*/ 35 w 41"/>
                  <a:gd name="T3" fmla="*/ 21 h 21"/>
                  <a:gd name="T4" fmla="*/ 0 w 41"/>
                  <a:gd name="T5" fmla="*/ 0 h 2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21"/>
                  <a:gd name="T11" fmla="*/ 41 w 41"/>
                  <a:gd name="T12" fmla="*/ 21 h 2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21">
                    <a:moveTo>
                      <a:pt x="41" y="21"/>
                    </a:moveTo>
                    <a:lnTo>
                      <a:pt x="35" y="2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7474" name="Freeform 97"/>
              <p:cNvSpPr>
                <a:spLocks/>
              </p:cNvSpPr>
              <p:nvPr/>
            </p:nvSpPr>
            <p:spPr bwMode="auto">
              <a:xfrm>
                <a:off x="3173413" y="2900363"/>
                <a:ext cx="209550" cy="63500"/>
              </a:xfrm>
              <a:custGeom>
                <a:avLst/>
                <a:gdLst>
                  <a:gd name="T0" fmla="*/ 69 w 69"/>
                  <a:gd name="T1" fmla="*/ 0 h 21"/>
                  <a:gd name="T2" fmla="*/ 38 w 69"/>
                  <a:gd name="T3" fmla="*/ 0 h 21"/>
                  <a:gd name="T4" fmla="*/ 3 w 69"/>
                  <a:gd name="T5" fmla="*/ 21 h 21"/>
                  <a:gd name="T6" fmla="*/ 0 w 69"/>
                  <a:gd name="T7" fmla="*/ 21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21"/>
                  <a:gd name="T14" fmla="*/ 69 w 69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21">
                    <a:moveTo>
                      <a:pt x="69" y="0"/>
                    </a:moveTo>
                    <a:lnTo>
                      <a:pt x="38" y="0"/>
                    </a:lnTo>
                    <a:lnTo>
                      <a:pt x="3" y="21"/>
                    </a:lnTo>
                    <a:lnTo>
                      <a:pt x="0" y="21"/>
                    </a:lnTo>
                  </a:path>
                </a:pathLst>
              </a:custGeom>
              <a:noFill/>
              <a:ln w="12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7453" name="Rectangle 98"/>
            <p:cNvSpPr>
              <a:spLocks noChangeArrowheads="1"/>
            </p:cNvSpPr>
            <p:nvPr/>
          </p:nvSpPr>
          <p:spPr bwMode="auto">
            <a:xfrm>
              <a:off x="3127375" y="296863"/>
              <a:ext cx="51752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Bd_1</a:t>
              </a:r>
              <a:endParaRPr lang="en-US"/>
            </a:p>
          </p:txBody>
        </p:sp>
      </p:grpSp>
      <p:cxnSp>
        <p:nvCxnSpPr>
          <p:cNvPr id="541" name="Straight Connector 540"/>
          <p:cNvCxnSpPr/>
          <p:nvPr/>
        </p:nvCxnSpPr>
        <p:spPr>
          <a:xfrm flipV="1">
            <a:off x="3962400" y="1484313"/>
            <a:ext cx="620713" cy="0"/>
          </a:xfrm>
          <a:prstGeom prst="line">
            <a:avLst/>
          </a:prstGeom>
          <a:ln w="9525" cap="rnd">
            <a:solidFill>
              <a:srgbClr val="00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2" name="Straight Connector 541"/>
          <p:cNvCxnSpPr/>
          <p:nvPr/>
        </p:nvCxnSpPr>
        <p:spPr>
          <a:xfrm flipV="1">
            <a:off x="3957638" y="2492375"/>
            <a:ext cx="622300" cy="0"/>
          </a:xfrm>
          <a:prstGeom prst="line">
            <a:avLst/>
          </a:prstGeom>
          <a:ln w="9525" cap="rnd">
            <a:solidFill>
              <a:srgbClr val="FF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3" name="Straight Connector 542"/>
          <p:cNvCxnSpPr/>
          <p:nvPr/>
        </p:nvCxnSpPr>
        <p:spPr>
          <a:xfrm flipV="1">
            <a:off x="3954463" y="2667000"/>
            <a:ext cx="622300" cy="27432"/>
          </a:xfrm>
          <a:prstGeom prst="line">
            <a:avLst/>
          </a:prstGeom>
          <a:ln w="9525" cap="rnd">
            <a:solidFill>
              <a:srgbClr val="008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4" name="Straight Connector 543"/>
          <p:cNvCxnSpPr/>
          <p:nvPr/>
        </p:nvCxnSpPr>
        <p:spPr>
          <a:xfrm flipH="1" flipV="1">
            <a:off x="3962400" y="2873375"/>
            <a:ext cx="593725" cy="136525"/>
          </a:xfrm>
          <a:prstGeom prst="line">
            <a:avLst/>
          </a:prstGeom>
          <a:ln w="9525" cap="rnd">
            <a:solidFill>
              <a:srgbClr val="00008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5" name="Straight Connector 544"/>
          <p:cNvCxnSpPr/>
          <p:nvPr/>
        </p:nvCxnSpPr>
        <p:spPr>
          <a:xfrm>
            <a:off x="3970338" y="3886200"/>
            <a:ext cx="593725" cy="0"/>
          </a:xfrm>
          <a:prstGeom prst="line">
            <a:avLst/>
          </a:prstGeom>
          <a:ln w="9525" cap="rnd">
            <a:solidFill>
              <a:srgbClr val="00FF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6" name="Straight Connector 545"/>
          <p:cNvCxnSpPr/>
          <p:nvPr/>
        </p:nvCxnSpPr>
        <p:spPr>
          <a:xfrm flipH="1">
            <a:off x="3954464" y="3378200"/>
            <a:ext cx="473603" cy="147638"/>
          </a:xfrm>
          <a:prstGeom prst="line">
            <a:avLst/>
          </a:prstGeom>
          <a:ln w="9525" cap="rnd">
            <a:solidFill>
              <a:srgbClr val="FFC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7" name="Straight Connector 546"/>
          <p:cNvCxnSpPr/>
          <p:nvPr/>
        </p:nvCxnSpPr>
        <p:spPr>
          <a:xfrm rot="10800000" flipH="1">
            <a:off x="3965575" y="3717925"/>
            <a:ext cx="614363" cy="0"/>
          </a:xfrm>
          <a:prstGeom prst="line">
            <a:avLst/>
          </a:prstGeom>
          <a:ln w="9525" cap="rnd">
            <a:solidFill>
              <a:srgbClr val="FF66CC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8" name="Straight Connector 547"/>
          <p:cNvCxnSpPr/>
          <p:nvPr/>
        </p:nvCxnSpPr>
        <p:spPr>
          <a:xfrm>
            <a:off x="3970338" y="4229100"/>
            <a:ext cx="593725" cy="1782763"/>
          </a:xfrm>
          <a:prstGeom prst="line">
            <a:avLst/>
          </a:prstGeom>
          <a:ln w="9525" cap="rnd">
            <a:solidFill>
              <a:srgbClr val="00FFFF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9" name="Straight Connector 548"/>
          <p:cNvCxnSpPr/>
          <p:nvPr/>
        </p:nvCxnSpPr>
        <p:spPr>
          <a:xfrm>
            <a:off x="6294438" y="3381375"/>
            <a:ext cx="538162" cy="149225"/>
          </a:xfrm>
          <a:prstGeom prst="line">
            <a:avLst/>
          </a:prstGeom>
          <a:ln w="9525" cap="rnd">
            <a:solidFill>
              <a:srgbClr val="FFC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0" name="Straight Connector 549"/>
          <p:cNvCxnSpPr/>
          <p:nvPr/>
        </p:nvCxnSpPr>
        <p:spPr>
          <a:xfrm>
            <a:off x="6308725" y="3886200"/>
            <a:ext cx="595313" cy="0"/>
          </a:xfrm>
          <a:prstGeom prst="line">
            <a:avLst/>
          </a:prstGeom>
          <a:ln w="9525" cap="rnd">
            <a:solidFill>
              <a:srgbClr val="00FF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1" name="Straight Connector 550"/>
          <p:cNvCxnSpPr/>
          <p:nvPr/>
        </p:nvCxnSpPr>
        <p:spPr>
          <a:xfrm rot="10800000" flipH="1">
            <a:off x="6305550" y="3717925"/>
            <a:ext cx="612775" cy="0"/>
          </a:xfrm>
          <a:prstGeom prst="line">
            <a:avLst/>
          </a:prstGeom>
          <a:ln w="9525" cap="rnd">
            <a:solidFill>
              <a:srgbClr val="FF66CC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2" name="Straight Connector 551"/>
          <p:cNvCxnSpPr/>
          <p:nvPr/>
        </p:nvCxnSpPr>
        <p:spPr>
          <a:xfrm flipH="1">
            <a:off x="6300788" y="4251325"/>
            <a:ext cx="595312" cy="1784350"/>
          </a:xfrm>
          <a:prstGeom prst="line">
            <a:avLst/>
          </a:prstGeom>
          <a:ln w="9525" cap="rnd">
            <a:solidFill>
              <a:srgbClr val="00FFFF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3" name="Straight Connector 552"/>
          <p:cNvCxnSpPr/>
          <p:nvPr/>
        </p:nvCxnSpPr>
        <p:spPr>
          <a:xfrm>
            <a:off x="3970338" y="4060825"/>
            <a:ext cx="593725" cy="1408113"/>
          </a:xfrm>
          <a:prstGeom prst="line">
            <a:avLst/>
          </a:prstGeom>
          <a:ln w="9525" cap="rnd">
            <a:solidFill>
              <a:srgbClr val="80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4" name="Straight Connector 553"/>
          <p:cNvCxnSpPr/>
          <p:nvPr/>
        </p:nvCxnSpPr>
        <p:spPr>
          <a:xfrm flipH="1">
            <a:off x="6300788" y="4070350"/>
            <a:ext cx="604837" cy="1408113"/>
          </a:xfrm>
          <a:prstGeom prst="line">
            <a:avLst/>
          </a:prstGeom>
          <a:ln w="9525" cap="rnd">
            <a:solidFill>
              <a:srgbClr val="80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5" name="Straight Connector 554"/>
          <p:cNvCxnSpPr/>
          <p:nvPr/>
        </p:nvCxnSpPr>
        <p:spPr>
          <a:xfrm flipH="1">
            <a:off x="8520113" y="2993231"/>
            <a:ext cx="501649" cy="562769"/>
          </a:xfrm>
          <a:prstGeom prst="line">
            <a:avLst/>
          </a:prstGeom>
          <a:ln w="9525" cap="rnd">
            <a:solidFill>
              <a:srgbClr val="FFC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6" name="Straight Connector 555"/>
          <p:cNvCxnSpPr/>
          <p:nvPr/>
        </p:nvCxnSpPr>
        <p:spPr>
          <a:xfrm flipH="1">
            <a:off x="8531225" y="2255838"/>
            <a:ext cx="593725" cy="1646237"/>
          </a:xfrm>
          <a:prstGeom prst="line">
            <a:avLst/>
          </a:prstGeom>
          <a:ln w="9525" cap="rnd">
            <a:solidFill>
              <a:srgbClr val="00FF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7" name="Straight Connector 556"/>
          <p:cNvCxnSpPr/>
          <p:nvPr/>
        </p:nvCxnSpPr>
        <p:spPr>
          <a:xfrm rot="10860000" flipH="1">
            <a:off x="8529638" y="3741738"/>
            <a:ext cx="603250" cy="0"/>
          </a:xfrm>
          <a:prstGeom prst="line">
            <a:avLst/>
          </a:prstGeom>
          <a:ln w="9525" cap="rnd">
            <a:solidFill>
              <a:srgbClr val="FF66CC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8" name="Straight Connector 557"/>
          <p:cNvCxnSpPr/>
          <p:nvPr/>
        </p:nvCxnSpPr>
        <p:spPr>
          <a:xfrm>
            <a:off x="8531225" y="4092575"/>
            <a:ext cx="603250" cy="411163"/>
          </a:xfrm>
          <a:prstGeom prst="line">
            <a:avLst/>
          </a:prstGeom>
          <a:ln w="9525" cap="rnd">
            <a:solidFill>
              <a:srgbClr val="80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9" name="Straight Connector 558"/>
          <p:cNvCxnSpPr/>
          <p:nvPr/>
        </p:nvCxnSpPr>
        <p:spPr>
          <a:xfrm rot="10800000" flipV="1">
            <a:off x="8532813" y="4137025"/>
            <a:ext cx="2889250" cy="146050"/>
          </a:xfrm>
          <a:prstGeom prst="line">
            <a:avLst/>
          </a:prstGeom>
          <a:ln w="9525" cap="rnd">
            <a:solidFill>
              <a:srgbClr val="00FFFF"/>
            </a:solidFill>
            <a:prstDash val="dash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2" name="Straight Connector 561"/>
          <p:cNvCxnSpPr/>
          <p:nvPr/>
        </p:nvCxnSpPr>
        <p:spPr>
          <a:xfrm flipH="1">
            <a:off x="10818813" y="3978275"/>
            <a:ext cx="603250" cy="549275"/>
          </a:xfrm>
          <a:prstGeom prst="line">
            <a:avLst/>
          </a:prstGeom>
          <a:ln w="9525" cap="rnd">
            <a:solidFill>
              <a:srgbClr val="80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3" name="Straight Connector 562"/>
          <p:cNvCxnSpPr/>
          <p:nvPr/>
        </p:nvCxnSpPr>
        <p:spPr>
          <a:xfrm>
            <a:off x="10810875" y="2263775"/>
            <a:ext cx="595313" cy="1417638"/>
          </a:xfrm>
          <a:prstGeom prst="line">
            <a:avLst/>
          </a:prstGeom>
          <a:ln w="9525" cap="rnd">
            <a:solidFill>
              <a:srgbClr val="00FF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4" name="Straight Connector 563"/>
          <p:cNvCxnSpPr/>
          <p:nvPr/>
        </p:nvCxnSpPr>
        <p:spPr>
          <a:xfrm flipH="1">
            <a:off x="10714038" y="1870074"/>
            <a:ext cx="603250" cy="1050925"/>
          </a:xfrm>
          <a:prstGeom prst="line">
            <a:avLst/>
          </a:prstGeom>
          <a:ln w="9525" cap="rnd">
            <a:solidFill>
              <a:srgbClr val="FFC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5" name="Straight Connector 564"/>
          <p:cNvCxnSpPr/>
          <p:nvPr/>
        </p:nvCxnSpPr>
        <p:spPr>
          <a:xfrm rot="10860000" flipH="1">
            <a:off x="10833100" y="2420938"/>
            <a:ext cx="585788" cy="1325562"/>
          </a:xfrm>
          <a:prstGeom prst="line">
            <a:avLst/>
          </a:prstGeom>
          <a:ln w="9525" cap="rnd">
            <a:solidFill>
              <a:srgbClr val="FF66CC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6" name="Straight Connector 565"/>
          <p:cNvCxnSpPr/>
          <p:nvPr/>
        </p:nvCxnSpPr>
        <p:spPr>
          <a:xfrm>
            <a:off x="1710267" y="3818467"/>
            <a:ext cx="597958" cy="40746"/>
          </a:xfrm>
          <a:prstGeom prst="line">
            <a:avLst/>
          </a:prstGeom>
          <a:ln w="9525" cap="rnd">
            <a:solidFill>
              <a:srgbClr val="00FF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7" name="Straight Connector 566"/>
          <p:cNvCxnSpPr/>
          <p:nvPr/>
        </p:nvCxnSpPr>
        <p:spPr>
          <a:xfrm flipH="1">
            <a:off x="1710267" y="3534304"/>
            <a:ext cx="517525" cy="614363"/>
          </a:xfrm>
          <a:prstGeom prst="line">
            <a:avLst/>
          </a:prstGeom>
          <a:ln w="9525" cap="rnd">
            <a:solidFill>
              <a:srgbClr val="FFC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8" name="Straight Connector 567"/>
          <p:cNvCxnSpPr/>
          <p:nvPr/>
        </p:nvCxnSpPr>
        <p:spPr>
          <a:xfrm rot="10800000" flipH="1">
            <a:off x="1709738" y="3709988"/>
            <a:ext cx="614362" cy="274637"/>
          </a:xfrm>
          <a:prstGeom prst="line">
            <a:avLst/>
          </a:prstGeom>
          <a:ln w="9525" cap="rnd">
            <a:solidFill>
              <a:srgbClr val="FF66CC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9" name="Straight Connector 568"/>
          <p:cNvCxnSpPr/>
          <p:nvPr/>
        </p:nvCxnSpPr>
        <p:spPr>
          <a:xfrm rot="16200000" flipH="1">
            <a:off x="1633538" y="3544888"/>
            <a:ext cx="749300" cy="603250"/>
          </a:xfrm>
          <a:prstGeom prst="line">
            <a:avLst/>
          </a:prstGeom>
          <a:ln w="9525" cap="rnd">
            <a:solidFill>
              <a:srgbClr val="00FFFF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2" name="Straight Connector 571"/>
          <p:cNvCxnSpPr/>
          <p:nvPr/>
        </p:nvCxnSpPr>
        <p:spPr>
          <a:xfrm>
            <a:off x="1706563" y="3649663"/>
            <a:ext cx="595312" cy="411162"/>
          </a:xfrm>
          <a:prstGeom prst="line">
            <a:avLst/>
          </a:prstGeom>
          <a:ln w="9525" cap="rnd">
            <a:solidFill>
              <a:srgbClr val="80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2" name="Group 50"/>
          <p:cNvGrpSpPr>
            <a:grpSpLocks/>
          </p:cNvGrpSpPr>
          <p:nvPr/>
        </p:nvGrpSpPr>
        <p:grpSpPr bwMode="auto">
          <a:xfrm>
            <a:off x="2276247" y="3076578"/>
            <a:ext cx="1684338" cy="1265238"/>
            <a:chOff x="3612" y="187"/>
            <a:chExt cx="1061" cy="797"/>
          </a:xfrm>
        </p:grpSpPr>
        <p:sp>
          <p:nvSpPr>
            <p:cNvPr id="273" name="AutoShape 28"/>
            <p:cNvSpPr>
              <a:spLocks noChangeArrowheads="1"/>
            </p:cNvSpPr>
            <p:nvPr/>
          </p:nvSpPr>
          <p:spPr bwMode="auto">
            <a:xfrm>
              <a:off x="4272" y="412"/>
              <a:ext cx="67" cy="495"/>
            </a:xfrm>
            <a:prstGeom prst="roundRect">
              <a:avLst>
                <a:gd name="adj" fmla="val 50000"/>
              </a:avLst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Rectangle 29"/>
            <p:cNvSpPr>
              <a:spLocks noChangeArrowheads="1"/>
            </p:cNvSpPr>
            <p:nvPr/>
          </p:nvSpPr>
          <p:spPr bwMode="auto">
            <a:xfrm>
              <a:off x="3612" y="412"/>
              <a:ext cx="553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sng" strike="noStrike" cap="none" normalizeH="0" baseline="0" dirty="0" smtClean="0">
                  <a:ln>
                    <a:noFill/>
                  </a:ln>
                  <a:solidFill>
                    <a:srgbClr val="FFC000"/>
                  </a:solidFill>
                  <a:effectLst/>
                  <a:latin typeface="Arial" pitchFamily="34" charset="0"/>
                </a:rPr>
                <a:t>Xipes0152.2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75" name="Rectangle 30"/>
            <p:cNvSpPr>
              <a:spLocks noChangeArrowheads="1"/>
            </p:cNvSpPr>
            <p:nvPr/>
          </p:nvSpPr>
          <p:spPr bwMode="auto">
            <a:xfrm>
              <a:off x="4445" y="417"/>
              <a:ext cx="228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46.5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76" name="Freeform 31"/>
            <p:cNvSpPr>
              <a:spLocks/>
            </p:cNvSpPr>
            <p:nvPr/>
          </p:nvSpPr>
          <p:spPr bwMode="auto">
            <a:xfrm>
              <a:off x="4339" y="444"/>
              <a:ext cx="79" cy="21"/>
            </a:xfrm>
            <a:custGeom>
              <a:avLst/>
              <a:gdLst/>
              <a:ahLst/>
              <a:cxnLst>
                <a:cxn ang="0">
                  <a:pos x="41" y="11"/>
                </a:cxn>
                <a:cxn ang="0">
                  <a:pos x="35" y="11"/>
                </a:cxn>
                <a:cxn ang="0">
                  <a:pos x="0" y="0"/>
                </a:cxn>
              </a:cxnLst>
              <a:rect l="0" t="0" r="r" b="b"/>
              <a:pathLst>
                <a:path w="41" h="11">
                  <a:moveTo>
                    <a:pt x="41" y="11"/>
                  </a:moveTo>
                  <a:lnTo>
                    <a:pt x="35" y="11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32"/>
            <p:cNvSpPr>
              <a:spLocks/>
            </p:cNvSpPr>
            <p:nvPr/>
          </p:nvSpPr>
          <p:spPr bwMode="auto">
            <a:xfrm>
              <a:off x="4199" y="444"/>
              <a:ext cx="132" cy="21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8" y="0"/>
                </a:cxn>
                <a:cxn ang="0">
                  <a:pos x="3" y="11"/>
                </a:cxn>
                <a:cxn ang="0">
                  <a:pos x="0" y="11"/>
                </a:cxn>
              </a:cxnLst>
              <a:rect l="0" t="0" r="r" b="b"/>
              <a:pathLst>
                <a:path w="69" h="11">
                  <a:moveTo>
                    <a:pt x="69" y="0"/>
                  </a:moveTo>
                  <a:lnTo>
                    <a:pt x="38" y="0"/>
                  </a:lnTo>
                  <a:lnTo>
                    <a:pt x="3" y="11"/>
                  </a:lnTo>
                  <a:lnTo>
                    <a:pt x="0" y="11"/>
                  </a:lnTo>
                </a:path>
              </a:pathLst>
            </a:custGeom>
            <a:noFill/>
            <a:ln w="12">
              <a:solidFill>
                <a:srgbClr val="FFC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Rectangle 33"/>
            <p:cNvSpPr>
              <a:spLocks noChangeArrowheads="1"/>
            </p:cNvSpPr>
            <p:nvPr/>
          </p:nvSpPr>
          <p:spPr bwMode="auto">
            <a:xfrm>
              <a:off x="3692" y="521"/>
              <a:ext cx="515" cy="1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sng" strike="noStrike" cap="none" normalizeH="0" baseline="0" smtClean="0">
                  <a:ln>
                    <a:noFill/>
                  </a:ln>
                  <a:solidFill>
                    <a:srgbClr val="FF00FF"/>
                  </a:solidFill>
                  <a:effectLst/>
                  <a:latin typeface="Arial" pitchFamily="34" charset="0"/>
                </a:rPr>
                <a:t>Xipes0214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79" name="Rectangle 34"/>
            <p:cNvSpPr>
              <a:spLocks noChangeArrowheads="1"/>
            </p:cNvSpPr>
            <p:nvPr/>
          </p:nvSpPr>
          <p:spPr bwMode="auto">
            <a:xfrm>
              <a:off x="4445" y="527"/>
              <a:ext cx="228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50.8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80" name="Freeform 35"/>
            <p:cNvSpPr>
              <a:spLocks/>
            </p:cNvSpPr>
            <p:nvPr/>
          </p:nvSpPr>
          <p:spPr bwMode="auto">
            <a:xfrm>
              <a:off x="4339" y="542"/>
              <a:ext cx="79" cy="33"/>
            </a:xfrm>
            <a:custGeom>
              <a:avLst/>
              <a:gdLst/>
              <a:ahLst/>
              <a:cxnLst>
                <a:cxn ang="0">
                  <a:pos x="41" y="17"/>
                </a:cxn>
                <a:cxn ang="0">
                  <a:pos x="35" y="17"/>
                </a:cxn>
                <a:cxn ang="0">
                  <a:pos x="0" y="0"/>
                </a:cxn>
              </a:cxnLst>
              <a:rect l="0" t="0" r="r" b="b"/>
              <a:pathLst>
                <a:path w="41" h="17">
                  <a:moveTo>
                    <a:pt x="41" y="17"/>
                  </a:moveTo>
                  <a:lnTo>
                    <a:pt x="35" y="17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36"/>
            <p:cNvSpPr>
              <a:spLocks/>
            </p:cNvSpPr>
            <p:nvPr/>
          </p:nvSpPr>
          <p:spPr bwMode="auto">
            <a:xfrm>
              <a:off x="4199" y="542"/>
              <a:ext cx="132" cy="33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8" y="0"/>
                </a:cxn>
                <a:cxn ang="0">
                  <a:pos x="3" y="17"/>
                </a:cxn>
                <a:cxn ang="0">
                  <a:pos x="0" y="17"/>
                </a:cxn>
              </a:cxnLst>
              <a:rect l="0" t="0" r="r" b="b"/>
              <a:pathLst>
                <a:path w="69" h="17">
                  <a:moveTo>
                    <a:pt x="69" y="0"/>
                  </a:moveTo>
                  <a:lnTo>
                    <a:pt x="38" y="0"/>
                  </a:lnTo>
                  <a:lnTo>
                    <a:pt x="3" y="17"/>
                  </a:lnTo>
                  <a:lnTo>
                    <a:pt x="0" y="17"/>
                  </a:lnTo>
                </a:path>
              </a:pathLst>
            </a:custGeom>
            <a:noFill/>
            <a:ln w="12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Rectangle 37"/>
            <p:cNvSpPr>
              <a:spLocks noChangeArrowheads="1"/>
            </p:cNvSpPr>
            <p:nvPr/>
          </p:nvSpPr>
          <p:spPr bwMode="auto">
            <a:xfrm>
              <a:off x="3692" y="631"/>
              <a:ext cx="515" cy="1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sng" strike="noStrike" cap="none" normalizeH="0" baseline="0" dirty="0" smtClean="0">
                  <a:ln>
                    <a:noFill/>
                  </a:ln>
                  <a:solidFill>
                    <a:srgbClr val="00FF00"/>
                  </a:solidFill>
                  <a:effectLst/>
                  <a:latin typeface="Arial" pitchFamily="34" charset="0"/>
                </a:rPr>
                <a:t>Xipes0175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83" name="Rectangle 38"/>
            <p:cNvSpPr>
              <a:spLocks noChangeArrowheads="1"/>
            </p:cNvSpPr>
            <p:nvPr/>
          </p:nvSpPr>
          <p:spPr bwMode="auto">
            <a:xfrm>
              <a:off x="4445" y="636"/>
              <a:ext cx="228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52.4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84" name="Freeform 39"/>
            <p:cNvSpPr>
              <a:spLocks/>
            </p:cNvSpPr>
            <p:nvPr/>
          </p:nvSpPr>
          <p:spPr bwMode="auto">
            <a:xfrm>
              <a:off x="4339" y="579"/>
              <a:ext cx="79" cy="105"/>
            </a:xfrm>
            <a:custGeom>
              <a:avLst/>
              <a:gdLst/>
              <a:ahLst/>
              <a:cxnLst>
                <a:cxn ang="0">
                  <a:pos x="41" y="55"/>
                </a:cxn>
                <a:cxn ang="0">
                  <a:pos x="35" y="55"/>
                </a:cxn>
                <a:cxn ang="0">
                  <a:pos x="0" y="0"/>
                </a:cxn>
              </a:cxnLst>
              <a:rect l="0" t="0" r="r" b="b"/>
              <a:pathLst>
                <a:path w="41" h="55">
                  <a:moveTo>
                    <a:pt x="41" y="55"/>
                  </a:moveTo>
                  <a:lnTo>
                    <a:pt x="35" y="55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40"/>
            <p:cNvSpPr>
              <a:spLocks/>
            </p:cNvSpPr>
            <p:nvPr/>
          </p:nvSpPr>
          <p:spPr bwMode="auto">
            <a:xfrm>
              <a:off x="4199" y="579"/>
              <a:ext cx="132" cy="105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8" y="0"/>
                </a:cxn>
                <a:cxn ang="0">
                  <a:pos x="3" y="55"/>
                </a:cxn>
                <a:cxn ang="0">
                  <a:pos x="0" y="55"/>
                </a:cxn>
              </a:cxnLst>
              <a:rect l="0" t="0" r="r" b="b"/>
              <a:pathLst>
                <a:path w="69" h="55">
                  <a:moveTo>
                    <a:pt x="69" y="0"/>
                  </a:moveTo>
                  <a:lnTo>
                    <a:pt x="38" y="0"/>
                  </a:lnTo>
                  <a:lnTo>
                    <a:pt x="3" y="55"/>
                  </a:lnTo>
                  <a:lnTo>
                    <a:pt x="0" y="55"/>
                  </a:lnTo>
                </a:path>
              </a:pathLst>
            </a:custGeom>
            <a:noFill/>
            <a:ln w="12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Rectangle 41"/>
            <p:cNvSpPr>
              <a:spLocks noChangeArrowheads="1"/>
            </p:cNvSpPr>
            <p:nvPr/>
          </p:nvSpPr>
          <p:spPr bwMode="auto">
            <a:xfrm>
              <a:off x="3692" y="740"/>
              <a:ext cx="515" cy="1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sng" strike="noStrike" cap="none" normalizeH="0" baseline="0" dirty="0" smtClean="0">
                  <a:ln>
                    <a:noFill/>
                  </a:ln>
                  <a:solidFill>
                    <a:srgbClr val="800000"/>
                  </a:solidFill>
                  <a:effectLst/>
                  <a:latin typeface="Arial" pitchFamily="34" charset="0"/>
                </a:rPr>
                <a:t>Xipes0089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87" name="Rectangle 42"/>
            <p:cNvSpPr>
              <a:spLocks noChangeArrowheads="1"/>
            </p:cNvSpPr>
            <p:nvPr/>
          </p:nvSpPr>
          <p:spPr bwMode="auto">
            <a:xfrm>
              <a:off x="4445" y="746"/>
              <a:ext cx="228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63.1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88" name="Freeform 43"/>
            <p:cNvSpPr>
              <a:spLocks/>
            </p:cNvSpPr>
            <p:nvPr/>
          </p:nvSpPr>
          <p:spPr bwMode="auto">
            <a:xfrm>
              <a:off x="4339" y="794"/>
              <a:ext cx="79" cy="27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35" y="0"/>
                </a:cxn>
                <a:cxn ang="0">
                  <a:pos x="0" y="14"/>
                </a:cxn>
              </a:cxnLst>
              <a:rect l="0" t="0" r="r" b="b"/>
              <a:pathLst>
                <a:path w="41" h="14">
                  <a:moveTo>
                    <a:pt x="41" y="0"/>
                  </a:moveTo>
                  <a:lnTo>
                    <a:pt x="35" y="0"/>
                  </a:lnTo>
                  <a:lnTo>
                    <a:pt x="0" y="14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44"/>
            <p:cNvSpPr>
              <a:spLocks/>
            </p:cNvSpPr>
            <p:nvPr/>
          </p:nvSpPr>
          <p:spPr bwMode="auto">
            <a:xfrm>
              <a:off x="4199" y="794"/>
              <a:ext cx="132" cy="27"/>
            </a:xfrm>
            <a:custGeom>
              <a:avLst/>
              <a:gdLst/>
              <a:ahLst/>
              <a:cxnLst>
                <a:cxn ang="0">
                  <a:pos x="69" y="14"/>
                </a:cxn>
                <a:cxn ang="0">
                  <a:pos x="38" y="14"/>
                </a:cxn>
                <a:cxn ang="0">
                  <a:pos x="3" y="0"/>
                </a:cxn>
                <a:cxn ang="0">
                  <a:pos x="0" y="0"/>
                </a:cxn>
              </a:cxnLst>
              <a:rect l="0" t="0" r="r" b="b"/>
              <a:pathLst>
                <a:path w="69" h="14">
                  <a:moveTo>
                    <a:pt x="69" y="14"/>
                  </a:moveTo>
                  <a:lnTo>
                    <a:pt x="38" y="14"/>
                  </a:lnTo>
                  <a:lnTo>
                    <a:pt x="3" y="0"/>
                  </a:lnTo>
                  <a:lnTo>
                    <a:pt x="0" y="0"/>
                  </a:lnTo>
                </a:path>
              </a:pathLst>
            </a:custGeom>
            <a:noFill/>
            <a:ln w="12">
              <a:solidFill>
                <a:srgbClr val="8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Rectangle 45"/>
            <p:cNvSpPr>
              <a:spLocks noChangeArrowheads="1"/>
            </p:cNvSpPr>
            <p:nvPr/>
          </p:nvSpPr>
          <p:spPr bwMode="auto">
            <a:xfrm>
              <a:off x="3692" y="849"/>
              <a:ext cx="515" cy="1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sng" strike="noStrike" cap="none" normalizeH="0" baseline="0" smtClean="0">
                  <a:ln>
                    <a:noFill/>
                  </a:ln>
                  <a:solidFill>
                    <a:srgbClr val="00FFFF"/>
                  </a:solidFill>
                  <a:effectLst/>
                  <a:latin typeface="Arial" pitchFamily="34" charset="0"/>
                </a:rPr>
                <a:t>Xipes0223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91" name="Rectangle 46"/>
            <p:cNvSpPr>
              <a:spLocks noChangeArrowheads="1"/>
            </p:cNvSpPr>
            <p:nvPr/>
          </p:nvSpPr>
          <p:spPr bwMode="auto">
            <a:xfrm>
              <a:off x="4445" y="855"/>
              <a:ext cx="228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65.5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92" name="Freeform 47"/>
            <p:cNvSpPr>
              <a:spLocks/>
            </p:cNvSpPr>
            <p:nvPr/>
          </p:nvSpPr>
          <p:spPr bwMode="auto">
            <a:xfrm>
              <a:off x="4339" y="874"/>
              <a:ext cx="79" cy="29"/>
            </a:xfrm>
            <a:custGeom>
              <a:avLst/>
              <a:gdLst/>
              <a:ahLst/>
              <a:cxnLst>
                <a:cxn ang="0">
                  <a:pos x="41" y="15"/>
                </a:cxn>
                <a:cxn ang="0">
                  <a:pos x="35" y="15"/>
                </a:cxn>
                <a:cxn ang="0">
                  <a:pos x="0" y="0"/>
                </a:cxn>
              </a:cxnLst>
              <a:rect l="0" t="0" r="r" b="b"/>
              <a:pathLst>
                <a:path w="41" h="15">
                  <a:moveTo>
                    <a:pt x="41" y="15"/>
                  </a:moveTo>
                  <a:lnTo>
                    <a:pt x="35" y="15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48"/>
            <p:cNvSpPr>
              <a:spLocks/>
            </p:cNvSpPr>
            <p:nvPr/>
          </p:nvSpPr>
          <p:spPr bwMode="auto">
            <a:xfrm>
              <a:off x="4199" y="874"/>
              <a:ext cx="132" cy="29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8" y="0"/>
                </a:cxn>
                <a:cxn ang="0">
                  <a:pos x="3" y="15"/>
                </a:cxn>
                <a:cxn ang="0">
                  <a:pos x="0" y="15"/>
                </a:cxn>
              </a:cxnLst>
              <a:rect l="0" t="0" r="r" b="b"/>
              <a:pathLst>
                <a:path w="69" h="15">
                  <a:moveTo>
                    <a:pt x="69" y="0"/>
                  </a:moveTo>
                  <a:lnTo>
                    <a:pt x="38" y="0"/>
                  </a:lnTo>
                  <a:lnTo>
                    <a:pt x="3" y="15"/>
                  </a:lnTo>
                  <a:lnTo>
                    <a:pt x="0" y="15"/>
                  </a:lnTo>
                </a:path>
              </a:pathLst>
            </a:custGeom>
            <a:noFill/>
            <a:ln w="12">
              <a:solidFill>
                <a:srgbClr val="00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Rectangle 49"/>
            <p:cNvSpPr>
              <a:spLocks noChangeArrowheads="1"/>
            </p:cNvSpPr>
            <p:nvPr/>
          </p:nvSpPr>
          <p:spPr bwMode="auto">
            <a:xfrm>
              <a:off x="4191" y="187"/>
              <a:ext cx="28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Si_9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299" name="Group 27"/>
          <p:cNvGrpSpPr>
            <a:grpSpLocks/>
          </p:cNvGrpSpPr>
          <p:nvPr/>
        </p:nvGrpSpPr>
        <p:grpSpPr bwMode="auto">
          <a:xfrm>
            <a:off x="2355351" y="2015985"/>
            <a:ext cx="1608138" cy="969963"/>
            <a:chOff x="2607" y="187"/>
            <a:chExt cx="1013" cy="611"/>
          </a:xfrm>
        </p:grpSpPr>
        <p:sp>
          <p:nvSpPr>
            <p:cNvPr id="300" name="AutoShape 13"/>
            <p:cNvSpPr>
              <a:spLocks noChangeArrowheads="1"/>
            </p:cNvSpPr>
            <p:nvPr/>
          </p:nvSpPr>
          <p:spPr bwMode="auto">
            <a:xfrm>
              <a:off x="3218" y="412"/>
              <a:ext cx="67" cy="293"/>
            </a:xfrm>
            <a:prstGeom prst="roundRect">
              <a:avLst>
                <a:gd name="adj" fmla="val 50000"/>
              </a:avLst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Rectangle 14"/>
            <p:cNvSpPr>
              <a:spLocks noChangeArrowheads="1"/>
            </p:cNvSpPr>
            <p:nvPr/>
          </p:nvSpPr>
          <p:spPr bwMode="auto">
            <a:xfrm>
              <a:off x="2638" y="412"/>
              <a:ext cx="51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</a:rPr>
                <a:t>Xipes0157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2" name="Rectangle 15"/>
            <p:cNvSpPr>
              <a:spLocks noChangeArrowheads="1"/>
            </p:cNvSpPr>
            <p:nvPr/>
          </p:nvSpPr>
          <p:spPr bwMode="auto">
            <a:xfrm>
              <a:off x="3391" y="419"/>
              <a:ext cx="229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34.4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3" name="Freeform 16"/>
            <p:cNvSpPr>
              <a:spLocks/>
            </p:cNvSpPr>
            <p:nvPr/>
          </p:nvSpPr>
          <p:spPr bwMode="auto">
            <a:xfrm>
              <a:off x="3285" y="444"/>
              <a:ext cx="79" cy="23"/>
            </a:xfrm>
            <a:custGeom>
              <a:avLst/>
              <a:gdLst/>
              <a:ahLst/>
              <a:cxnLst>
                <a:cxn ang="0">
                  <a:pos x="41" y="12"/>
                </a:cxn>
                <a:cxn ang="0">
                  <a:pos x="35" y="12"/>
                </a:cxn>
                <a:cxn ang="0">
                  <a:pos x="0" y="0"/>
                </a:cxn>
              </a:cxnLst>
              <a:rect l="0" t="0" r="r" b="b"/>
              <a:pathLst>
                <a:path w="41" h="12">
                  <a:moveTo>
                    <a:pt x="41" y="12"/>
                  </a:moveTo>
                  <a:lnTo>
                    <a:pt x="35" y="12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17"/>
            <p:cNvSpPr>
              <a:spLocks/>
            </p:cNvSpPr>
            <p:nvPr/>
          </p:nvSpPr>
          <p:spPr bwMode="auto">
            <a:xfrm>
              <a:off x="3145" y="444"/>
              <a:ext cx="132" cy="23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8" y="0"/>
                </a:cxn>
                <a:cxn ang="0">
                  <a:pos x="3" y="12"/>
                </a:cxn>
                <a:cxn ang="0">
                  <a:pos x="0" y="12"/>
                </a:cxn>
              </a:cxnLst>
              <a:rect l="0" t="0" r="r" b="b"/>
              <a:pathLst>
                <a:path w="69" h="12">
                  <a:moveTo>
                    <a:pt x="69" y="0"/>
                  </a:moveTo>
                  <a:lnTo>
                    <a:pt x="38" y="0"/>
                  </a:lnTo>
                  <a:lnTo>
                    <a:pt x="3" y="12"/>
                  </a:lnTo>
                  <a:lnTo>
                    <a:pt x="0" y="12"/>
                  </a:lnTo>
                </a:path>
              </a:pathLst>
            </a:custGeom>
            <a:noFill/>
            <a:ln w="12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Rectangle 18"/>
            <p:cNvSpPr>
              <a:spLocks noChangeArrowheads="1"/>
            </p:cNvSpPr>
            <p:nvPr/>
          </p:nvSpPr>
          <p:spPr bwMode="auto">
            <a:xfrm>
              <a:off x="2607" y="548"/>
              <a:ext cx="54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</a:rPr>
                <a:t>Xicmp3027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6" name="Rectangle 19"/>
            <p:cNvSpPr>
              <a:spLocks noChangeArrowheads="1"/>
            </p:cNvSpPr>
            <p:nvPr/>
          </p:nvSpPr>
          <p:spPr bwMode="auto">
            <a:xfrm>
              <a:off x="3391" y="556"/>
              <a:ext cx="229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43.4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7" name="Freeform 20"/>
            <p:cNvSpPr>
              <a:spLocks/>
            </p:cNvSpPr>
            <p:nvPr/>
          </p:nvSpPr>
          <p:spPr bwMode="auto">
            <a:xfrm>
              <a:off x="3285" y="604"/>
              <a:ext cx="79" cy="44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35" y="0"/>
                </a:cxn>
                <a:cxn ang="0">
                  <a:pos x="0" y="23"/>
                </a:cxn>
              </a:cxnLst>
              <a:rect l="0" t="0" r="r" b="b"/>
              <a:pathLst>
                <a:path w="41" h="23">
                  <a:moveTo>
                    <a:pt x="41" y="0"/>
                  </a:moveTo>
                  <a:lnTo>
                    <a:pt x="35" y="0"/>
                  </a:lnTo>
                  <a:lnTo>
                    <a:pt x="0" y="23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21"/>
            <p:cNvSpPr>
              <a:spLocks/>
            </p:cNvSpPr>
            <p:nvPr/>
          </p:nvSpPr>
          <p:spPr bwMode="auto">
            <a:xfrm>
              <a:off x="3145" y="604"/>
              <a:ext cx="132" cy="44"/>
            </a:xfrm>
            <a:custGeom>
              <a:avLst/>
              <a:gdLst/>
              <a:ahLst/>
              <a:cxnLst>
                <a:cxn ang="0">
                  <a:pos x="69" y="23"/>
                </a:cxn>
                <a:cxn ang="0">
                  <a:pos x="38" y="23"/>
                </a:cxn>
                <a:cxn ang="0">
                  <a:pos x="3" y="0"/>
                </a:cxn>
                <a:cxn ang="0">
                  <a:pos x="0" y="0"/>
                </a:cxn>
              </a:cxnLst>
              <a:rect l="0" t="0" r="r" b="b"/>
              <a:pathLst>
                <a:path w="69" h="23">
                  <a:moveTo>
                    <a:pt x="69" y="23"/>
                  </a:moveTo>
                  <a:lnTo>
                    <a:pt x="38" y="23"/>
                  </a:lnTo>
                  <a:lnTo>
                    <a:pt x="3" y="0"/>
                  </a:lnTo>
                  <a:lnTo>
                    <a:pt x="0" y="0"/>
                  </a:lnTo>
                </a:path>
              </a:pathLst>
            </a:custGeom>
            <a:noFill/>
            <a:ln w="12">
              <a:solidFill>
                <a:srgbClr val="008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Rectangle 22"/>
            <p:cNvSpPr>
              <a:spLocks noChangeArrowheads="1"/>
            </p:cNvSpPr>
            <p:nvPr/>
          </p:nvSpPr>
          <p:spPr bwMode="auto">
            <a:xfrm>
              <a:off x="2638" y="661"/>
              <a:ext cx="51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80"/>
                  </a:solidFill>
                  <a:effectLst/>
                  <a:latin typeface="Arial" pitchFamily="34" charset="0"/>
                </a:rPr>
                <a:t>Xipes0093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0" name="Rectangle 23"/>
            <p:cNvSpPr>
              <a:spLocks noChangeArrowheads="1"/>
            </p:cNvSpPr>
            <p:nvPr/>
          </p:nvSpPr>
          <p:spPr bwMode="auto">
            <a:xfrm>
              <a:off x="3391" y="669"/>
              <a:ext cx="229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44.5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1" name="Freeform 24"/>
            <p:cNvSpPr>
              <a:spLocks/>
            </p:cNvSpPr>
            <p:nvPr/>
          </p:nvSpPr>
          <p:spPr bwMode="auto">
            <a:xfrm>
              <a:off x="3285" y="673"/>
              <a:ext cx="79" cy="44"/>
            </a:xfrm>
            <a:custGeom>
              <a:avLst/>
              <a:gdLst/>
              <a:ahLst/>
              <a:cxnLst>
                <a:cxn ang="0">
                  <a:pos x="41" y="23"/>
                </a:cxn>
                <a:cxn ang="0">
                  <a:pos x="35" y="23"/>
                </a:cxn>
                <a:cxn ang="0">
                  <a:pos x="0" y="0"/>
                </a:cxn>
              </a:cxnLst>
              <a:rect l="0" t="0" r="r" b="b"/>
              <a:pathLst>
                <a:path w="41" h="23">
                  <a:moveTo>
                    <a:pt x="41" y="23"/>
                  </a:moveTo>
                  <a:lnTo>
                    <a:pt x="35" y="23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25"/>
            <p:cNvSpPr>
              <a:spLocks/>
            </p:cNvSpPr>
            <p:nvPr/>
          </p:nvSpPr>
          <p:spPr bwMode="auto">
            <a:xfrm>
              <a:off x="3145" y="673"/>
              <a:ext cx="132" cy="44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8" y="0"/>
                </a:cxn>
                <a:cxn ang="0">
                  <a:pos x="3" y="23"/>
                </a:cxn>
                <a:cxn ang="0">
                  <a:pos x="0" y="23"/>
                </a:cxn>
              </a:cxnLst>
              <a:rect l="0" t="0" r="r" b="b"/>
              <a:pathLst>
                <a:path w="69" h="23">
                  <a:moveTo>
                    <a:pt x="69" y="0"/>
                  </a:moveTo>
                  <a:lnTo>
                    <a:pt x="38" y="0"/>
                  </a:lnTo>
                  <a:lnTo>
                    <a:pt x="3" y="23"/>
                  </a:lnTo>
                  <a:lnTo>
                    <a:pt x="0" y="23"/>
                  </a:lnTo>
                </a:path>
              </a:pathLst>
            </a:custGeom>
            <a:noFill/>
            <a:ln w="12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Rectangle 26"/>
            <p:cNvSpPr>
              <a:spLocks noChangeArrowheads="1"/>
            </p:cNvSpPr>
            <p:nvPr/>
          </p:nvSpPr>
          <p:spPr bwMode="auto">
            <a:xfrm>
              <a:off x="3137" y="187"/>
              <a:ext cx="28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Si_4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314" name="Group 12"/>
          <p:cNvGrpSpPr>
            <a:grpSpLocks/>
          </p:cNvGrpSpPr>
          <p:nvPr/>
        </p:nvGrpSpPr>
        <p:grpSpPr bwMode="auto">
          <a:xfrm>
            <a:off x="2405425" y="1023708"/>
            <a:ext cx="1473200" cy="573088"/>
            <a:chOff x="1607" y="187"/>
            <a:chExt cx="928" cy="361"/>
          </a:xfrm>
        </p:grpSpPr>
        <p:sp>
          <p:nvSpPr>
            <p:cNvPr id="315" name="AutoShape 6"/>
            <p:cNvSpPr>
              <a:spLocks noChangeArrowheads="1"/>
            </p:cNvSpPr>
            <p:nvPr/>
          </p:nvSpPr>
          <p:spPr bwMode="auto">
            <a:xfrm>
              <a:off x="2187" y="412"/>
              <a:ext cx="67" cy="65"/>
            </a:xfrm>
            <a:prstGeom prst="roundRect">
              <a:avLst>
                <a:gd name="adj" fmla="val 51472"/>
              </a:avLst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Rectangle 7"/>
            <p:cNvSpPr>
              <a:spLocks noChangeArrowheads="1"/>
            </p:cNvSpPr>
            <p:nvPr/>
          </p:nvSpPr>
          <p:spPr bwMode="auto">
            <a:xfrm>
              <a:off x="1607" y="412"/>
              <a:ext cx="51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Xipes0191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7" name="Rectangle 8"/>
            <p:cNvSpPr>
              <a:spLocks noChangeArrowheads="1"/>
            </p:cNvSpPr>
            <p:nvPr/>
          </p:nvSpPr>
          <p:spPr bwMode="auto">
            <a:xfrm>
              <a:off x="2360" y="419"/>
              <a:ext cx="1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0.6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8" name="Freeform 9"/>
            <p:cNvSpPr>
              <a:spLocks/>
            </p:cNvSpPr>
            <p:nvPr/>
          </p:nvSpPr>
          <p:spPr bwMode="auto">
            <a:xfrm>
              <a:off x="2254" y="444"/>
              <a:ext cx="79" cy="23"/>
            </a:xfrm>
            <a:custGeom>
              <a:avLst/>
              <a:gdLst/>
              <a:ahLst/>
              <a:cxnLst>
                <a:cxn ang="0">
                  <a:pos x="41" y="12"/>
                </a:cxn>
                <a:cxn ang="0">
                  <a:pos x="35" y="12"/>
                </a:cxn>
                <a:cxn ang="0">
                  <a:pos x="0" y="0"/>
                </a:cxn>
              </a:cxnLst>
              <a:rect l="0" t="0" r="r" b="b"/>
              <a:pathLst>
                <a:path w="41" h="12">
                  <a:moveTo>
                    <a:pt x="41" y="12"/>
                  </a:moveTo>
                  <a:lnTo>
                    <a:pt x="35" y="12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10"/>
            <p:cNvSpPr>
              <a:spLocks/>
            </p:cNvSpPr>
            <p:nvPr/>
          </p:nvSpPr>
          <p:spPr bwMode="auto">
            <a:xfrm>
              <a:off x="2114" y="444"/>
              <a:ext cx="132" cy="23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8" y="0"/>
                </a:cxn>
                <a:cxn ang="0">
                  <a:pos x="3" y="12"/>
                </a:cxn>
                <a:cxn ang="0">
                  <a:pos x="0" y="12"/>
                </a:cxn>
              </a:cxnLst>
              <a:rect l="0" t="0" r="r" b="b"/>
              <a:pathLst>
                <a:path w="69" h="12">
                  <a:moveTo>
                    <a:pt x="69" y="0"/>
                  </a:moveTo>
                  <a:lnTo>
                    <a:pt x="38" y="0"/>
                  </a:lnTo>
                  <a:lnTo>
                    <a:pt x="3" y="12"/>
                  </a:lnTo>
                  <a:lnTo>
                    <a:pt x="0" y="12"/>
                  </a:lnTo>
                </a:path>
              </a:pathLst>
            </a:custGeom>
            <a:noFill/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Rectangle 11"/>
            <p:cNvSpPr>
              <a:spLocks noChangeArrowheads="1"/>
            </p:cNvSpPr>
            <p:nvPr/>
          </p:nvSpPr>
          <p:spPr bwMode="auto">
            <a:xfrm>
              <a:off x="2106" y="187"/>
              <a:ext cx="28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Si_3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12"/>
          <p:cNvSpPr txBox="1">
            <a:spLocks noChangeArrowheads="1"/>
          </p:cNvSpPr>
          <p:nvPr/>
        </p:nvSpPr>
        <p:spPr bwMode="auto">
          <a:xfrm>
            <a:off x="130175" y="0"/>
            <a:ext cx="1919288" cy="3698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tabLst>
                <a:tab pos="1600200" algn="l"/>
              </a:tabLst>
            </a:pPr>
            <a:r>
              <a:rPr lang="en-US" i="1" dirty="0" err="1">
                <a:latin typeface="Calibri" pitchFamily="34" charset="0"/>
              </a:rPr>
              <a:t>Oryza</a:t>
            </a:r>
            <a:r>
              <a:rPr lang="en-US" i="1" dirty="0">
                <a:latin typeface="Calibri" pitchFamily="34" charset="0"/>
              </a:rPr>
              <a:t> sativa</a:t>
            </a:r>
            <a:endParaRPr lang="en-US" sz="1200" i="1" dirty="0">
              <a:latin typeface="Calibri" pitchFamily="34" charset="0"/>
            </a:endParaRPr>
          </a:p>
        </p:txBody>
      </p:sp>
      <p:sp>
        <p:nvSpPr>
          <p:cNvPr id="18434" name="TextBox 13"/>
          <p:cNvSpPr txBox="1">
            <a:spLocks noChangeArrowheads="1"/>
          </p:cNvSpPr>
          <p:nvPr/>
        </p:nvSpPr>
        <p:spPr bwMode="auto">
          <a:xfrm>
            <a:off x="2217738" y="0"/>
            <a:ext cx="1982787" cy="3698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 err="1">
                <a:latin typeface="Calibri" pitchFamily="34" charset="0"/>
              </a:rPr>
              <a:t>Setaria</a:t>
            </a:r>
            <a:r>
              <a:rPr lang="en-US" i="1" dirty="0">
                <a:latin typeface="Calibri" pitchFamily="34" charset="0"/>
              </a:rPr>
              <a:t> </a:t>
            </a:r>
            <a:r>
              <a:rPr lang="en-US" i="1" dirty="0" err="1">
                <a:latin typeface="Calibri" pitchFamily="34" charset="0"/>
              </a:rPr>
              <a:t>italica</a:t>
            </a:r>
            <a:endParaRPr lang="en-US" i="1" dirty="0">
              <a:latin typeface="Calibri" pitchFamily="34" charset="0"/>
            </a:endParaRPr>
          </a:p>
        </p:txBody>
      </p:sp>
      <p:sp>
        <p:nvSpPr>
          <p:cNvPr id="18435" name="TextBox 14"/>
          <p:cNvSpPr txBox="1">
            <a:spLocks noChangeArrowheads="1"/>
          </p:cNvSpPr>
          <p:nvPr/>
        </p:nvSpPr>
        <p:spPr bwMode="auto">
          <a:xfrm>
            <a:off x="4286250" y="0"/>
            <a:ext cx="2324100" cy="3698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 err="1">
                <a:latin typeface="Calibri" pitchFamily="34" charset="0"/>
              </a:rPr>
              <a:t>Pennisetum</a:t>
            </a:r>
            <a:r>
              <a:rPr lang="en-US" i="1" dirty="0">
                <a:latin typeface="Calibri" pitchFamily="34" charset="0"/>
              </a:rPr>
              <a:t> </a:t>
            </a:r>
            <a:r>
              <a:rPr lang="en-US" i="1" dirty="0" err="1">
                <a:latin typeface="Calibri" pitchFamily="34" charset="0"/>
              </a:rPr>
              <a:t>glaucum</a:t>
            </a:r>
            <a:endParaRPr lang="en-US" i="1" dirty="0">
              <a:latin typeface="Calibri" pitchFamily="34" charset="0"/>
            </a:endParaRPr>
          </a:p>
        </p:txBody>
      </p:sp>
      <p:sp>
        <p:nvSpPr>
          <p:cNvPr id="18436" name="TextBox 15"/>
          <p:cNvSpPr txBox="1">
            <a:spLocks noChangeArrowheads="1"/>
          </p:cNvSpPr>
          <p:nvPr/>
        </p:nvSpPr>
        <p:spPr bwMode="auto">
          <a:xfrm>
            <a:off x="6721475" y="0"/>
            <a:ext cx="1946275" cy="3698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>
                <a:latin typeface="Calibri" pitchFamily="34" charset="0"/>
              </a:rPr>
              <a:t>Sorghum bicolor</a:t>
            </a:r>
          </a:p>
        </p:txBody>
      </p:sp>
      <p:sp>
        <p:nvSpPr>
          <p:cNvPr id="18437" name="TextBox 16"/>
          <p:cNvSpPr txBox="1">
            <a:spLocks noChangeArrowheads="1"/>
          </p:cNvSpPr>
          <p:nvPr/>
        </p:nvSpPr>
        <p:spPr bwMode="auto">
          <a:xfrm>
            <a:off x="8780463" y="0"/>
            <a:ext cx="1993900" cy="3698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 err="1">
                <a:latin typeface="Calibri" pitchFamily="34" charset="0"/>
              </a:rPr>
              <a:t>Zea</a:t>
            </a:r>
            <a:r>
              <a:rPr lang="en-US" i="1" dirty="0">
                <a:latin typeface="Calibri" pitchFamily="34" charset="0"/>
              </a:rPr>
              <a:t> mays</a:t>
            </a:r>
          </a:p>
        </p:txBody>
      </p:sp>
      <p:sp>
        <p:nvSpPr>
          <p:cNvPr id="18438" name="TextBox 17"/>
          <p:cNvSpPr txBox="1">
            <a:spLocks noChangeArrowheads="1"/>
          </p:cNvSpPr>
          <p:nvPr/>
        </p:nvSpPr>
        <p:spPr bwMode="auto">
          <a:xfrm>
            <a:off x="10841038" y="0"/>
            <a:ext cx="2058987" cy="64611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 err="1">
                <a:latin typeface="Calibri" pitchFamily="34" charset="0"/>
              </a:rPr>
              <a:t>Brachypodium</a:t>
            </a:r>
            <a:r>
              <a:rPr lang="en-US" i="1" dirty="0">
                <a:latin typeface="Calibri" pitchFamily="34" charset="0"/>
              </a:rPr>
              <a:t> </a:t>
            </a:r>
            <a:r>
              <a:rPr lang="en-US" i="1" dirty="0" err="1">
                <a:latin typeface="Calibri" pitchFamily="34" charset="0"/>
              </a:rPr>
              <a:t>distachyon</a:t>
            </a:r>
            <a:endParaRPr lang="en-US" i="1" dirty="0">
              <a:latin typeface="Calibri" pitchFamily="34" charset="0"/>
            </a:endParaRPr>
          </a:p>
        </p:txBody>
      </p:sp>
      <p:grpSp>
        <p:nvGrpSpPr>
          <p:cNvPr id="18442" name="Group 2260"/>
          <p:cNvGrpSpPr>
            <a:grpSpLocks/>
          </p:cNvGrpSpPr>
          <p:nvPr/>
        </p:nvGrpSpPr>
        <p:grpSpPr bwMode="auto">
          <a:xfrm>
            <a:off x="6965950" y="3133725"/>
            <a:ext cx="1557338" cy="573088"/>
            <a:chOff x="2368550" y="296863"/>
            <a:chExt cx="1557338" cy="573088"/>
          </a:xfrm>
        </p:grpSpPr>
        <p:grpSp>
          <p:nvGrpSpPr>
            <p:cNvPr id="18782" name="Group 734"/>
            <p:cNvGrpSpPr>
              <a:grpSpLocks/>
            </p:cNvGrpSpPr>
            <p:nvPr/>
          </p:nvGrpSpPr>
          <p:grpSpPr bwMode="auto">
            <a:xfrm>
              <a:off x="2368550" y="654051"/>
              <a:ext cx="1557338" cy="215900"/>
              <a:chOff x="2368550" y="654051"/>
              <a:chExt cx="1557338" cy="215900"/>
            </a:xfrm>
          </p:grpSpPr>
          <p:sp>
            <p:nvSpPr>
              <p:cNvPr id="18784" name="AutoShape 281"/>
              <p:cNvSpPr>
                <a:spLocks noChangeArrowheads="1"/>
              </p:cNvSpPr>
              <p:nvPr/>
            </p:nvSpPr>
            <p:spPr bwMode="auto">
              <a:xfrm>
                <a:off x="3289300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785" name="Rectangle 282"/>
              <p:cNvSpPr>
                <a:spLocks noChangeArrowheads="1"/>
              </p:cNvSpPr>
              <p:nvPr/>
            </p:nvSpPr>
            <p:spPr bwMode="auto">
              <a:xfrm>
                <a:off x="2368550" y="654051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u="sng">
                    <a:solidFill>
                      <a:srgbClr val="800000"/>
                    </a:solidFill>
                  </a:rPr>
                  <a:t>Xipes0087</a:t>
                </a:r>
                <a:endParaRPr lang="en-US"/>
              </a:p>
            </p:txBody>
          </p:sp>
          <p:sp>
            <p:nvSpPr>
              <p:cNvPr id="18786" name="Rectangle 283"/>
              <p:cNvSpPr>
                <a:spLocks noChangeArrowheads="1"/>
              </p:cNvSpPr>
              <p:nvPr/>
            </p:nvSpPr>
            <p:spPr bwMode="auto">
              <a:xfrm>
                <a:off x="3563938" y="66516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74.5</a:t>
                </a:r>
                <a:endParaRPr lang="en-US"/>
              </a:p>
            </p:txBody>
          </p:sp>
          <p:sp>
            <p:nvSpPr>
              <p:cNvPr id="18787" name="Freeform 284"/>
              <p:cNvSpPr>
                <a:spLocks/>
              </p:cNvSpPr>
              <p:nvPr/>
            </p:nvSpPr>
            <p:spPr bwMode="auto">
              <a:xfrm>
                <a:off x="3395663" y="704851"/>
                <a:ext cx="125413" cy="36513"/>
              </a:xfrm>
              <a:custGeom>
                <a:avLst/>
                <a:gdLst>
                  <a:gd name="T0" fmla="*/ 41 w 41"/>
                  <a:gd name="T1" fmla="*/ 12 h 12"/>
                  <a:gd name="T2" fmla="*/ 35 w 41"/>
                  <a:gd name="T3" fmla="*/ 12 h 12"/>
                  <a:gd name="T4" fmla="*/ 0 w 41"/>
                  <a:gd name="T5" fmla="*/ 0 h 12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2"/>
                  <a:gd name="T11" fmla="*/ 41 w 41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2">
                    <a:moveTo>
                      <a:pt x="41" y="12"/>
                    </a:moveTo>
                    <a:lnTo>
                      <a:pt x="35" y="12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788" name="Freeform 285"/>
              <p:cNvSpPr>
                <a:spLocks/>
              </p:cNvSpPr>
              <p:nvPr/>
            </p:nvSpPr>
            <p:spPr bwMode="auto">
              <a:xfrm>
                <a:off x="3173413" y="704851"/>
                <a:ext cx="209550" cy="36513"/>
              </a:xfrm>
              <a:custGeom>
                <a:avLst/>
                <a:gdLst>
                  <a:gd name="T0" fmla="*/ 69 w 69"/>
                  <a:gd name="T1" fmla="*/ 0 h 12"/>
                  <a:gd name="T2" fmla="*/ 38 w 69"/>
                  <a:gd name="T3" fmla="*/ 0 h 12"/>
                  <a:gd name="T4" fmla="*/ 3 w 69"/>
                  <a:gd name="T5" fmla="*/ 12 h 12"/>
                  <a:gd name="T6" fmla="*/ 0 w 69"/>
                  <a:gd name="T7" fmla="*/ 12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2"/>
                  <a:gd name="T14" fmla="*/ 69 w 69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2">
                    <a:moveTo>
                      <a:pt x="69" y="0"/>
                    </a:moveTo>
                    <a:lnTo>
                      <a:pt x="38" y="0"/>
                    </a:lnTo>
                    <a:lnTo>
                      <a:pt x="3" y="12"/>
                    </a:lnTo>
                    <a:lnTo>
                      <a:pt x="0" y="12"/>
                    </a:lnTo>
                  </a:path>
                </a:pathLst>
              </a:custGeom>
              <a:noFill/>
              <a:ln w="12">
                <a:solidFill>
                  <a:srgbClr val="8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8783" name="Rectangle 286"/>
            <p:cNvSpPr>
              <a:spLocks noChangeArrowheads="1"/>
            </p:cNvSpPr>
            <p:nvPr/>
          </p:nvSpPr>
          <p:spPr bwMode="auto">
            <a:xfrm>
              <a:off x="3081338" y="296863"/>
              <a:ext cx="55784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SBI-02</a:t>
              </a:r>
              <a:endParaRPr lang="en-US"/>
            </a:p>
          </p:txBody>
        </p:sp>
      </p:grpSp>
      <p:grpSp>
        <p:nvGrpSpPr>
          <p:cNvPr id="18443" name="Group 2268"/>
          <p:cNvGrpSpPr>
            <a:grpSpLocks/>
          </p:cNvGrpSpPr>
          <p:nvPr/>
        </p:nvGrpSpPr>
        <p:grpSpPr bwMode="auto">
          <a:xfrm>
            <a:off x="6915150" y="3922713"/>
            <a:ext cx="1604963" cy="2033587"/>
            <a:chOff x="4041775" y="296863"/>
            <a:chExt cx="1604963" cy="2033588"/>
          </a:xfrm>
        </p:grpSpPr>
        <p:grpSp>
          <p:nvGrpSpPr>
            <p:cNvPr id="18751" name="Group 735"/>
            <p:cNvGrpSpPr>
              <a:grpSpLocks/>
            </p:cNvGrpSpPr>
            <p:nvPr/>
          </p:nvGrpSpPr>
          <p:grpSpPr bwMode="auto">
            <a:xfrm>
              <a:off x="4041775" y="654051"/>
              <a:ext cx="1604963" cy="1676400"/>
              <a:chOff x="4041775" y="654051"/>
              <a:chExt cx="1604963" cy="1676400"/>
            </a:xfrm>
          </p:grpSpPr>
          <p:sp>
            <p:nvSpPr>
              <p:cNvPr id="18753" name="AutoShape 288"/>
              <p:cNvSpPr>
                <a:spLocks noChangeArrowheads="1"/>
              </p:cNvSpPr>
              <p:nvPr/>
            </p:nvSpPr>
            <p:spPr bwMode="auto">
              <a:xfrm>
                <a:off x="5011738" y="654051"/>
                <a:ext cx="106363" cy="1435100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754" name="Rectangle 289"/>
              <p:cNvSpPr>
                <a:spLocks noChangeArrowheads="1"/>
              </p:cNvSpPr>
              <p:nvPr/>
            </p:nvSpPr>
            <p:spPr bwMode="auto">
              <a:xfrm>
                <a:off x="4090988" y="654051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u="sng">
                    <a:solidFill>
                      <a:srgbClr val="A90E05"/>
                    </a:solidFill>
                  </a:rPr>
                  <a:t>Xipes0144</a:t>
                </a:r>
                <a:endParaRPr lang="en-US"/>
              </a:p>
            </p:txBody>
          </p:sp>
          <p:sp>
            <p:nvSpPr>
              <p:cNvPr id="18755" name="Rectangle 290"/>
              <p:cNvSpPr>
                <a:spLocks noChangeArrowheads="1"/>
              </p:cNvSpPr>
              <p:nvPr/>
            </p:nvSpPr>
            <p:spPr bwMode="auto">
              <a:xfrm>
                <a:off x="5284788" y="665163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0.1</a:t>
                </a:r>
                <a:endParaRPr lang="en-US"/>
              </a:p>
            </p:txBody>
          </p:sp>
          <p:sp>
            <p:nvSpPr>
              <p:cNvPr id="18756" name="Freeform 291"/>
              <p:cNvSpPr>
                <a:spLocks/>
              </p:cNvSpPr>
              <p:nvPr/>
            </p:nvSpPr>
            <p:spPr bwMode="auto">
              <a:xfrm>
                <a:off x="5118100" y="704851"/>
                <a:ext cx="123825" cy="36513"/>
              </a:xfrm>
              <a:custGeom>
                <a:avLst/>
                <a:gdLst>
                  <a:gd name="T0" fmla="*/ 41 w 41"/>
                  <a:gd name="T1" fmla="*/ 12 h 12"/>
                  <a:gd name="T2" fmla="*/ 35 w 41"/>
                  <a:gd name="T3" fmla="*/ 12 h 12"/>
                  <a:gd name="T4" fmla="*/ 0 w 41"/>
                  <a:gd name="T5" fmla="*/ 0 h 12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2"/>
                  <a:gd name="T11" fmla="*/ 41 w 41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2">
                    <a:moveTo>
                      <a:pt x="41" y="12"/>
                    </a:moveTo>
                    <a:lnTo>
                      <a:pt x="35" y="12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757" name="Freeform 292"/>
              <p:cNvSpPr>
                <a:spLocks/>
              </p:cNvSpPr>
              <p:nvPr/>
            </p:nvSpPr>
            <p:spPr bwMode="auto">
              <a:xfrm>
                <a:off x="4895850" y="704851"/>
                <a:ext cx="209550" cy="36513"/>
              </a:xfrm>
              <a:custGeom>
                <a:avLst/>
                <a:gdLst>
                  <a:gd name="T0" fmla="*/ 69 w 69"/>
                  <a:gd name="T1" fmla="*/ 0 h 12"/>
                  <a:gd name="T2" fmla="*/ 38 w 69"/>
                  <a:gd name="T3" fmla="*/ 0 h 12"/>
                  <a:gd name="T4" fmla="*/ 3 w 69"/>
                  <a:gd name="T5" fmla="*/ 12 h 12"/>
                  <a:gd name="T6" fmla="*/ 0 w 69"/>
                  <a:gd name="T7" fmla="*/ 12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2"/>
                  <a:gd name="T14" fmla="*/ 69 w 69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2">
                    <a:moveTo>
                      <a:pt x="69" y="0"/>
                    </a:moveTo>
                    <a:lnTo>
                      <a:pt x="38" y="0"/>
                    </a:lnTo>
                    <a:lnTo>
                      <a:pt x="3" y="12"/>
                    </a:lnTo>
                    <a:lnTo>
                      <a:pt x="0" y="12"/>
                    </a:lnTo>
                  </a:path>
                </a:pathLst>
              </a:custGeom>
              <a:noFill/>
              <a:ln w="12">
                <a:solidFill>
                  <a:srgbClr val="A90E05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758" name="Rectangle 293"/>
              <p:cNvSpPr>
                <a:spLocks noChangeArrowheads="1"/>
              </p:cNvSpPr>
              <p:nvPr/>
            </p:nvSpPr>
            <p:spPr bwMode="auto">
              <a:xfrm>
                <a:off x="4041775" y="833438"/>
                <a:ext cx="865188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E80C00"/>
                    </a:solidFill>
                  </a:rPr>
                  <a:t>Xicmp3058</a:t>
                </a:r>
                <a:endParaRPr lang="en-US"/>
              </a:p>
            </p:txBody>
          </p:sp>
          <p:sp>
            <p:nvSpPr>
              <p:cNvPr id="18759" name="Rectangle 294"/>
              <p:cNvSpPr>
                <a:spLocks noChangeArrowheads="1"/>
              </p:cNvSpPr>
              <p:nvPr/>
            </p:nvSpPr>
            <p:spPr bwMode="auto">
              <a:xfrm>
                <a:off x="5284788" y="842963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8.2</a:t>
                </a:r>
                <a:endParaRPr lang="en-US"/>
              </a:p>
            </p:txBody>
          </p:sp>
          <p:sp>
            <p:nvSpPr>
              <p:cNvPr id="18760" name="Freeform 295"/>
              <p:cNvSpPr>
                <a:spLocks/>
              </p:cNvSpPr>
              <p:nvPr/>
            </p:nvSpPr>
            <p:spPr bwMode="auto">
              <a:xfrm>
                <a:off x="5118100" y="860426"/>
                <a:ext cx="123825" cy="58738"/>
              </a:xfrm>
              <a:custGeom>
                <a:avLst/>
                <a:gdLst>
                  <a:gd name="T0" fmla="*/ 41 w 41"/>
                  <a:gd name="T1" fmla="*/ 19 h 19"/>
                  <a:gd name="T2" fmla="*/ 35 w 41"/>
                  <a:gd name="T3" fmla="*/ 19 h 19"/>
                  <a:gd name="T4" fmla="*/ 0 w 41"/>
                  <a:gd name="T5" fmla="*/ 0 h 19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9"/>
                  <a:gd name="T11" fmla="*/ 41 w 41"/>
                  <a:gd name="T12" fmla="*/ 19 h 1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9">
                    <a:moveTo>
                      <a:pt x="41" y="19"/>
                    </a:moveTo>
                    <a:lnTo>
                      <a:pt x="35" y="19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761" name="Freeform 296"/>
              <p:cNvSpPr>
                <a:spLocks/>
              </p:cNvSpPr>
              <p:nvPr/>
            </p:nvSpPr>
            <p:spPr bwMode="auto">
              <a:xfrm>
                <a:off x="4895850" y="860426"/>
                <a:ext cx="209550" cy="58738"/>
              </a:xfrm>
              <a:custGeom>
                <a:avLst/>
                <a:gdLst>
                  <a:gd name="T0" fmla="*/ 69 w 69"/>
                  <a:gd name="T1" fmla="*/ 0 h 19"/>
                  <a:gd name="T2" fmla="*/ 38 w 69"/>
                  <a:gd name="T3" fmla="*/ 0 h 19"/>
                  <a:gd name="T4" fmla="*/ 3 w 69"/>
                  <a:gd name="T5" fmla="*/ 19 h 19"/>
                  <a:gd name="T6" fmla="*/ 0 w 69"/>
                  <a:gd name="T7" fmla="*/ 19 h 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9"/>
                  <a:gd name="T14" fmla="*/ 69 w 69"/>
                  <a:gd name="T15" fmla="*/ 19 h 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9">
                    <a:moveTo>
                      <a:pt x="69" y="0"/>
                    </a:moveTo>
                    <a:lnTo>
                      <a:pt x="38" y="0"/>
                    </a:lnTo>
                    <a:lnTo>
                      <a:pt x="3" y="19"/>
                    </a:lnTo>
                    <a:lnTo>
                      <a:pt x="0" y="19"/>
                    </a:lnTo>
                  </a:path>
                </a:pathLst>
              </a:custGeom>
              <a:noFill/>
              <a:ln w="12">
                <a:solidFill>
                  <a:srgbClr val="E80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762" name="Rectangle 297"/>
              <p:cNvSpPr>
                <a:spLocks noChangeArrowheads="1"/>
              </p:cNvSpPr>
              <p:nvPr/>
            </p:nvSpPr>
            <p:spPr bwMode="auto">
              <a:xfrm>
                <a:off x="4041775" y="1006476"/>
                <a:ext cx="865188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u="sng">
                    <a:solidFill>
                      <a:srgbClr val="808000"/>
                    </a:solidFill>
                  </a:rPr>
                  <a:t>Xicmp3050</a:t>
                </a:r>
                <a:endParaRPr lang="en-US"/>
              </a:p>
            </p:txBody>
          </p:sp>
          <p:sp>
            <p:nvSpPr>
              <p:cNvPr id="18763" name="Rectangle 298"/>
              <p:cNvSpPr>
                <a:spLocks noChangeArrowheads="1"/>
              </p:cNvSpPr>
              <p:nvPr/>
            </p:nvSpPr>
            <p:spPr bwMode="auto">
              <a:xfrm>
                <a:off x="5284788" y="1019176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13.6</a:t>
                </a:r>
                <a:endParaRPr lang="en-US"/>
              </a:p>
            </p:txBody>
          </p:sp>
          <p:sp>
            <p:nvSpPr>
              <p:cNvPr id="18764" name="Freeform 299"/>
              <p:cNvSpPr>
                <a:spLocks/>
              </p:cNvSpPr>
              <p:nvPr/>
            </p:nvSpPr>
            <p:spPr bwMode="auto">
              <a:xfrm>
                <a:off x="5118100" y="965201"/>
                <a:ext cx="123825" cy="130175"/>
              </a:xfrm>
              <a:custGeom>
                <a:avLst/>
                <a:gdLst>
                  <a:gd name="T0" fmla="*/ 41 w 41"/>
                  <a:gd name="T1" fmla="*/ 43 h 43"/>
                  <a:gd name="T2" fmla="*/ 35 w 41"/>
                  <a:gd name="T3" fmla="*/ 43 h 43"/>
                  <a:gd name="T4" fmla="*/ 0 w 41"/>
                  <a:gd name="T5" fmla="*/ 0 h 43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43"/>
                  <a:gd name="T11" fmla="*/ 41 w 41"/>
                  <a:gd name="T12" fmla="*/ 43 h 4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43">
                    <a:moveTo>
                      <a:pt x="41" y="43"/>
                    </a:moveTo>
                    <a:lnTo>
                      <a:pt x="35" y="43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765" name="Freeform 300"/>
              <p:cNvSpPr>
                <a:spLocks/>
              </p:cNvSpPr>
              <p:nvPr/>
            </p:nvSpPr>
            <p:spPr bwMode="auto">
              <a:xfrm>
                <a:off x="4895850" y="965201"/>
                <a:ext cx="209550" cy="130175"/>
              </a:xfrm>
              <a:custGeom>
                <a:avLst/>
                <a:gdLst>
                  <a:gd name="T0" fmla="*/ 69 w 69"/>
                  <a:gd name="T1" fmla="*/ 0 h 43"/>
                  <a:gd name="T2" fmla="*/ 38 w 69"/>
                  <a:gd name="T3" fmla="*/ 0 h 43"/>
                  <a:gd name="T4" fmla="*/ 3 w 69"/>
                  <a:gd name="T5" fmla="*/ 43 h 43"/>
                  <a:gd name="T6" fmla="*/ 0 w 69"/>
                  <a:gd name="T7" fmla="*/ 43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43"/>
                  <a:gd name="T14" fmla="*/ 69 w 69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43">
                    <a:moveTo>
                      <a:pt x="69" y="0"/>
                    </a:moveTo>
                    <a:lnTo>
                      <a:pt x="38" y="0"/>
                    </a:lnTo>
                    <a:lnTo>
                      <a:pt x="3" y="43"/>
                    </a:lnTo>
                    <a:lnTo>
                      <a:pt x="0" y="43"/>
                    </a:lnTo>
                  </a:path>
                </a:pathLst>
              </a:custGeom>
              <a:noFill/>
              <a:ln w="12">
                <a:solidFill>
                  <a:srgbClr val="8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766" name="Rectangle 301"/>
              <p:cNvSpPr>
                <a:spLocks noChangeArrowheads="1"/>
              </p:cNvSpPr>
              <p:nvPr/>
            </p:nvSpPr>
            <p:spPr bwMode="auto">
              <a:xfrm>
                <a:off x="4090988" y="1585913"/>
                <a:ext cx="750205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u="sng" dirty="0">
                    <a:solidFill>
                      <a:srgbClr val="FFC000"/>
                    </a:solidFill>
                  </a:rPr>
                  <a:t>Xipes0071</a:t>
                </a:r>
                <a:endParaRPr lang="en-US" dirty="0">
                  <a:solidFill>
                    <a:srgbClr val="FFC000"/>
                  </a:solidFill>
                </a:endParaRPr>
              </a:p>
            </p:txBody>
          </p:sp>
          <p:sp>
            <p:nvSpPr>
              <p:cNvPr id="18767" name="Rectangle 302"/>
              <p:cNvSpPr>
                <a:spLocks noChangeArrowheads="1"/>
              </p:cNvSpPr>
              <p:nvPr/>
            </p:nvSpPr>
            <p:spPr bwMode="auto">
              <a:xfrm>
                <a:off x="5284788" y="159861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59.3</a:t>
                </a:r>
                <a:endParaRPr lang="en-US"/>
              </a:p>
            </p:txBody>
          </p:sp>
          <p:sp>
            <p:nvSpPr>
              <p:cNvPr id="18768" name="Freeform 303"/>
              <p:cNvSpPr>
                <a:spLocks/>
              </p:cNvSpPr>
              <p:nvPr/>
            </p:nvSpPr>
            <p:spPr bwMode="auto">
              <a:xfrm>
                <a:off x="5118100" y="1674813"/>
                <a:ext cx="123825" cy="168275"/>
              </a:xfrm>
              <a:custGeom>
                <a:avLst/>
                <a:gdLst>
                  <a:gd name="T0" fmla="*/ 41 w 41"/>
                  <a:gd name="T1" fmla="*/ 0 h 55"/>
                  <a:gd name="T2" fmla="*/ 35 w 41"/>
                  <a:gd name="T3" fmla="*/ 0 h 55"/>
                  <a:gd name="T4" fmla="*/ 0 w 41"/>
                  <a:gd name="T5" fmla="*/ 55 h 55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55"/>
                  <a:gd name="T11" fmla="*/ 41 w 41"/>
                  <a:gd name="T12" fmla="*/ 55 h 5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55">
                    <a:moveTo>
                      <a:pt x="41" y="0"/>
                    </a:moveTo>
                    <a:lnTo>
                      <a:pt x="35" y="0"/>
                    </a:lnTo>
                    <a:lnTo>
                      <a:pt x="0" y="55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769" name="Freeform 304"/>
              <p:cNvSpPr>
                <a:spLocks/>
              </p:cNvSpPr>
              <p:nvPr/>
            </p:nvSpPr>
            <p:spPr bwMode="auto">
              <a:xfrm>
                <a:off x="4895850" y="1674813"/>
                <a:ext cx="209550" cy="168275"/>
              </a:xfrm>
              <a:custGeom>
                <a:avLst/>
                <a:gdLst>
                  <a:gd name="T0" fmla="*/ 69 w 69"/>
                  <a:gd name="T1" fmla="*/ 55 h 55"/>
                  <a:gd name="T2" fmla="*/ 38 w 69"/>
                  <a:gd name="T3" fmla="*/ 55 h 55"/>
                  <a:gd name="T4" fmla="*/ 3 w 69"/>
                  <a:gd name="T5" fmla="*/ 0 h 55"/>
                  <a:gd name="T6" fmla="*/ 0 w 69"/>
                  <a:gd name="T7" fmla="*/ 0 h 5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55"/>
                  <a:gd name="T14" fmla="*/ 69 w 69"/>
                  <a:gd name="T15" fmla="*/ 55 h 5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55">
                    <a:moveTo>
                      <a:pt x="69" y="55"/>
                    </a:moveTo>
                    <a:lnTo>
                      <a:pt x="38" y="55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770" name="Rectangle 305"/>
              <p:cNvSpPr>
                <a:spLocks noChangeArrowheads="1"/>
              </p:cNvSpPr>
              <p:nvPr/>
            </p:nvSpPr>
            <p:spPr bwMode="auto">
              <a:xfrm>
                <a:off x="4090988" y="1766888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0080"/>
                    </a:solidFill>
                  </a:rPr>
                  <a:t>Xipes0085</a:t>
                </a:r>
                <a:endParaRPr lang="en-US"/>
              </a:p>
            </p:txBody>
          </p:sp>
          <p:sp>
            <p:nvSpPr>
              <p:cNvPr id="18771" name="Rectangle 306"/>
              <p:cNvSpPr>
                <a:spLocks noChangeArrowheads="1"/>
              </p:cNvSpPr>
              <p:nvPr/>
            </p:nvSpPr>
            <p:spPr bwMode="auto">
              <a:xfrm>
                <a:off x="5284788" y="1774826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64.7</a:t>
                </a:r>
                <a:endParaRPr lang="en-US"/>
              </a:p>
            </p:txBody>
          </p:sp>
          <p:sp>
            <p:nvSpPr>
              <p:cNvPr id="18772" name="Freeform 307"/>
              <p:cNvSpPr>
                <a:spLocks/>
              </p:cNvSpPr>
              <p:nvPr/>
            </p:nvSpPr>
            <p:spPr bwMode="auto">
              <a:xfrm>
                <a:off x="5118100" y="1851026"/>
                <a:ext cx="123825" cy="95250"/>
              </a:xfrm>
              <a:custGeom>
                <a:avLst/>
                <a:gdLst>
                  <a:gd name="T0" fmla="*/ 41 w 41"/>
                  <a:gd name="T1" fmla="*/ 0 h 31"/>
                  <a:gd name="T2" fmla="*/ 35 w 41"/>
                  <a:gd name="T3" fmla="*/ 0 h 31"/>
                  <a:gd name="T4" fmla="*/ 0 w 41"/>
                  <a:gd name="T5" fmla="*/ 31 h 3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31"/>
                  <a:gd name="T11" fmla="*/ 41 w 41"/>
                  <a:gd name="T12" fmla="*/ 31 h 3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31">
                    <a:moveTo>
                      <a:pt x="41" y="0"/>
                    </a:moveTo>
                    <a:lnTo>
                      <a:pt x="35" y="0"/>
                    </a:lnTo>
                    <a:lnTo>
                      <a:pt x="0" y="31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773" name="Freeform 308"/>
              <p:cNvSpPr>
                <a:spLocks/>
              </p:cNvSpPr>
              <p:nvPr/>
            </p:nvSpPr>
            <p:spPr bwMode="auto">
              <a:xfrm>
                <a:off x="4895850" y="1851026"/>
                <a:ext cx="209550" cy="95250"/>
              </a:xfrm>
              <a:custGeom>
                <a:avLst/>
                <a:gdLst>
                  <a:gd name="T0" fmla="*/ 69 w 69"/>
                  <a:gd name="T1" fmla="*/ 31 h 31"/>
                  <a:gd name="T2" fmla="*/ 38 w 69"/>
                  <a:gd name="T3" fmla="*/ 31 h 31"/>
                  <a:gd name="T4" fmla="*/ 3 w 69"/>
                  <a:gd name="T5" fmla="*/ 0 h 31"/>
                  <a:gd name="T6" fmla="*/ 0 w 69"/>
                  <a:gd name="T7" fmla="*/ 0 h 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31"/>
                  <a:gd name="T14" fmla="*/ 69 w 69"/>
                  <a:gd name="T15" fmla="*/ 31 h 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31">
                    <a:moveTo>
                      <a:pt x="69" y="31"/>
                    </a:moveTo>
                    <a:lnTo>
                      <a:pt x="38" y="31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774" name="Rectangle 309"/>
              <p:cNvSpPr>
                <a:spLocks noChangeArrowheads="1"/>
              </p:cNvSpPr>
              <p:nvPr/>
            </p:nvSpPr>
            <p:spPr bwMode="auto">
              <a:xfrm>
                <a:off x="4090988" y="1939926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8000"/>
                    </a:solidFill>
                  </a:rPr>
                  <a:t>Xipes0176</a:t>
                </a:r>
                <a:endParaRPr lang="en-US"/>
              </a:p>
            </p:txBody>
          </p:sp>
          <p:sp>
            <p:nvSpPr>
              <p:cNvPr id="18775" name="Rectangle 310"/>
              <p:cNvSpPr>
                <a:spLocks noChangeArrowheads="1"/>
              </p:cNvSpPr>
              <p:nvPr/>
            </p:nvSpPr>
            <p:spPr bwMode="auto">
              <a:xfrm>
                <a:off x="5284788" y="1949451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67.3</a:t>
                </a:r>
                <a:endParaRPr lang="en-US"/>
              </a:p>
            </p:txBody>
          </p:sp>
          <p:sp>
            <p:nvSpPr>
              <p:cNvPr id="18776" name="Freeform 311"/>
              <p:cNvSpPr>
                <a:spLocks/>
              </p:cNvSpPr>
              <p:nvPr/>
            </p:nvSpPr>
            <p:spPr bwMode="auto">
              <a:xfrm>
                <a:off x="5118100" y="1997076"/>
                <a:ext cx="123825" cy="28575"/>
              </a:xfrm>
              <a:custGeom>
                <a:avLst/>
                <a:gdLst>
                  <a:gd name="T0" fmla="*/ 41 w 41"/>
                  <a:gd name="T1" fmla="*/ 9 h 9"/>
                  <a:gd name="T2" fmla="*/ 35 w 41"/>
                  <a:gd name="T3" fmla="*/ 9 h 9"/>
                  <a:gd name="T4" fmla="*/ 0 w 41"/>
                  <a:gd name="T5" fmla="*/ 0 h 9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9"/>
                  <a:gd name="T11" fmla="*/ 41 w 41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9">
                    <a:moveTo>
                      <a:pt x="41" y="9"/>
                    </a:moveTo>
                    <a:lnTo>
                      <a:pt x="35" y="9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777" name="Freeform 312"/>
              <p:cNvSpPr>
                <a:spLocks/>
              </p:cNvSpPr>
              <p:nvPr/>
            </p:nvSpPr>
            <p:spPr bwMode="auto">
              <a:xfrm>
                <a:off x="4895850" y="1997076"/>
                <a:ext cx="209550" cy="28575"/>
              </a:xfrm>
              <a:custGeom>
                <a:avLst/>
                <a:gdLst>
                  <a:gd name="T0" fmla="*/ 69 w 69"/>
                  <a:gd name="T1" fmla="*/ 0 h 9"/>
                  <a:gd name="T2" fmla="*/ 38 w 69"/>
                  <a:gd name="T3" fmla="*/ 0 h 9"/>
                  <a:gd name="T4" fmla="*/ 3 w 69"/>
                  <a:gd name="T5" fmla="*/ 9 h 9"/>
                  <a:gd name="T6" fmla="*/ 0 w 69"/>
                  <a:gd name="T7" fmla="*/ 9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9"/>
                  <a:gd name="T14" fmla="*/ 69 w 69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9">
                    <a:moveTo>
                      <a:pt x="69" y="0"/>
                    </a:moveTo>
                    <a:lnTo>
                      <a:pt x="38" y="0"/>
                    </a:lnTo>
                    <a:lnTo>
                      <a:pt x="3" y="9"/>
                    </a:lnTo>
                    <a:lnTo>
                      <a:pt x="0" y="9"/>
                    </a:lnTo>
                  </a:path>
                </a:pathLst>
              </a:custGeom>
              <a:noFill/>
              <a:ln w="12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778" name="Rectangle 313"/>
              <p:cNvSpPr>
                <a:spLocks noChangeArrowheads="1"/>
              </p:cNvSpPr>
              <p:nvPr/>
            </p:nvSpPr>
            <p:spPr bwMode="auto">
              <a:xfrm>
                <a:off x="4041775" y="2112963"/>
                <a:ext cx="865188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u="sng">
                    <a:solidFill>
                      <a:srgbClr val="FF0000"/>
                    </a:solidFill>
                  </a:rPr>
                  <a:t>Xicmp3002</a:t>
                </a:r>
                <a:endParaRPr lang="en-US"/>
              </a:p>
            </p:txBody>
          </p:sp>
          <p:sp>
            <p:nvSpPr>
              <p:cNvPr id="18779" name="Rectangle 314"/>
              <p:cNvSpPr>
                <a:spLocks noChangeArrowheads="1"/>
              </p:cNvSpPr>
              <p:nvPr/>
            </p:nvSpPr>
            <p:spPr bwMode="auto">
              <a:xfrm>
                <a:off x="5284788" y="212566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69.4</a:t>
                </a:r>
                <a:endParaRPr lang="en-US"/>
              </a:p>
            </p:txBody>
          </p:sp>
          <p:sp>
            <p:nvSpPr>
              <p:cNvPr id="18780" name="Freeform 315"/>
              <p:cNvSpPr>
                <a:spLocks/>
              </p:cNvSpPr>
              <p:nvPr/>
            </p:nvSpPr>
            <p:spPr bwMode="auto">
              <a:xfrm>
                <a:off x="5118100" y="2036763"/>
                <a:ext cx="123825" cy="165100"/>
              </a:xfrm>
              <a:custGeom>
                <a:avLst/>
                <a:gdLst>
                  <a:gd name="T0" fmla="*/ 41 w 41"/>
                  <a:gd name="T1" fmla="*/ 54 h 54"/>
                  <a:gd name="T2" fmla="*/ 35 w 41"/>
                  <a:gd name="T3" fmla="*/ 54 h 54"/>
                  <a:gd name="T4" fmla="*/ 0 w 41"/>
                  <a:gd name="T5" fmla="*/ 0 h 54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54"/>
                  <a:gd name="T11" fmla="*/ 41 w 41"/>
                  <a:gd name="T12" fmla="*/ 54 h 5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54">
                    <a:moveTo>
                      <a:pt x="41" y="54"/>
                    </a:moveTo>
                    <a:lnTo>
                      <a:pt x="35" y="54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781" name="Freeform 316"/>
              <p:cNvSpPr>
                <a:spLocks/>
              </p:cNvSpPr>
              <p:nvPr/>
            </p:nvSpPr>
            <p:spPr bwMode="auto">
              <a:xfrm>
                <a:off x="4895850" y="2036763"/>
                <a:ext cx="209550" cy="165100"/>
              </a:xfrm>
              <a:custGeom>
                <a:avLst/>
                <a:gdLst>
                  <a:gd name="T0" fmla="*/ 69 w 69"/>
                  <a:gd name="T1" fmla="*/ 0 h 54"/>
                  <a:gd name="T2" fmla="*/ 38 w 69"/>
                  <a:gd name="T3" fmla="*/ 0 h 54"/>
                  <a:gd name="T4" fmla="*/ 3 w 69"/>
                  <a:gd name="T5" fmla="*/ 54 h 54"/>
                  <a:gd name="T6" fmla="*/ 0 w 69"/>
                  <a:gd name="T7" fmla="*/ 54 h 5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54"/>
                  <a:gd name="T14" fmla="*/ 69 w 69"/>
                  <a:gd name="T15" fmla="*/ 54 h 5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54">
                    <a:moveTo>
                      <a:pt x="69" y="0"/>
                    </a:moveTo>
                    <a:lnTo>
                      <a:pt x="38" y="0"/>
                    </a:lnTo>
                    <a:lnTo>
                      <a:pt x="3" y="54"/>
                    </a:lnTo>
                    <a:lnTo>
                      <a:pt x="0" y="54"/>
                    </a:lnTo>
                  </a:path>
                </a:pathLst>
              </a:custGeom>
              <a:noFill/>
              <a:ln w="12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8752" name="Rectangle 317"/>
            <p:cNvSpPr>
              <a:spLocks noChangeArrowheads="1"/>
            </p:cNvSpPr>
            <p:nvPr/>
          </p:nvSpPr>
          <p:spPr bwMode="auto">
            <a:xfrm>
              <a:off x="4803775" y="296863"/>
              <a:ext cx="55784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SBI-03</a:t>
              </a:r>
              <a:endParaRPr lang="en-US"/>
            </a:p>
          </p:txBody>
        </p:sp>
      </p:grpSp>
      <p:grpSp>
        <p:nvGrpSpPr>
          <p:cNvPr id="18444" name="Group 2300"/>
          <p:cNvGrpSpPr>
            <a:grpSpLocks/>
          </p:cNvGrpSpPr>
          <p:nvPr/>
        </p:nvGrpSpPr>
        <p:grpSpPr bwMode="auto">
          <a:xfrm>
            <a:off x="6965950" y="2244725"/>
            <a:ext cx="1555750" cy="569913"/>
            <a:chOff x="5764213" y="296863"/>
            <a:chExt cx="1555750" cy="569913"/>
          </a:xfrm>
        </p:grpSpPr>
        <p:grpSp>
          <p:nvGrpSpPr>
            <p:cNvPr id="18744" name="Group 737"/>
            <p:cNvGrpSpPr>
              <a:grpSpLocks/>
            </p:cNvGrpSpPr>
            <p:nvPr/>
          </p:nvGrpSpPr>
          <p:grpSpPr bwMode="auto">
            <a:xfrm>
              <a:off x="5764213" y="654051"/>
              <a:ext cx="1555750" cy="212725"/>
              <a:chOff x="5764213" y="654051"/>
              <a:chExt cx="1555750" cy="212725"/>
            </a:xfrm>
          </p:grpSpPr>
          <p:sp>
            <p:nvSpPr>
              <p:cNvPr id="18746" name="AutoShape 319"/>
              <p:cNvSpPr>
                <a:spLocks noChangeArrowheads="1"/>
              </p:cNvSpPr>
              <p:nvPr/>
            </p:nvSpPr>
            <p:spPr bwMode="auto">
              <a:xfrm>
                <a:off x="6684963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747" name="Rectangle 320"/>
              <p:cNvSpPr>
                <a:spLocks noChangeArrowheads="1"/>
              </p:cNvSpPr>
              <p:nvPr/>
            </p:nvSpPr>
            <p:spPr bwMode="auto">
              <a:xfrm>
                <a:off x="5764213" y="654051"/>
                <a:ext cx="815975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0000"/>
                    </a:solidFill>
                  </a:rPr>
                  <a:t>Xipes0227</a:t>
                </a:r>
                <a:endParaRPr lang="en-US"/>
              </a:p>
            </p:txBody>
          </p:sp>
          <p:sp>
            <p:nvSpPr>
              <p:cNvPr id="18748" name="Rectangle 321"/>
              <p:cNvSpPr>
                <a:spLocks noChangeArrowheads="1"/>
              </p:cNvSpPr>
              <p:nvPr/>
            </p:nvSpPr>
            <p:spPr bwMode="auto">
              <a:xfrm>
                <a:off x="6958013" y="6619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31.7</a:t>
                </a:r>
                <a:endParaRPr lang="en-US"/>
              </a:p>
            </p:txBody>
          </p:sp>
          <p:sp>
            <p:nvSpPr>
              <p:cNvPr id="18749" name="Freeform 322"/>
              <p:cNvSpPr>
                <a:spLocks/>
              </p:cNvSpPr>
              <p:nvPr/>
            </p:nvSpPr>
            <p:spPr bwMode="auto">
              <a:xfrm>
                <a:off x="6791326" y="704851"/>
                <a:ext cx="123825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750" name="Freeform 323"/>
              <p:cNvSpPr>
                <a:spLocks/>
              </p:cNvSpPr>
              <p:nvPr/>
            </p:nvSpPr>
            <p:spPr bwMode="auto">
              <a:xfrm>
                <a:off x="6569076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1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8745" name="Rectangle 324"/>
            <p:cNvSpPr>
              <a:spLocks noChangeArrowheads="1"/>
            </p:cNvSpPr>
            <p:nvPr/>
          </p:nvSpPr>
          <p:spPr bwMode="auto">
            <a:xfrm>
              <a:off x="6477001" y="296863"/>
              <a:ext cx="55784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SBI-05</a:t>
              </a:r>
              <a:endParaRPr lang="en-US"/>
            </a:p>
          </p:txBody>
        </p:sp>
      </p:grpSp>
      <p:grpSp>
        <p:nvGrpSpPr>
          <p:cNvPr id="18445" name="Group 2308"/>
          <p:cNvGrpSpPr>
            <a:grpSpLocks/>
          </p:cNvGrpSpPr>
          <p:nvPr/>
        </p:nvGrpSpPr>
        <p:grpSpPr bwMode="auto">
          <a:xfrm>
            <a:off x="6953250" y="1182688"/>
            <a:ext cx="1555750" cy="569912"/>
            <a:chOff x="7437438" y="296863"/>
            <a:chExt cx="1555750" cy="569913"/>
          </a:xfrm>
        </p:grpSpPr>
        <p:grpSp>
          <p:nvGrpSpPr>
            <p:cNvPr id="18737" name="Group 736"/>
            <p:cNvGrpSpPr>
              <a:grpSpLocks/>
            </p:cNvGrpSpPr>
            <p:nvPr/>
          </p:nvGrpSpPr>
          <p:grpSpPr bwMode="auto">
            <a:xfrm>
              <a:off x="7437438" y="654051"/>
              <a:ext cx="1555750" cy="212725"/>
              <a:chOff x="7437438" y="654051"/>
              <a:chExt cx="1555750" cy="212725"/>
            </a:xfrm>
          </p:grpSpPr>
          <p:sp>
            <p:nvSpPr>
              <p:cNvPr id="18739" name="AutoShape 326"/>
              <p:cNvSpPr>
                <a:spLocks noChangeArrowheads="1"/>
              </p:cNvSpPr>
              <p:nvPr/>
            </p:nvSpPr>
            <p:spPr bwMode="auto">
              <a:xfrm>
                <a:off x="8358188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740" name="Rectangle 327"/>
              <p:cNvSpPr>
                <a:spLocks noChangeArrowheads="1"/>
              </p:cNvSpPr>
              <p:nvPr/>
            </p:nvSpPr>
            <p:spPr bwMode="auto">
              <a:xfrm>
                <a:off x="7437438" y="654051"/>
                <a:ext cx="815975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1A5721"/>
                    </a:solidFill>
                  </a:rPr>
                  <a:t>Xipes0224</a:t>
                </a:r>
                <a:endParaRPr lang="en-US"/>
              </a:p>
            </p:txBody>
          </p:sp>
          <p:sp>
            <p:nvSpPr>
              <p:cNvPr id="18741" name="Rectangle 328"/>
              <p:cNvSpPr>
                <a:spLocks noChangeArrowheads="1"/>
              </p:cNvSpPr>
              <p:nvPr/>
            </p:nvSpPr>
            <p:spPr bwMode="auto">
              <a:xfrm>
                <a:off x="8631238" y="6619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44.5</a:t>
                </a:r>
                <a:endParaRPr lang="en-US"/>
              </a:p>
            </p:txBody>
          </p:sp>
          <p:sp>
            <p:nvSpPr>
              <p:cNvPr id="18742" name="Freeform 329"/>
              <p:cNvSpPr>
                <a:spLocks/>
              </p:cNvSpPr>
              <p:nvPr/>
            </p:nvSpPr>
            <p:spPr bwMode="auto">
              <a:xfrm>
                <a:off x="8464551" y="704851"/>
                <a:ext cx="123825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743" name="Freeform 330"/>
              <p:cNvSpPr>
                <a:spLocks/>
              </p:cNvSpPr>
              <p:nvPr/>
            </p:nvSpPr>
            <p:spPr bwMode="auto">
              <a:xfrm>
                <a:off x="8242301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1">
                <a:solidFill>
                  <a:srgbClr val="1A57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8738" name="Rectangle 331"/>
            <p:cNvSpPr>
              <a:spLocks noChangeArrowheads="1"/>
            </p:cNvSpPr>
            <p:nvPr/>
          </p:nvSpPr>
          <p:spPr bwMode="auto">
            <a:xfrm>
              <a:off x="8150226" y="296863"/>
              <a:ext cx="55784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SBI-06</a:t>
              </a:r>
              <a:endParaRPr lang="en-US"/>
            </a:p>
          </p:txBody>
        </p:sp>
      </p:grpSp>
      <p:grpSp>
        <p:nvGrpSpPr>
          <p:cNvPr id="18446" name="Group 2317"/>
          <p:cNvGrpSpPr>
            <a:grpSpLocks/>
          </p:cNvGrpSpPr>
          <p:nvPr/>
        </p:nvGrpSpPr>
        <p:grpSpPr bwMode="auto">
          <a:xfrm>
            <a:off x="127000" y="4159250"/>
            <a:ext cx="1604963" cy="1555750"/>
            <a:chOff x="2368550" y="296863"/>
            <a:chExt cx="1604963" cy="1555751"/>
          </a:xfrm>
        </p:grpSpPr>
        <p:grpSp>
          <p:nvGrpSpPr>
            <p:cNvPr id="18718" name="Group 409"/>
            <p:cNvGrpSpPr>
              <a:grpSpLocks/>
            </p:cNvGrpSpPr>
            <p:nvPr/>
          </p:nvGrpSpPr>
          <p:grpSpPr bwMode="auto">
            <a:xfrm>
              <a:off x="2368550" y="654051"/>
              <a:ext cx="1604963" cy="1198563"/>
              <a:chOff x="2368550" y="654051"/>
              <a:chExt cx="1604963" cy="1198563"/>
            </a:xfrm>
          </p:grpSpPr>
          <p:sp>
            <p:nvSpPr>
              <p:cNvPr id="18720" name="AutoShape 102"/>
              <p:cNvSpPr>
                <a:spLocks noChangeArrowheads="1"/>
              </p:cNvSpPr>
              <p:nvPr/>
            </p:nvSpPr>
            <p:spPr bwMode="auto">
              <a:xfrm>
                <a:off x="3338513" y="654051"/>
                <a:ext cx="106363" cy="1076325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721" name="Rectangle 103"/>
              <p:cNvSpPr>
                <a:spLocks noChangeArrowheads="1"/>
              </p:cNvSpPr>
              <p:nvPr/>
            </p:nvSpPr>
            <p:spPr bwMode="auto">
              <a:xfrm>
                <a:off x="2368550" y="654051"/>
                <a:ext cx="865188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E80C00"/>
                    </a:solidFill>
                  </a:rPr>
                  <a:t>Xicmp3058</a:t>
                </a:r>
                <a:endParaRPr lang="en-US"/>
              </a:p>
            </p:txBody>
          </p:sp>
          <p:sp>
            <p:nvSpPr>
              <p:cNvPr id="18722" name="Rectangle 104"/>
              <p:cNvSpPr>
                <a:spLocks noChangeArrowheads="1"/>
              </p:cNvSpPr>
              <p:nvPr/>
            </p:nvSpPr>
            <p:spPr bwMode="auto">
              <a:xfrm>
                <a:off x="3611563" y="661988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1.2</a:t>
                </a:r>
                <a:endParaRPr lang="en-US"/>
              </a:p>
            </p:txBody>
          </p:sp>
          <p:sp>
            <p:nvSpPr>
              <p:cNvPr id="18723" name="Freeform 105"/>
              <p:cNvSpPr>
                <a:spLocks/>
              </p:cNvSpPr>
              <p:nvPr/>
            </p:nvSpPr>
            <p:spPr bwMode="auto">
              <a:xfrm>
                <a:off x="3444875" y="704851"/>
                <a:ext cx="123825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724" name="Freeform 106"/>
              <p:cNvSpPr>
                <a:spLocks/>
              </p:cNvSpPr>
              <p:nvPr/>
            </p:nvSpPr>
            <p:spPr bwMode="auto">
              <a:xfrm>
                <a:off x="3222625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E80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725" name="Rectangle 107"/>
              <p:cNvSpPr>
                <a:spLocks noChangeArrowheads="1"/>
              </p:cNvSpPr>
              <p:nvPr/>
            </p:nvSpPr>
            <p:spPr bwMode="auto">
              <a:xfrm>
                <a:off x="2368550" y="866776"/>
                <a:ext cx="865188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u="sng">
                    <a:solidFill>
                      <a:srgbClr val="808000"/>
                    </a:solidFill>
                  </a:rPr>
                  <a:t>Xicmp3050</a:t>
                </a:r>
                <a:endParaRPr lang="en-US"/>
              </a:p>
            </p:txBody>
          </p:sp>
          <p:sp>
            <p:nvSpPr>
              <p:cNvPr id="18726" name="Rectangle 108"/>
              <p:cNvSpPr>
                <a:spLocks noChangeArrowheads="1"/>
              </p:cNvSpPr>
              <p:nvPr/>
            </p:nvSpPr>
            <p:spPr bwMode="auto">
              <a:xfrm>
                <a:off x="3611563" y="879476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10.7</a:t>
                </a:r>
                <a:endParaRPr lang="en-US"/>
              </a:p>
            </p:txBody>
          </p:sp>
          <p:sp>
            <p:nvSpPr>
              <p:cNvPr id="18727" name="Freeform 109"/>
              <p:cNvSpPr>
                <a:spLocks/>
              </p:cNvSpPr>
              <p:nvPr/>
            </p:nvSpPr>
            <p:spPr bwMode="auto">
              <a:xfrm>
                <a:off x="3444875" y="955676"/>
                <a:ext cx="123825" cy="1588"/>
              </a:xfrm>
              <a:custGeom>
                <a:avLst/>
                <a:gdLst>
                  <a:gd name="T0" fmla="*/ 41 w 41"/>
                  <a:gd name="T1" fmla="*/ 0 h 1588"/>
                  <a:gd name="T2" fmla="*/ 35 w 41"/>
                  <a:gd name="T3" fmla="*/ 0 h 1588"/>
                  <a:gd name="T4" fmla="*/ 0 w 41"/>
                  <a:gd name="T5" fmla="*/ 0 h 158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588"/>
                  <a:gd name="T11" fmla="*/ 41 w 41"/>
                  <a:gd name="T12" fmla="*/ 1588 h 158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588">
                    <a:moveTo>
                      <a:pt x="41" y="0"/>
                    </a:moveTo>
                    <a:lnTo>
                      <a:pt x="3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728" name="Freeform 110"/>
              <p:cNvSpPr>
                <a:spLocks/>
              </p:cNvSpPr>
              <p:nvPr/>
            </p:nvSpPr>
            <p:spPr bwMode="auto">
              <a:xfrm>
                <a:off x="3222625" y="955676"/>
                <a:ext cx="209550" cy="1588"/>
              </a:xfrm>
              <a:custGeom>
                <a:avLst/>
                <a:gdLst>
                  <a:gd name="T0" fmla="*/ 69 w 69"/>
                  <a:gd name="T1" fmla="*/ 0 h 1588"/>
                  <a:gd name="T2" fmla="*/ 38 w 69"/>
                  <a:gd name="T3" fmla="*/ 0 h 1588"/>
                  <a:gd name="T4" fmla="*/ 3 w 69"/>
                  <a:gd name="T5" fmla="*/ 0 h 1588"/>
                  <a:gd name="T6" fmla="*/ 0 w 69"/>
                  <a:gd name="T7" fmla="*/ 0 h 15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588"/>
                  <a:gd name="T14" fmla="*/ 69 w 69"/>
                  <a:gd name="T15" fmla="*/ 1588 h 15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588">
                    <a:moveTo>
                      <a:pt x="69" y="0"/>
                    </a:moveTo>
                    <a:lnTo>
                      <a:pt x="38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8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729" name="Rectangle 111"/>
              <p:cNvSpPr>
                <a:spLocks noChangeArrowheads="1"/>
              </p:cNvSpPr>
              <p:nvPr/>
            </p:nvSpPr>
            <p:spPr bwMode="auto">
              <a:xfrm>
                <a:off x="2417763" y="1463676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0080"/>
                    </a:solidFill>
                  </a:rPr>
                  <a:t>Xipes0085</a:t>
                </a:r>
                <a:endParaRPr lang="en-US"/>
              </a:p>
            </p:txBody>
          </p:sp>
          <p:sp>
            <p:nvSpPr>
              <p:cNvPr id="18730" name="Rectangle 112"/>
              <p:cNvSpPr>
                <a:spLocks noChangeArrowheads="1"/>
              </p:cNvSpPr>
              <p:nvPr/>
            </p:nvSpPr>
            <p:spPr bwMode="auto">
              <a:xfrm>
                <a:off x="3611563" y="1473201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35.0</a:t>
                </a:r>
                <a:endParaRPr lang="en-US"/>
              </a:p>
            </p:txBody>
          </p:sp>
          <p:sp>
            <p:nvSpPr>
              <p:cNvPr id="18731" name="Freeform 113"/>
              <p:cNvSpPr>
                <a:spLocks/>
              </p:cNvSpPr>
              <p:nvPr/>
            </p:nvSpPr>
            <p:spPr bwMode="auto">
              <a:xfrm>
                <a:off x="3444875" y="1549401"/>
                <a:ext cx="123825" cy="49213"/>
              </a:xfrm>
              <a:custGeom>
                <a:avLst/>
                <a:gdLst>
                  <a:gd name="T0" fmla="*/ 41 w 41"/>
                  <a:gd name="T1" fmla="*/ 0 h 16"/>
                  <a:gd name="T2" fmla="*/ 35 w 41"/>
                  <a:gd name="T3" fmla="*/ 0 h 16"/>
                  <a:gd name="T4" fmla="*/ 0 w 41"/>
                  <a:gd name="T5" fmla="*/ 16 h 16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6"/>
                  <a:gd name="T11" fmla="*/ 41 w 41"/>
                  <a:gd name="T12" fmla="*/ 16 h 1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6">
                    <a:moveTo>
                      <a:pt x="41" y="0"/>
                    </a:moveTo>
                    <a:lnTo>
                      <a:pt x="35" y="0"/>
                    </a:lnTo>
                    <a:lnTo>
                      <a:pt x="0" y="16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732" name="Freeform 114"/>
              <p:cNvSpPr>
                <a:spLocks/>
              </p:cNvSpPr>
              <p:nvPr/>
            </p:nvSpPr>
            <p:spPr bwMode="auto">
              <a:xfrm>
                <a:off x="3222625" y="1549401"/>
                <a:ext cx="209550" cy="49213"/>
              </a:xfrm>
              <a:custGeom>
                <a:avLst/>
                <a:gdLst>
                  <a:gd name="T0" fmla="*/ 69 w 69"/>
                  <a:gd name="T1" fmla="*/ 16 h 16"/>
                  <a:gd name="T2" fmla="*/ 38 w 69"/>
                  <a:gd name="T3" fmla="*/ 16 h 16"/>
                  <a:gd name="T4" fmla="*/ 3 w 69"/>
                  <a:gd name="T5" fmla="*/ 0 h 16"/>
                  <a:gd name="T6" fmla="*/ 0 w 69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6"/>
                  <a:gd name="T14" fmla="*/ 69 w 69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6">
                    <a:moveTo>
                      <a:pt x="69" y="16"/>
                    </a:moveTo>
                    <a:lnTo>
                      <a:pt x="38" y="16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733" name="Rectangle 115"/>
              <p:cNvSpPr>
                <a:spLocks noChangeArrowheads="1"/>
              </p:cNvSpPr>
              <p:nvPr/>
            </p:nvSpPr>
            <p:spPr bwMode="auto">
              <a:xfrm>
                <a:off x="2417763" y="1638301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8000"/>
                    </a:solidFill>
                  </a:rPr>
                  <a:t>Xipes0176</a:t>
                </a:r>
                <a:endParaRPr lang="en-US"/>
              </a:p>
            </p:txBody>
          </p:sp>
          <p:sp>
            <p:nvSpPr>
              <p:cNvPr id="18734" name="Rectangle 116"/>
              <p:cNvSpPr>
                <a:spLocks noChangeArrowheads="1"/>
              </p:cNvSpPr>
              <p:nvPr/>
            </p:nvSpPr>
            <p:spPr bwMode="auto">
              <a:xfrm>
                <a:off x="3611563" y="1647826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38.0</a:t>
                </a:r>
                <a:endParaRPr lang="en-US"/>
              </a:p>
            </p:txBody>
          </p:sp>
          <p:sp>
            <p:nvSpPr>
              <p:cNvPr id="18735" name="Freeform 117"/>
              <p:cNvSpPr>
                <a:spLocks/>
              </p:cNvSpPr>
              <p:nvPr/>
            </p:nvSpPr>
            <p:spPr bwMode="auto">
              <a:xfrm>
                <a:off x="3444875" y="1677988"/>
                <a:ext cx="123825" cy="46038"/>
              </a:xfrm>
              <a:custGeom>
                <a:avLst/>
                <a:gdLst>
                  <a:gd name="T0" fmla="*/ 41 w 41"/>
                  <a:gd name="T1" fmla="*/ 15 h 15"/>
                  <a:gd name="T2" fmla="*/ 35 w 41"/>
                  <a:gd name="T3" fmla="*/ 15 h 15"/>
                  <a:gd name="T4" fmla="*/ 0 w 41"/>
                  <a:gd name="T5" fmla="*/ 0 h 15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5"/>
                  <a:gd name="T11" fmla="*/ 41 w 41"/>
                  <a:gd name="T12" fmla="*/ 15 h 1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5">
                    <a:moveTo>
                      <a:pt x="41" y="15"/>
                    </a:moveTo>
                    <a:lnTo>
                      <a:pt x="35" y="15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736" name="Freeform 118"/>
              <p:cNvSpPr>
                <a:spLocks/>
              </p:cNvSpPr>
              <p:nvPr/>
            </p:nvSpPr>
            <p:spPr bwMode="auto">
              <a:xfrm>
                <a:off x="3222625" y="1677988"/>
                <a:ext cx="209550" cy="46038"/>
              </a:xfrm>
              <a:custGeom>
                <a:avLst/>
                <a:gdLst>
                  <a:gd name="T0" fmla="*/ 69 w 69"/>
                  <a:gd name="T1" fmla="*/ 0 h 15"/>
                  <a:gd name="T2" fmla="*/ 38 w 69"/>
                  <a:gd name="T3" fmla="*/ 0 h 15"/>
                  <a:gd name="T4" fmla="*/ 3 w 69"/>
                  <a:gd name="T5" fmla="*/ 15 h 15"/>
                  <a:gd name="T6" fmla="*/ 0 w 69"/>
                  <a:gd name="T7" fmla="*/ 15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5"/>
                  <a:gd name="T14" fmla="*/ 69 w 69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5">
                    <a:moveTo>
                      <a:pt x="69" y="0"/>
                    </a:moveTo>
                    <a:lnTo>
                      <a:pt x="38" y="0"/>
                    </a:lnTo>
                    <a:lnTo>
                      <a:pt x="3" y="15"/>
                    </a:lnTo>
                    <a:lnTo>
                      <a:pt x="0" y="15"/>
                    </a:lnTo>
                  </a:path>
                </a:pathLst>
              </a:custGeom>
              <a:noFill/>
              <a:ln w="12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8719" name="Rectangle 119"/>
            <p:cNvSpPr>
              <a:spLocks noChangeArrowheads="1"/>
            </p:cNvSpPr>
            <p:nvPr/>
          </p:nvSpPr>
          <p:spPr bwMode="auto">
            <a:xfrm>
              <a:off x="3127375" y="296863"/>
              <a:ext cx="61595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Os_01</a:t>
              </a:r>
              <a:endParaRPr lang="en-US"/>
            </a:p>
          </p:txBody>
        </p:sp>
      </p:grpSp>
      <p:grpSp>
        <p:nvGrpSpPr>
          <p:cNvPr id="18447" name="Group 2337"/>
          <p:cNvGrpSpPr>
            <a:grpSpLocks/>
          </p:cNvGrpSpPr>
          <p:nvPr/>
        </p:nvGrpSpPr>
        <p:grpSpPr bwMode="auto">
          <a:xfrm>
            <a:off x="184150" y="1187813"/>
            <a:ext cx="1555750" cy="569913"/>
            <a:chOff x="4090988" y="296863"/>
            <a:chExt cx="1555750" cy="569913"/>
          </a:xfrm>
        </p:grpSpPr>
        <p:grpSp>
          <p:nvGrpSpPr>
            <p:cNvPr id="18711" name="Group 411"/>
            <p:cNvGrpSpPr>
              <a:grpSpLocks/>
            </p:cNvGrpSpPr>
            <p:nvPr/>
          </p:nvGrpSpPr>
          <p:grpSpPr bwMode="auto">
            <a:xfrm>
              <a:off x="4090988" y="654051"/>
              <a:ext cx="1555750" cy="212725"/>
              <a:chOff x="4090988" y="654051"/>
              <a:chExt cx="1555750" cy="212725"/>
            </a:xfrm>
          </p:grpSpPr>
          <p:sp>
            <p:nvSpPr>
              <p:cNvPr id="18713" name="AutoShape 121"/>
              <p:cNvSpPr>
                <a:spLocks noChangeArrowheads="1"/>
              </p:cNvSpPr>
              <p:nvPr/>
            </p:nvSpPr>
            <p:spPr bwMode="auto">
              <a:xfrm>
                <a:off x="5011738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714" name="Rectangle 122"/>
              <p:cNvSpPr>
                <a:spLocks noChangeArrowheads="1"/>
              </p:cNvSpPr>
              <p:nvPr/>
            </p:nvSpPr>
            <p:spPr bwMode="auto">
              <a:xfrm>
                <a:off x="4090988" y="654051"/>
                <a:ext cx="815975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1A5721"/>
                    </a:solidFill>
                  </a:rPr>
                  <a:t>Xipes0224</a:t>
                </a:r>
                <a:endParaRPr lang="en-US"/>
              </a:p>
            </p:txBody>
          </p:sp>
          <p:sp>
            <p:nvSpPr>
              <p:cNvPr id="18715" name="Rectangle 123"/>
              <p:cNvSpPr>
                <a:spLocks noChangeArrowheads="1"/>
              </p:cNvSpPr>
              <p:nvPr/>
            </p:nvSpPr>
            <p:spPr bwMode="auto">
              <a:xfrm>
                <a:off x="5284788" y="6619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20.7</a:t>
                </a:r>
                <a:endParaRPr lang="en-US"/>
              </a:p>
            </p:txBody>
          </p:sp>
          <p:sp>
            <p:nvSpPr>
              <p:cNvPr id="18716" name="Freeform 124"/>
              <p:cNvSpPr>
                <a:spLocks/>
              </p:cNvSpPr>
              <p:nvPr/>
            </p:nvSpPr>
            <p:spPr bwMode="auto">
              <a:xfrm>
                <a:off x="5118101" y="704851"/>
                <a:ext cx="123825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717" name="Freeform 125"/>
              <p:cNvSpPr>
                <a:spLocks/>
              </p:cNvSpPr>
              <p:nvPr/>
            </p:nvSpPr>
            <p:spPr bwMode="auto">
              <a:xfrm>
                <a:off x="4895851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1">
                <a:solidFill>
                  <a:srgbClr val="1A57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8712" name="Rectangle 126"/>
            <p:cNvSpPr>
              <a:spLocks noChangeArrowheads="1"/>
            </p:cNvSpPr>
            <p:nvPr/>
          </p:nvSpPr>
          <p:spPr bwMode="auto">
            <a:xfrm>
              <a:off x="4800601" y="296863"/>
              <a:ext cx="61595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Os_04</a:t>
              </a:r>
              <a:endParaRPr lang="en-US"/>
            </a:p>
          </p:txBody>
        </p:sp>
      </p:grpSp>
      <p:grpSp>
        <p:nvGrpSpPr>
          <p:cNvPr id="18448" name="Group 2345"/>
          <p:cNvGrpSpPr>
            <a:grpSpLocks/>
          </p:cNvGrpSpPr>
          <p:nvPr/>
        </p:nvGrpSpPr>
        <p:grpSpPr bwMode="auto">
          <a:xfrm>
            <a:off x="177800" y="2254250"/>
            <a:ext cx="1555750" cy="569913"/>
            <a:chOff x="5764213" y="296863"/>
            <a:chExt cx="1555750" cy="569913"/>
          </a:xfrm>
        </p:grpSpPr>
        <p:grpSp>
          <p:nvGrpSpPr>
            <p:cNvPr id="18704" name="Group 410"/>
            <p:cNvGrpSpPr>
              <a:grpSpLocks/>
            </p:cNvGrpSpPr>
            <p:nvPr/>
          </p:nvGrpSpPr>
          <p:grpSpPr bwMode="auto">
            <a:xfrm>
              <a:off x="5764213" y="654051"/>
              <a:ext cx="1555750" cy="212725"/>
              <a:chOff x="5764213" y="654051"/>
              <a:chExt cx="1555750" cy="212725"/>
            </a:xfrm>
          </p:grpSpPr>
          <p:sp>
            <p:nvSpPr>
              <p:cNvPr id="18706" name="AutoShape 128"/>
              <p:cNvSpPr>
                <a:spLocks noChangeArrowheads="1"/>
              </p:cNvSpPr>
              <p:nvPr/>
            </p:nvSpPr>
            <p:spPr bwMode="auto">
              <a:xfrm>
                <a:off x="6684963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707" name="Rectangle 129"/>
              <p:cNvSpPr>
                <a:spLocks noChangeArrowheads="1"/>
              </p:cNvSpPr>
              <p:nvPr/>
            </p:nvSpPr>
            <p:spPr bwMode="auto">
              <a:xfrm>
                <a:off x="5764213" y="654051"/>
                <a:ext cx="815975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0000"/>
                    </a:solidFill>
                  </a:rPr>
                  <a:t>Xipes0227</a:t>
                </a:r>
                <a:endParaRPr lang="en-US"/>
              </a:p>
            </p:txBody>
          </p:sp>
          <p:sp>
            <p:nvSpPr>
              <p:cNvPr id="18708" name="Rectangle 130"/>
              <p:cNvSpPr>
                <a:spLocks noChangeArrowheads="1"/>
              </p:cNvSpPr>
              <p:nvPr/>
            </p:nvSpPr>
            <p:spPr bwMode="auto">
              <a:xfrm>
                <a:off x="6958013" y="6619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17.6</a:t>
                </a:r>
                <a:endParaRPr lang="en-US"/>
              </a:p>
            </p:txBody>
          </p:sp>
          <p:sp>
            <p:nvSpPr>
              <p:cNvPr id="18709" name="Freeform 131"/>
              <p:cNvSpPr>
                <a:spLocks/>
              </p:cNvSpPr>
              <p:nvPr/>
            </p:nvSpPr>
            <p:spPr bwMode="auto">
              <a:xfrm>
                <a:off x="6791326" y="704851"/>
                <a:ext cx="123825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710" name="Freeform 132"/>
              <p:cNvSpPr>
                <a:spLocks/>
              </p:cNvSpPr>
              <p:nvPr/>
            </p:nvSpPr>
            <p:spPr bwMode="auto">
              <a:xfrm>
                <a:off x="6569076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1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8705" name="Rectangle 133"/>
            <p:cNvSpPr>
              <a:spLocks noChangeArrowheads="1"/>
            </p:cNvSpPr>
            <p:nvPr/>
          </p:nvSpPr>
          <p:spPr bwMode="auto">
            <a:xfrm>
              <a:off x="6473826" y="296863"/>
              <a:ext cx="61595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Os_11</a:t>
              </a:r>
              <a:endParaRPr lang="en-US"/>
            </a:p>
          </p:txBody>
        </p:sp>
      </p:grpSp>
      <p:grpSp>
        <p:nvGrpSpPr>
          <p:cNvPr id="18449" name="Group 715"/>
          <p:cNvGrpSpPr>
            <a:grpSpLocks/>
          </p:cNvGrpSpPr>
          <p:nvPr/>
        </p:nvGrpSpPr>
        <p:grpSpPr bwMode="auto">
          <a:xfrm>
            <a:off x="9175750" y="3073400"/>
            <a:ext cx="1557338" cy="504825"/>
            <a:chOff x="9175386" y="5780315"/>
            <a:chExt cx="1557338" cy="504598"/>
          </a:xfrm>
        </p:grpSpPr>
        <p:grpSp>
          <p:nvGrpSpPr>
            <p:cNvPr id="18697" name="Group 404"/>
            <p:cNvGrpSpPr>
              <a:grpSpLocks/>
            </p:cNvGrpSpPr>
            <p:nvPr/>
          </p:nvGrpSpPr>
          <p:grpSpPr bwMode="auto">
            <a:xfrm>
              <a:off x="9175386" y="6072188"/>
              <a:ext cx="1557338" cy="212725"/>
              <a:chOff x="2368550" y="654051"/>
              <a:chExt cx="1557338" cy="212725"/>
            </a:xfrm>
          </p:grpSpPr>
          <p:sp>
            <p:nvSpPr>
              <p:cNvPr id="18699" name="AutoShape 89"/>
              <p:cNvSpPr>
                <a:spLocks noChangeArrowheads="1"/>
              </p:cNvSpPr>
              <p:nvPr/>
            </p:nvSpPr>
            <p:spPr bwMode="auto">
              <a:xfrm>
                <a:off x="3289300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700" name="Rectangle 90"/>
              <p:cNvSpPr>
                <a:spLocks noChangeArrowheads="1"/>
              </p:cNvSpPr>
              <p:nvPr/>
            </p:nvSpPr>
            <p:spPr bwMode="auto">
              <a:xfrm>
                <a:off x="2368550" y="654051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8000"/>
                    </a:solidFill>
                  </a:rPr>
                  <a:t>Xipes0176</a:t>
                </a:r>
                <a:endParaRPr lang="en-US"/>
              </a:p>
            </p:txBody>
          </p:sp>
          <p:sp>
            <p:nvSpPr>
              <p:cNvPr id="18701" name="Rectangle 91"/>
              <p:cNvSpPr>
                <a:spLocks noChangeArrowheads="1"/>
              </p:cNvSpPr>
              <p:nvPr/>
            </p:nvSpPr>
            <p:spPr bwMode="auto">
              <a:xfrm>
                <a:off x="3563938" y="6619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98.0</a:t>
                </a:r>
                <a:endParaRPr lang="en-US"/>
              </a:p>
            </p:txBody>
          </p:sp>
          <p:sp>
            <p:nvSpPr>
              <p:cNvPr id="18702" name="Freeform 92"/>
              <p:cNvSpPr>
                <a:spLocks/>
              </p:cNvSpPr>
              <p:nvPr/>
            </p:nvSpPr>
            <p:spPr bwMode="auto">
              <a:xfrm>
                <a:off x="3395663" y="704851"/>
                <a:ext cx="125413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703" name="Freeform 93"/>
              <p:cNvSpPr>
                <a:spLocks/>
              </p:cNvSpPr>
              <p:nvPr/>
            </p:nvSpPr>
            <p:spPr bwMode="auto">
              <a:xfrm>
                <a:off x="3173413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8698" name="Rectangle 94"/>
            <p:cNvSpPr>
              <a:spLocks noChangeArrowheads="1"/>
            </p:cNvSpPr>
            <p:nvPr/>
          </p:nvSpPr>
          <p:spPr bwMode="auto">
            <a:xfrm>
              <a:off x="9870711" y="5780315"/>
              <a:ext cx="646113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Zm_02</a:t>
              </a:r>
              <a:endParaRPr lang="en-US"/>
            </a:p>
          </p:txBody>
        </p:sp>
      </p:grpSp>
      <p:grpSp>
        <p:nvGrpSpPr>
          <p:cNvPr id="18450" name="Group 2362"/>
          <p:cNvGrpSpPr>
            <a:grpSpLocks/>
          </p:cNvGrpSpPr>
          <p:nvPr/>
        </p:nvGrpSpPr>
        <p:grpSpPr bwMode="auto">
          <a:xfrm>
            <a:off x="9137650" y="3692525"/>
            <a:ext cx="1687513" cy="1920875"/>
            <a:chOff x="4041775" y="296863"/>
            <a:chExt cx="1687513" cy="1920876"/>
          </a:xfrm>
        </p:grpSpPr>
        <p:grpSp>
          <p:nvGrpSpPr>
            <p:cNvPr id="18674" name="Group 405"/>
            <p:cNvGrpSpPr>
              <a:grpSpLocks/>
            </p:cNvGrpSpPr>
            <p:nvPr/>
          </p:nvGrpSpPr>
          <p:grpSpPr bwMode="auto">
            <a:xfrm>
              <a:off x="4041775" y="654051"/>
              <a:ext cx="1687513" cy="1563688"/>
              <a:chOff x="4041775" y="654051"/>
              <a:chExt cx="1687513" cy="1563688"/>
            </a:xfrm>
          </p:grpSpPr>
          <p:sp>
            <p:nvSpPr>
              <p:cNvPr id="18676" name="AutoShape 96"/>
              <p:cNvSpPr>
                <a:spLocks noChangeArrowheads="1"/>
              </p:cNvSpPr>
              <p:nvPr/>
            </p:nvSpPr>
            <p:spPr bwMode="auto">
              <a:xfrm>
                <a:off x="5011738" y="654051"/>
                <a:ext cx="106363" cy="1435100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677" name="Rectangle 97"/>
              <p:cNvSpPr>
                <a:spLocks noChangeArrowheads="1"/>
              </p:cNvSpPr>
              <p:nvPr/>
            </p:nvSpPr>
            <p:spPr bwMode="auto">
              <a:xfrm>
                <a:off x="4090988" y="654051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u="sng">
                    <a:solidFill>
                      <a:srgbClr val="A90E05"/>
                    </a:solidFill>
                  </a:rPr>
                  <a:t>Xipes0144</a:t>
                </a:r>
                <a:endParaRPr lang="en-US"/>
              </a:p>
            </p:txBody>
          </p:sp>
          <p:sp>
            <p:nvSpPr>
              <p:cNvPr id="18678" name="Rectangle 98"/>
              <p:cNvSpPr>
                <a:spLocks noChangeArrowheads="1"/>
              </p:cNvSpPr>
              <p:nvPr/>
            </p:nvSpPr>
            <p:spPr bwMode="auto">
              <a:xfrm>
                <a:off x="5284788" y="665163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1.2</a:t>
                </a:r>
                <a:endParaRPr lang="en-US"/>
              </a:p>
            </p:txBody>
          </p:sp>
          <p:sp>
            <p:nvSpPr>
              <p:cNvPr id="18679" name="Freeform 99"/>
              <p:cNvSpPr>
                <a:spLocks/>
              </p:cNvSpPr>
              <p:nvPr/>
            </p:nvSpPr>
            <p:spPr bwMode="auto">
              <a:xfrm>
                <a:off x="5118100" y="704851"/>
                <a:ext cx="123825" cy="36513"/>
              </a:xfrm>
              <a:custGeom>
                <a:avLst/>
                <a:gdLst>
                  <a:gd name="T0" fmla="*/ 41 w 41"/>
                  <a:gd name="T1" fmla="*/ 12 h 12"/>
                  <a:gd name="T2" fmla="*/ 35 w 41"/>
                  <a:gd name="T3" fmla="*/ 12 h 12"/>
                  <a:gd name="T4" fmla="*/ 0 w 41"/>
                  <a:gd name="T5" fmla="*/ 0 h 12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2"/>
                  <a:gd name="T11" fmla="*/ 41 w 41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2">
                    <a:moveTo>
                      <a:pt x="41" y="12"/>
                    </a:moveTo>
                    <a:lnTo>
                      <a:pt x="35" y="12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680" name="Freeform 100"/>
              <p:cNvSpPr>
                <a:spLocks/>
              </p:cNvSpPr>
              <p:nvPr/>
            </p:nvSpPr>
            <p:spPr bwMode="auto">
              <a:xfrm>
                <a:off x="4895850" y="704851"/>
                <a:ext cx="209550" cy="36513"/>
              </a:xfrm>
              <a:custGeom>
                <a:avLst/>
                <a:gdLst>
                  <a:gd name="T0" fmla="*/ 69 w 69"/>
                  <a:gd name="T1" fmla="*/ 0 h 12"/>
                  <a:gd name="T2" fmla="*/ 38 w 69"/>
                  <a:gd name="T3" fmla="*/ 0 h 12"/>
                  <a:gd name="T4" fmla="*/ 3 w 69"/>
                  <a:gd name="T5" fmla="*/ 12 h 12"/>
                  <a:gd name="T6" fmla="*/ 0 w 69"/>
                  <a:gd name="T7" fmla="*/ 12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2"/>
                  <a:gd name="T14" fmla="*/ 69 w 69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2">
                    <a:moveTo>
                      <a:pt x="69" y="0"/>
                    </a:moveTo>
                    <a:lnTo>
                      <a:pt x="38" y="0"/>
                    </a:lnTo>
                    <a:lnTo>
                      <a:pt x="3" y="12"/>
                    </a:lnTo>
                    <a:lnTo>
                      <a:pt x="0" y="12"/>
                    </a:lnTo>
                  </a:path>
                </a:pathLst>
              </a:custGeom>
              <a:noFill/>
              <a:ln w="12">
                <a:solidFill>
                  <a:srgbClr val="A90E05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681" name="Rectangle 101"/>
              <p:cNvSpPr>
                <a:spLocks noChangeArrowheads="1"/>
              </p:cNvSpPr>
              <p:nvPr/>
            </p:nvSpPr>
            <p:spPr bwMode="auto">
              <a:xfrm>
                <a:off x="4090988" y="842963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u="sng">
                    <a:solidFill>
                      <a:srgbClr val="800000"/>
                    </a:solidFill>
                  </a:rPr>
                  <a:t>Xipes0087</a:t>
                </a:r>
                <a:endParaRPr lang="en-US"/>
              </a:p>
            </p:txBody>
          </p:sp>
          <p:sp>
            <p:nvSpPr>
              <p:cNvPr id="18682" name="Rectangle 102"/>
              <p:cNvSpPr>
                <a:spLocks noChangeArrowheads="1"/>
              </p:cNvSpPr>
              <p:nvPr/>
            </p:nvSpPr>
            <p:spPr bwMode="auto">
              <a:xfrm>
                <a:off x="5284788" y="854076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36.0</a:t>
                </a:r>
                <a:endParaRPr lang="en-US"/>
              </a:p>
            </p:txBody>
          </p:sp>
          <p:sp>
            <p:nvSpPr>
              <p:cNvPr id="18683" name="Freeform 103"/>
              <p:cNvSpPr>
                <a:spLocks/>
              </p:cNvSpPr>
              <p:nvPr/>
            </p:nvSpPr>
            <p:spPr bwMode="auto">
              <a:xfrm>
                <a:off x="5118100" y="930276"/>
                <a:ext cx="123825" cy="1588"/>
              </a:xfrm>
              <a:custGeom>
                <a:avLst/>
                <a:gdLst>
                  <a:gd name="T0" fmla="*/ 41 w 41"/>
                  <a:gd name="T1" fmla="*/ 0 h 1588"/>
                  <a:gd name="T2" fmla="*/ 35 w 41"/>
                  <a:gd name="T3" fmla="*/ 0 h 1588"/>
                  <a:gd name="T4" fmla="*/ 0 w 41"/>
                  <a:gd name="T5" fmla="*/ 0 h 158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588"/>
                  <a:gd name="T11" fmla="*/ 41 w 41"/>
                  <a:gd name="T12" fmla="*/ 1588 h 158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588">
                    <a:moveTo>
                      <a:pt x="41" y="0"/>
                    </a:moveTo>
                    <a:lnTo>
                      <a:pt x="3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684" name="Freeform 104"/>
              <p:cNvSpPr>
                <a:spLocks/>
              </p:cNvSpPr>
              <p:nvPr/>
            </p:nvSpPr>
            <p:spPr bwMode="auto">
              <a:xfrm>
                <a:off x="4895850" y="930276"/>
                <a:ext cx="209550" cy="1588"/>
              </a:xfrm>
              <a:custGeom>
                <a:avLst/>
                <a:gdLst>
                  <a:gd name="T0" fmla="*/ 69 w 69"/>
                  <a:gd name="T1" fmla="*/ 0 h 1588"/>
                  <a:gd name="T2" fmla="*/ 38 w 69"/>
                  <a:gd name="T3" fmla="*/ 0 h 1588"/>
                  <a:gd name="T4" fmla="*/ 3 w 69"/>
                  <a:gd name="T5" fmla="*/ 0 h 1588"/>
                  <a:gd name="T6" fmla="*/ 0 w 69"/>
                  <a:gd name="T7" fmla="*/ 0 h 15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588"/>
                  <a:gd name="T14" fmla="*/ 69 w 69"/>
                  <a:gd name="T15" fmla="*/ 1588 h 15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588">
                    <a:moveTo>
                      <a:pt x="69" y="0"/>
                    </a:moveTo>
                    <a:lnTo>
                      <a:pt x="38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8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685" name="Rectangle 105"/>
              <p:cNvSpPr>
                <a:spLocks noChangeArrowheads="1"/>
              </p:cNvSpPr>
              <p:nvPr/>
            </p:nvSpPr>
            <p:spPr bwMode="auto">
              <a:xfrm>
                <a:off x="4041775" y="1647826"/>
                <a:ext cx="865188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u="sng">
                    <a:solidFill>
                      <a:srgbClr val="FF0000"/>
                    </a:solidFill>
                  </a:rPr>
                  <a:t>Xicmp3002</a:t>
                </a:r>
                <a:endParaRPr lang="en-US"/>
              </a:p>
            </p:txBody>
          </p:sp>
          <p:sp>
            <p:nvSpPr>
              <p:cNvPr id="18686" name="Rectangle 106"/>
              <p:cNvSpPr>
                <a:spLocks noChangeArrowheads="1"/>
              </p:cNvSpPr>
              <p:nvPr/>
            </p:nvSpPr>
            <p:spPr bwMode="auto">
              <a:xfrm>
                <a:off x="5284788" y="1658938"/>
                <a:ext cx="44450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169.1</a:t>
                </a:r>
                <a:endParaRPr lang="en-US"/>
              </a:p>
            </p:txBody>
          </p:sp>
          <p:sp>
            <p:nvSpPr>
              <p:cNvPr id="18687" name="Freeform 107"/>
              <p:cNvSpPr>
                <a:spLocks/>
              </p:cNvSpPr>
              <p:nvPr/>
            </p:nvSpPr>
            <p:spPr bwMode="auto">
              <a:xfrm>
                <a:off x="5118100" y="1735138"/>
                <a:ext cx="123825" cy="52388"/>
              </a:xfrm>
              <a:custGeom>
                <a:avLst/>
                <a:gdLst>
                  <a:gd name="T0" fmla="*/ 41 w 41"/>
                  <a:gd name="T1" fmla="*/ 0 h 17"/>
                  <a:gd name="T2" fmla="*/ 35 w 41"/>
                  <a:gd name="T3" fmla="*/ 0 h 17"/>
                  <a:gd name="T4" fmla="*/ 0 w 41"/>
                  <a:gd name="T5" fmla="*/ 17 h 17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7"/>
                  <a:gd name="T11" fmla="*/ 41 w 41"/>
                  <a:gd name="T12" fmla="*/ 17 h 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7">
                    <a:moveTo>
                      <a:pt x="41" y="0"/>
                    </a:moveTo>
                    <a:lnTo>
                      <a:pt x="35" y="0"/>
                    </a:lnTo>
                    <a:lnTo>
                      <a:pt x="0" y="17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688" name="Freeform 108"/>
              <p:cNvSpPr>
                <a:spLocks/>
              </p:cNvSpPr>
              <p:nvPr/>
            </p:nvSpPr>
            <p:spPr bwMode="auto">
              <a:xfrm>
                <a:off x="4895850" y="1735138"/>
                <a:ext cx="209550" cy="52388"/>
              </a:xfrm>
              <a:custGeom>
                <a:avLst/>
                <a:gdLst>
                  <a:gd name="T0" fmla="*/ 69 w 69"/>
                  <a:gd name="T1" fmla="*/ 17 h 17"/>
                  <a:gd name="T2" fmla="*/ 38 w 69"/>
                  <a:gd name="T3" fmla="*/ 17 h 17"/>
                  <a:gd name="T4" fmla="*/ 3 w 69"/>
                  <a:gd name="T5" fmla="*/ 0 h 17"/>
                  <a:gd name="T6" fmla="*/ 0 w 69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7"/>
                  <a:gd name="T14" fmla="*/ 69 w 69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7">
                    <a:moveTo>
                      <a:pt x="69" y="17"/>
                    </a:moveTo>
                    <a:lnTo>
                      <a:pt x="38" y="17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689" name="Rectangle 109"/>
              <p:cNvSpPr>
                <a:spLocks noChangeArrowheads="1"/>
              </p:cNvSpPr>
              <p:nvPr/>
            </p:nvSpPr>
            <p:spPr bwMode="auto">
              <a:xfrm>
                <a:off x="4090988" y="1827213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0080"/>
                    </a:solidFill>
                  </a:rPr>
                  <a:t>Xipes0085</a:t>
                </a:r>
                <a:endParaRPr lang="en-US"/>
              </a:p>
            </p:txBody>
          </p:sp>
          <p:sp>
            <p:nvSpPr>
              <p:cNvPr id="18690" name="Rectangle 110"/>
              <p:cNvSpPr>
                <a:spLocks noChangeArrowheads="1"/>
              </p:cNvSpPr>
              <p:nvPr/>
            </p:nvSpPr>
            <p:spPr bwMode="auto">
              <a:xfrm>
                <a:off x="5284788" y="1836738"/>
                <a:ext cx="44450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188.6</a:t>
                </a:r>
                <a:endParaRPr lang="en-US"/>
              </a:p>
            </p:txBody>
          </p:sp>
          <p:sp>
            <p:nvSpPr>
              <p:cNvPr id="18691" name="Freeform 111"/>
              <p:cNvSpPr>
                <a:spLocks/>
              </p:cNvSpPr>
              <p:nvPr/>
            </p:nvSpPr>
            <p:spPr bwMode="auto">
              <a:xfrm>
                <a:off x="5118100" y="1912938"/>
                <a:ext cx="123825" cy="3175"/>
              </a:xfrm>
              <a:custGeom>
                <a:avLst/>
                <a:gdLst>
                  <a:gd name="T0" fmla="*/ 41 w 41"/>
                  <a:gd name="T1" fmla="*/ 0 h 1"/>
                  <a:gd name="T2" fmla="*/ 35 w 41"/>
                  <a:gd name="T3" fmla="*/ 0 h 1"/>
                  <a:gd name="T4" fmla="*/ 0 w 41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"/>
                  <a:gd name="T11" fmla="*/ 41 w 4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">
                    <a:moveTo>
                      <a:pt x="41" y="0"/>
                    </a:moveTo>
                    <a:lnTo>
                      <a:pt x="35" y="0"/>
                    </a:lnTo>
                    <a:lnTo>
                      <a:pt x="0" y="1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692" name="Freeform 112"/>
              <p:cNvSpPr>
                <a:spLocks/>
              </p:cNvSpPr>
              <p:nvPr/>
            </p:nvSpPr>
            <p:spPr bwMode="auto">
              <a:xfrm>
                <a:off x="4895850" y="1912938"/>
                <a:ext cx="209550" cy="3175"/>
              </a:xfrm>
              <a:custGeom>
                <a:avLst/>
                <a:gdLst>
                  <a:gd name="T0" fmla="*/ 69 w 69"/>
                  <a:gd name="T1" fmla="*/ 1 h 1"/>
                  <a:gd name="T2" fmla="*/ 38 w 69"/>
                  <a:gd name="T3" fmla="*/ 1 h 1"/>
                  <a:gd name="T4" fmla="*/ 3 w 69"/>
                  <a:gd name="T5" fmla="*/ 0 h 1"/>
                  <a:gd name="T6" fmla="*/ 0 w 69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"/>
                  <a:gd name="T14" fmla="*/ 69 w 69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">
                    <a:moveTo>
                      <a:pt x="69" y="1"/>
                    </a:moveTo>
                    <a:lnTo>
                      <a:pt x="38" y="1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693" name="Rectangle 113"/>
              <p:cNvSpPr>
                <a:spLocks noChangeArrowheads="1"/>
              </p:cNvSpPr>
              <p:nvPr/>
            </p:nvSpPr>
            <p:spPr bwMode="auto">
              <a:xfrm>
                <a:off x="4090988" y="2000251"/>
                <a:ext cx="750205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u="sng" dirty="0">
                    <a:solidFill>
                      <a:srgbClr val="FFC000"/>
                    </a:solidFill>
                  </a:rPr>
                  <a:t>Xipes0071</a:t>
                </a:r>
                <a:endParaRPr lang="en-US" dirty="0">
                  <a:solidFill>
                    <a:srgbClr val="FFC000"/>
                  </a:solidFill>
                </a:endParaRPr>
              </a:p>
            </p:txBody>
          </p:sp>
          <p:sp>
            <p:nvSpPr>
              <p:cNvPr id="18694" name="Rectangle 114"/>
              <p:cNvSpPr>
                <a:spLocks noChangeArrowheads="1"/>
              </p:cNvSpPr>
              <p:nvPr/>
            </p:nvSpPr>
            <p:spPr bwMode="auto">
              <a:xfrm>
                <a:off x="5284788" y="2012951"/>
                <a:ext cx="44450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207.6</a:t>
                </a:r>
                <a:endParaRPr lang="en-US"/>
              </a:p>
            </p:txBody>
          </p:sp>
          <p:sp>
            <p:nvSpPr>
              <p:cNvPr id="18695" name="Freeform 115"/>
              <p:cNvSpPr>
                <a:spLocks/>
              </p:cNvSpPr>
              <p:nvPr/>
            </p:nvSpPr>
            <p:spPr bwMode="auto">
              <a:xfrm>
                <a:off x="5118100" y="2036763"/>
                <a:ext cx="123825" cy="52388"/>
              </a:xfrm>
              <a:custGeom>
                <a:avLst/>
                <a:gdLst>
                  <a:gd name="T0" fmla="*/ 41 w 41"/>
                  <a:gd name="T1" fmla="*/ 17 h 17"/>
                  <a:gd name="T2" fmla="*/ 35 w 41"/>
                  <a:gd name="T3" fmla="*/ 17 h 17"/>
                  <a:gd name="T4" fmla="*/ 0 w 41"/>
                  <a:gd name="T5" fmla="*/ 0 h 17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7"/>
                  <a:gd name="T11" fmla="*/ 41 w 41"/>
                  <a:gd name="T12" fmla="*/ 17 h 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7">
                    <a:moveTo>
                      <a:pt x="41" y="17"/>
                    </a:moveTo>
                    <a:lnTo>
                      <a:pt x="35" y="17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696" name="Freeform 116"/>
              <p:cNvSpPr>
                <a:spLocks/>
              </p:cNvSpPr>
              <p:nvPr/>
            </p:nvSpPr>
            <p:spPr bwMode="auto">
              <a:xfrm>
                <a:off x="4895850" y="2036763"/>
                <a:ext cx="209550" cy="52388"/>
              </a:xfrm>
              <a:custGeom>
                <a:avLst/>
                <a:gdLst>
                  <a:gd name="T0" fmla="*/ 69 w 69"/>
                  <a:gd name="T1" fmla="*/ 0 h 17"/>
                  <a:gd name="T2" fmla="*/ 38 w 69"/>
                  <a:gd name="T3" fmla="*/ 0 h 17"/>
                  <a:gd name="T4" fmla="*/ 3 w 69"/>
                  <a:gd name="T5" fmla="*/ 17 h 17"/>
                  <a:gd name="T6" fmla="*/ 0 w 69"/>
                  <a:gd name="T7" fmla="*/ 1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7"/>
                  <a:gd name="T14" fmla="*/ 69 w 69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7">
                    <a:moveTo>
                      <a:pt x="69" y="0"/>
                    </a:moveTo>
                    <a:lnTo>
                      <a:pt x="38" y="0"/>
                    </a:lnTo>
                    <a:lnTo>
                      <a:pt x="3" y="17"/>
                    </a:lnTo>
                    <a:lnTo>
                      <a:pt x="0" y="17"/>
                    </a:lnTo>
                  </a:path>
                </a:pathLst>
              </a:custGeom>
              <a:noFill/>
              <a:ln w="12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8675" name="Rectangle 117"/>
            <p:cNvSpPr>
              <a:spLocks noChangeArrowheads="1"/>
            </p:cNvSpPr>
            <p:nvPr/>
          </p:nvSpPr>
          <p:spPr bwMode="auto">
            <a:xfrm>
              <a:off x="4784725" y="296863"/>
              <a:ext cx="646113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Zm_03</a:t>
              </a:r>
              <a:endParaRPr lang="en-US"/>
            </a:p>
          </p:txBody>
        </p:sp>
      </p:grpSp>
      <p:grpSp>
        <p:nvGrpSpPr>
          <p:cNvPr id="18451" name="Group 2386"/>
          <p:cNvGrpSpPr>
            <a:grpSpLocks/>
          </p:cNvGrpSpPr>
          <p:nvPr/>
        </p:nvGrpSpPr>
        <p:grpSpPr bwMode="auto">
          <a:xfrm>
            <a:off x="9188450" y="2244725"/>
            <a:ext cx="1555750" cy="569913"/>
            <a:chOff x="5849938" y="296863"/>
            <a:chExt cx="1555750" cy="569913"/>
          </a:xfrm>
        </p:grpSpPr>
        <p:grpSp>
          <p:nvGrpSpPr>
            <p:cNvPr id="18667" name="Group 406"/>
            <p:cNvGrpSpPr>
              <a:grpSpLocks/>
            </p:cNvGrpSpPr>
            <p:nvPr/>
          </p:nvGrpSpPr>
          <p:grpSpPr bwMode="auto">
            <a:xfrm>
              <a:off x="5849938" y="654051"/>
              <a:ext cx="1555750" cy="212725"/>
              <a:chOff x="5849938" y="654051"/>
              <a:chExt cx="1555750" cy="212725"/>
            </a:xfrm>
          </p:grpSpPr>
          <p:sp>
            <p:nvSpPr>
              <p:cNvPr id="18669" name="AutoShape 119"/>
              <p:cNvSpPr>
                <a:spLocks noChangeArrowheads="1"/>
              </p:cNvSpPr>
              <p:nvPr/>
            </p:nvSpPr>
            <p:spPr bwMode="auto">
              <a:xfrm>
                <a:off x="6769101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670" name="Rectangle 120"/>
              <p:cNvSpPr>
                <a:spLocks noChangeArrowheads="1"/>
              </p:cNvSpPr>
              <p:nvPr/>
            </p:nvSpPr>
            <p:spPr bwMode="auto">
              <a:xfrm>
                <a:off x="5849938" y="654051"/>
                <a:ext cx="815975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0000"/>
                    </a:solidFill>
                  </a:rPr>
                  <a:t>Xipes0227</a:t>
                </a:r>
                <a:endParaRPr lang="en-US"/>
              </a:p>
            </p:txBody>
          </p:sp>
          <p:sp>
            <p:nvSpPr>
              <p:cNvPr id="18671" name="Rectangle 121"/>
              <p:cNvSpPr>
                <a:spLocks noChangeArrowheads="1"/>
              </p:cNvSpPr>
              <p:nvPr/>
            </p:nvSpPr>
            <p:spPr bwMode="auto">
              <a:xfrm>
                <a:off x="7043738" y="6619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20.6</a:t>
                </a:r>
                <a:endParaRPr lang="en-US"/>
              </a:p>
            </p:txBody>
          </p:sp>
          <p:sp>
            <p:nvSpPr>
              <p:cNvPr id="18672" name="Freeform 122"/>
              <p:cNvSpPr>
                <a:spLocks/>
              </p:cNvSpPr>
              <p:nvPr/>
            </p:nvSpPr>
            <p:spPr bwMode="auto">
              <a:xfrm>
                <a:off x="6875463" y="704851"/>
                <a:ext cx="125413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673" name="Freeform 123"/>
              <p:cNvSpPr>
                <a:spLocks/>
              </p:cNvSpPr>
              <p:nvPr/>
            </p:nvSpPr>
            <p:spPr bwMode="auto">
              <a:xfrm>
                <a:off x="6653213" y="704851"/>
                <a:ext cx="211138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1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8668" name="Rectangle 124"/>
            <p:cNvSpPr>
              <a:spLocks noChangeArrowheads="1"/>
            </p:cNvSpPr>
            <p:nvPr/>
          </p:nvSpPr>
          <p:spPr bwMode="auto">
            <a:xfrm>
              <a:off x="6543676" y="296863"/>
              <a:ext cx="646113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Zm_04</a:t>
              </a:r>
              <a:endParaRPr lang="en-US"/>
            </a:p>
          </p:txBody>
        </p:sp>
      </p:grpSp>
      <p:grpSp>
        <p:nvGrpSpPr>
          <p:cNvPr id="18452" name="Group 2394"/>
          <p:cNvGrpSpPr>
            <a:grpSpLocks/>
          </p:cNvGrpSpPr>
          <p:nvPr/>
        </p:nvGrpSpPr>
        <p:grpSpPr bwMode="auto">
          <a:xfrm>
            <a:off x="9188450" y="1189401"/>
            <a:ext cx="1555750" cy="569912"/>
            <a:chOff x="7523163" y="296863"/>
            <a:chExt cx="1555750" cy="569913"/>
          </a:xfrm>
        </p:grpSpPr>
        <p:grpSp>
          <p:nvGrpSpPr>
            <p:cNvPr id="18660" name="Group 407"/>
            <p:cNvGrpSpPr>
              <a:grpSpLocks/>
            </p:cNvGrpSpPr>
            <p:nvPr/>
          </p:nvGrpSpPr>
          <p:grpSpPr bwMode="auto">
            <a:xfrm>
              <a:off x="7523163" y="654051"/>
              <a:ext cx="1555750" cy="212725"/>
              <a:chOff x="7523163" y="654051"/>
              <a:chExt cx="1555750" cy="212725"/>
            </a:xfrm>
          </p:grpSpPr>
          <p:sp>
            <p:nvSpPr>
              <p:cNvPr id="18662" name="AutoShape 126"/>
              <p:cNvSpPr>
                <a:spLocks noChangeArrowheads="1"/>
              </p:cNvSpPr>
              <p:nvPr/>
            </p:nvSpPr>
            <p:spPr bwMode="auto">
              <a:xfrm>
                <a:off x="8442326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663" name="Rectangle 127"/>
              <p:cNvSpPr>
                <a:spLocks noChangeArrowheads="1"/>
              </p:cNvSpPr>
              <p:nvPr/>
            </p:nvSpPr>
            <p:spPr bwMode="auto">
              <a:xfrm>
                <a:off x="7523163" y="654051"/>
                <a:ext cx="815975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1A5721"/>
                    </a:solidFill>
                  </a:rPr>
                  <a:t>Xipes0224</a:t>
                </a:r>
                <a:endParaRPr lang="en-US"/>
              </a:p>
            </p:txBody>
          </p:sp>
          <p:sp>
            <p:nvSpPr>
              <p:cNvPr id="18664" name="Rectangle 128"/>
              <p:cNvSpPr>
                <a:spLocks noChangeArrowheads="1"/>
              </p:cNvSpPr>
              <p:nvPr/>
            </p:nvSpPr>
            <p:spPr bwMode="auto">
              <a:xfrm>
                <a:off x="8716963" y="6619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76.5</a:t>
                </a:r>
                <a:endParaRPr lang="en-US"/>
              </a:p>
            </p:txBody>
          </p:sp>
          <p:sp>
            <p:nvSpPr>
              <p:cNvPr id="18665" name="Freeform 129"/>
              <p:cNvSpPr>
                <a:spLocks/>
              </p:cNvSpPr>
              <p:nvPr/>
            </p:nvSpPr>
            <p:spPr bwMode="auto">
              <a:xfrm>
                <a:off x="8548688" y="704851"/>
                <a:ext cx="125413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666" name="Freeform 130"/>
              <p:cNvSpPr>
                <a:spLocks/>
              </p:cNvSpPr>
              <p:nvPr/>
            </p:nvSpPr>
            <p:spPr bwMode="auto">
              <a:xfrm>
                <a:off x="8326438" y="704851"/>
                <a:ext cx="211138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1">
                <a:solidFill>
                  <a:srgbClr val="1A57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8661" name="Rectangle 131"/>
            <p:cNvSpPr>
              <a:spLocks noChangeArrowheads="1"/>
            </p:cNvSpPr>
            <p:nvPr/>
          </p:nvSpPr>
          <p:spPr bwMode="auto">
            <a:xfrm>
              <a:off x="8216901" y="296863"/>
              <a:ext cx="646113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Zm_06</a:t>
              </a:r>
              <a:endParaRPr lang="en-US"/>
            </a:p>
          </p:txBody>
        </p:sp>
      </p:grpSp>
      <p:grpSp>
        <p:nvGrpSpPr>
          <p:cNvPr id="18453" name="Group 2452"/>
          <p:cNvGrpSpPr>
            <a:grpSpLocks/>
          </p:cNvGrpSpPr>
          <p:nvPr/>
        </p:nvGrpSpPr>
        <p:grpSpPr bwMode="auto">
          <a:xfrm>
            <a:off x="11442700" y="3886200"/>
            <a:ext cx="1604963" cy="1149350"/>
            <a:chOff x="2368550" y="296863"/>
            <a:chExt cx="1604963" cy="1149351"/>
          </a:xfrm>
        </p:grpSpPr>
        <p:grpSp>
          <p:nvGrpSpPr>
            <p:cNvPr id="18649" name="Group 404"/>
            <p:cNvGrpSpPr>
              <a:grpSpLocks/>
            </p:cNvGrpSpPr>
            <p:nvPr/>
          </p:nvGrpSpPr>
          <p:grpSpPr bwMode="auto">
            <a:xfrm>
              <a:off x="2368550" y="654051"/>
              <a:ext cx="1604963" cy="792163"/>
              <a:chOff x="2368550" y="654051"/>
              <a:chExt cx="1604963" cy="792163"/>
            </a:xfrm>
          </p:grpSpPr>
          <p:sp>
            <p:nvSpPr>
              <p:cNvPr id="18651" name="AutoShape 103"/>
              <p:cNvSpPr>
                <a:spLocks noChangeArrowheads="1"/>
              </p:cNvSpPr>
              <p:nvPr/>
            </p:nvSpPr>
            <p:spPr bwMode="auto">
              <a:xfrm>
                <a:off x="3338513" y="654051"/>
                <a:ext cx="106363" cy="715963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652" name="Rectangle 104"/>
              <p:cNvSpPr>
                <a:spLocks noChangeArrowheads="1"/>
              </p:cNvSpPr>
              <p:nvPr/>
            </p:nvSpPr>
            <p:spPr bwMode="auto">
              <a:xfrm>
                <a:off x="2368550" y="654051"/>
                <a:ext cx="865188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E80C00"/>
                    </a:solidFill>
                  </a:rPr>
                  <a:t>Xicmp3058</a:t>
                </a:r>
                <a:endParaRPr lang="en-US"/>
              </a:p>
            </p:txBody>
          </p:sp>
          <p:sp>
            <p:nvSpPr>
              <p:cNvPr id="18653" name="Rectangle 105"/>
              <p:cNvSpPr>
                <a:spLocks noChangeArrowheads="1"/>
              </p:cNvSpPr>
              <p:nvPr/>
            </p:nvSpPr>
            <p:spPr bwMode="auto">
              <a:xfrm>
                <a:off x="3611563" y="661988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1.1</a:t>
                </a:r>
                <a:endParaRPr lang="en-US"/>
              </a:p>
            </p:txBody>
          </p:sp>
          <p:sp>
            <p:nvSpPr>
              <p:cNvPr id="18654" name="Freeform 106"/>
              <p:cNvSpPr>
                <a:spLocks/>
              </p:cNvSpPr>
              <p:nvPr/>
            </p:nvSpPr>
            <p:spPr bwMode="auto">
              <a:xfrm>
                <a:off x="3444875" y="704851"/>
                <a:ext cx="123825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655" name="Freeform 107"/>
              <p:cNvSpPr>
                <a:spLocks/>
              </p:cNvSpPr>
              <p:nvPr/>
            </p:nvSpPr>
            <p:spPr bwMode="auto">
              <a:xfrm>
                <a:off x="3222625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E80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656" name="Rectangle 108"/>
              <p:cNvSpPr>
                <a:spLocks noChangeArrowheads="1"/>
              </p:cNvSpPr>
              <p:nvPr/>
            </p:nvSpPr>
            <p:spPr bwMode="auto">
              <a:xfrm>
                <a:off x="2417763" y="1233488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0080"/>
                    </a:solidFill>
                  </a:rPr>
                  <a:t>Xipes0085</a:t>
                </a:r>
                <a:endParaRPr lang="en-US"/>
              </a:p>
            </p:txBody>
          </p:sp>
          <p:sp>
            <p:nvSpPr>
              <p:cNvPr id="18657" name="Rectangle 109"/>
              <p:cNvSpPr>
                <a:spLocks noChangeArrowheads="1"/>
              </p:cNvSpPr>
              <p:nvPr/>
            </p:nvSpPr>
            <p:spPr bwMode="auto">
              <a:xfrm>
                <a:off x="3611563" y="1241426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51.5</a:t>
                </a:r>
                <a:endParaRPr lang="en-US"/>
              </a:p>
            </p:txBody>
          </p:sp>
          <p:sp>
            <p:nvSpPr>
              <p:cNvPr id="18658" name="Freeform 110"/>
              <p:cNvSpPr>
                <a:spLocks/>
              </p:cNvSpPr>
              <p:nvPr/>
            </p:nvSpPr>
            <p:spPr bwMode="auto">
              <a:xfrm>
                <a:off x="3444875" y="1317626"/>
                <a:ext cx="123825" cy="1588"/>
              </a:xfrm>
              <a:custGeom>
                <a:avLst/>
                <a:gdLst>
                  <a:gd name="T0" fmla="*/ 41 w 41"/>
                  <a:gd name="T1" fmla="*/ 0 h 1588"/>
                  <a:gd name="T2" fmla="*/ 35 w 41"/>
                  <a:gd name="T3" fmla="*/ 0 h 1588"/>
                  <a:gd name="T4" fmla="*/ 0 w 41"/>
                  <a:gd name="T5" fmla="*/ 0 h 158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588"/>
                  <a:gd name="T11" fmla="*/ 41 w 41"/>
                  <a:gd name="T12" fmla="*/ 1588 h 158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588">
                    <a:moveTo>
                      <a:pt x="41" y="0"/>
                    </a:moveTo>
                    <a:lnTo>
                      <a:pt x="3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659" name="Freeform 111"/>
              <p:cNvSpPr>
                <a:spLocks/>
              </p:cNvSpPr>
              <p:nvPr/>
            </p:nvSpPr>
            <p:spPr bwMode="auto">
              <a:xfrm>
                <a:off x="3222625" y="1317626"/>
                <a:ext cx="209550" cy="1588"/>
              </a:xfrm>
              <a:custGeom>
                <a:avLst/>
                <a:gdLst>
                  <a:gd name="T0" fmla="*/ 69 w 69"/>
                  <a:gd name="T1" fmla="*/ 0 h 1588"/>
                  <a:gd name="T2" fmla="*/ 38 w 69"/>
                  <a:gd name="T3" fmla="*/ 0 h 1588"/>
                  <a:gd name="T4" fmla="*/ 3 w 69"/>
                  <a:gd name="T5" fmla="*/ 0 h 1588"/>
                  <a:gd name="T6" fmla="*/ 0 w 69"/>
                  <a:gd name="T7" fmla="*/ 0 h 15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588"/>
                  <a:gd name="T14" fmla="*/ 69 w 69"/>
                  <a:gd name="T15" fmla="*/ 1588 h 15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588">
                    <a:moveTo>
                      <a:pt x="69" y="0"/>
                    </a:moveTo>
                    <a:lnTo>
                      <a:pt x="38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8650" name="Rectangle 112"/>
            <p:cNvSpPr>
              <a:spLocks noChangeArrowheads="1"/>
            </p:cNvSpPr>
            <p:nvPr/>
          </p:nvSpPr>
          <p:spPr bwMode="auto">
            <a:xfrm>
              <a:off x="3176588" y="296863"/>
              <a:ext cx="51752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Bd_2</a:t>
              </a:r>
              <a:endParaRPr lang="en-US"/>
            </a:p>
          </p:txBody>
        </p:sp>
      </p:grpSp>
      <p:grpSp>
        <p:nvGrpSpPr>
          <p:cNvPr id="18454" name="Group 2464"/>
          <p:cNvGrpSpPr>
            <a:grpSpLocks/>
          </p:cNvGrpSpPr>
          <p:nvPr/>
        </p:nvGrpSpPr>
        <p:grpSpPr bwMode="auto">
          <a:xfrm>
            <a:off x="11493500" y="2244725"/>
            <a:ext cx="1555750" cy="569913"/>
            <a:chOff x="4090988" y="296863"/>
            <a:chExt cx="1555750" cy="569913"/>
          </a:xfrm>
        </p:grpSpPr>
        <p:grpSp>
          <p:nvGrpSpPr>
            <p:cNvPr id="18642" name="Group 406"/>
            <p:cNvGrpSpPr>
              <a:grpSpLocks/>
            </p:cNvGrpSpPr>
            <p:nvPr/>
          </p:nvGrpSpPr>
          <p:grpSpPr bwMode="auto">
            <a:xfrm>
              <a:off x="4090988" y="654051"/>
              <a:ext cx="1555750" cy="212725"/>
              <a:chOff x="4090988" y="654051"/>
              <a:chExt cx="1555750" cy="212725"/>
            </a:xfrm>
          </p:grpSpPr>
          <p:sp>
            <p:nvSpPr>
              <p:cNvPr id="18644" name="AutoShape 114"/>
              <p:cNvSpPr>
                <a:spLocks noChangeArrowheads="1"/>
              </p:cNvSpPr>
              <p:nvPr/>
            </p:nvSpPr>
            <p:spPr bwMode="auto">
              <a:xfrm>
                <a:off x="5011738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645" name="Rectangle 115"/>
              <p:cNvSpPr>
                <a:spLocks noChangeArrowheads="1"/>
              </p:cNvSpPr>
              <p:nvPr/>
            </p:nvSpPr>
            <p:spPr bwMode="auto">
              <a:xfrm>
                <a:off x="4090988" y="654051"/>
                <a:ext cx="815975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0000"/>
                    </a:solidFill>
                  </a:rPr>
                  <a:t>Xipes0227</a:t>
                </a:r>
                <a:endParaRPr lang="en-US"/>
              </a:p>
            </p:txBody>
          </p:sp>
          <p:sp>
            <p:nvSpPr>
              <p:cNvPr id="18646" name="Rectangle 116"/>
              <p:cNvSpPr>
                <a:spLocks noChangeArrowheads="1"/>
              </p:cNvSpPr>
              <p:nvPr/>
            </p:nvSpPr>
            <p:spPr bwMode="auto">
              <a:xfrm>
                <a:off x="5284788" y="6619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22.2</a:t>
                </a:r>
                <a:endParaRPr lang="en-US"/>
              </a:p>
            </p:txBody>
          </p:sp>
          <p:sp>
            <p:nvSpPr>
              <p:cNvPr id="18647" name="Freeform 117"/>
              <p:cNvSpPr>
                <a:spLocks/>
              </p:cNvSpPr>
              <p:nvPr/>
            </p:nvSpPr>
            <p:spPr bwMode="auto">
              <a:xfrm>
                <a:off x="5118101" y="704851"/>
                <a:ext cx="123825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648" name="Freeform 118"/>
              <p:cNvSpPr>
                <a:spLocks/>
              </p:cNvSpPr>
              <p:nvPr/>
            </p:nvSpPr>
            <p:spPr bwMode="auto">
              <a:xfrm>
                <a:off x="4895851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1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8643" name="Rectangle 119"/>
            <p:cNvSpPr>
              <a:spLocks noChangeArrowheads="1"/>
            </p:cNvSpPr>
            <p:nvPr/>
          </p:nvSpPr>
          <p:spPr bwMode="auto">
            <a:xfrm>
              <a:off x="4849813" y="296863"/>
              <a:ext cx="51752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Bd_4</a:t>
              </a:r>
              <a:endParaRPr lang="en-US"/>
            </a:p>
          </p:txBody>
        </p:sp>
      </p:grpSp>
      <p:grpSp>
        <p:nvGrpSpPr>
          <p:cNvPr id="18455" name="Group 2472"/>
          <p:cNvGrpSpPr>
            <a:grpSpLocks/>
          </p:cNvGrpSpPr>
          <p:nvPr/>
        </p:nvGrpSpPr>
        <p:grpSpPr bwMode="auto">
          <a:xfrm>
            <a:off x="11493500" y="964702"/>
            <a:ext cx="1555750" cy="796925"/>
            <a:chOff x="5764213" y="296863"/>
            <a:chExt cx="1555750" cy="796926"/>
          </a:xfrm>
        </p:grpSpPr>
        <p:grpSp>
          <p:nvGrpSpPr>
            <p:cNvPr id="18631" name="Group 405"/>
            <p:cNvGrpSpPr>
              <a:grpSpLocks/>
            </p:cNvGrpSpPr>
            <p:nvPr/>
          </p:nvGrpSpPr>
          <p:grpSpPr bwMode="auto">
            <a:xfrm>
              <a:off x="5764213" y="654051"/>
              <a:ext cx="1555750" cy="439738"/>
              <a:chOff x="5764213" y="654051"/>
              <a:chExt cx="1555750" cy="439738"/>
            </a:xfrm>
          </p:grpSpPr>
          <p:sp>
            <p:nvSpPr>
              <p:cNvPr id="18633" name="AutoShape 121"/>
              <p:cNvSpPr>
                <a:spLocks noChangeArrowheads="1"/>
              </p:cNvSpPr>
              <p:nvPr/>
            </p:nvSpPr>
            <p:spPr bwMode="auto">
              <a:xfrm>
                <a:off x="6684963" y="654051"/>
                <a:ext cx="106363" cy="361950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634" name="Rectangle 122"/>
              <p:cNvSpPr>
                <a:spLocks noChangeArrowheads="1"/>
              </p:cNvSpPr>
              <p:nvPr/>
            </p:nvSpPr>
            <p:spPr bwMode="auto">
              <a:xfrm>
                <a:off x="5764213" y="654051"/>
                <a:ext cx="815975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8000"/>
                    </a:solidFill>
                  </a:rPr>
                  <a:t>Xipes0176</a:t>
                </a:r>
                <a:endParaRPr lang="en-US"/>
              </a:p>
            </p:txBody>
          </p:sp>
          <p:sp>
            <p:nvSpPr>
              <p:cNvPr id="18635" name="Rectangle 123"/>
              <p:cNvSpPr>
                <a:spLocks noChangeArrowheads="1"/>
              </p:cNvSpPr>
              <p:nvPr/>
            </p:nvSpPr>
            <p:spPr bwMode="auto">
              <a:xfrm>
                <a:off x="6958013" y="661988"/>
                <a:ext cx="276225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3.2</a:t>
                </a:r>
                <a:endParaRPr lang="en-US"/>
              </a:p>
            </p:txBody>
          </p:sp>
          <p:sp>
            <p:nvSpPr>
              <p:cNvPr id="18636" name="Freeform 124"/>
              <p:cNvSpPr>
                <a:spLocks/>
              </p:cNvSpPr>
              <p:nvPr/>
            </p:nvSpPr>
            <p:spPr bwMode="auto">
              <a:xfrm>
                <a:off x="6791326" y="704851"/>
                <a:ext cx="123825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637" name="Freeform 125"/>
              <p:cNvSpPr>
                <a:spLocks/>
              </p:cNvSpPr>
              <p:nvPr/>
            </p:nvSpPr>
            <p:spPr bwMode="auto">
              <a:xfrm>
                <a:off x="6569076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1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638" name="Rectangle 126"/>
              <p:cNvSpPr>
                <a:spLocks noChangeArrowheads="1"/>
              </p:cNvSpPr>
              <p:nvPr/>
            </p:nvSpPr>
            <p:spPr bwMode="auto">
              <a:xfrm>
                <a:off x="5764213" y="879476"/>
                <a:ext cx="815975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1A5721"/>
                    </a:solidFill>
                  </a:rPr>
                  <a:t>Xipes0224</a:t>
                </a:r>
                <a:endParaRPr lang="en-US"/>
              </a:p>
            </p:txBody>
          </p:sp>
          <p:sp>
            <p:nvSpPr>
              <p:cNvPr id="18639" name="Rectangle 127"/>
              <p:cNvSpPr>
                <a:spLocks noChangeArrowheads="1"/>
              </p:cNvSpPr>
              <p:nvPr/>
            </p:nvSpPr>
            <p:spPr bwMode="auto">
              <a:xfrm>
                <a:off x="6958013" y="889001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24.6</a:t>
                </a:r>
                <a:endParaRPr lang="en-US"/>
              </a:p>
            </p:txBody>
          </p:sp>
          <p:sp>
            <p:nvSpPr>
              <p:cNvPr id="18640" name="Freeform 128"/>
              <p:cNvSpPr>
                <a:spLocks/>
              </p:cNvSpPr>
              <p:nvPr/>
            </p:nvSpPr>
            <p:spPr bwMode="auto">
              <a:xfrm>
                <a:off x="6791326" y="965201"/>
                <a:ext cx="123825" cy="1588"/>
              </a:xfrm>
              <a:custGeom>
                <a:avLst/>
                <a:gdLst>
                  <a:gd name="T0" fmla="*/ 41 w 41"/>
                  <a:gd name="T1" fmla="*/ 0 h 1588"/>
                  <a:gd name="T2" fmla="*/ 35 w 41"/>
                  <a:gd name="T3" fmla="*/ 0 h 1588"/>
                  <a:gd name="T4" fmla="*/ 0 w 41"/>
                  <a:gd name="T5" fmla="*/ 0 h 158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588"/>
                  <a:gd name="T11" fmla="*/ 41 w 41"/>
                  <a:gd name="T12" fmla="*/ 1588 h 158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588">
                    <a:moveTo>
                      <a:pt x="41" y="0"/>
                    </a:moveTo>
                    <a:lnTo>
                      <a:pt x="3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8641" name="Freeform 129"/>
              <p:cNvSpPr>
                <a:spLocks/>
              </p:cNvSpPr>
              <p:nvPr/>
            </p:nvSpPr>
            <p:spPr bwMode="auto">
              <a:xfrm>
                <a:off x="6569076" y="965201"/>
                <a:ext cx="209550" cy="1588"/>
              </a:xfrm>
              <a:custGeom>
                <a:avLst/>
                <a:gdLst>
                  <a:gd name="T0" fmla="*/ 69 w 69"/>
                  <a:gd name="T1" fmla="*/ 0 h 1588"/>
                  <a:gd name="T2" fmla="*/ 38 w 69"/>
                  <a:gd name="T3" fmla="*/ 0 h 1588"/>
                  <a:gd name="T4" fmla="*/ 3 w 69"/>
                  <a:gd name="T5" fmla="*/ 0 h 1588"/>
                  <a:gd name="T6" fmla="*/ 0 w 69"/>
                  <a:gd name="T7" fmla="*/ 0 h 15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588"/>
                  <a:gd name="T14" fmla="*/ 69 w 69"/>
                  <a:gd name="T15" fmla="*/ 1588 h 15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588">
                    <a:moveTo>
                      <a:pt x="69" y="0"/>
                    </a:moveTo>
                    <a:lnTo>
                      <a:pt x="38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1">
                <a:solidFill>
                  <a:srgbClr val="1A57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8632" name="Rectangle 130"/>
            <p:cNvSpPr>
              <a:spLocks noChangeArrowheads="1"/>
            </p:cNvSpPr>
            <p:nvPr/>
          </p:nvSpPr>
          <p:spPr bwMode="auto">
            <a:xfrm>
              <a:off x="6523038" y="296863"/>
              <a:ext cx="51752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Bd_5</a:t>
              </a:r>
              <a:endParaRPr lang="en-US"/>
            </a:p>
          </p:txBody>
        </p:sp>
      </p:grpSp>
      <p:grpSp>
        <p:nvGrpSpPr>
          <p:cNvPr id="18456" name="Group 2533"/>
          <p:cNvGrpSpPr>
            <a:grpSpLocks/>
          </p:cNvGrpSpPr>
          <p:nvPr/>
        </p:nvGrpSpPr>
        <p:grpSpPr bwMode="auto">
          <a:xfrm>
            <a:off x="4494590" y="482600"/>
            <a:ext cx="1807785" cy="6024563"/>
            <a:chOff x="1360865" y="-1503363"/>
            <a:chExt cx="1807786" cy="6024564"/>
          </a:xfrm>
        </p:grpSpPr>
        <p:sp>
          <p:nvSpPr>
            <p:cNvPr id="18501" name="AutoShape 174"/>
            <p:cNvSpPr>
              <a:spLocks noChangeArrowheads="1"/>
            </p:cNvSpPr>
            <p:nvPr/>
          </p:nvSpPr>
          <p:spPr bwMode="auto">
            <a:xfrm>
              <a:off x="2449513" y="-1146175"/>
              <a:ext cx="106363" cy="4197350"/>
            </a:xfrm>
            <a:prstGeom prst="roundRect">
              <a:avLst>
                <a:gd name="adj" fmla="val 50000"/>
              </a:avLst>
            </a:pr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02" name="Rectangle 175"/>
            <p:cNvSpPr>
              <a:spLocks noChangeArrowheads="1"/>
            </p:cNvSpPr>
            <p:nvPr/>
          </p:nvSpPr>
          <p:spPr bwMode="auto">
            <a:xfrm>
              <a:off x="1528763" y="-1146175"/>
              <a:ext cx="817563" cy="207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 i="1" u="sng">
                  <a:solidFill>
                    <a:srgbClr val="1A5721"/>
                  </a:solidFill>
                </a:rPr>
                <a:t>Xipes0224</a:t>
              </a:r>
              <a:endParaRPr lang="en-US"/>
            </a:p>
          </p:txBody>
        </p:sp>
        <p:sp>
          <p:nvSpPr>
            <p:cNvPr id="18503" name="Rectangle 176"/>
            <p:cNvSpPr>
              <a:spLocks noChangeArrowheads="1"/>
            </p:cNvSpPr>
            <p:nvPr/>
          </p:nvSpPr>
          <p:spPr bwMode="auto">
            <a:xfrm>
              <a:off x="2724151" y="-1138238"/>
              <a:ext cx="277813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0.0</a:t>
              </a:r>
              <a:endParaRPr lang="en-US"/>
            </a:p>
          </p:txBody>
        </p:sp>
        <p:sp>
          <p:nvSpPr>
            <p:cNvPr id="18504" name="Freeform 177"/>
            <p:cNvSpPr>
              <a:spLocks/>
            </p:cNvSpPr>
            <p:nvPr/>
          </p:nvSpPr>
          <p:spPr bwMode="auto">
            <a:xfrm>
              <a:off x="2555876" y="-1095375"/>
              <a:ext cx="125413" cy="33338"/>
            </a:xfrm>
            <a:custGeom>
              <a:avLst/>
              <a:gdLst>
                <a:gd name="T0" fmla="*/ 41 w 41"/>
                <a:gd name="T1" fmla="*/ 11 h 11"/>
                <a:gd name="T2" fmla="*/ 35 w 41"/>
                <a:gd name="T3" fmla="*/ 11 h 11"/>
                <a:gd name="T4" fmla="*/ 0 w 41"/>
                <a:gd name="T5" fmla="*/ 0 h 11"/>
                <a:gd name="T6" fmla="*/ 0 60000 65536"/>
                <a:gd name="T7" fmla="*/ 0 60000 65536"/>
                <a:gd name="T8" fmla="*/ 0 60000 65536"/>
                <a:gd name="T9" fmla="*/ 0 w 41"/>
                <a:gd name="T10" fmla="*/ 0 h 11"/>
                <a:gd name="T11" fmla="*/ 41 w 41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11">
                  <a:moveTo>
                    <a:pt x="41" y="11"/>
                  </a:moveTo>
                  <a:lnTo>
                    <a:pt x="35" y="11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05" name="Freeform 178"/>
            <p:cNvSpPr>
              <a:spLocks/>
            </p:cNvSpPr>
            <p:nvPr/>
          </p:nvSpPr>
          <p:spPr bwMode="auto">
            <a:xfrm>
              <a:off x="2333626" y="-1095375"/>
              <a:ext cx="211138" cy="33338"/>
            </a:xfrm>
            <a:custGeom>
              <a:avLst/>
              <a:gdLst>
                <a:gd name="T0" fmla="*/ 69 w 69"/>
                <a:gd name="T1" fmla="*/ 0 h 11"/>
                <a:gd name="T2" fmla="*/ 38 w 69"/>
                <a:gd name="T3" fmla="*/ 0 h 11"/>
                <a:gd name="T4" fmla="*/ 3 w 69"/>
                <a:gd name="T5" fmla="*/ 11 h 11"/>
                <a:gd name="T6" fmla="*/ 0 w 69"/>
                <a:gd name="T7" fmla="*/ 11 h 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"/>
                <a:gd name="T13" fmla="*/ 0 h 11"/>
                <a:gd name="T14" fmla="*/ 69 w 69"/>
                <a:gd name="T15" fmla="*/ 11 h 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" h="11">
                  <a:moveTo>
                    <a:pt x="69" y="0"/>
                  </a:moveTo>
                  <a:lnTo>
                    <a:pt x="38" y="0"/>
                  </a:lnTo>
                  <a:lnTo>
                    <a:pt x="3" y="11"/>
                  </a:lnTo>
                  <a:lnTo>
                    <a:pt x="0" y="11"/>
                  </a:lnTo>
                </a:path>
              </a:pathLst>
            </a:custGeom>
            <a:noFill/>
            <a:ln w="12">
              <a:solidFill>
                <a:srgbClr val="1A572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06" name="Rectangle 179"/>
            <p:cNvSpPr>
              <a:spLocks noChangeArrowheads="1"/>
            </p:cNvSpPr>
            <p:nvPr/>
          </p:nvSpPr>
          <p:spPr bwMode="auto">
            <a:xfrm>
              <a:off x="1554163" y="-973138"/>
              <a:ext cx="782638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Xipes0019</a:t>
              </a:r>
              <a:endParaRPr lang="en-US"/>
            </a:p>
          </p:txBody>
        </p:sp>
        <p:sp>
          <p:nvSpPr>
            <p:cNvPr id="18507" name="Rectangle 180"/>
            <p:cNvSpPr>
              <a:spLocks noChangeArrowheads="1"/>
            </p:cNvSpPr>
            <p:nvPr/>
          </p:nvSpPr>
          <p:spPr bwMode="auto">
            <a:xfrm>
              <a:off x="2724151" y="-963613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15.1</a:t>
              </a:r>
              <a:endParaRPr lang="en-US"/>
            </a:p>
          </p:txBody>
        </p:sp>
        <p:sp>
          <p:nvSpPr>
            <p:cNvPr id="18508" name="Freeform 181"/>
            <p:cNvSpPr>
              <a:spLocks/>
            </p:cNvSpPr>
            <p:nvPr/>
          </p:nvSpPr>
          <p:spPr bwMode="auto">
            <a:xfrm>
              <a:off x="2555876" y="-887413"/>
              <a:ext cx="125413" cy="334963"/>
            </a:xfrm>
            <a:custGeom>
              <a:avLst/>
              <a:gdLst>
                <a:gd name="T0" fmla="*/ 41 w 41"/>
                <a:gd name="T1" fmla="*/ 0 h 110"/>
                <a:gd name="T2" fmla="*/ 35 w 41"/>
                <a:gd name="T3" fmla="*/ 0 h 110"/>
                <a:gd name="T4" fmla="*/ 0 w 41"/>
                <a:gd name="T5" fmla="*/ 110 h 110"/>
                <a:gd name="T6" fmla="*/ 0 60000 65536"/>
                <a:gd name="T7" fmla="*/ 0 60000 65536"/>
                <a:gd name="T8" fmla="*/ 0 60000 65536"/>
                <a:gd name="T9" fmla="*/ 0 w 41"/>
                <a:gd name="T10" fmla="*/ 0 h 110"/>
                <a:gd name="T11" fmla="*/ 41 w 41"/>
                <a:gd name="T12" fmla="*/ 110 h 1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110">
                  <a:moveTo>
                    <a:pt x="41" y="0"/>
                  </a:moveTo>
                  <a:lnTo>
                    <a:pt x="35" y="0"/>
                  </a:lnTo>
                  <a:lnTo>
                    <a:pt x="0" y="110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09" name="Freeform 182"/>
            <p:cNvSpPr>
              <a:spLocks/>
            </p:cNvSpPr>
            <p:nvPr/>
          </p:nvSpPr>
          <p:spPr bwMode="auto">
            <a:xfrm>
              <a:off x="2327276" y="-887413"/>
              <a:ext cx="223838" cy="334963"/>
            </a:xfrm>
            <a:custGeom>
              <a:avLst/>
              <a:gdLst>
                <a:gd name="T0" fmla="*/ 73 w 73"/>
                <a:gd name="T1" fmla="*/ 110 h 110"/>
                <a:gd name="T2" fmla="*/ 40 w 73"/>
                <a:gd name="T3" fmla="*/ 110 h 110"/>
                <a:gd name="T4" fmla="*/ 5 w 73"/>
                <a:gd name="T5" fmla="*/ 0 h 110"/>
                <a:gd name="T6" fmla="*/ 0 w 73"/>
                <a:gd name="T7" fmla="*/ 0 h 1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3"/>
                <a:gd name="T13" fmla="*/ 0 h 110"/>
                <a:gd name="T14" fmla="*/ 73 w 73"/>
                <a:gd name="T15" fmla="*/ 110 h 1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3" h="110">
                  <a:moveTo>
                    <a:pt x="73" y="110"/>
                  </a:moveTo>
                  <a:lnTo>
                    <a:pt x="40" y="110"/>
                  </a:lnTo>
                  <a:lnTo>
                    <a:pt x="5" y="0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10" name="Rectangle 183"/>
            <p:cNvSpPr>
              <a:spLocks noChangeArrowheads="1"/>
            </p:cNvSpPr>
            <p:nvPr/>
          </p:nvSpPr>
          <p:spPr bwMode="auto">
            <a:xfrm>
              <a:off x="1554163" y="-798513"/>
              <a:ext cx="782638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Xipes0156</a:t>
              </a:r>
              <a:endParaRPr lang="en-US"/>
            </a:p>
          </p:txBody>
        </p:sp>
        <p:sp>
          <p:nvSpPr>
            <p:cNvPr id="18511" name="Rectangle 184"/>
            <p:cNvSpPr>
              <a:spLocks noChangeArrowheads="1"/>
            </p:cNvSpPr>
            <p:nvPr/>
          </p:nvSpPr>
          <p:spPr bwMode="auto">
            <a:xfrm>
              <a:off x="2724151" y="-790575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21.2</a:t>
              </a:r>
              <a:endParaRPr lang="en-US"/>
            </a:p>
          </p:txBody>
        </p:sp>
        <p:sp>
          <p:nvSpPr>
            <p:cNvPr id="18512" name="Freeform 185"/>
            <p:cNvSpPr>
              <a:spLocks/>
            </p:cNvSpPr>
            <p:nvPr/>
          </p:nvSpPr>
          <p:spPr bwMode="auto">
            <a:xfrm>
              <a:off x="2555876" y="-714375"/>
              <a:ext cx="125413" cy="381000"/>
            </a:xfrm>
            <a:custGeom>
              <a:avLst/>
              <a:gdLst>
                <a:gd name="T0" fmla="*/ 41 w 41"/>
                <a:gd name="T1" fmla="*/ 0 h 125"/>
                <a:gd name="T2" fmla="*/ 35 w 41"/>
                <a:gd name="T3" fmla="*/ 0 h 125"/>
                <a:gd name="T4" fmla="*/ 0 w 41"/>
                <a:gd name="T5" fmla="*/ 125 h 125"/>
                <a:gd name="T6" fmla="*/ 0 60000 65536"/>
                <a:gd name="T7" fmla="*/ 0 60000 65536"/>
                <a:gd name="T8" fmla="*/ 0 60000 65536"/>
                <a:gd name="T9" fmla="*/ 0 w 41"/>
                <a:gd name="T10" fmla="*/ 0 h 125"/>
                <a:gd name="T11" fmla="*/ 41 w 41"/>
                <a:gd name="T12" fmla="*/ 125 h 12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125">
                  <a:moveTo>
                    <a:pt x="41" y="0"/>
                  </a:moveTo>
                  <a:lnTo>
                    <a:pt x="35" y="0"/>
                  </a:lnTo>
                  <a:lnTo>
                    <a:pt x="0" y="125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13" name="Freeform 186"/>
            <p:cNvSpPr>
              <a:spLocks/>
            </p:cNvSpPr>
            <p:nvPr/>
          </p:nvSpPr>
          <p:spPr bwMode="auto">
            <a:xfrm>
              <a:off x="2327276" y="-714375"/>
              <a:ext cx="223838" cy="381000"/>
            </a:xfrm>
            <a:custGeom>
              <a:avLst/>
              <a:gdLst>
                <a:gd name="T0" fmla="*/ 73 w 73"/>
                <a:gd name="T1" fmla="*/ 125 h 125"/>
                <a:gd name="T2" fmla="*/ 40 w 73"/>
                <a:gd name="T3" fmla="*/ 125 h 125"/>
                <a:gd name="T4" fmla="*/ 5 w 73"/>
                <a:gd name="T5" fmla="*/ 0 h 125"/>
                <a:gd name="T6" fmla="*/ 0 w 73"/>
                <a:gd name="T7" fmla="*/ 0 h 1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3"/>
                <a:gd name="T13" fmla="*/ 0 h 125"/>
                <a:gd name="T14" fmla="*/ 73 w 73"/>
                <a:gd name="T15" fmla="*/ 125 h 1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3" h="125">
                  <a:moveTo>
                    <a:pt x="73" y="125"/>
                  </a:moveTo>
                  <a:lnTo>
                    <a:pt x="40" y="125"/>
                  </a:lnTo>
                  <a:lnTo>
                    <a:pt x="5" y="0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14" name="Rectangle 187"/>
            <p:cNvSpPr>
              <a:spLocks noChangeArrowheads="1"/>
            </p:cNvSpPr>
            <p:nvPr/>
          </p:nvSpPr>
          <p:spPr bwMode="auto">
            <a:xfrm>
              <a:off x="1554163" y="-625475"/>
              <a:ext cx="782638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Xipes0151</a:t>
              </a:r>
              <a:endParaRPr lang="en-US"/>
            </a:p>
          </p:txBody>
        </p:sp>
        <p:sp>
          <p:nvSpPr>
            <p:cNvPr id="18515" name="Rectangle 188"/>
            <p:cNvSpPr>
              <a:spLocks noChangeArrowheads="1"/>
            </p:cNvSpPr>
            <p:nvPr/>
          </p:nvSpPr>
          <p:spPr bwMode="auto">
            <a:xfrm>
              <a:off x="2724151" y="-615950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23.8</a:t>
              </a:r>
              <a:endParaRPr lang="en-US"/>
            </a:p>
          </p:txBody>
        </p:sp>
        <p:sp>
          <p:nvSpPr>
            <p:cNvPr id="18516" name="Freeform 189"/>
            <p:cNvSpPr>
              <a:spLocks/>
            </p:cNvSpPr>
            <p:nvPr/>
          </p:nvSpPr>
          <p:spPr bwMode="auto">
            <a:xfrm>
              <a:off x="2555876" y="-539750"/>
              <a:ext cx="125413" cy="301625"/>
            </a:xfrm>
            <a:custGeom>
              <a:avLst/>
              <a:gdLst>
                <a:gd name="T0" fmla="*/ 41 w 41"/>
                <a:gd name="T1" fmla="*/ 0 h 99"/>
                <a:gd name="T2" fmla="*/ 35 w 41"/>
                <a:gd name="T3" fmla="*/ 0 h 99"/>
                <a:gd name="T4" fmla="*/ 0 w 41"/>
                <a:gd name="T5" fmla="*/ 99 h 99"/>
                <a:gd name="T6" fmla="*/ 0 60000 65536"/>
                <a:gd name="T7" fmla="*/ 0 60000 65536"/>
                <a:gd name="T8" fmla="*/ 0 60000 65536"/>
                <a:gd name="T9" fmla="*/ 0 w 41"/>
                <a:gd name="T10" fmla="*/ 0 h 99"/>
                <a:gd name="T11" fmla="*/ 41 w 41"/>
                <a:gd name="T12" fmla="*/ 99 h 9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99">
                  <a:moveTo>
                    <a:pt x="41" y="0"/>
                  </a:moveTo>
                  <a:lnTo>
                    <a:pt x="35" y="0"/>
                  </a:lnTo>
                  <a:lnTo>
                    <a:pt x="0" y="99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17" name="Freeform 190"/>
            <p:cNvSpPr>
              <a:spLocks/>
            </p:cNvSpPr>
            <p:nvPr/>
          </p:nvSpPr>
          <p:spPr bwMode="auto">
            <a:xfrm>
              <a:off x="2327276" y="-539750"/>
              <a:ext cx="223838" cy="301625"/>
            </a:xfrm>
            <a:custGeom>
              <a:avLst/>
              <a:gdLst>
                <a:gd name="T0" fmla="*/ 73 w 73"/>
                <a:gd name="T1" fmla="*/ 99 h 99"/>
                <a:gd name="T2" fmla="*/ 40 w 73"/>
                <a:gd name="T3" fmla="*/ 99 h 99"/>
                <a:gd name="T4" fmla="*/ 5 w 73"/>
                <a:gd name="T5" fmla="*/ 0 h 99"/>
                <a:gd name="T6" fmla="*/ 0 w 73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3"/>
                <a:gd name="T13" fmla="*/ 0 h 99"/>
                <a:gd name="T14" fmla="*/ 73 w 73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3" h="99">
                  <a:moveTo>
                    <a:pt x="73" y="99"/>
                  </a:moveTo>
                  <a:lnTo>
                    <a:pt x="40" y="99"/>
                  </a:lnTo>
                  <a:lnTo>
                    <a:pt x="5" y="0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18" name="Rectangle 191"/>
            <p:cNvSpPr>
              <a:spLocks noChangeArrowheads="1"/>
            </p:cNvSpPr>
            <p:nvPr/>
          </p:nvSpPr>
          <p:spPr bwMode="auto">
            <a:xfrm>
              <a:off x="1554163" y="-450850"/>
              <a:ext cx="782638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Xipes0141</a:t>
              </a:r>
              <a:endParaRPr lang="en-US"/>
            </a:p>
          </p:txBody>
        </p:sp>
        <p:sp>
          <p:nvSpPr>
            <p:cNvPr id="18519" name="Rectangle 192"/>
            <p:cNvSpPr>
              <a:spLocks noChangeArrowheads="1"/>
            </p:cNvSpPr>
            <p:nvPr/>
          </p:nvSpPr>
          <p:spPr bwMode="auto">
            <a:xfrm>
              <a:off x="2724151" y="-442913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34.5</a:t>
              </a:r>
              <a:endParaRPr lang="en-US"/>
            </a:p>
          </p:txBody>
        </p:sp>
        <p:sp>
          <p:nvSpPr>
            <p:cNvPr id="18520" name="Freeform 193"/>
            <p:cNvSpPr>
              <a:spLocks/>
            </p:cNvSpPr>
            <p:nvPr/>
          </p:nvSpPr>
          <p:spPr bwMode="auto">
            <a:xfrm>
              <a:off x="2555876" y="-366713"/>
              <a:ext cx="125413" cy="512763"/>
            </a:xfrm>
            <a:custGeom>
              <a:avLst/>
              <a:gdLst>
                <a:gd name="T0" fmla="*/ 41 w 41"/>
                <a:gd name="T1" fmla="*/ 0 h 168"/>
                <a:gd name="T2" fmla="*/ 35 w 41"/>
                <a:gd name="T3" fmla="*/ 0 h 168"/>
                <a:gd name="T4" fmla="*/ 0 w 41"/>
                <a:gd name="T5" fmla="*/ 168 h 168"/>
                <a:gd name="T6" fmla="*/ 0 60000 65536"/>
                <a:gd name="T7" fmla="*/ 0 60000 65536"/>
                <a:gd name="T8" fmla="*/ 0 60000 65536"/>
                <a:gd name="T9" fmla="*/ 0 w 41"/>
                <a:gd name="T10" fmla="*/ 0 h 168"/>
                <a:gd name="T11" fmla="*/ 41 w 41"/>
                <a:gd name="T12" fmla="*/ 168 h 1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168">
                  <a:moveTo>
                    <a:pt x="41" y="0"/>
                  </a:moveTo>
                  <a:lnTo>
                    <a:pt x="35" y="0"/>
                  </a:lnTo>
                  <a:lnTo>
                    <a:pt x="0" y="168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21" name="Freeform 194"/>
            <p:cNvSpPr>
              <a:spLocks/>
            </p:cNvSpPr>
            <p:nvPr/>
          </p:nvSpPr>
          <p:spPr bwMode="auto">
            <a:xfrm>
              <a:off x="2327276" y="-366713"/>
              <a:ext cx="223838" cy="512763"/>
            </a:xfrm>
            <a:custGeom>
              <a:avLst/>
              <a:gdLst>
                <a:gd name="T0" fmla="*/ 73 w 73"/>
                <a:gd name="T1" fmla="*/ 168 h 168"/>
                <a:gd name="T2" fmla="*/ 40 w 73"/>
                <a:gd name="T3" fmla="*/ 168 h 168"/>
                <a:gd name="T4" fmla="*/ 5 w 73"/>
                <a:gd name="T5" fmla="*/ 0 h 168"/>
                <a:gd name="T6" fmla="*/ 0 w 73"/>
                <a:gd name="T7" fmla="*/ 0 h 1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3"/>
                <a:gd name="T13" fmla="*/ 0 h 168"/>
                <a:gd name="T14" fmla="*/ 73 w 73"/>
                <a:gd name="T15" fmla="*/ 168 h 1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3" h="168">
                  <a:moveTo>
                    <a:pt x="73" y="168"/>
                  </a:moveTo>
                  <a:lnTo>
                    <a:pt x="40" y="168"/>
                  </a:lnTo>
                  <a:lnTo>
                    <a:pt x="5" y="0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22" name="Rectangle 195"/>
            <p:cNvSpPr>
              <a:spLocks noChangeArrowheads="1"/>
            </p:cNvSpPr>
            <p:nvPr/>
          </p:nvSpPr>
          <p:spPr bwMode="auto">
            <a:xfrm>
              <a:off x="1528763" y="-277813"/>
              <a:ext cx="817563" cy="21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 u="sng">
                  <a:solidFill>
                    <a:srgbClr val="A90E05"/>
                  </a:solidFill>
                </a:rPr>
                <a:t>Xipes0144</a:t>
              </a:r>
              <a:endParaRPr lang="en-US"/>
            </a:p>
          </p:txBody>
        </p:sp>
        <p:sp>
          <p:nvSpPr>
            <p:cNvPr id="18523" name="Rectangle 196"/>
            <p:cNvSpPr>
              <a:spLocks noChangeArrowheads="1"/>
            </p:cNvSpPr>
            <p:nvPr/>
          </p:nvSpPr>
          <p:spPr bwMode="auto">
            <a:xfrm>
              <a:off x="2724151" y="-265113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35.0</a:t>
              </a:r>
              <a:endParaRPr lang="en-US"/>
            </a:p>
          </p:txBody>
        </p:sp>
        <p:sp>
          <p:nvSpPr>
            <p:cNvPr id="18524" name="Freeform 197"/>
            <p:cNvSpPr>
              <a:spLocks/>
            </p:cNvSpPr>
            <p:nvPr/>
          </p:nvSpPr>
          <p:spPr bwMode="auto">
            <a:xfrm>
              <a:off x="2555876" y="-188913"/>
              <a:ext cx="125413" cy="352425"/>
            </a:xfrm>
            <a:custGeom>
              <a:avLst/>
              <a:gdLst>
                <a:gd name="T0" fmla="*/ 41 w 41"/>
                <a:gd name="T1" fmla="*/ 0 h 116"/>
                <a:gd name="T2" fmla="*/ 35 w 41"/>
                <a:gd name="T3" fmla="*/ 0 h 116"/>
                <a:gd name="T4" fmla="*/ 0 w 41"/>
                <a:gd name="T5" fmla="*/ 116 h 116"/>
                <a:gd name="T6" fmla="*/ 0 60000 65536"/>
                <a:gd name="T7" fmla="*/ 0 60000 65536"/>
                <a:gd name="T8" fmla="*/ 0 60000 65536"/>
                <a:gd name="T9" fmla="*/ 0 w 41"/>
                <a:gd name="T10" fmla="*/ 0 h 116"/>
                <a:gd name="T11" fmla="*/ 41 w 41"/>
                <a:gd name="T12" fmla="*/ 116 h 1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116">
                  <a:moveTo>
                    <a:pt x="41" y="0"/>
                  </a:moveTo>
                  <a:lnTo>
                    <a:pt x="35" y="0"/>
                  </a:lnTo>
                  <a:lnTo>
                    <a:pt x="0" y="116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25" name="Freeform 198"/>
            <p:cNvSpPr>
              <a:spLocks/>
            </p:cNvSpPr>
            <p:nvPr/>
          </p:nvSpPr>
          <p:spPr bwMode="auto">
            <a:xfrm>
              <a:off x="2333626" y="-188913"/>
              <a:ext cx="211138" cy="352425"/>
            </a:xfrm>
            <a:custGeom>
              <a:avLst/>
              <a:gdLst>
                <a:gd name="T0" fmla="*/ 69 w 69"/>
                <a:gd name="T1" fmla="*/ 116 h 116"/>
                <a:gd name="T2" fmla="*/ 38 w 69"/>
                <a:gd name="T3" fmla="*/ 116 h 116"/>
                <a:gd name="T4" fmla="*/ 3 w 69"/>
                <a:gd name="T5" fmla="*/ 0 h 116"/>
                <a:gd name="T6" fmla="*/ 0 w 69"/>
                <a:gd name="T7" fmla="*/ 0 h 1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"/>
                <a:gd name="T13" fmla="*/ 0 h 116"/>
                <a:gd name="T14" fmla="*/ 69 w 69"/>
                <a:gd name="T15" fmla="*/ 116 h 1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" h="116">
                  <a:moveTo>
                    <a:pt x="69" y="116"/>
                  </a:moveTo>
                  <a:lnTo>
                    <a:pt x="38" y="116"/>
                  </a:lnTo>
                  <a:lnTo>
                    <a:pt x="3" y="0"/>
                  </a:lnTo>
                  <a:lnTo>
                    <a:pt x="0" y="0"/>
                  </a:lnTo>
                </a:path>
              </a:pathLst>
            </a:custGeom>
            <a:noFill/>
            <a:ln w="12">
              <a:solidFill>
                <a:srgbClr val="A90E05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26" name="Rectangle 199"/>
            <p:cNvSpPr>
              <a:spLocks noChangeArrowheads="1"/>
            </p:cNvSpPr>
            <p:nvPr/>
          </p:nvSpPr>
          <p:spPr bwMode="auto">
            <a:xfrm>
              <a:off x="1554163" y="-98425"/>
              <a:ext cx="782638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Xipes0109</a:t>
              </a:r>
              <a:endParaRPr lang="en-US"/>
            </a:p>
          </p:txBody>
        </p:sp>
        <p:sp>
          <p:nvSpPr>
            <p:cNvPr id="18527" name="Rectangle 200"/>
            <p:cNvSpPr>
              <a:spLocks noChangeArrowheads="1"/>
            </p:cNvSpPr>
            <p:nvPr/>
          </p:nvSpPr>
          <p:spPr bwMode="auto">
            <a:xfrm>
              <a:off x="2724151" y="-88900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36.2</a:t>
              </a:r>
              <a:endParaRPr lang="en-US"/>
            </a:p>
          </p:txBody>
        </p:sp>
        <p:sp>
          <p:nvSpPr>
            <p:cNvPr id="18528" name="Freeform 201"/>
            <p:cNvSpPr>
              <a:spLocks/>
            </p:cNvSpPr>
            <p:nvPr/>
          </p:nvSpPr>
          <p:spPr bwMode="auto">
            <a:xfrm>
              <a:off x="2555876" y="-12700"/>
              <a:ext cx="125413" cy="222250"/>
            </a:xfrm>
            <a:custGeom>
              <a:avLst/>
              <a:gdLst>
                <a:gd name="T0" fmla="*/ 41 w 41"/>
                <a:gd name="T1" fmla="*/ 0 h 73"/>
                <a:gd name="T2" fmla="*/ 35 w 41"/>
                <a:gd name="T3" fmla="*/ 0 h 73"/>
                <a:gd name="T4" fmla="*/ 0 w 41"/>
                <a:gd name="T5" fmla="*/ 73 h 73"/>
                <a:gd name="T6" fmla="*/ 0 60000 65536"/>
                <a:gd name="T7" fmla="*/ 0 60000 65536"/>
                <a:gd name="T8" fmla="*/ 0 60000 65536"/>
                <a:gd name="T9" fmla="*/ 0 w 41"/>
                <a:gd name="T10" fmla="*/ 0 h 73"/>
                <a:gd name="T11" fmla="*/ 41 w 41"/>
                <a:gd name="T12" fmla="*/ 73 h 7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73">
                  <a:moveTo>
                    <a:pt x="41" y="0"/>
                  </a:moveTo>
                  <a:lnTo>
                    <a:pt x="35" y="0"/>
                  </a:lnTo>
                  <a:lnTo>
                    <a:pt x="0" y="73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29" name="Freeform 202"/>
            <p:cNvSpPr>
              <a:spLocks/>
            </p:cNvSpPr>
            <p:nvPr/>
          </p:nvSpPr>
          <p:spPr bwMode="auto">
            <a:xfrm>
              <a:off x="2327276" y="-12700"/>
              <a:ext cx="223838" cy="222250"/>
            </a:xfrm>
            <a:custGeom>
              <a:avLst/>
              <a:gdLst>
                <a:gd name="T0" fmla="*/ 73 w 73"/>
                <a:gd name="T1" fmla="*/ 73 h 73"/>
                <a:gd name="T2" fmla="*/ 40 w 73"/>
                <a:gd name="T3" fmla="*/ 73 h 73"/>
                <a:gd name="T4" fmla="*/ 5 w 73"/>
                <a:gd name="T5" fmla="*/ 0 h 73"/>
                <a:gd name="T6" fmla="*/ 0 w 73"/>
                <a:gd name="T7" fmla="*/ 0 h 7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3"/>
                <a:gd name="T13" fmla="*/ 0 h 73"/>
                <a:gd name="T14" fmla="*/ 73 w 73"/>
                <a:gd name="T15" fmla="*/ 73 h 7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3" h="73">
                  <a:moveTo>
                    <a:pt x="73" y="73"/>
                  </a:moveTo>
                  <a:lnTo>
                    <a:pt x="40" y="73"/>
                  </a:lnTo>
                  <a:lnTo>
                    <a:pt x="5" y="0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30" name="Rectangle 203"/>
            <p:cNvSpPr>
              <a:spLocks noChangeArrowheads="1"/>
            </p:cNvSpPr>
            <p:nvPr/>
          </p:nvSpPr>
          <p:spPr bwMode="auto">
            <a:xfrm>
              <a:off x="1528763" y="76200"/>
              <a:ext cx="741742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 dirty="0">
                  <a:solidFill>
                    <a:srgbClr val="0F02AE"/>
                  </a:solidFill>
                </a:rPr>
                <a:t>Xipes0011</a:t>
              </a:r>
              <a:endParaRPr lang="en-US" dirty="0"/>
            </a:p>
          </p:txBody>
        </p:sp>
        <p:sp>
          <p:nvSpPr>
            <p:cNvPr id="18531" name="Rectangle 204"/>
            <p:cNvSpPr>
              <a:spLocks noChangeArrowheads="1"/>
            </p:cNvSpPr>
            <p:nvPr/>
          </p:nvSpPr>
          <p:spPr bwMode="auto">
            <a:xfrm>
              <a:off x="2724151" y="87312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38.7</a:t>
              </a:r>
              <a:endParaRPr lang="en-US"/>
            </a:p>
          </p:txBody>
        </p:sp>
        <p:sp>
          <p:nvSpPr>
            <p:cNvPr id="18532" name="Freeform 205"/>
            <p:cNvSpPr>
              <a:spLocks/>
            </p:cNvSpPr>
            <p:nvPr/>
          </p:nvSpPr>
          <p:spPr bwMode="auto">
            <a:xfrm>
              <a:off x="2555876" y="163512"/>
              <a:ext cx="125413" cy="134938"/>
            </a:xfrm>
            <a:custGeom>
              <a:avLst/>
              <a:gdLst>
                <a:gd name="T0" fmla="*/ 41 w 41"/>
                <a:gd name="T1" fmla="*/ 0 h 44"/>
                <a:gd name="T2" fmla="*/ 35 w 41"/>
                <a:gd name="T3" fmla="*/ 0 h 44"/>
                <a:gd name="T4" fmla="*/ 0 w 41"/>
                <a:gd name="T5" fmla="*/ 44 h 44"/>
                <a:gd name="T6" fmla="*/ 0 60000 65536"/>
                <a:gd name="T7" fmla="*/ 0 60000 65536"/>
                <a:gd name="T8" fmla="*/ 0 60000 65536"/>
                <a:gd name="T9" fmla="*/ 0 w 41"/>
                <a:gd name="T10" fmla="*/ 0 h 44"/>
                <a:gd name="T11" fmla="*/ 41 w 41"/>
                <a:gd name="T12" fmla="*/ 44 h 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44">
                  <a:moveTo>
                    <a:pt x="41" y="0"/>
                  </a:moveTo>
                  <a:lnTo>
                    <a:pt x="35" y="0"/>
                  </a:lnTo>
                  <a:lnTo>
                    <a:pt x="0" y="44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33" name="Freeform 206"/>
            <p:cNvSpPr>
              <a:spLocks/>
            </p:cNvSpPr>
            <p:nvPr/>
          </p:nvSpPr>
          <p:spPr bwMode="auto">
            <a:xfrm>
              <a:off x="2333626" y="163512"/>
              <a:ext cx="211138" cy="134938"/>
            </a:xfrm>
            <a:custGeom>
              <a:avLst/>
              <a:gdLst>
                <a:gd name="T0" fmla="*/ 69 w 69"/>
                <a:gd name="T1" fmla="*/ 44 h 44"/>
                <a:gd name="T2" fmla="*/ 38 w 69"/>
                <a:gd name="T3" fmla="*/ 44 h 44"/>
                <a:gd name="T4" fmla="*/ 3 w 69"/>
                <a:gd name="T5" fmla="*/ 0 h 44"/>
                <a:gd name="T6" fmla="*/ 0 w 69"/>
                <a:gd name="T7" fmla="*/ 0 h 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"/>
                <a:gd name="T13" fmla="*/ 0 h 44"/>
                <a:gd name="T14" fmla="*/ 69 w 69"/>
                <a:gd name="T15" fmla="*/ 44 h 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" h="44">
                  <a:moveTo>
                    <a:pt x="69" y="44"/>
                  </a:moveTo>
                  <a:lnTo>
                    <a:pt x="38" y="44"/>
                  </a:lnTo>
                  <a:lnTo>
                    <a:pt x="3" y="0"/>
                  </a:lnTo>
                  <a:lnTo>
                    <a:pt x="0" y="0"/>
                  </a:lnTo>
                </a:path>
              </a:pathLst>
            </a:custGeom>
            <a:noFill/>
            <a:ln w="12">
              <a:solidFill>
                <a:srgbClr val="0F02AE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34" name="Rectangle 207"/>
            <p:cNvSpPr>
              <a:spLocks noChangeArrowheads="1"/>
            </p:cNvSpPr>
            <p:nvPr/>
          </p:nvSpPr>
          <p:spPr bwMode="auto">
            <a:xfrm>
              <a:off x="1554163" y="255587"/>
              <a:ext cx="782638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Xipes0189</a:t>
              </a:r>
              <a:endParaRPr lang="en-US"/>
            </a:p>
          </p:txBody>
        </p:sp>
        <p:sp>
          <p:nvSpPr>
            <p:cNvPr id="18535" name="Rectangle 208"/>
            <p:cNvSpPr>
              <a:spLocks noChangeArrowheads="1"/>
            </p:cNvSpPr>
            <p:nvPr/>
          </p:nvSpPr>
          <p:spPr bwMode="auto">
            <a:xfrm>
              <a:off x="2724151" y="265112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43.2</a:t>
              </a:r>
              <a:endParaRPr lang="en-US"/>
            </a:p>
          </p:txBody>
        </p:sp>
        <p:sp>
          <p:nvSpPr>
            <p:cNvPr id="18536" name="Freeform 209"/>
            <p:cNvSpPr>
              <a:spLocks/>
            </p:cNvSpPr>
            <p:nvPr/>
          </p:nvSpPr>
          <p:spPr bwMode="auto">
            <a:xfrm>
              <a:off x="2555876" y="341312"/>
              <a:ext cx="125413" cy="119063"/>
            </a:xfrm>
            <a:custGeom>
              <a:avLst/>
              <a:gdLst>
                <a:gd name="T0" fmla="*/ 41 w 41"/>
                <a:gd name="T1" fmla="*/ 0 h 39"/>
                <a:gd name="T2" fmla="*/ 35 w 41"/>
                <a:gd name="T3" fmla="*/ 0 h 39"/>
                <a:gd name="T4" fmla="*/ 0 w 41"/>
                <a:gd name="T5" fmla="*/ 39 h 39"/>
                <a:gd name="T6" fmla="*/ 0 60000 65536"/>
                <a:gd name="T7" fmla="*/ 0 60000 65536"/>
                <a:gd name="T8" fmla="*/ 0 60000 65536"/>
                <a:gd name="T9" fmla="*/ 0 w 41"/>
                <a:gd name="T10" fmla="*/ 0 h 39"/>
                <a:gd name="T11" fmla="*/ 41 w 41"/>
                <a:gd name="T12" fmla="*/ 39 h 3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39">
                  <a:moveTo>
                    <a:pt x="41" y="0"/>
                  </a:moveTo>
                  <a:lnTo>
                    <a:pt x="35" y="0"/>
                  </a:lnTo>
                  <a:lnTo>
                    <a:pt x="0" y="39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37" name="Freeform 210"/>
            <p:cNvSpPr>
              <a:spLocks/>
            </p:cNvSpPr>
            <p:nvPr/>
          </p:nvSpPr>
          <p:spPr bwMode="auto">
            <a:xfrm>
              <a:off x="2327276" y="341312"/>
              <a:ext cx="223838" cy="119063"/>
            </a:xfrm>
            <a:custGeom>
              <a:avLst/>
              <a:gdLst>
                <a:gd name="T0" fmla="*/ 73 w 73"/>
                <a:gd name="T1" fmla="*/ 39 h 39"/>
                <a:gd name="T2" fmla="*/ 40 w 73"/>
                <a:gd name="T3" fmla="*/ 39 h 39"/>
                <a:gd name="T4" fmla="*/ 5 w 73"/>
                <a:gd name="T5" fmla="*/ 0 h 39"/>
                <a:gd name="T6" fmla="*/ 0 w 73"/>
                <a:gd name="T7" fmla="*/ 0 h 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3"/>
                <a:gd name="T13" fmla="*/ 0 h 39"/>
                <a:gd name="T14" fmla="*/ 73 w 73"/>
                <a:gd name="T15" fmla="*/ 39 h 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3" h="39">
                  <a:moveTo>
                    <a:pt x="73" y="39"/>
                  </a:moveTo>
                  <a:lnTo>
                    <a:pt x="40" y="39"/>
                  </a:lnTo>
                  <a:lnTo>
                    <a:pt x="5" y="0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38" name="Rectangle 211"/>
            <p:cNvSpPr>
              <a:spLocks noChangeArrowheads="1"/>
            </p:cNvSpPr>
            <p:nvPr/>
          </p:nvSpPr>
          <p:spPr bwMode="auto">
            <a:xfrm>
              <a:off x="1554163" y="428625"/>
              <a:ext cx="782638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Xipes0052</a:t>
              </a:r>
              <a:endParaRPr lang="en-US"/>
            </a:p>
          </p:txBody>
        </p:sp>
        <p:sp>
          <p:nvSpPr>
            <p:cNvPr id="18539" name="Rectangle 212"/>
            <p:cNvSpPr>
              <a:spLocks noChangeArrowheads="1"/>
            </p:cNvSpPr>
            <p:nvPr/>
          </p:nvSpPr>
          <p:spPr bwMode="auto">
            <a:xfrm>
              <a:off x="2724151" y="438150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47.4</a:t>
              </a:r>
              <a:endParaRPr lang="en-US"/>
            </a:p>
          </p:txBody>
        </p:sp>
        <p:sp>
          <p:nvSpPr>
            <p:cNvPr id="18540" name="Freeform 213"/>
            <p:cNvSpPr>
              <a:spLocks/>
            </p:cNvSpPr>
            <p:nvPr/>
          </p:nvSpPr>
          <p:spPr bwMode="auto">
            <a:xfrm>
              <a:off x="2555876" y="514350"/>
              <a:ext cx="125413" cy="98425"/>
            </a:xfrm>
            <a:custGeom>
              <a:avLst/>
              <a:gdLst>
                <a:gd name="T0" fmla="*/ 41 w 41"/>
                <a:gd name="T1" fmla="*/ 0 h 32"/>
                <a:gd name="T2" fmla="*/ 35 w 41"/>
                <a:gd name="T3" fmla="*/ 0 h 32"/>
                <a:gd name="T4" fmla="*/ 0 w 41"/>
                <a:gd name="T5" fmla="*/ 32 h 32"/>
                <a:gd name="T6" fmla="*/ 0 60000 65536"/>
                <a:gd name="T7" fmla="*/ 0 60000 65536"/>
                <a:gd name="T8" fmla="*/ 0 60000 65536"/>
                <a:gd name="T9" fmla="*/ 0 w 41"/>
                <a:gd name="T10" fmla="*/ 0 h 32"/>
                <a:gd name="T11" fmla="*/ 41 w 41"/>
                <a:gd name="T12" fmla="*/ 32 h 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32">
                  <a:moveTo>
                    <a:pt x="41" y="0"/>
                  </a:moveTo>
                  <a:lnTo>
                    <a:pt x="35" y="0"/>
                  </a:lnTo>
                  <a:lnTo>
                    <a:pt x="0" y="32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41" name="Freeform 214"/>
            <p:cNvSpPr>
              <a:spLocks/>
            </p:cNvSpPr>
            <p:nvPr/>
          </p:nvSpPr>
          <p:spPr bwMode="auto">
            <a:xfrm>
              <a:off x="2327276" y="514350"/>
              <a:ext cx="223838" cy="98425"/>
            </a:xfrm>
            <a:custGeom>
              <a:avLst/>
              <a:gdLst>
                <a:gd name="T0" fmla="*/ 73 w 73"/>
                <a:gd name="T1" fmla="*/ 32 h 32"/>
                <a:gd name="T2" fmla="*/ 40 w 73"/>
                <a:gd name="T3" fmla="*/ 32 h 32"/>
                <a:gd name="T4" fmla="*/ 5 w 73"/>
                <a:gd name="T5" fmla="*/ 0 h 32"/>
                <a:gd name="T6" fmla="*/ 0 w 73"/>
                <a:gd name="T7" fmla="*/ 0 h 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3"/>
                <a:gd name="T13" fmla="*/ 0 h 32"/>
                <a:gd name="T14" fmla="*/ 73 w 73"/>
                <a:gd name="T15" fmla="*/ 32 h 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3" h="32">
                  <a:moveTo>
                    <a:pt x="73" y="32"/>
                  </a:moveTo>
                  <a:lnTo>
                    <a:pt x="40" y="32"/>
                  </a:lnTo>
                  <a:lnTo>
                    <a:pt x="5" y="0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42" name="Rectangle 215"/>
            <p:cNvSpPr>
              <a:spLocks noChangeArrowheads="1"/>
            </p:cNvSpPr>
            <p:nvPr/>
          </p:nvSpPr>
          <p:spPr bwMode="auto">
            <a:xfrm>
              <a:off x="1468438" y="603250"/>
              <a:ext cx="881063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Xpsmp2213</a:t>
              </a:r>
              <a:endParaRPr lang="en-US"/>
            </a:p>
          </p:txBody>
        </p:sp>
        <p:sp>
          <p:nvSpPr>
            <p:cNvPr id="18543" name="Rectangle 216"/>
            <p:cNvSpPr>
              <a:spLocks noChangeArrowheads="1"/>
            </p:cNvSpPr>
            <p:nvPr/>
          </p:nvSpPr>
          <p:spPr bwMode="auto">
            <a:xfrm>
              <a:off x="2724151" y="612775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65.7</a:t>
              </a:r>
              <a:endParaRPr lang="en-US"/>
            </a:p>
          </p:txBody>
        </p:sp>
        <p:sp>
          <p:nvSpPr>
            <p:cNvPr id="18544" name="Freeform 217"/>
            <p:cNvSpPr>
              <a:spLocks/>
            </p:cNvSpPr>
            <p:nvPr/>
          </p:nvSpPr>
          <p:spPr bwMode="auto">
            <a:xfrm>
              <a:off x="2555876" y="688975"/>
              <a:ext cx="125413" cy="581025"/>
            </a:xfrm>
            <a:custGeom>
              <a:avLst/>
              <a:gdLst>
                <a:gd name="T0" fmla="*/ 41 w 41"/>
                <a:gd name="T1" fmla="*/ 0 h 191"/>
                <a:gd name="T2" fmla="*/ 35 w 41"/>
                <a:gd name="T3" fmla="*/ 0 h 191"/>
                <a:gd name="T4" fmla="*/ 0 w 41"/>
                <a:gd name="T5" fmla="*/ 191 h 191"/>
                <a:gd name="T6" fmla="*/ 0 60000 65536"/>
                <a:gd name="T7" fmla="*/ 0 60000 65536"/>
                <a:gd name="T8" fmla="*/ 0 60000 65536"/>
                <a:gd name="T9" fmla="*/ 0 w 41"/>
                <a:gd name="T10" fmla="*/ 0 h 191"/>
                <a:gd name="T11" fmla="*/ 41 w 41"/>
                <a:gd name="T12" fmla="*/ 191 h 19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191">
                  <a:moveTo>
                    <a:pt x="41" y="0"/>
                  </a:moveTo>
                  <a:lnTo>
                    <a:pt x="35" y="0"/>
                  </a:lnTo>
                  <a:lnTo>
                    <a:pt x="0" y="191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45" name="Freeform 218"/>
            <p:cNvSpPr>
              <a:spLocks/>
            </p:cNvSpPr>
            <p:nvPr/>
          </p:nvSpPr>
          <p:spPr bwMode="auto">
            <a:xfrm>
              <a:off x="2327276" y="688975"/>
              <a:ext cx="223838" cy="581025"/>
            </a:xfrm>
            <a:custGeom>
              <a:avLst/>
              <a:gdLst>
                <a:gd name="T0" fmla="*/ 73 w 73"/>
                <a:gd name="T1" fmla="*/ 191 h 191"/>
                <a:gd name="T2" fmla="*/ 40 w 73"/>
                <a:gd name="T3" fmla="*/ 191 h 191"/>
                <a:gd name="T4" fmla="*/ 5 w 73"/>
                <a:gd name="T5" fmla="*/ 0 h 191"/>
                <a:gd name="T6" fmla="*/ 0 w 73"/>
                <a:gd name="T7" fmla="*/ 0 h 19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3"/>
                <a:gd name="T13" fmla="*/ 0 h 191"/>
                <a:gd name="T14" fmla="*/ 73 w 73"/>
                <a:gd name="T15" fmla="*/ 191 h 19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3" h="191">
                  <a:moveTo>
                    <a:pt x="73" y="191"/>
                  </a:moveTo>
                  <a:lnTo>
                    <a:pt x="40" y="191"/>
                  </a:lnTo>
                  <a:lnTo>
                    <a:pt x="5" y="0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46" name="Rectangle 219"/>
            <p:cNvSpPr>
              <a:spLocks noChangeArrowheads="1"/>
            </p:cNvSpPr>
            <p:nvPr/>
          </p:nvSpPr>
          <p:spPr bwMode="auto">
            <a:xfrm>
              <a:off x="1360865" y="776287"/>
              <a:ext cx="945773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</a:rPr>
                <a:t>Xpsmp2270.1</a:t>
              </a:r>
              <a:endParaRPr lang="en-US" dirty="0"/>
            </a:p>
          </p:txBody>
        </p:sp>
        <p:sp>
          <p:nvSpPr>
            <p:cNvPr id="18547" name="Rectangle 220"/>
            <p:cNvSpPr>
              <a:spLocks noChangeArrowheads="1"/>
            </p:cNvSpPr>
            <p:nvPr/>
          </p:nvSpPr>
          <p:spPr bwMode="auto">
            <a:xfrm>
              <a:off x="2724151" y="785812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66.6</a:t>
              </a:r>
              <a:endParaRPr lang="en-US"/>
            </a:p>
          </p:txBody>
        </p:sp>
        <p:sp>
          <p:nvSpPr>
            <p:cNvPr id="18548" name="Freeform 221"/>
            <p:cNvSpPr>
              <a:spLocks/>
            </p:cNvSpPr>
            <p:nvPr/>
          </p:nvSpPr>
          <p:spPr bwMode="auto">
            <a:xfrm>
              <a:off x="2555876" y="862012"/>
              <a:ext cx="125413" cy="442913"/>
            </a:xfrm>
            <a:custGeom>
              <a:avLst/>
              <a:gdLst>
                <a:gd name="T0" fmla="*/ 41 w 41"/>
                <a:gd name="T1" fmla="*/ 0 h 145"/>
                <a:gd name="T2" fmla="*/ 35 w 41"/>
                <a:gd name="T3" fmla="*/ 0 h 145"/>
                <a:gd name="T4" fmla="*/ 0 w 41"/>
                <a:gd name="T5" fmla="*/ 145 h 145"/>
                <a:gd name="T6" fmla="*/ 0 60000 65536"/>
                <a:gd name="T7" fmla="*/ 0 60000 65536"/>
                <a:gd name="T8" fmla="*/ 0 60000 65536"/>
                <a:gd name="T9" fmla="*/ 0 w 41"/>
                <a:gd name="T10" fmla="*/ 0 h 145"/>
                <a:gd name="T11" fmla="*/ 41 w 41"/>
                <a:gd name="T12" fmla="*/ 145 h 14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145">
                  <a:moveTo>
                    <a:pt x="41" y="0"/>
                  </a:moveTo>
                  <a:lnTo>
                    <a:pt x="35" y="0"/>
                  </a:lnTo>
                  <a:lnTo>
                    <a:pt x="0" y="145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49" name="Freeform 222"/>
            <p:cNvSpPr>
              <a:spLocks/>
            </p:cNvSpPr>
            <p:nvPr/>
          </p:nvSpPr>
          <p:spPr bwMode="auto">
            <a:xfrm>
              <a:off x="2327276" y="862012"/>
              <a:ext cx="223838" cy="442913"/>
            </a:xfrm>
            <a:custGeom>
              <a:avLst/>
              <a:gdLst>
                <a:gd name="T0" fmla="*/ 73 w 73"/>
                <a:gd name="T1" fmla="*/ 145 h 145"/>
                <a:gd name="T2" fmla="*/ 40 w 73"/>
                <a:gd name="T3" fmla="*/ 145 h 145"/>
                <a:gd name="T4" fmla="*/ 5 w 73"/>
                <a:gd name="T5" fmla="*/ 0 h 145"/>
                <a:gd name="T6" fmla="*/ 0 w 73"/>
                <a:gd name="T7" fmla="*/ 0 h 1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3"/>
                <a:gd name="T13" fmla="*/ 0 h 145"/>
                <a:gd name="T14" fmla="*/ 73 w 73"/>
                <a:gd name="T15" fmla="*/ 145 h 1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3" h="145">
                  <a:moveTo>
                    <a:pt x="73" y="145"/>
                  </a:moveTo>
                  <a:lnTo>
                    <a:pt x="40" y="145"/>
                  </a:lnTo>
                  <a:lnTo>
                    <a:pt x="5" y="0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50" name="Rectangle 223"/>
            <p:cNvSpPr>
              <a:spLocks noChangeArrowheads="1"/>
            </p:cNvSpPr>
            <p:nvPr/>
          </p:nvSpPr>
          <p:spPr bwMode="auto">
            <a:xfrm>
              <a:off x="1528763" y="950912"/>
              <a:ext cx="817563" cy="21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 dirty="0">
                  <a:solidFill>
                    <a:srgbClr val="090165"/>
                  </a:solidFill>
                </a:rPr>
                <a:t>Xipes0147</a:t>
              </a:r>
              <a:endParaRPr lang="en-US" dirty="0"/>
            </a:p>
          </p:txBody>
        </p:sp>
        <p:sp>
          <p:nvSpPr>
            <p:cNvPr id="18551" name="Rectangle 224"/>
            <p:cNvSpPr>
              <a:spLocks noChangeArrowheads="1"/>
            </p:cNvSpPr>
            <p:nvPr/>
          </p:nvSpPr>
          <p:spPr bwMode="auto">
            <a:xfrm>
              <a:off x="2724151" y="963612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67.5</a:t>
              </a:r>
              <a:endParaRPr lang="en-US"/>
            </a:p>
          </p:txBody>
        </p:sp>
        <p:sp>
          <p:nvSpPr>
            <p:cNvPr id="18552" name="Freeform 225"/>
            <p:cNvSpPr>
              <a:spLocks/>
            </p:cNvSpPr>
            <p:nvPr/>
          </p:nvSpPr>
          <p:spPr bwMode="auto">
            <a:xfrm>
              <a:off x="2555876" y="1039812"/>
              <a:ext cx="125413" cy="295275"/>
            </a:xfrm>
            <a:custGeom>
              <a:avLst/>
              <a:gdLst>
                <a:gd name="T0" fmla="*/ 41 w 41"/>
                <a:gd name="T1" fmla="*/ 0 h 97"/>
                <a:gd name="T2" fmla="*/ 35 w 41"/>
                <a:gd name="T3" fmla="*/ 0 h 97"/>
                <a:gd name="T4" fmla="*/ 0 w 41"/>
                <a:gd name="T5" fmla="*/ 97 h 97"/>
                <a:gd name="T6" fmla="*/ 0 60000 65536"/>
                <a:gd name="T7" fmla="*/ 0 60000 65536"/>
                <a:gd name="T8" fmla="*/ 0 60000 65536"/>
                <a:gd name="T9" fmla="*/ 0 w 41"/>
                <a:gd name="T10" fmla="*/ 0 h 97"/>
                <a:gd name="T11" fmla="*/ 41 w 41"/>
                <a:gd name="T12" fmla="*/ 97 h 9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97">
                  <a:moveTo>
                    <a:pt x="41" y="0"/>
                  </a:moveTo>
                  <a:lnTo>
                    <a:pt x="35" y="0"/>
                  </a:lnTo>
                  <a:lnTo>
                    <a:pt x="0" y="97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53" name="Freeform 226"/>
            <p:cNvSpPr>
              <a:spLocks/>
            </p:cNvSpPr>
            <p:nvPr/>
          </p:nvSpPr>
          <p:spPr bwMode="auto">
            <a:xfrm>
              <a:off x="2333626" y="1039812"/>
              <a:ext cx="211138" cy="295275"/>
            </a:xfrm>
            <a:custGeom>
              <a:avLst/>
              <a:gdLst>
                <a:gd name="T0" fmla="*/ 69 w 69"/>
                <a:gd name="T1" fmla="*/ 97 h 97"/>
                <a:gd name="T2" fmla="*/ 38 w 69"/>
                <a:gd name="T3" fmla="*/ 97 h 97"/>
                <a:gd name="T4" fmla="*/ 3 w 69"/>
                <a:gd name="T5" fmla="*/ 0 h 97"/>
                <a:gd name="T6" fmla="*/ 0 w 69"/>
                <a:gd name="T7" fmla="*/ 0 h 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"/>
                <a:gd name="T13" fmla="*/ 0 h 97"/>
                <a:gd name="T14" fmla="*/ 69 w 69"/>
                <a:gd name="T15" fmla="*/ 97 h 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" h="97">
                  <a:moveTo>
                    <a:pt x="69" y="97"/>
                  </a:moveTo>
                  <a:lnTo>
                    <a:pt x="38" y="97"/>
                  </a:lnTo>
                  <a:lnTo>
                    <a:pt x="3" y="0"/>
                  </a:lnTo>
                  <a:lnTo>
                    <a:pt x="0" y="0"/>
                  </a:lnTo>
                </a:path>
              </a:pathLst>
            </a:custGeom>
            <a:noFill/>
            <a:ln w="12">
              <a:solidFill>
                <a:srgbClr val="090165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54" name="Rectangle 227"/>
            <p:cNvSpPr>
              <a:spLocks noChangeArrowheads="1"/>
            </p:cNvSpPr>
            <p:nvPr/>
          </p:nvSpPr>
          <p:spPr bwMode="auto">
            <a:xfrm>
              <a:off x="1481138" y="1130300"/>
              <a:ext cx="865188" cy="207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 i="1" u="sng">
                  <a:solidFill>
                    <a:srgbClr val="E80C00"/>
                  </a:solidFill>
                </a:rPr>
                <a:t>Xicmp3058</a:t>
              </a:r>
              <a:endParaRPr lang="en-US"/>
            </a:p>
          </p:txBody>
        </p:sp>
        <p:sp>
          <p:nvSpPr>
            <p:cNvPr id="18555" name="Rectangle 228"/>
            <p:cNvSpPr>
              <a:spLocks noChangeArrowheads="1"/>
            </p:cNvSpPr>
            <p:nvPr/>
          </p:nvSpPr>
          <p:spPr bwMode="auto">
            <a:xfrm>
              <a:off x="2724151" y="1139825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67.9</a:t>
              </a:r>
              <a:endParaRPr lang="en-US"/>
            </a:p>
          </p:txBody>
        </p:sp>
        <p:sp>
          <p:nvSpPr>
            <p:cNvPr id="18556" name="Freeform 229"/>
            <p:cNvSpPr>
              <a:spLocks/>
            </p:cNvSpPr>
            <p:nvPr/>
          </p:nvSpPr>
          <p:spPr bwMode="auto">
            <a:xfrm>
              <a:off x="2555876" y="1216025"/>
              <a:ext cx="125413" cy="133350"/>
            </a:xfrm>
            <a:custGeom>
              <a:avLst/>
              <a:gdLst>
                <a:gd name="T0" fmla="*/ 41 w 41"/>
                <a:gd name="T1" fmla="*/ 0 h 44"/>
                <a:gd name="T2" fmla="*/ 35 w 41"/>
                <a:gd name="T3" fmla="*/ 0 h 44"/>
                <a:gd name="T4" fmla="*/ 0 w 41"/>
                <a:gd name="T5" fmla="*/ 44 h 44"/>
                <a:gd name="T6" fmla="*/ 0 60000 65536"/>
                <a:gd name="T7" fmla="*/ 0 60000 65536"/>
                <a:gd name="T8" fmla="*/ 0 60000 65536"/>
                <a:gd name="T9" fmla="*/ 0 w 41"/>
                <a:gd name="T10" fmla="*/ 0 h 44"/>
                <a:gd name="T11" fmla="*/ 41 w 41"/>
                <a:gd name="T12" fmla="*/ 44 h 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44">
                  <a:moveTo>
                    <a:pt x="41" y="0"/>
                  </a:moveTo>
                  <a:lnTo>
                    <a:pt x="35" y="0"/>
                  </a:lnTo>
                  <a:lnTo>
                    <a:pt x="0" y="44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57" name="Freeform 230"/>
            <p:cNvSpPr>
              <a:spLocks/>
            </p:cNvSpPr>
            <p:nvPr/>
          </p:nvSpPr>
          <p:spPr bwMode="auto">
            <a:xfrm>
              <a:off x="2333626" y="1216025"/>
              <a:ext cx="211138" cy="133350"/>
            </a:xfrm>
            <a:custGeom>
              <a:avLst/>
              <a:gdLst>
                <a:gd name="T0" fmla="*/ 69 w 69"/>
                <a:gd name="T1" fmla="*/ 44 h 44"/>
                <a:gd name="T2" fmla="*/ 38 w 69"/>
                <a:gd name="T3" fmla="*/ 44 h 44"/>
                <a:gd name="T4" fmla="*/ 3 w 69"/>
                <a:gd name="T5" fmla="*/ 0 h 44"/>
                <a:gd name="T6" fmla="*/ 0 w 69"/>
                <a:gd name="T7" fmla="*/ 0 h 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"/>
                <a:gd name="T13" fmla="*/ 0 h 44"/>
                <a:gd name="T14" fmla="*/ 69 w 69"/>
                <a:gd name="T15" fmla="*/ 44 h 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" h="44">
                  <a:moveTo>
                    <a:pt x="69" y="44"/>
                  </a:moveTo>
                  <a:lnTo>
                    <a:pt x="38" y="44"/>
                  </a:lnTo>
                  <a:lnTo>
                    <a:pt x="3" y="0"/>
                  </a:lnTo>
                  <a:lnTo>
                    <a:pt x="0" y="0"/>
                  </a:lnTo>
                </a:path>
              </a:pathLst>
            </a:custGeom>
            <a:noFill/>
            <a:ln w="12">
              <a:solidFill>
                <a:srgbClr val="E80C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58" name="Rectangle 231"/>
            <p:cNvSpPr>
              <a:spLocks noChangeArrowheads="1"/>
            </p:cNvSpPr>
            <p:nvPr/>
          </p:nvSpPr>
          <p:spPr bwMode="auto">
            <a:xfrm>
              <a:off x="1360865" y="1304925"/>
              <a:ext cx="945773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</a:rPr>
                <a:t>Xpsmp2081.2</a:t>
              </a:r>
              <a:endParaRPr lang="en-US" dirty="0"/>
            </a:p>
          </p:txBody>
        </p:sp>
        <p:sp>
          <p:nvSpPr>
            <p:cNvPr id="18559" name="Rectangle 232"/>
            <p:cNvSpPr>
              <a:spLocks noChangeArrowheads="1"/>
            </p:cNvSpPr>
            <p:nvPr/>
          </p:nvSpPr>
          <p:spPr bwMode="auto">
            <a:xfrm>
              <a:off x="2724151" y="1312862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70.1</a:t>
              </a:r>
              <a:endParaRPr lang="en-US"/>
            </a:p>
          </p:txBody>
        </p:sp>
        <p:sp>
          <p:nvSpPr>
            <p:cNvPr id="18560" name="Freeform 233"/>
            <p:cNvSpPr>
              <a:spLocks/>
            </p:cNvSpPr>
            <p:nvPr/>
          </p:nvSpPr>
          <p:spPr bwMode="auto">
            <a:xfrm>
              <a:off x="2555876" y="1389062"/>
              <a:ext cx="125413" cy="39688"/>
            </a:xfrm>
            <a:custGeom>
              <a:avLst/>
              <a:gdLst>
                <a:gd name="T0" fmla="*/ 41 w 41"/>
                <a:gd name="T1" fmla="*/ 0 h 13"/>
                <a:gd name="T2" fmla="*/ 35 w 41"/>
                <a:gd name="T3" fmla="*/ 0 h 13"/>
                <a:gd name="T4" fmla="*/ 0 w 41"/>
                <a:gd name="T5" fmla="*/ 13 h 13"/>
                <a:gd name="T6" fmla="*/ 0 60000 65536"/>
                <a:gd name="T7" fmla="*/ 0 60000 65536"/>
                <a:gd name="T8" fmla="*/ 0 60000 65536"/>
                <a:gd name="T9" fmla="*/ 0 w 41"/>
                <a:gd name="T10" fmla="*/ 0 h 13"/>
                <a:gd name="T11" fmla="*/ 41 w 41"/>
                <a:gd name="T12" fmla="*/ 13 h 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13">
                  <a:moveTo>
                    <a:pt x="41" y="0"/>
                  </a:moveTo>
                  <a:lnTo>
                    <a:pt x="35" y="0"/>
                  </a:lnTo>
                  <a:lnTo>
                    <a:pt x="0" y="13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61" name="Freeform 234"/>
            <p:cNvSpPr>
              <a:spLocks/>
            </p:cNvSpPr>
            <p:nvPr/>
          </p:nvSpPr>
          <p:spPr bwMode="auto">
            <a:xfrm>
              <a:off x="2327276" y="1389062"/>
              <a:ext cx="223838" cy="39688"/>
            </a:xfrm>
            <a:custGeom>
              <a:avLst/>
              <a:gdLst>
                <a:gd name="T0" fmla="*/ 73 w 73"/>
                <a:gd name="T1" fmla="*/ 13 h 13"/>
                <a:gd name="T2" fmla="*/ 40 w 73"/>
                <a:gd name="T3" fmla="*/ 13 h 13"/>
                <a:gd name="T4" fmla="*/ 5 w 73"/>
                <a:gd name="T5" fmla="*/ 0 h 13"/>
                <a:gd name="T6" fmla="*/ 0 w 73"/>
                <a:gd name="T7" fmla="*/ 0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3"/>
                <a:gd name="T13" fmla="*/ 0 h 13"/>
                <a:gd name="T14" fmla="*/ 73 w 73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3" h="13">
                  <a:moveTo>
                    <a:pt x="73" y="13"/>
                  </a:moveTo>
                  <a:lnTo>
                    <a:pt x="40" y="13"/>
                  </a:lnTo>
                  <a:lnTo>
                    <a:pt x="5" y="0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62" name="Rectangle 235"/>
            <p:cNvSpPr>
              <a:spLocks noChangeArrowheads="1"/>
            </p:cNvSpPr>
            <p:nvPr/>
          </p:nvSpPr>
          <p:spPr bwMode="auto">
            <a:xfrm>
              <a:off x="1554163" y="1477962"/>
              <a:ext cx="782638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Xipes0207</a:t>
              </a:r>
              <a:endParaRPr lang="en-US"/>
            </a:p>
          </p:txBody>
        </p:sp>
        <p:sp>
          <p:nvSpPr>
            <p:cNvPr id="18563" name="Rectangle 236"/>
            <p:cNvSpPr>
              <a:spLocks noChangeArrowheads="1"/>
            </p:cNvSpPr>
            <p:nvPr/>
          </p:nvSpPr>
          <p:spPr bwMode="auto">
            <a:xfrm>
              <a:off x="2724151" y="1487487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73.5</a:t>
              </a:r>
              <a:endParaRPr lang="en-US"/>
            </a:p>
          </p:txBody>
        </p:sp>
        <p:sp>
          <p:nvSpPr>
            <p:cNvPr id="18564" name="Freeform 237"/>
            <p:cNvSpPr>
              <a:spLocks/>
            </p:cNvSpPr>
            <p:nvPr/>
          </p:nvSpPr>
          <p:spPr bwMode="auto">
            <a:xfrm>
              <a:off x="2555876" y="1550987"/>
              <a:ext cx="125413" cy="12700"/>
            </a:xfrm>
            <a:custGeom>
              <a:avLst/>
              <a:gdLst>
                <a:gd name="T0" fmla="*/ 41 w 41"/>
                <a:gd name="T1" fmla="*/ 4 h 4"/>
                <a:gd name="T2" fmla="*/ 35 w 41"/>
                <a:gd name="T3" fmla="*/ 4 h 4"/>
                <a:gd name="T4" fmla="*/ 0 w 41"/>
                <a:gd name="T5" fmla="*/ 0 h 4"/>
                <a:gd name="T6" fmla="*/ 0 60000 65536"/>
                <a:gd name="T7" fmla="*/ 0 60000 65536"/>
                <a:gd name="T8" fmla="*/ 0 60000 65536"/>
                <a:gd name="T9" fmla="*/ 0 w 41"/>
                <a:gd name="T10" fmla="*/ 0 h 4"/>
                <a:gd name="T11" fmla="*/ 41 w 41"/>
                <a:gd name="T12" fmla="*/ 4 h 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4">
                  <a:moveTo>
                    <a:pt x="41" y="4"/>
                  </a:moveTo>
                  <a:lnTo>
                    <a:pt x="35" y="4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65" name="Freeform 238"/>
            <p:cNvSpPr>
              <a:spLocks/>
            </p:cNvSpPr>
            <p:nvPr/>
          </p:nvSpPr>
          <p:spPr bwMode="auto">
            <a:xfrm>
              <a:off x="2327276" y="1550987"/>
              <a:ext cx="223838" cy="12700"/>
            </a:xfrm>
            <a:custGeom>
              <a:avLst/>
              <a:gdLst>
                <a:gd name="T0" fmla="*/ 73 w 73"/>
                <a:gd name="T1" fmla="*/ 0 h 4"/>
                <a:gd name="T2" fmla="*/ 40 w 73"/>
                <a:gd name="T3" fmla="*/ 0 h 4"/>
                <a:gd name="T4" fmla="*/ 5 w 73"/>
                <a:gd name="T5" fmla="*/ 4 h 4"/>
                <a:gd name="T6" fmla="*/ 0 w 73"/>
                <a:gd name="T7" fmla="*/ 4 h 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3"/>
                <a:gd name="T13" fmla="*/ 0 h 4"/>
                <a:gd name="T14" fmla="*/ 73 w 73"/>
                <a:gd name="T15" fmla="*/ 4 h 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3" h="4">
                  <a:moveTo>
                    <a:pt x="73" y="0"/>
                  </a:moveTo>
                  <a:lnTo>
                    <a:pt x="40" y="0"/>
                  </a:lnTo>
                  <a:lnTo>
                    <a:pt x="5" y="4"/>
                  </a:lnTo>
                  <a:lnTo>
                    <a:pt x="0" y="4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66" name="Rectangle 239"/>
            <p:cNvSpPr>
              <a:spLocks noChangeArrowheads="1"/>
            </p:cNvSpPr>
            <p:nvPr/>
          </p:nvSpPr>
          <p:spPr bwMode="auto">
            <a:xfrm>
              <a:off x="1528763" y="1652587"/>
              <a:ext cx="817563" cy="207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 i="1" u="sng">
                  <a:solidFill>
                    <a:srgbClr val="000000"/>
                  </a:solidFill>
                </a:rPr>
                <a:t>Xipes0227</a:t>
              </a:r>
              <a:endParaRPr lang="en-US"/>
            </a:p>
          </p:txBody>
        </p:sp>
        <p:sp>
          <p:nvSpPr>
            <p:cNvPr id="18567" name="Rectangle 240"/>
            <p:cNvSpPr>
              <a:spLocks noChangeArrowheads="1"/>
            </p:cNvSpPr>
            <p:nvPr/>
          </p:nvSpPr>
          <p:spPr bwMode="auto">
            <a:xfrm>
              <a:off x="2724151" y="1660525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75.4</a:t>
              </a:r>
              <a:endParaRPr lang="en-US"/>
            </a:p>
          </p:txBody>
        </p:sp>
        <p:sp>
          <p:nvSpPr>
            <p:cNvPr id="18568" name="Freeform 241"/>
            <p:cNvSpPr>
              <a:spLocks/>
            </p:cNvSpPr>
            <p:nvPr/>
          </p:nvSpPr>
          <p:spPr bwMode="auto">
            <a:xfrm>
              <a:off x="2555876" y="1620837"/>
              <a:ext cx="125413" cy="115888"/>
            </a:xfrm>
            <a:custGeom>
              <a:avLst/>
              <a:gdLst>
                <a:gd name="T0" fmla="*/ 41 w 41"/>
                <a:gd name="T1" fmla="*/ 38 h 38"/>
                <a:gd name="T2" fmla="*/ 35 w 41"/>
                <a:gd name="T3" fmla="*/ 38 h 38"/>
                <a:gd name="T4" fmla="*/ 0 w 41"/>
                <a:gd name="T5" fmla="*/ 0 h 38"/>
                <a:gd name="T6" fmla="*/ 0 60000 65536"/>
                <a:gd name="T7" fmla="*/ 0 60000 65536"/>
                <a:gd name="T8" fmla="*/ 0 60000 65536"/>
                <a:gd name="T9" fmla="*/ 0 w 41"/>
                <a:gd name="T10" fmla="*/ 0 h 38"/>
                <a:gd name="T11" fmla="*/ 41 w 41"/>
                <a:gd name="T12" fmla="*/ 38 h 3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38">
                  <a:moveTo>
                    <a:pt x="41" y="38"/>
                  </a:moveTo>
                  <a:lnTo>
                    <a:pt x="35" y="38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69" name="Freeform 242"/>
            <p:cNvSpPr>
              <a:spLocks/>
            </p:cNvSpPr>
            <p:nvPr/>
          </p:nvSpPr>
          <p:spPr bwMode="auto">
            <a:xfrm>
              <a:off x="2333626" y="1620837"/>
              <a:ext cx="211138" cy="115888"/>
            </a:xfrm>
            <a:custGeom>
              <a:avLst/>
              <a:gdLst>
                <a:gd name="T0" fmla="*/ 69 w 69"/>
                <a:gd name="T1" fmla="*/ 0 h 38"/>
                <a:gd name="T2" fmla="*/ 38 w 69"/>
                <a:gd name="T3" fmla="*/ 0 h 38"/>
                <a:gd name="T4" fmla="*/ 3 w 69"/>
                <a:gd name="T5" fmla="*/ 38 h 38"/>
                <a:gd name="T6" fmla="*/ 0 w 69"/>
                <a:gd name="T7" fmla="*/ 38 h 3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"/>
                <a:gd name="T13" fmla="*/ 0 h 38"/>
                <a:gd name="T14" fmla="*/ 69 w 69"/>
                <a:gd name="T15" fmla="*/ 38 h 3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" h="38">
                  <a:moveTo>
                    <a:pt x="69" y="0"/>
                  </a:moveTo>
                  <a:lnTo>
                    <a:pt x="38" y="0"/>
                  </a:lnTo>
                  <a:lnTo>
                    <a:pt x="3" y="38"/>
                  </a:lnTo>
                  <a:lnTo>
                    <a:pt x="0" y="38"/>
                  </a:lnTo>
                </a:path>
              </a:pathLst>
            </a:custGeom>
            <a:noFill/>
            <a:ln w="1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70" name="Rectangle 243"/>
            <p:cNvSpPr>
              <a:spLocks noChangeArrowheads="1"/>
            </p:cNvSpPr>
            <p:nvPr/>
          </p:nvSpPr>
          <p:spPr bwMode="auto">
            <a:xfrm>
              <a:off x="1468438" y="1825625"/>
              <a:ext cx="881063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Xpsmp2275</a:t>
              </a:r>
              <a:endParaRPr lang="en-US"/>
            </a:p>
          </p:txBody>
        </p:sp>
        <p:sp>
          <p:nvSpPr>
            <p:cNvPr id="18571" name="Rectangle 244"/>
            <p:cNvSpPr>
              <a:spLocks noChangeArrowheads="1"/>
            </p:cNvSpPr>
            <p:nvPr/>
          </p:nvSpPr>
          <p:spPr bwMode="auto">
            <a:xfrm>
              <a:off x="2724151" y="1835150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75.8</a:t>
              </a:r>
              <a:endParaRPr lang="en-US"/>
            </a:p>
          </p:txBody>
        </p:sp>
        <p:sp>
          <p:nvSpPr>
            <p:cNvPr id="18572" name="Freeform 245"/>
            <p:cNvSpPr>
              <a:spLocks/>
            </p:cNvSpPr>
            <p:nvPr/>
          </p:nvSpPr>
          <p:spPr bwMode="auto">
            <a:xfrm>
              <a:off x="2555876" y="1633537"/>
              <a:ext cx="125413" cy="277813"/>
            </a:xfrm>
            <a:custGeom>
              <a:avLst/>
              <a:gdLst>
                <a:gd name="T0" fmla="*/ 41 w 41"/>
                <a:gd name="T1" fmla="*/ 91 h 91"/>
                <a:gd name="T2" fmla="*/ 35 w 41"/>
                <a:gd name="T3" fmla="*/ 91 h 91"/>
                <a:gd name="T4" fmla="*/ 0 w 41"/>
                <a:gd name="T5" fmla="*/ 0 h 91"/>
                <a:gd name="T6" fmla="*/ 0 60000 65536"/>
                <a:gd name="T7" fmla="*/ 0 60000 65536"/>
                <a:gd name="T8" fmla="*/ 0 60000 65536"/>
                <a:gd name="T9" fmla="*/ 0 w 41"/>
                <a:gd name="T10" fmla="*/ 0 h 91"/>
                <a:gd name="T11" fmla="*/ 41 w 41"/>
                <a:gd name="T12" fmla="*/ 91 h 9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91">
                  <a:moveTo>
                    <a:pt x="41" y="91"/>
                  </a:moveTo>
                  <a:lnTo>
                    <a:pt x="35" y="91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73" name="Freeform 246"/>
            <p:cNvSpPr>
              <a:spLocks/>
            </p:cNvSpPr>
            <p:nvPr/>
          </p:nvSpPr>
          <p:spPr bwMode="auto">
            <a:xfrm>
              <a:off x="2327276" y="1633537"/>
              <a:ext cx="223838" cy="277813"/>
            </a:xfrm>
            <a:custGeom>
              <a:avLst/>
              <a:gdLst>
                <a:gd name="T0" fmla="*/ 73 w 73"/>
                <a:gd name="T1" fmla="*/ 0 h 91"/>
                <a:gd name="T2" fmla="*/ 40 w 73"/>
                <a:gd name="T3" fmla="*/ 0 h 91"/>
                <a:gd name="T4" fmla="*/ 5 w 73"/>
                <a:gd name="T5" fmla="*/ 91 h 91"/>
                <a:gd name="T6" fmla="*/ 0 w 73"/>
                <a:gd name="T7" fmla="*/ 91 h 9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3"/>
                <a:gd name="T13" fmla="*/ 0 h 91"/>
                <a:gd name="T14" fmla="*/ 73 w 73"/>
                <a:gd name="T15" fmla="*/ 91 h 9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3" h="91">
                  <a:moveTo>
                    <a:pt x="73" y="0"/>
                  </a:moveTo>
                  <a:lnTo>
                    <a:pt x="40" y="0"/>
                  </a:lnTo>
                  <a:lnTo>
                    <a:pt x="5" y="91"/>
                  </a:lnTo>
                  <a:lnTo>
                    <a:pt x="0" y="91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74" name="Rectangle 247"/>
            <p:cNvSpPr>
              <a:spLocks noChangeArrowheads="1"/>
            </p:cNvSpPr>
            <p:nvPr/>
          </p:nvSpPr>
          <p:spPr bwMode="auto">
            <a:xfrm>
              <a:off x="1468438" y="1998662"/>
              <a:ext cx="881063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Xpsmp2255</a:t>
              </a:r>
              <a:endParaRPr lang="en-US"/>
            </a:p>
          </p:txBody>
        </p:sp>
        <p:sp>
          <p:nvSpPr>
            <p:cNvPr id="18575" name="Rectangle 248"/>
            <p:cNvSpPr>
              <a:spLocks noChangeArrowheads="1"/>
            </p:cNvSpPr>
            <p:nvPr/>
          </p:nvSpPr>
          <p:spPr bwMode="auto">
            <a:xfrm>
              <a:off x="2724151" y="2008187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77.2</a:t>
              </a:r>
              <a:endParaRPr lang="en-US"/>
            </a:p>
          </p:txBody>
        </p:sp>
        <p:sp>
          <p:nvSpPr>
            <p:cNvPr id="18576" name="Freeform 249"/>
            <p:cNvSpPr>
              <a:spLocks/>
            </p:cNvSpPr>
            <p:nvPr/>
          </p:nvSpPr>
          <p:spPr bwMode="auto">
            <a:xfrm>
              <a:off x="2555876" y="1685925"/>
              <a:ext cx="125413" cy="398463"/>
            </a:xfrm>
            <a:custGeom>
              <a:avLst/>
              <a:gdLst>
                <a:gd name="T0" fmla="*/ 41 w 41"/>
                <a:gd name="T1" fmla="*/ 131 h 131"/>
                <a:gd name="T2" fmla="*/ 35 w 41"/>
                <a:gd name="T3" fmla="*/ 131 h 131"/>
                <a:gd name="T4" fmla="*/ 0 w 41"/>
                <a:gd name="T5" fmla="*/ 0 h 131"/>
                <a:gd name="T6" fmla="*/ 0 60000 65536"/>
                <a:gd name="T7" fmla="*/ 0 60000 65536"/>
                <a:gd name="T8" fmla="*/ 0 60000 65536"/>
                <a:gd name="T9" fmla="*/ 0 w 41"/>
                <a:gd name="T10" fmla="*/ 0 h 131"/>
                <a:gd name="T11" fmla="*/ 41 w 41"/>
                <a:gd name="T12" fmla="*/ 131 h 1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131">
                  <a:moveTo>
                    <a:pt x="41" y="131"/>
                  </a:moveTo>
                  <a:lnTo>
                    <a:pt x="35" y="131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77" name="Freeform 250"/>
            <p:cNvSpPr>
              <a:spLocks/>
            </p:cNvSpPr>
            <p:nvPr/>
          </p:nvSpPr>
          <p:spPr bwMode="auto">
            <a:xfrm>
              <a:off x="2327276" y="1685925"/>
              <a:ext cx="223838" cy="398463"/>
            </a:xfrm>
            <a:custGeom>
              <a:avLst/>
              <a:gdLst>
                <a:gd name="T0" fmla="*/ 73 w 73"/>
                <a:gd name="T1" fmla="*/ 0 h 131"/>
                <a:gd name="T2" fmla="*/ 40 w 73"/>
                <a:gd name="T3" fmla="*/ 0 h 131"/>
                <a:gd name="T4" fmla="*/ 5 w 73"/>
                <a:gd name="T5" fmla="*/ 131 h 131"/>
                <a:gd name="T6" fmla="*/ 0 w 73"/>
                <a:gd name="T7" fmla="*/ 131 h 1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3"/>
                <a:gd name="T13" fmla="*/ 0 h 131"/>
                <a:gd name="T14" fmla="*/ 73 w 73"/>
                <a:gd name="T15" fmla="*/ 131 h 1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3" h="131">
                  <a:moveTo>
                    <a:pt x="73" y="0"/>
                  </a:moveTo>
                  <a:lnTo>
                    <a:pt x="40" y="0"/>
                  </a:lnTo>
                  <a:lnTo>
                    <a:pt x="5" y="131"/>
                  </a:lnTo>
                  <a:lnTo>
                    <a:pt x="0" y="131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78" name="Rectangle 251"/>
            <p:cNvSpPr>
              <a:spLocks noChangeArrowheads="1"/>
            </p:cNvSpPr>
            <p:nvPr/>
          </p:nvSpPr>
          <p:spPr bwMode="auto">
            <a:xfrm>
              <a:off x="1468438" y="2173287"/>
              <a:ext cx="881063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Xpsmp2248</a:t>
              </a:r>
              <a:endParaRPr lang="en-US"/>
            </a:p>
          </p:txBody>
        </p:sp>
        <p:sp>
          <p:nvSpPr>
            <p:cNvPr id="18579" name="Rectangle 252"/>
            <p:cNvSpPr>
              <a:spLocks noChangeArrowheads="1"/>
            </p:cNvSpPr>
            <p:nvPr/>
          </p:nvSpPr>
          <p:spPr bwMode="auto">
            <a:xfrm>
              <a:off x="2724151" y="2182812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80.8</a:t>
              </a:r>
              <a:endParaRPr lang="en-US"/>
            </a:p>
          </p:txBody>
        </p:sp>
        <p:sp>
          <p:nvSpPr>
            <p:cNvPr id="18580" name="Freeform 253"/>
            <p:cNvSpPr>
              <a:spLocks/>
            </p:cNvSpPr>
            <p:nvPr/>
          </p:nvSpPr>
          <p:spPr bwMode="auto">
            <a:xfrm>
              <a:off x="2555876" y="1812925"/>
              <a:ext cx="125413" cy="446088"/>
            </a:xfrm>
            <a:custGeom>
              <a:avLst/>
              <a:gdLst>
                <a:gd name="T0" fmla="*/ 41 w 41"/>
                <a:gd name="T1" fmla="*/ 146 h 146"/>
                <a:gd name="T2" fmla="*/ 35 w 41"/>
                <a:gd name="T3" fmla="*/ 146 h 146"/>
                <a:gd name="T4" fmla="*/ 0 w 41"/>
                <a:gd name="T5" fmla="*/ 0 h 146"/>
                <a:gd name="T6" fmla="*/ 0 60000 65536"/>
                <a:gd name="T7" fmla="*/ 0 60000 65536"/>
                <a:gd name="T8" fmla="*/ 0 60000 65536"/>
                <a:gd name="T9" fmla="*/ 0 w 41"/>
                <a:gd name="T10" fmla="*/ 0 h 146"/>
                <a:gd name="T11" fmla="*/ 41 w 41"/>
                <a:gd name="T12" fmla="*/ 146 h 14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146">
                  <a:moveTo>
                    <a:pt x="41" y="146"/>
                  </a:moveTo>
                  <a:lnTo>
                    <a:pt x="35" y="146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81" name="Freeform 254"/>
            <p:cNvSpPr>
              <a:spLocks/>
            </p:cNvSpPr>
            <p:nvPr/>
          </p:nvSpPr>
          <p:spPr bwMode="auto">
            <a:xfrm>
              <a:off x="2327276" y="1812925"/>
              <a:ext cx="223838" cy="446088"/>
            </a:xfrm>
            <a:custGeom>
              <a:avLst/>
              <a:gdLst>
                <a:gd name="T0" fmla="*/ 73 w 73"/>
                <a:gd name="T1" fmla="*/ 0 h 146"/>
                <a:gd name="T2" fmla="*/ 40 w 73"/>
                <a:gd name="T3" fmla="*/ 0 h 146"/>
                <a:gd name="T4" fmla="*/ 5 w 73"/>
                <a:gd name="T5" fmla="*/ 146 h 146"/>
                <a:gd name="T6" fmla="*/ 0 w 73"/>
                <a:gd name="T7" fmla="*/ 146 h 14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3"/>
                <a:gd name="T13" fmla="*/ 0 h 146"/>
                <a:gd name="T14" fmla="*/ 73 w 73"/>
                <a:gd name="T15" fmla="*/ 146 h 14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3" h="146">
                  <a:moveTo>
                    <a:pt x="73" y="0"/>
                  </a:moveTo>
                  <a:lnTo>
                    <a:pt x="40" y="0"/>
                  </a:lnTo>
                  <a:lnTo>
                    <a:pt x="5" y="146"/>
                  </a:lnTo>
                  <a:lnTo>
                    <a:pt x="0" y="146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82" name="Rectangle 255"/>
            <p:cNvSpPr>
              <a:spLocks noChangeArrowheads="1"/>
            </p:cNvSpPr>
            <p:nvPr/>
          </p:nvSpPr>
          <p:spPr bwMode="auto">
            <a:xfrm>
              <a:off x="1481138" y="2346325"/>
              <a:ext cx="801501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 u="sng">
                  <a:solidFill>
                    <a:srgbClr val="808000"/>
                  </a:solidFill>
                </a:rPr>
                <a:t>Xicmp3050</a:t>
              </a:r>
              <a:endParaRPr lang="en-US"/>
            </a:p>
          </p:txBody>
        </p:sp>
        <p:sp>
          <p:nvSpPr>
            <p:cNvPr id="18583" name="Rectangle 256"/>
            <p:cNvSpPr>
              <a:spLocks noChangeArrowheads="1"/>
            </p:cNvSpPr>
            <p:nvPr/>
          </p:nvSpPr>
          <p:spPr bwMode="auto">
            <a:xfrm>
              <a:off x="2724151" y="2359025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83.8</a:t>
              </a:r>
              <a:endParaRPr lang="en-US"/>
            </a:p>
          </p:txBody>
        </p:sp>
        <p:sp>
          <p:nvSpPr>
            <p:cNvPr id="18584" name="Freeform 257"/>
            <p:cNvSpPr>
              <a:spLocks/>
            </p:cNvSpPr>
            <p:nvPr/>
          </p:nvSpPr>
          <p:spPr bwMode="auto">
            <a:xfrm>
              <a:off x="2555876" y="1922462"/>
              <a:ext cx="125413" cy="512763"/>
            </a:xfrm>
            <a:custGeom>
              <a:avLst/>
              <a:gdLst>
                <a:gd name="T0" fmla="*/ 41 w 41"/>
                <a:gd name="T1" fmla="*/ 168 h 168"/>
                <a:gd name="T2" fmla="*/ 35 w 41"/>
                <a:gd name="T3" fmla="*/ 168 h 168"/>
                <a:gd name="T4" fmla="*/ 0 w 41"/>
                <a:gd name="T5" fmla="*/ 0 h 168"/>
                <a:gd name="T6" fmla="*/ 0 60000 65536"/>
                <a:gd name="T7" fmla="*/ 0 60000 65536"/>
                <a:gd name="T8" fmla="*/ 0 60000 65536"/>
                <a:gd name="T9" fmla="*/ 0 w 41"/>
                <a:gd name="T10" fmla="*/ 0 h 168"/>
                <a:gd name="T11" fmla="*/ 41 w 41"/>
                <a:gd name="T12" fmla="*/ 168 h 1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168">
                  <a:moveTo>
                    <a:pt x="41" y="168"/>
                  </a:moveTo>
                  <a:lnTo>
                    <a:pt x="35" y="168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85" name="Freeform 258"/>
            <p:cNvSpPr>
              <a:spLocks/>
            </p:cNvSpPr>
            <p:nvPr/>
          </p:nvSpPr>
          <p:spPr bwMode="auto">
            <a:xfrm>
              <a:off x="2333626" y="1922462"/>
              <a:ext cx="211138" cy="512763"/>
            </a:xfrm>
            <a:custGeom>
              <a:avLst/>
              <a:gdLst>
                <a:gd name="T0" fmla="*/ 69 w 69"/>
                <a:gd name="T1" fmla="*/ 0 h 168"/>
                <a:gd name="T2" fmla="*/ 38 w 69"/>
                <a:gd name="T3" fmla="*/ 0 h 168"/>
                <a:gd name="T4" fmla="*/ 3 w 69"/>
                <a:gd name="T5" fmla="*/ 168 h 168"/>
                <a:gd name="T6" fmla="*/ 0 w 69"/>
                <a:gd name="T7" fmla="*/ 168 h 1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"/>
                <a:gd name="T13" fmla="*/ 0 h 168"/>
                <a:gd name="T14" fmla="*/ 69 w 69"/>
                <a:gd name="T15" fmla="*/ 168 h 1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" h="168">
                  <a:moveTo>
                    <a:pt x="69" y="0"/>
                  </a:moveTo>
                  <a:lnTo>
                    <a:pt x="38" y="0"/>
                  </a:lnTo>
                  <a:lnTo>
                    <a:pt x="3" y="168"/>
                  </a:lnTo>
                  <a:lnTo>
                    <a:pt x="0" y="168"/>
                  </a:lnTo>
                </a:path>
              </a:pathLst>
            </a:custGeom>
            <a:noFill/>
            <a:ln w="12">
              <a:solidFill>
                <a:srgbClr val="8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86" name="Rectangle 259"/>
            <p:cNvSpPr>
              <a:spLocks noChangeArrowheads="1"/>
            </p:cNvSpPr>
            <p:nvPr/>
          </p:nvSpPr>
          <p:spPr bwMode="auto">
            <a:xfrm>
              <a:off x="1392237" y="2527300"/>
              <a:ext cx="878447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 dirty="0" smtClean="0">
                  <a:solidFill>
                    <a:srgbClr val="00FFFF"/>
                  </a:solidFill>
                </a:rPr>
                <a:t>Xipes0027.2</a:t>
              </a:r>
              <a:endParaRPr lang="en-US" dirty="0"/>
            </a:p>
          </p:txBody>
        </p:sp>
        <p:sp>
          <p:nvSpPr>
            <p:cNvPr id="18587" name="Rectangle 260"/>
            <p:cNvSpPr>
              <a:spLocks noChangeArrowheads="1"/>
            </p:cNvSpPr>
            <p:nvPr/>
          </p:nvSpPr>
          <p:spPr bwMode="auto">
            <a:xfrm>
              <a:off x="2724151" y="2538412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85.2</a:t>
              </a:r>
              <a:endParaRPr lang="en-US"/>
            </a:p>
          </p:txBody>
        </p:sp>
        <p:sp>
          <p:nvSpPr>
            <p:cNvPr id="18588" name="Freeform 261"/>
            <p:cNvSpPr>
              <a:spLocks/>
            </p:cNvSpPr>
            <p:nvPr/>
          </p:nvSpPr>
          <p:spPr bwMode="auto">
            <a:xfrm>
              <a:off x="2555876" y="1971675"/>
              <a:ext cx="125413" cy="642938"/>
            </a:xfrm>
            <a:custGeom>
              <a:avLst/>
              <a:gdLst>
                <a:gd name="T0" fmla="*/ 41 w 41"/>
                <a:gd name="T1" fmla="*/ 211 h 211"/>
                <a:gd name="T2" fmla="*/ 35 w 41"/>
                <a:gd name="T3" fmla="*/ 211 h 211"/>
                <a:gd name="T4" fmla="*/ 0 w 41"/>
                <a:gd name="T5" fmla="*/ 0 h 211"/>
                <a:gd name="T6" fmla="*/ 0 60000 65536"/>
                <a:gd name="T7" fmla="*/ 0 60000 65536"/>
                <a:gd name="T8" fmla="*/ 0 60000 65536"/>
                <a:gd name="T9" fmla="*/ 0 w 41"/>
                <a:gd name="T10" fmla="*/ 0 h 211"/>
                <a:gd name="T11" fmla="*/ 41 w 41"/>
                <a:gd name="T12" fmla="*/ 211 h 2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211">
                  <a:moveTo>
                    <a:pt x="41" y="211"/>
                  </a:moveTo>
                  <a:lnTo>
                    <a:pt x="35" y="211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89" name="Freeform 262"/>
            <p:cNvSpPr>
              <a:spLocks/>
            </p:cNvSpPr>
            <p:nvPr/>
          </p:nvSpPr>
          <p:spPr bwMode="auto">
            <a:xfrm>
              <a:off x="2333626" y="1971675"/>
              <a:ext cx="211138" cy="642938"/>
            </a:xfrm>
            <a:custGeom>
              <a:avLst/>
              <a:gdLst>
                <a:gd name="T0" fmla="*/ 69 w 69"/>
                <a:gd name="T1" fmla="*/ 0 h 211"/>
                <a:gd name="T2" fmla="*/ 38 w 69"/>
                <a:gd name="T3" fmla="*/ 0 h 211"/>
                <a:gd name="T4" fmla="*/ 3 w 69"/>
                <a:gd name="T5" fmla="*/ 211 h 211"/>
                <a:gd name="T6" fmla="*/ 0 w 69"/>
                <a:gd name="T7" fmla="*/ 211 h 2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"/>
                <a:gd name="T13" fmla="*/ 0 h 211"/>
                <a:gd name="T14" fmla="*/ 69 w 69"/>
                <a:gd name="T15" fmla="*/ 211 h 2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" h="211">
                  <a:moveTo>
                    <a:pt x="69" y="0"/>
                  </a:moveTo>
                  <a:lnTo>
                    <a:pt x="38" y="0"/>
                  </a:lnTo>
                  <a:lnTo>
                    <a:pt x="3" y="211"/>
                  </a:lnTo>
                  <a:lnTo>
                    <a:pt x="0" y="211"/>
                  </a:lnTo>
                </a:path>
              </a:pathLst>
            </a:custGeom>
            <a:noFill/>
            <a:ln w="12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90" name="Rectangle 263"/>
            <p:cNvSpPr>
              <a:spLocks noChangeArrowheads="1"/>
            </p:cNvSpPr>
            <p:nvPr/>
          </p:nvSpPr>
          <p:spPr bwMode="auto">
            <a:xfrm>
              <a:off x="1528763" y="2706687"/>
              <a:ext cx="75020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 u="sng">
                  <a:solidFill>
                    <a:srgbClr val="800000"/>
                  </a:solidFill>
                </a:rPr>
                <a:t>Xipes0087</a:t>
              </a:r>
              <a:endParaRPr lang="en-US"/>
            </a:p>
          </p:txBody>
        </p:sp>
        <p:sp>
          <p:nvSpPr>
            <p:cNvPr id="18591" name="Rectangle 264"/>
            <p:cNvSpPr>
              <a:spLocks noChangeArrowheads="1"/>
            </p:cNvSpPr>
            <p:nvPr/>
          </p:nvSpPr>
          <p:spPr bwMode="auto">
            <a:xfrm>
              <a:off x="2724151" y="2719387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86.1</a:t>
              </a:r>
              <a:endParaRPr lang="en-US"/>
            </a:p>
          </p:txBody>
        </p:sp>
        <p:sp>
          <p:nvSpPr>
            <p:cNvPr id="18592" name="Freeform 265"/>
            <p:cNvSpPr>
              <a:spLocks/>
            </p:cNvSpPr>
            <p:nvPr/>
          </p:nvSpPr>
          <p:spPr bwMode="auto">
            <a:xfrm>
              <a:off x="2555876" y="2005012"/>
              <a:ext cx="125413" cy="790575"/>
            </a:xfrm>
            <a:custGeom>
              <a:avLst/>
              <a:gdLst>
                <a:gd name="T0" fmla="*/ 41 w 41"/>
                <a:gd name="T1" fmla="*/ 259 h 259"/>
                <a:gd name="T2" fmla="*/ 35 w 41"/>
                <a:gd name="T3" fmla="*/ 259 h 259"/>
                <a:gd name="T4" fmla="*/ 0 w 41"/>
                <a:gd name="T5" fmla="*/ 0 h 259"/>
                <a:gd name="T6" fmla="*/ 0 60000 65536"/>
                <a:gd name="T7" fmla="*/ 0 60000 65536"/>
                <a:gd name="T8" fmla="*/ 0 60000 65536"/>
                <a:gd name="T9" fmla="*/ 0 w 41"/>
                <a:gd name="T10" fmla="*/ 0 h 259"/>
                <a:gd name="T11" fmla="*/ 41 w 41"/>
                <a:gd name="T12" fmla="*/ 259 h 25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259">
                  <a:moveTo>
                    <a:pt x="41" y="259"/>
                  </a:moveTo>
                  <a:lnTo>
                    <a:pt x="35" y="259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93" name="Freeform 266"/>
            <p:cNvSpPr>
              <a:spLocks/>
            </p:cNvSpPr>
            <p:nvPr/>
          </p:nvSpPr>
          <p:spPr bwMode="auto">
            <a:xfrm>
              <a:off x="2333626" y="2005012"/>
              <a:ext cx="211138" cy="790575"/>
            </a:xfrm>
            <a:custGeom>
              <a:avLst/>
              <a:gdLst>
                <a:gd name="T0" fmla="*/ 69 w 69"/>
                <a:gd name="T1" fmla="*/ 0 h 259"/>
                <a:gd name="T2" fmla="*/ 38 w 69"/>
                <a:gd name="T3" fmla="*/ 0 h 259"/>
                <a:gd name="T4" fmla="*/ 3 w 69"/>
                <a:gd name="T5" fmla="*/ 259 h 259"/>
                <a:gd name="T6" fmla="*/ 0 w 69"/>
                <a:gd name="T7" fmla="*/ 259 h 25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"/>
                <a:gd name="T13" fmla="*/ 0 h 259"/>
                <a:gd name="T14" fmla="*/ 69 w 69"/>
                <a:gd name="T15" fmla="*/ 259 h 25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" h="259">
                  <a:moveTo>
                    <a:pt x="69" y="0"/>
                  </a:moveTo>
                  <a:lnTo>
                    <a:pt x="38" y="0"/>
                  </a:lnTo>
                  <a:lnTo>
                    <a:pt x="3" y="259"/>
                  </a:lnTo>
                  <a:lnTo>
                    <a:pt x="0" y="259"/>
                  </a:lnTo>
                </a:path>
              </a:pathLst>
            </a:custGeom>
            <a:noFill/>
            <a:ln w="12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94" name="Rectangle 267"/>
            <p:cNvSpPr>
              <a:spLocks noChangeArrowheads="1"/>
            </p:cNvSpPr>
            <p:nvPr/>
          </p:nvSpPr>
          <p:spPr bwMode="auto">
            <a:xfrm>
              <a:off x="1528763" y="2886075"/>
              <a:ext cx="817563" cy="21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FF00"/>
                  </a:solidFill>
                </a:rPr>
                <a:t>Xipes0167</a:t>
              </a:r>
              <a:endParaRPr lang="en-US"/>
            </a:p>
          </p:txBody>
        </p:sp>
        <p:sp>
          <p:nvSpPr>
            <p:cNvPr id="18595" name="Rectangle 268"/>
            <p:cNvSpPr>
              <a:spLocks noChangeArrowheads="1"/>
            </p:cNvSpPr>
            <p:nvPr/>
          </p:nvSpPr>
          <p:spPr bwMode="auto">
            <a:xfrm>
              <a:off x="2724151" y="2898775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86.5</a:t>
              </a:r>
              <a:endParaRPr lang="en-US"/>
            </a:p>
          </p:txBody>
        </p:sp>
        <p:sp>
          <p:nvSpPr>
            <p:cNvPr id="18596" name="Freeform 269"/>
            <p:cNvSpPr>
              <a:spLocks/>
            </p:cNvSpPr>
            <p:nvPr/>
          </p:nvSpPr>
          <p:spPr bwMode="auto">
            <a:xfrm>
              <a:off x="2555876" y="2020887"/>
              <a:ext cx="125413" cy="954088"/>
            </a:xfrm>
            <a:custGeom>
              <a:avLst/>
              <a:gdLst>
                <a:gd name="T0" fmla="*/ 41 w 41"/>
                <a:gd name="T1" fmla="*/ 313 h 313"/>
                <a:gd name="T2" fmla="*/ 35 w 41"/>
                <a:gd name="T3" fmla="*/ 313 h 313"/>
                <a:gd name="T4" fmla="*/ 0 w 41"/>
                <a:gd name="T5" fmla="*/ 0 h 313"/>
                <a:gd name="T6" fmla="*/ 0 60000 65536"/>
                <a:gd name="T7" fmla="*/ 0 60000 65536"/>
                <a:gd name="T8" fmla="*/ 0 60000 65536"/>
                <a:gd name="T9" fmla="*/ 0 w 41"/>
                <a:gd name="T10" fmla="*/ 0 h 313"/>
                <a:gd name="T11" fmla="*/ 41 w 41"/>
                <a:gd name="T12" fmla="*/ 313 h 3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313">
                  <a:moveTo>
                    <a:pt x="41" y="313"/>
                  </a:moveTo>
                  <a:lnTo>
                    <a:pt x="35" y="313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97" name="Freeform 270"/>
            <p:cNvSpPr>
              <a:spLocks/>
            </p:cNvSpPr>
            <p:nvPr/>
          </p:nvSpPr>
          <p:spPr bwMode="auto">
            <a:xfrm>
              <a:off x="2333626" y="2020887"/>
              <a:ext cx="211138" cy="954088"/>
            </a:xfrm>
            <a:custGeom>
              <a:avLst/>
              <a:gdLst>
                <a:gd name="T0" fmla="*/ 69 w 69"/>
                <a:gd name="T1" fmla="*/ 0 h 313"/>
                <a:gd name="T2" fmla="*/ 38 w 69"/>
                <a:gd name="T3" fmla="*/ 0 h 313"/>
                <a:gd name="T4" fmla="*/ 3 w 69"/>
                <a:gd name="T5" fmla="*/ 313 h 313"/>
                <a:gd name="T6" fmla="*/ 0 w 69"/>
                <a:gd name="T7" fmla="*/ 313 h 3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"/>
                <a:gd name="T13" fmla="*/ 0 h 313"/>
                <a:gd name="T14" fmla="*/ 69 w 69"/>
                <a:gd name="T15" fmla="*/ 313 h 3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" h="313">
                  <a:moveTo>
                    <a:pt x="69" y="0"/>
                  </a:moveTo>
                  <a:lnTo>
                    <a:pt x="38" y="0"/>
                  </a:lnTo>
                  <a:lnTo>
                    <a:pt x="3" y="313"/>
                  </a:lnTo>
                  <a:lnTo>
                    <a:pt x="0" y="313"/>
                  </a:lnTo>
                </a:path>
              </a:pathLst>
            </a:custGeom>
            <a:noFill/>
            <a:ln w="12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598" name="Rectangle 271"/>
            <p:cNvSpPr>
              <a:spLocks noChangeArrowheads="1"/>
            </p:cNvSpPr>
            <p:nvPr/>
          </p:nvSpPr>
          <p:spPr bwMode="auto">
            <a:xfrm>
              <a:off x="1481138" y="3067050"/>
              <a:ext cx="865188" cy="21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FF00FF"/>
                  </a:solidFill>
                </a:rPr>
                <a:t>Xicmp3086</a:t>
              </a:r>
              <a:endParaRPr lang="en-US"/>
            </a:p>
          </p:txBody>
        </p:sp>
        <p:sp>
          <p:nvSpPr>
            <p:cNvPr id="18599" name="Rectangle 272"/>
            <p:cNvSpPr>
              <a:spLocks noChangeArrowheads="1"/>
            </p:cNvSpPr>
            <p:nvPr/>
          </p:nvSpPr>
          <p:spPr bwMode="auto">
            <a:xfrm>
              <a:off x="2724151" y="3078162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87.1</a:t>
              </a:r>
              <a:endParaRPr lang="en-US"/>
            </a:p>
          </p:txBody>
        </p:sp>
        <p:sp>
          <p:nvSpPr>
            <p:cNvPr id="18600" name="Freeform 273"/>
            <p:cNvSpPr>
              <a:spLocks/>
            </p:cNvSpPr>
            <p:nvPr/>
          </p:nvSpPr>
          <p:spPr bwMode="auto">
            <a:xfrm>
              <a:off x="2555876" y="2041525"/>
              <a:ext cx="125413" cy="1112838"/>
            </a:xfrm>
            <a:custGeom>
              <a:avLst/>
              <a:gdLst>
                <a:gd name="T0" fmla="*/ 41 w 41"/>
                <a:gd name="T1" fmla="*/ 365 h 365"/>
                <a:gd name="T2" fmla="*/ 35 w 41"/>
                <a:gd name="T3" fmla="*/ 365 h 365"/>
                <a:gd name="T4" fmla="*/ 0 w 41"/>
                <a:gd name="T5" fmla="*/ 0 h 365"/>
                <a:gd name="T6" fmla="*/ 0 60000 65536"/>
                <a:gd name="T7" fmla="*/ 0 60000 65536"/>
                <a:gd name="T8" fmla="*/ 0 60000 65536"/>
                <a:gd name="T9" fmla="*/ 0 w 41"/>
                <a:gd name="T10" fmla="*/ 0 h 365"/>
                <a:gd name="T11" fmla="*/ 41 w 41"/>
                <a:gd name="T12" fmla="*/ 365 h 36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365">
                  <a:moveTo>
                    <a:pt x="41" y="365"/>
                  </a:moveTo>
                  <a:lnTo>
                    <a:pt x="35" y="365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601" name="Freeform 274"/>
            <p:cNvSpPr>
              <a:spLocks/>
            </p:cNvSpPr>
            <p:nvPr/>
          </p:nvSpPr>
          <p:spPr bwMode="auto">
            <a:xfrm>
              <a:off x="2333626" y="2041525"/>
              <a:ext cx="211138" cy="1112838"/>
            </a:xfrm>
            <a:custGeom>
              <a:avLst/>
              <a:gdLst>
                <a:gd name="T0" fmla="*/ 69 w 69"/>
                <a:gd name="T1" fmla="*/ 0 h 365"/>
                <a:gd name="T2" fmla="*/ 38 w 69"/>
                <a:gd name="T3" fmla="*/ 0 h 365"/>
                <a:gd name="T4" fmla="*/ 3 w 69"/>
                <a:gd name="T5" fmla="*/ 365 h 365"/>
                <a:gd name="T6" fmla="*/ 0 w 69"/>
                <a:gd name="T7" fmla="*/ 365 h 36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"/>
                <a:gd name="T13" fmla="*/ 0 h 365"/>
                <a:gd name="T14" fmla="*/ 69 w 69"/>
                <a:gd name="T15" fmla="*/ 365 h 36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" h="365">
                  <a:moveTo>
                    <a:pt x="69" y="0"/>
                  </a:moveTo>
                  <a:lnTo>
                    <a:pt x="38" y="0"/>
                  </a:lnTo>
                  <a:lnTo>
                    <a:pt x="3" y="365"/>
                  </a:lnTo>
                  <a:lnTo>
                    <a:pt x="0" y="365"/>
                  </a:lnTo>
                </a:path>
              </a:pathLst>
            </a:custGeom>
            <a:noFill/>
            <a:ln w="12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602" name="Rectangle 275"/>
            <p:cNvSpPr>
              <a:spLocks noChangeArrowheads="1"/>
            </p:cNvSpPr>
            <p:nvPr/>
          </p:nvSpPr>
          <p:spPr bwMode="auto">
            <a:xfrm>
              <a:off x="1554163" y="3246437"/>
              <a:ext cx="782638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Xipes0035</a:t>
              </a:r>
              <a:endParaRPr lang="en-US"/>
            </a:p>
          </p:txBody>
        </p:sp>
        <p:sp>
          <p:nvSpPr>
            <p:cNvPr id="18603" name="Rectangle 276"/>
            <p:cNvSpPr>
              <a:spLocks noChangeArrowheads="1"/>
            </p:cNvSpPr>
            <p:nvPr/>
          </p:nvSpPr>
          <p:spPr bwMode="auto">
            <a:xfrm>
              <a:off x="2724151" y="3255962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87.9</a:t>
              </a:r>
              <a:endParaRPr lang="en-US"/>
            </a:p>
          </p:txBody>
        </p:sp>
        <p:sp>
          <p:nvSpPr>
            <p:cNvPr id="18604" name="Freeform 277"/>
            <p:cNvSpPr>
              <a:spLocks/>
            </p:cNvSpPr>
            <p:nvPr/>
          </p:nvSpPr>
          <p:spPr bwMode="auto">
            <a:xfrm>
              <a:off x="2555876" y="2070100"/>
              <a:ext cx="125413" cy="1262063"/>
            </a:xfrm>
            <a:custGeom>
              <a:avLst/>
              <a:gdLst>
                <a:gd name="T0" fmla="*/ 41 w 41"/>
                <a:gd name="T1" fmla="*/ 414 h 414"/>
                <a:gd name="T2" fmla="*/ 35 w 41"/>
                <a:gd name="T3" fmla="*/ 414 h 414"/>
                <a:gd name="T4" fmla="*/ 0 w 41"/>
                <a:gd name="T5" fmla="*/ 0 h 414"/>
                <a:gd name="T6" fmla="*/ 0 60000 65536"/>
                <a:gd name="T7" fmla="*/ 0 60000 65536"/>
                <a:gd name="T8" fmla="*/ 0 60000 65536"/>
                <a:gd name="T9" fmla="*/ 0 w 41"/>
                <a:gd name="T10" fmla="*/ 0 h 414"/>
                <a:gd name="T11" fmla="*/ 41 w 41"/>
                <a:gd name="T12" fmla="*/ 414 h 4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414">
                  <a:moveTo>
                    <a:pt x="41" y="414"/>
                  </a:moveTo>
                  <a:lnTo>
                    <a:pt x="35" y="414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605" name="Freeform 278"/>
            <p:cNvSpPr>
              <a:spLocks/>
            </p:cNvSpPr>
            <p:nvPr/>
          </p:nvSpPr>
          <p:spPr bwMode="auto">
            <a:xfrm>
              <a:off x="2327276" y="2070100"/>
              <a:ext cx="223838" cy="1262063"/>
            </a:xfrm>
            <a:custGeom>
              <a:avLst/>
              <a:gdLst>
                <a:gd name="T0" fmla="*/ 73 w 73"/>
                <a:gd name="T1" fmla="*/ 0 h 414"/>
                <a:gd name="T2" fmla="*/ 40 w 73"/>
                <a:gd name="T3" fmla="*/ 0 h 414"/>
                <a:gd name="T4" fmla="*/ 5 w 73"/>
                <a:gd name="T5" fmla="*/ 414 h 414"/>
                <a:gd name="T6" fmla="*/ 0 w 73"/>
                <a:gd name="T7" fmla="*/ 414 h 4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3"/>
                <a:gd name="T13" fmla="*/ 0 h 414"/>
                <a:gd name="T14" fmla="*/ 73 w 73"/>
                <a:gd name="T15" fmla="*/ 414 h 4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3" h="414">
                  <a:moveTo>
                    <a:pt x="73" y="0"/>
                  </a:moveTo>
                  <a:lnTo>
                    <a:pt x="40" y="0"/>
                  </a:lnTo>
                  <a:lnTo>
                    <a:pt x="5" y="414"/>
                  </a:lnTo>
                  <a:lnTo>
                    <a:pt x="0" y="414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606" name="Rectangle 279"/>
            <p:cNvSpPr>
              <a:spLocks noChangeArrowheads="1"/>
            </p:cNvSpPr>
            <p:nvPr/>
          </p:nvSpPr>
          <p:spPr bwMode="auto">
            <a:xfrm>
              <a:off x="1528763" y="3419475"/>
              <a:ext cx="75020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 u="sng" dirty="0">
                  <a:solidFill>
                    <a:srgbClr val="FFC000"/>
                  </a:solidFill>
                </a:rPr>
                <a:t>Xipes0071</a:t>
              </a:r>
              <a:endParaRPr lang="en-US" dirty="0">
                <a:solidFill>
                  <a:srgbClr val="FFC000"/>
                </a:solidFill>
              </a:endParaRPr>
            </a:p>
          </p:txBody>
        </p:sp>
        <p:sp>
          <p:nvSpPr>
            <p:cNvPr id="18607" name="Rectangle 280"/>
            <p:cNvSpPr>
              <a:spLocks noChangeArrowheads="1"/>
            </p:cNvSpPr>
            <p:nvPr/>
          </p:nvSpPr>
          <p:spPr bwMode="auto">
            <a:xfrm>
              <a:off x="2724151" y="3432175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88.2</a:t>
              </a:r>
              <a:endParaRPr lang="en-US"/>
            </a:p>
          </p:txBody>
        </p:sp>
        <p:sp>
          <p:nvSpPr>
            <p:cNvPr id="18608" name="Freeform 281"/>
            <p:cNvSpPr>
              <a:spLocks/>
            </p:cNvSpPr>
            <p:nvPr/>
          </p:nvSpPr>
          <p:spPr bwMode="auto">
            <a:xfrm>
              <a:off x="2555876" y="2081212"/>
              <a:ext cx="125413" cy="1427163"/>
            </a:xfrm>
            <a:custGeom>
              <a:avLst/>
              <a:gdLst>
                <a:gd name="T0" fmla="*/ 41 w 41"/>
                <a:gd name="T1" fmla="*/ 468 h 468"/>
                <a:gd name="T2" fmla="*/ 35 w 41"/>
                <a:gd name="T3" fmla="*/ 468 h 468"/>
                <a:gd name="T4" fmla="*/ 0 w 41"/>
                <a:gd name="T5" fmla="*/ 0 h 468"/>
                <a:gd name="T6" fmla="*/ 0 60000 65536"/>
                <a:gd name="T7" fmla="*/ 0 60000 65536"/>
                <a:gd name="T8" fmla="*/ 0 60000 65536"/>
                <a:gd name="T9" fmla="*/ 0 w 41"/>
                <a:gd name="T10" fmla="*/ 0 h 468"/>
                <a:gd name="T11" fmla="*/ 41 w 41"/>
                <a:gd name="T12" fmla="*/ 468 h 4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468">
                  <a:moveTo>
                    <a:pt x="41" y="468"/>
                  </a:moveTo>
                  <a:lnTo>
                    <a:pt x="35" y="468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609" name="Freeform 282"/>
            <p:cNvSpPr>
              <a:spLocks/>
            </p:cNvSpPr>
            <p:nvPr/>
          </p:nvSpPr>
          <p:spPr bwMode="auto">
            <a:xfrm>
              <a:off x="2333626" y="2081212"/>
              <a:ext cx="211138" cy="1427163"/>
            </a:xfrm>
            <a:custGeom>
              <a:avLst/>
              <a:gdLst>
                <a:gd name="T0" fmla="*/ 69 w 69"/>
                <a:gd name="T1" fmla="*/ 0 h 468"/>
                <a:gd name="T2" fmla="*/ 38 w 69"/>
                <a:gd name="T3" fmla="*/ 0 h 468"/>
                <a:gd name="T4" fmla="*/ 3 w 69"/>
                <a:gd name="T5" fmla="*/ 468 h 468"/>
                <a:gd name="T6" fmla="*/ 0 w 69"/>
                <a:gd name="T7" fmla="*/ 468 h 4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"/>
                <a:gd name="T13" fmla="*/ 0 h 468"/>
                <a:gd name="T14" fmla="*/ 69 w 69"/>
                <a:gd name="T15" fmla="*/ 468 h 4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" h="468">
                  <a:moveTo>
                    <a:pt x="69" y="0"/>
                  </a:moveTo>
                  <a:lnTo>
                    <a:pt x="38" y="0"/>
                  </a:lnTo>
                  <a:lnTo>
                    <a:pt x="3" y="468"/>
                  </a:lnTo>
                  <a:lnTo>
                    <a:pt x="0" y="468"/>
                  </a:lnTo>
                </a:path>
              </a:pathLst>
            </a:custGeom>
            <a:noFill/>
            <a:ln w="12">
              <a:solidFill>
                <a:srgbClr val="FFC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610" name="Rectangle 283"/>
            <p:cNvSpPr>
              <a:spLocks noChangeArrowheads="1"/>
            </p:cNvSpPr>
            <p:nvPr/>
          </p:nvSpPr>
          <p:spPr bwMode="auto">
            <a:xfrm>
              <a:off x="1528763" y="3600450"/>
              <a:ext cx="817563" cy="207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 i="1" u="sng">
                  <a:solidFill>
                    <a:srgbClr val="000080"/>
                  </a:solidFill>
                </a:rPr>
                <a:t>Xipes0085</a:t>
              </a:r>
              <a:endParaRPr lang="en-US"/>
            </a:p>
          </p:txBody>
        </p:sp>
        <p:sp>
          <p:nvSpPr>
            <p:cNvPr id="18611" name="Rectangle 284"/>
            <p:cNvSpPr>
              <a:spLocks noChangeArrowheads="1"/>
            </p:cNvSpPr>
            <p:nvPr/>
          </p:nvSpPr>
          <p:spPr bwMode="auto">
            <a:xfrm>
              <a:off x="2724151" y="3608388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89.0</a:t>
              </a:r>
              <a:endParaRPr lang="en-US"/>
            </a:p>
          </p:txBody>
        </p:sp>
        <p:sp>
          <p:nvSpPr>
            <p:cNvPr id="18612" name="Freeform 285"/>
            <p:cNvSpPr>
              <a:spLocks/>
            </p:cNvSpPr>
            <p:nvPr/>
          </p:nvSpPr>
          <p:spPr bwMode="auto">
            <a:xfrm>
              <a:off x="2555876" y="2109787"/>
              <a:ext cx="125413" cy="1574800"/>
            </a:xfrm>
            <a:custGeom>
              <a:avLst/>
              <a:gdLst>
                <a:gd name="T0" fmla="*/ 41 w 41"/>
                <a:gd name="T1" fmla="*/ 517 h 517"/>
                <a:gd name="T2" fmla="*/ 35 w 41"/>
                <a:gd name="T3" fmla="*/ 517 h 517"/>
                <a:gd name="T4" fmla="*/ 0 w 41"/>
                <a:gd name="T5" fmla="*/ 0 h 517"/>
                <a:gd name="T6" fmla="*/ 0 60000 65536"/>
                <a:gd name="T7" fmla="*/ 0 60000 65536"/>
                <a:gd name="T8" fmla="*/ 0 60000 65536"/>
                <a:gd name="T9" fmla="*/ 0 w 41"/>
                <a:gd name="T10" fmla="*/ 0 h 517"/>
                <a:gd name="T11" fmla="*/ 41 w 41"/>
                <a:gd name="T12" fmla="*/ 517 h 5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517">
                  <a:moveTo>
                    <a:pt x="41" y="517"/>
                  </a:moveTo>
                  <a:lnTo>
                    <a:pt x="35" y="517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613" name="Freeform 286"/>
            <p:cNvSpPr>
              <a:spLocks/>
            </p:cNvSpPr>
            <p:nvPr/>
          </p:nvSpPr>
          <p:spPr bwMode="auto">
            <a:xfrm>
              <a:off x="2333626" y="2109787"/>
              <a:ext cx="211138" cy="1574800"/>
            </a:xfrm>
            <a:custGeom>
              <a:avLst/>
              <a:gdLst>
                <a:gd name="T0" fmla="*/ 69 w 69"/>
                <a:gd name="T1" fmla="*/ 0 h 517"/>
                <a:gd name="T2" fmla="*/ 38 w 69"/>
                <a:gd name="T3" fmla="*/ 0 h 517"/>
                <a:gd name="T4" fmla="*/ 3 w 69"/>
                <a:gd name="T5" fmla="*/ 517 h 517"/>
                <a:gd name="T6" fmla="*/ 0 w 69"/>
                <a:gd name="T7" fmla="*/ 517 h 5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"/>
                <a:gd name="T13" fmla="*/ 0 h 517"/>
                <a:gd name="T14" fmla="*/ 69 w 69"/>
                <a:gd name="T15" fmla="*/ 517 h 5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" h="517">
                  <a:moveTo>
                    <a:pt x="69" y="0"/>
                  </a:moveTo>
                  <a:lnTo>
                    <a:pt x="38" y="0"/>
                  </a:lnTo>
                  <a:lnTo>
                    <a:pt x="3" y="517"/>
                  </a:lnTo>
                  <a:lnTo>
                    <a:pt x="0" y="517"/>
                  </a:lnTo>
                </a:path>
              </a:pathLst>
            </a:custGeom>
            <a:noFill/>
            <a:ln w="12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614" name="Rectangle 287"/>
            <p:cNvSpPr>
              <a:spLocks noChangeArrowheads="1"/>
            </p:cNvSpPr>
            <p:nvPr/>
          </p:nvSpPr>
          <p:spPr bwMode="auto">
            <a:xfrm>
              <a:off x="1528763" y="3773488"/>
              <a:ext cx="817563" cy="207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 i="1" u="sng">
                  <a:solidFill>
                    <a:srgbClr val="008000"/>
                  </a:solidFill>
                </a:rPr>
                <a:t>Xipes0176</a:t>
              </a:r>
              <a:endParaRPr lang="en-US"/>
            </a:p>
          </p:txBody>
        </p:sp>
        <p:sp>
          <p:nvSpPr>
            <p:cNvPr id="18615" name="Rectangle 288"/>
            <p:cNvSpPr>
              <a:spLocks noChangeArrowheads="1"/>
            </p:cNvSpPr>
            <p:nvPr/>
          </p:nvSpPr>
          <p:spPr bwMode="auto">
            <a:xfrm>
              <a:off x="2724151" y="3783013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89.6</a:t>
              </a:r>
              <a:endParaRPr lang="en-US"/>
            </a:p>
          </p:txBody>
        </p:sp>
        <p:sp>
          <p:nvSpPr>
            <p:cNvPr id="18616" name="Freeform 289"/>
            <p:cNvSpPr>
              <a:spLocks/>
            </p:cNvSpPr>
            <p:nvPr/>
          </p:nvSpPr>
          <p:spPr bwMode="auto">
            <a:xfrm>
              <a:off x="2555876" y="2130425"/>
              <a:ext cx="125413" cy="1728788"/>
            </a:xfrm>
            <a:custGeom>
              <a:avLst/>
              <a:gdLst>
                <a:gd name="T0" fmla="*/ 41 w 41"/>
                <a:gd name="T1" fmla="*/ 567 h 567"/>
                <a:gd name="T2" fmla="*/ 35 w 41"/>
                <a:gd name="T3" fmla="*/ 567 h 567"/>
                <a:gd name="T4" fmla="*/ 0 w 41"/>
                <a:gd name="T5" fmla="*/ 0 h 567"/>
                <a:gd name="T6" fmla="*/ 0 60000 65536"/>
                <a:gd name="T7" fmla="*/ 0 60000 65536"/>
                <a:gd name="T8" fmla="*/ 0 60000 65536"/>
                <a:gd name="T9" fmla="*/ 0 w 41"/>
                <a:gd name="T10" fmla="*/ 0 h 567"/>
                <a:gd name="T11" fmla="*/ 41 w 41"/>
                <a:gd name="T12" fmla="*/ 567 h 56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567">
                  <a:moveTo>
                    <a:pt x="41" y="567"/>
                  </a:moveTo>
                  <a:lnTo>
                    <a:pt x="35" y="567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617" name="Freeform 290"/>
            <p:cNvSpPr>
              <a:spLocks/>
            </p:cNvSpPr>
            <p:nvPr/>
          </p:nvSpPr>
          <p:spPr bwMode="auto">
            <a:xfrm>
              <a:off x="2333626" y="2130425"/>
              <a:ext cx="211138" cy="1728788"/>
            </a:xfrm>
            <a:custGeom>
              <a:avLst/>
              <a:gdLst>
                <a:gd name="T0" fmla="*/ 69 w 69"/>
                <a:gd name="T1" fmla="*/ 0 h 567"/>
                <a:gd name="T2" fmla="*/ 38 w 69"/>
                <a:gd name="T3" fmla="*/ 0 h 567"/>
                <a:gd name="T4" fmla="*/ 3 w 69"/>
                <a:gd name="T5" fmla="*/ 567 h 567"/>
                <a:gd name="T6" fmla="*/ 0 w 69"/>
                <a:gd name="T7" fmla="*/ 567 h 5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"/>
                <a:gd name="T13" fmla="*/ 0 h 567"/>
                <a:gd name="T14" fmla="*/ 69 w 69"/>
                <a:gd name="T15" fmla="*/ 567 h 5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" h="567">
                  <a:moveTo>
                    <a:pt x="69" y="0"/>
                  </a:moveTo>
                  <a:lnTo>
                    <a:pt x="38" y="0"/>
                  </a:lnTo>
                  <a:lnTo>
                    <a:pt x="3" y="567"/>
                  </a:lnTo>
                  <a:lnTo>
                    <a:pt x="0" y="567"/>
                  </a:lnTo>
                </a:path>
              </a:pathLst>
            </a:custGeom>
            <a:noFill/>
            <a:ln w="12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618" name="Rectangle 291"/>
            <p:cNvSpPr>
              <a:spLocks noChangeArrowheads="1"/>
            </p:cNvSpPr>
            <p:nvPr/>
          </p:nvSpPr>
          <p:spPr bwMode="auto">
            <a:xfrm>
              <a:off x="1481138" y="3948113"/>
              <a:ext cx="865188" cy="21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 u="sng">
                  <a:solidFill>
                    <a:srgbClr val="FF0000"/>
                  </a:solidFill>
                </a:rPr>
                <a:t>Xicmp3002</a:t>
              </a:r>
              <a:endParaRPr lang="en-US"/>
            </a:p>
          </p:txBody>
        </p:sp>
        <p:sp>
          <p:nvSpPr>
            <p:cNvPr id="18619" name="Rectangle 292"/>
            <p:cNvSpPr>
              <a:spLocks noChangeArrowheads="1"/>
            </p:cNvSpPr>
            <p:nvPr/>
          </p:nvSpPr>
          <p:spPr bwMode="auto">
            <a:xfrm>
              <a:off x="2724151" y="3959225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91.2</a:t>
              </a:r>
              <a:endParaRPr lang="en-US"/>
            </a:p>
          </p:txBody>
        </p:sp>
        <p:sp>
          <p:nvSpPr>
            <p:cNvPr id="18620" name="Freeform 293"/>
            <p:cNvSpPr>
              <a:spLocks/>
            </p:cNvSpPr>
            <p:nvPr/>
          </p:nvSpPr>
          <p:spPr bwMode="auto">
            <a:xfrm>
              <a:off x="2555876" y="2187575"/>
              <a:ext cx="125413" cy="1847850"/>
            </a:xfrm>
            <a:custGeom>
              <a:avLst/>
              <a:gdLst>
                <a:gd name="T0" fmla="*/ 41 w 41"/>
                <a:gd name="T1" fmla="*/ 606 h 606"/>
                <a:gd name="T2" fmla="*/ 35 w 41"/>
                <a:gd name="T3" fmla="*/ 606 h 606"/>
                <a:gd name="T4" fmla="*/ 0 w 41"/>
                <a:gd name="T5" fmla="*/ 0 h 606"/>
                <a:gd name="T6" fmla="*/ 0 60000 65536"/>
                <a:gd name="T7" fmla="*/ 0 60000 65536"/>
                <a:gd name="T8" fmla="*/ 0 60000 65536"/>
                <a:gd name="T9" fmla="*/ 0 w 41"/>
                <a:gd name="T10" fmla="*/ 0 h 606"/>
                <a:gd name="T11" fmla="*/ 41 w 41"/>
                <a:gd name="T12" fmla="*/ 606 h 60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606">
                  <a:moveTo>
                    <a:pt x="41" y="606"/>
                  </a:moveTo>
                  <a:lnTo>
                    <a:pt x="35" y="606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621" name="Freeform 294"/>
            <p:cNvSpPr>
              <a:spLocks/>
            </p:cNvSpPr>
            <p:nvPr/>
          </p:nvSpPr>
          <p:spPr bwMode="auto">
            <a:xfrm>
              <a:off x="2333626" y="2187575"/>
              <a:ext cx="211138" cy="1847850"/>
            </a:xfrm>
            <a:custGeom>
              <a:avLst/>
              <a:gdLst>
                <a:gd name="T0" fmla="*/ 69 w 69"/>
                <a:gd name="T1" fmla="*/ 0 h 606"/>
                <a:gd name="T2" fmla="*/ 38 w 69"/>
                <a:gd name="T3" fmla="*/ 0 h 606"/>
                <a:gd name="T4" fmla="*/ 3 w 69"/>
                <a:gd name="T5" fmla="*/ 606 h 606"/>
                <a:gd name="T6" fmla="*/ 0 w 69"/>
                <a:gd name="T7" fmla="*/ 606 h 6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"/>
                <a:gd name="T13" fmla="*/ 0 h 606"/>
                <a:gd name="T14" fmla="*/ 69 w 69"/>
                <a:gd name="T15" fmla="*/ 606 h 6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" h="606">
                  <a:moveTo>
                    <a:pt x="69" y="0"/>
                  </a:moveTo>
                  <a:lnTo>
                    <a:pt x="38" y="0"/>
                  </a:lnTo>
                  <a:lnTo>
                    <a:pt x="3" y="606"/>
                  </a:lnTo>
                  <a:lnTo>
                    <a:pt x="0" y="606"/>
                  </a:lnTo>
                </a:path>
              </a:pathLst>
            </a:custGeom>
            <a:noFill/>
            <a:ln w="12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622" name="Rectangle 295"/>
            <p:cNvSpPr>
              <a:spLocks noChangeArrowheads="1"/>
            </p:cNvSpPr>
            <p:nvPr/>
          </p:nvSpPr>
          <p:spPr bwMode="auto">
            <a:xfrm>
              <a:off x="1528763" y="4127500"/>
              <a:ext cx="75020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00"/>
                  </a:solidFill>
                </a:rPr>
                <a:t>Xipes0200</a:t>
              </a:r>
              <a:endParaRPr lang="en-US"/>
            </a:p>
          </p:txBody>
        </p:sp>
        <p:sp>
          <p:nvSpPr>
            <p:cNvPr id="18623" name="Rectangle 296"/>
            <p:cNvSpPr>
              <a:spLocks noChangeArrowheads="1"/>
            </p:cNvSpPr>
            <p:nvPr/>
          </p:nvSpPr>
          <p:spPr bwMode="auto">
            <a:xfrm>
              <a:off x="2724151" y="4138613"/>
              <a:ext cx="36195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96.1</a:t>
              </a:r>
              <a:endParaRPr lang="en-US"/>
            </a:p>
          </p:txBody>
        </p:sp>
        <p:sp>
          <p:nvSpPr>
            <p:cNvPr id="18624" name="Freeform 297"/>
            <p:cNvSpPr>
              <a:spLocks/>
            </p:cNvSpPr>
            <p:nvPr/>
          </p:nvSpPr>
          <p:spPr bwMode="auto">
            <a:xfrm>
              <a:off x="2555876" y="2365375"/>
              <a:ext cx="125413" cy="1849438"/>
            </a:xfrm>
            <a:custGeom>
              <a:avLst/>
              <a:gdLst>
                <a:gd name="T0" fmla="*/ 41 w 41"/>
                <a:gd name="T1" fmla="*/ 607 h 607"/>
                <a:gd name="T2" fmla="*/ 35 w 41"/>
                <a:gd name="T3" fmla="*/ 607 h 607"/>
                <a:gd name="T4" fmla="*/ 0 w 41"/>
                <a:gd name="T5" fmla="*/ 0 h 607"/>
                <a:gd name="T6" fmla="*/ 0 60000 65536"/>
                <a:gd name="T7" fmla="*/ 0 60000 65536"/>
                <a:gd name="T8" fmla="*/ 0 60000 65536"/>
                <a:gd name="T9" fmla="*/ 0 w 41"/>
                <a:gd name="T10" fmla="*/ 0 h 607"/>
                <a:gd name="T11" fmla="*/ 41 w 41"/>
                <a:gd name="T12" fmla="*/ 607 h 60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607">
                  <a:moveTo>
                    <a:pt x="41" y="607"/>
                  </a:moveTo>
                  <a:lnTo>
                    <a:pt x="35" y="607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625" name="Freeform 298"/>
            <p:cNvSpPr>
              <a:spLocks/>
            </p:cNvSpPr>
            <p:nvPr/>
          </p:nvSpPr>
          <p:spPr bwMode="auto">
            <a:xfrm>
              <a:off x="2333626" y="2365375"/>
              <a:ext cx="211138" cy="1849438"/>
            </a:xfrm>
            <a:custGeom>
              <a:avLst/>
              <a:gdLst>
                <a:gd name="T0" fmla="*/ 69 w 69"/>
                <a:gd name="T1" fmla="*/ 0 h 607"/>
                <a:gd name="T2" fmla="*/ 38 w 69"/>
                <a:gd name="T3" fmla="*/ 0 h 607"/>
                <a:gd name="T4" fmla="*/ 3 w 69"/>
                <a:gd name="T5" fmla="*/ 607 h 607"/>
                <a:gd name="T6" fmla="*/ 0 w 69"/>
                <a:gd name="T7" fmla="*/ 607 h 60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"/>
                <a:gd name="T13" fmla="*/ 0 h 607"/>
                <a:gd name="T14" fmla="*/ 69 w 69"/>
                <a:gd name="T15" fmla="*/ 607 h 60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" h="607">
                  <a:moveTo>
                    <a:pt x="69" y="0"/>
                  </a:moveTo>
                  <a:lnTo>
                    <a:pt x="38" y="0"/>
                  </a:lnTo>
                  <a:lnTo>
                    <a:pt x="3" y="607"/>
                  </a:lnTo>
                  <a:lnTo>
                    <a:pt x="0" y="607"/>
                  </a:lnTo>
                </a:path>
              </a:pathLst>
            </a:custGeom>
            <a:noFill/>
            <a:ln w="12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626" name="Rectangle 299"/>
            <p:cNvSpPr>
              <a:spLocks noChangeArrowheads="1"/>
            </p:cNvSpPr>
            <p:nvPr/>
          </p:nvSpPr>
          <p:spPr bwMode="auto">
            <a:xfrm>
              <a:off x="1517651" y="4306888"/>
              <a:ext cx="828675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Xicmp3038</a:t>
              </a:r>
              <a:endParaRPr lang="en-US"/>
            </a:p>
          </p:txBody>
        </p:sp>
        <p:sp>
          <p:nvSpPr>
            <p:cNvPr id="18627" name="Rectangle 300"/>
            <p:cNvSpPr>
              <a:spLocks noChangeArrowheads="1"/>
            </p:cNvSpPr>
            <p:nvPr/>
          </p:nvSpPr>
          <p:spPr bwMode="auto">
            <a:xfrm>
              <a:off x="2724151" y="4316413"/>
              <a:ext cx="444500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113.7</a:t>
              </a:r>
              <a:endParaRPr lang="en-US"/>
            </a:p>
          </p:txBody>
        </p:sp>
        <p:sp>
          <p:nvSpPr>
            <p:cNvPr id="18628" name="Freeform 301"/>
            <p:cNvSpPr>
              <a:spLocks/>
            </p:cNvSpPr>
            <p:nvPr/>
          </p:nvSpPr>
          <p:spPr bwMode="auto">
            <a:xfrm>
              <a:off x="2555876" y="2998787"/>
              <a:ext cx="125413" cy="1393825"/>
            </a:xfrm>
            <a:custGeom>
              <a:avLst/>
              <a:gdLst>
                <a:gd name="T0" fmla="*/ 41 w 41"/>
                <a:gd name="T1" fmla="*/ 457 h 457"/>
                <a:gd name="T2" fmla="*/ 35 w 41"/>
                <a:gd name="T3" fmla="*/ 457 h 457"/>
                <a:gd name="T4" fmla="*/ 0 w 41"/>
                <a:gd name="T5" fmla="*/ 0 h 457"/>
                <a:gd name="T6" fmla="*/ 0 60000 65536"/>
                <a:gd name="T7" fmla="*/ 0 60000 65536"/>
                <a:gd name="T8" fmla="*/ 0 60000 65536"/>
                <a:gd name="T9" fmla="*/ 0 w 41"/>
                <a:gd name="T10" fmla="*/ 0 h 457"/>
                <a:gd name="T11" fmla="*/ 41 w 41"/>
                <a:gd name="T12" fmla="*/ 457 h 45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457">
                  <a:moveTo>
                    <a:pt x="41" y="457"/>
                  </a:moveTo>
                  <a:lnTo>
                    <a:pt x="35" y="457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629" name="Freeform 302"/>
            <p:cNvSpPr>
              <a:spLocks/>
            </p:cNvSpPr>
            <p:nvPr/>
          </p:nvSpPr>
          <p:spPr bwMode="auto">
            <a:xfrm>
              <a:off x="2327276" y="2998787"/>
              <a:ext cx="223838" cy="1393825"/>
            </a:xfrm>
            <a:custGeom>
              <a:avLst/>
              <a:gdLst>
                <a:gd name="T0" fmla="*/ 73 w 73"/>
                <a:gd name="T1" fmla="*/ 0 h 457"/>
                <a:gd name="T2" fmla="*/ 40 w 73"/>
                <a:gd name="T3" fmla="*/ 0 h 457"/>
                <a:gd name="T4" fmla="*/ 5 w 73"/>
                <a:gd name="T5" fmla="*/ 457 h 457"/>
                <a:gd name="T6" fmla="*/ 0 w 73"/>
                <a:gd name="T7" fmla="*/ 457 h 45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3"/>
                <a:gd name="T13" fmla="*/ 0 h 457"/>
                <a:gd name="T14" fmla="*/ 73 w 73"/>
                <a:gd name="T15" fmla="*/ 457 h 45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3" h="457">
                  <a:moveTo>
                    <a:pt x="73" y="0"/>
                  </a:moveTo>
                  <a:lnTo>
                    <a:pt x="40" y="0"/>
                  </a:lnTo>
                  <a:lnTo>
                    <a:pt x="5" y="457"/>
                  </a:lnTo>
                  <a:lnTo>
                    <a:pt x="0" y="457"/>
                  </a:lnTo>
                </a:path>
              </a:pathLst>
            </a:custGeom>
            <a:noFill/>
            <a:ln w="4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630" name="Rectangle 303"/>
            <p:cNvSpPr>
              <a:spLocks noChangeArrowheads="1"/>
            </p:cNvSpPr>
            <p:nvPr/>
          </p:nvSpPr>
          <p:spPr bwMode="auto">
            <a:xfrm>
              <a:off x="1736726" y="-1503363"/>
              <a:ext cx="129202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Pg_6 (inverted)</a:t>
              </a:r>
              <a:endParaRPr lang="en-US"/>
            </a:p>
          </p:txBody>
        </p:sp>
      </p:grpSp>
      <p:cxnSp>
        <p:nvCxnSpPr>
          <p:cNvPr id="663" name="Straight Connector 662"/>
          <p:cNvCxnSpPr/>
          <p:nvPr/>
        </p:nvCxnSpPr>
        <p:spPr>
          <a:xfrm flipH="1" flipV="1">
            <a:off x="3941763" y="5813425"/>
            <a:ext cx="622300" cy="201613"/>
          </a:xfrm>
          <a:prstGeom prst="line">
            <a:avLst/>
          </a:prstGeom>
          <a:ln w="9525" cap="rnd">
            <a:solidFill>
              <a:srgbClr val="FF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4" name="Straight Connector 663"/>
          <p:cNvCxnSpPr/>
          <p:nvPr/>
        </p:nvCxnSpPr>
        <p:spPr>
          <a:xfrm>
            <a:off x="3970338" y="2887663"/>
            <a:ext cx="525462" cy="1709737"/>
          </a:xfrm>
          <a:prstGeom prst="line">
            <a:avLst/>
          </a:prstGeom>
          <a:ln w="9525" cap="rnd">
            <a:solidFill>
              <a:srgbClr val="00FFFF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5" name="Straight Connector 664"/>
          <p:cNvCxnSpPr/>
          <p:nvPr/>
        </p:nvCxnSpPr>
        <p:spPr>
          <a:xfrm>
            <a:off x="3960813" y="4594860"/>
            <a:ext cx="593725" cy="365760"/>
          </a:xfrm>
          <a:prstGeom prst="line">
            <a:avLst/>
          </a:prstGeom>
          <a:ln w="9525" cap="rnd">
            <a:solidFill>
              <a:srgbClr val="00FF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6" name="Straight Connector 665"/>
          <p:cNvCxnSpPr/>
          <p:nvPr/>
        </p:nvCxnSpPr>
        <p:spPr>
          <a:xfrm rot="-120000" flipH="1" flipV="1">
            <a:off x="3946525" y="5632450"/>
            <a:ext cx="622300" cy="219075"/>
          </a:xfrm>
          <a:prstGeom prst="line">
            <a:avLst/>
          </a:prstGeom>
          <a:ln w="9525" cap="rnd">
            <a:solidFill>
              <a:srgbClr val="008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7" name="Straight Connector 666"/>
          <p:cNvCxnSpPr/>
          <p:nvPr/>
        </p:nvCxnSpPr>
        <p:spPr>
          <a:xfrm flipV="1">
            <a:off x="3962400" y="3036887"/>
            <a:ext cx="593725" cy="2084832"/>
          </a:xfrm>
          <a:prstGeom prst="line">
            <a:avLst/>
          </a:prstGeom>
          <a:ln w="9525" cap="rnd">
            <a:solidFill>
              <a:srgbClr val="090165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8" name="Straight Connector 667"/>
          <p:cNvCxnSpPr/>
          <p:nvPr/>
        </p:nvCxnSpPr>
        <p:spPr>
          <a:xfrm>
            <a:off x="3954463" y="5287963"/>
            <a:ext cx="622300" cy="201612"/>
          </a:xfrm>
          <a:prstGeom prst="line">
            <a:avLst/>
          </a:prstGeom>
          <a:ln w="9525" cap="rnd">
            <a:solidFill>
              <a:srgbClr val="FFC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9" name="Straight Connector 668"/>
          <p:cNvCxnSpPr/>
          <p:nvPr/>
        </p:nvCxnSpPr>
        <p:spPr>
          <a:xfrm rot="10800000">
            <a:off x="3960813" y="4124135"/>
            <a:ext cx="604837" cy="1024128"/>
          </a:xfrm>
          <a:prstGeom prst="line">
            <a:avLst/>
          </a:prstGeom>
          <a:ln w="9525" cap="rnd">
            <a:solidFill>
              <a:srgbClr val="FF00FF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0" name="Straight Connector 669"/>
          <p:cNvCxnSpPr/>
          <p:nvPr/>
        </p:nvCxnSpPr>
        <p:spPr>
          <a:xfrm rot="5340000" flipH="1" flipV="1">
            <a:off x="3379156" y="2352321"/>
            <a:ext cx="1737360" cy="658812"/>
          </a:xfrm>
          <a:prstGeom prst="line">
            <a:avLst/>
          </a:prstGeom>
          <a:ln w="9525" cap="rnd">
            <a:solidFill>
              <a:srgbClr val="80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1" name="Straight Connector 670"/>
          <p:cNvCxnSpPr/>
          <p:nvPr/>
        </p:nvCxnSpPr>
        <p:spPr>
          <a:xfrm>
            <a:off x="3946525" y="5464175"/>
            <a:ext cx="622300" cy="200025"/>
          </a:xfrm>
          <a:prstGeom prst="line">
            <a:avLst/>
          </a:prstGeom>
          <a:ln w="9525" cap="rnd">
            <a:solidFill>
              <a:srgbClr val="00008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2" name="Straight Connector 671"/>
          <p:cNvCxnSpPr/>
          <p:nvPr/>
        </p:nvCxnSpPr>
        <p:spPr>
          <a:xfrm flipH="1" flipV="1">
            <a:off x="3954463" y="4787900"/>
            <a:ext cx="593725" cy="0"/>
          </a:xfrm>
          <a:prstGeom prst="line">
            <a:avLst/>
          </a:prstGeom>
          <a:ln w="9525" cap="rnd">
            <a:solidFill>
              <a:srgbClr val="80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3" name="Straight Connector 672"/>
          <p:cNvCxnSpPr/>
          <p:nvPr/>
        </p:nvCxnSpPr>
        <p:spPr>
          <a:xfrm flipV="1">
            <a:off x="3963988" y="3216274"/>
            <a:ext cx="593725" cy="1737360"/>
          </a:xfrm>
          <a:prstGeom prst="line">
            <a:avLst/>
          </a:prstGeom>
          <a:ln w="9525" cap="rnd">
            <a:solidFill>
              <a:srgbClr val="E80C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4" name="Straight Connector 673"/>
          <p:cNvCxnSpPr/>
          <p:nvPr/>
        </p:nvCxnSpPr>
        <p:spPr>
          <a:xfrm>
            <a:off x="3954463" y="4416425"/>
            <a:ext cx="620712" cy="0"/>
          </a:xfrm>
          <a:prstGeom prst="line">
            <a:avLst/>
          </a:prstGeom>
          <a:ln w="9525" cap="rnd">
            <a:solidFill>
              <a:srgbClr val="808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5" name="Straight Connector 674"/>
          <p:cNvCxnSpPr/>
          <p:nvPr/>
        </p:nvCxnSpPr>
        <p:spPr>
          <a:xfrm flipH="1" flipV="1">
            <a:off x="3954463" y="5989638"/>
            <a:ext cx="622300" cy="200025"/>
          </a:xfrm>
          <a:prstGeom prst="line">
            <a:avLst/>
          </a:prstGeom>
          <a:ln w="9525" cap="rnd">
            <a:solidFill>
              <a:srgbClr val="00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6" name="Straight Connector 675"/>
          <p:cNvCxnSpPr/>
          <p:nvPr/>
        </p:nvCxnSpPr>
        <p:spPr>
          <a:xfrm flipV="1">
            <a:off x="6254750" y="5837238"/>
            <a:ext cx="622300" cy="201612"/>
          </a:xfrm>
          <a:prstGeom prst="line">
            <a:avLst/>
          </a:prstGeom>
          <a:ln w="9525" cap="rnd">
            <a:solidFill>
              <a:srgbClr val="FF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7" name="Straight Connector 676"/>
          <p:cNvCxnSpPr/>
          <p:nvPr/>
        </p:nvCxnSpPr>
        <p:spPr>
          <a:xfrm rot="120000" flipV="1">
            <a:off x="6259513" y="5648325"/>
            <a:ext cx="622300" cy="219075"/>
          </a:xfrm>
          <a:prstGeom prst="line">
            <a:avLst/>
          </a:prstGeom>
          <a:ln w="9525" cap="rnd">
            <a:solidFill>
              <a:srgbClr val="008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8" name="Straight Connector 677"/>
          <p:cNvCxnSpPr/>
          <p:nvPr/>
        </p:nvCxnSpPr>
        <p:spPr>
          <a:xfrm flipH="1">
            <a:off x="6251575" y="5305425"/>
            <a:ext cx="622300" cy="200025"/>
          </a:xfrm>
          <a:prstGeom prst="line">
            <a:avLst/>
          </a:prstGeom>
          <a:ln w="9525" cap="rnd">
            <a:solidFill>
              <a:srgbClr val="FFC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9" name="Straight Connector 678"/>
          <p:cNvCxnSpPr/>
          <p:nvPr/>
        </p:nvCxnSpPr>
        <p:spPr>
          <a:xfrm flipH="1">
            <a:off x="6259513" y="5480050"/>
            <a:ext cx="620712" cy="201613"/>
          </a:xfrm>
          <a:prstGeom prst="line">
            <a:avLst/>
          </a:prstGeom>
          <a:ln w="9525" cap="rnd">
            <a:solidFill>
              <a:srgbClr val="00008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0" name="Straight Connector 679"/>
          <p:cNvCxnSpPr/>
          <p:nvPr/>
        </p:nvCxnSpPr>
        <p:spPr>
          <a:xfrm flipV="1">
            <a:off x="8499475" y="5143500"/>
            <a:ext cx="622300" cy="695325"/>
          </a:xfrm>
          <a:prstGeom prst="line">
            <a:avLst/>
          </a:prstGeom>
          <a:ln w="9525" cap="rnd">
            <a:solidFill>
              <a:srgbClr val="FF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1" name="Straight Connector 680"/>
          <p:cNvCxnSpPr/>
          <p:nvPr/>
        </p:nvCxnSpPr>
        <p:spPr>
          <a:xfrm>
            <a:off x="8501063" y="5324475"/>
            <a:ext cx="622300" cy="165100"/>
          </a:xfrm>
          <a:prstGeom prst="line">
            <a:avLst/>
          </a:prstGeom>
          <a:ln w="9525" cap="rnd">
            <a:solidFill>
              <a:srgbClr val="FFC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2" name="Straight Connector 681"/>
          <p:cNvCxnSpPr/>
          <p:nvPr/>
        </p:nvCxnSpPr>
        <p:spPr>
          <a:xfrm flipH="1">
            <a:off x="8513763" y="5313363"/>
            <a:ext cx="603250" cy="182562"/>
          </a:xfrm>
          <a:prstGeom prst="line">
            <a:avLst/>
          </a:prstGeom>
          <a:ln w="9525" cap="rnd">
            <a:solidFill>
              <a:srgbClr val="00008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3" name="Straight Connector 682"/>
          <p:cNvCxnSpPr/>
          <p:nvPr/>
        </p:nvCxnSpPr>
        <p:spPr>
          <a:xfrm rot="10800000" flipV="1">
            <a:off x="8505825" y="3471863"/>
            <a:ext cx="622300" cy="2193925"/>
          </a:xfrm>
          <a:prstGeom prst="line">
            <a:avLst/>
          </a:prstGeom>
          <a:ln w="9525" cap="rnd">
            <a:solidFill>
              <a:srgbClr val="008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6" name="Straight Connector 685"/>
          <p:cNvCxnSpPr/>
          <p:nvPr/>
        </p:nvCxnSpPr>
        <p:spPr>
          <a:xfrm flipH="1">
            <a:off x="10818813" y="4916488"/>
            <a:ext cx="603250" cy="403225"/>
          </a:xfrm>
          <a:prstGeom prst="line">
            <a:avLst/>
          </a:prstGeom>
          <a:ln w="9525" cap="rnd">
            <a:solidFill>
              <a:srgbClr val="00008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7" name="Straight Connector 686"/>
          <p:cNvCxnSpPr/>
          <p:nvPr/>
        </p:nvCxnSpPr>
        <p:spPr>
          <a:xfrm rot="16260000" flipV="1">
            <a:off x="5311775" y="2757488"/>
            <a:ext cx="2522538" cy="658812"/>
          </a:xfrm>
          <a:prstGeom prst="line">
            <a:avLst/>
          </a:prstGeom>
          <a:ln w="9525" cap="rnd">
            <a:solidFill>
              <a:srgbClr val="80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8" name="Straight Connector 687"/>
          <p:cNvCxnSpPr/>
          <p:nvPr/>
        </p:nvCxnSpPr>
        <p:spPr>
          <a:xfrm rot="10800000" flipH="1">
            <a:off x="8524875" y="4164013"/>
            <a:ext cx="603250" cy="219075"/>
          </a:xfrm>
          <a:prstGeom prst="line">
            <a:avLst/>
          </a:prstGeom>
          <a:ln w="9525" cap="rnd">
            <a:solidFill>
              <a:srgbClr val="80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0" name="Straight Connector 689"/>
          <p:cNvCxnSpPr/>
          <p:nvPr/>
        </p:nvCxnSpPr>
        <p:spPr>
          <a:xfrm flipH="1" flipV="1">
            <a:off x="8523288" y="3590925"/>
            <a:ext cx="593725" cy="731838"/>
          </a:xfrm>
          <a:prstGeom prst="line">
            <a:avLst/>
          </a:prstGeom>
          <a:ln w="9525" cap="rnd">
            <a:solidFill>
              <a:srgbClr val="80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1" name="Straight Connector 690"/>
          <p:cNvCxnSpPr/>
          <p:nvPr/>
        </p:nvCxnSpPr>
        <p:spPr>
          <a:xfrm flipV="1">
            <a:off x="6269038" y="3600450"/>
            <a:ext cx="622300" cy="1189038"/>
          </a:xfrm>
          <a:prstGeom prst="line">
            <a:avLst/>
          </a:prstGeom>
          <a:ln w="9525" cap="rnd">
            <a:solidFill>
              <a:srgbClr val="80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2" name="Straight Connector 691"/>
          <p:cNvCxnSpPr/>
          <p:nvPr/>
        </p:nvCxnSpPr>
        <p:spPr>
          <a:xfrm flipV="1">
            <a:off x="6272213" y="2690813"/>
            <a:ext cx="603250" cy="1006475"/>
          </a:xfrm>
          <a:prstGeom prst="line">
            <a:avLst/>
          </a:prstGeom>
          <a:ln w="9525" cap="rnd">
            <a:solidFill>
              <a:srgbClr val="00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3" name="Straight Connector 692"/>
          <p:cNvCxnSpPr/>
          <p:nvPr/>
        </p:nvCxnSpPr>
        <p:spPr>
          <a:xfrm flipH="1" flipV="1">
            <a:off x="6278563" y="3216275"/>
            <a:ext cx="593725" cy="1316038"/>
          </a:xfrm>
          <a:prstGeom prst="line">
            <a:avLst/>
          </a:prstGeom>
          <a:ln w="9525" cap="rnd">
            <a:solidFill>
              <a:srgbClr val="E80C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4" name="Straight Connector 693"/>
          <p:cNvCxnSpPr/>
          <p:nvPr/>
        </p:nvCxnSpPr>
        <p:spPr>
          <a:xfrm>
            <a:off x="6256338" y="4438650"/>
            <a:ext cx="622300" cy="274638"/>
          </a:xfrm>
          <a:prstGeom prst="line">
            <a:avLst/>
          </a:prstGeom>
          <a:ln w="9525" cap="rnd">
            <a:solidFill>
              <a:srgbClr val="808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5" name="Straight Connector 694"/>
          <p:cNvCxnSpPr/>
          <p:nvPr/>
        </p:nvCxnSpPr>
        <p:spPr>
          <a:xfrm flipV="1">
            <a:off x="8516938" y="2711450"/>
            <a:ext cx="603250" cy="0"/>
          </a:xfrm>
          <a:prstGeom prst="line">
            <a:avLst/>
          </a:prstGeom>
          <a:ln w="9525" cap="rnd">
            <a:solidFill>
              <a:srgbClr val="00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6" name="Straight Connector 695"/>
          <p:cNvCxnSpPr/>
          <p:nvPr/>
        </p:nvCxnSpPr>
        <p:spPr>
          <a:xfrm flipV="1">
            <a:off x="10818813" y="2711450"/>
            <a:ext cx="603250" cy="0"/>
          </a:xfrm>
          <a:prstGeom prst="line">
            <a:avLst/>
          </a:prstGeom>
          <a:ln w="9525" cap="rnd">
            <a:solidFill>
              <a:srgbClr val="00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7" name="Straight Connector 696"/>
          <p:cNvCxnSpPr/>
          <p:nvPr/>
        </p:nvCxnSpPr>
        <p:spPr>
          <a:xfrm flipH="1" flipV="1">
            <a:off x="1739402" y="2717800"/>
            <a:ext cx="566928" cy="1481328"/>
          </a:xfrm>
          <a:prstGeom prst="line">
            <a:avLst/>
          </a:prstGeom>
          <a:ln w="9525" cap="rnd">
            <a:solidFill>
              <a:srgbClr val="00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8" name="Straight Connector 697"/>
          <p:cNvCxnSpPr/>
          <p:nvPr/>
        </p:nvCxnSpPr>
        <p:spPr>
          <a:xfrm flipH="1" flipV="1">
            <a:off x="1706563" y="4622800"/>
            <a:ext cx="593725" cy="274320"/>
          </a:xfrm>
          <a:prstGeom prst="line">
            <a:avLst/>
          </a:prstGeom>
          <a:ln w="9525" cap="rnd">
            <a:solidFill>
              <a:srgbClr val="E80C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9" name="Straight Connector 698"/>
          <p:cNvCxnSpPr/>
          <p:nvPr/>
        </p:nvCxnSpPr>
        <p:spPr>
          <a:xfrm flipH="1">
            <a:off x="1710101" y="4397011"/>
            <a:ext cx="576072" cy="420624"/>
          </a:xfrm>
          <a:prstGeom prst="line">
            <a:avLst/>
          </a:prstGeom>
          <a:ln w="9525" cap="rnd">
            <a:solidFill>
              <a:srgbClr val="808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0" name="Straight Connector 699"/>
          <p:cNvCxnSpPr/>
          <p:nvPr/>
        </p:nvCxnSpPr>
        <p:spPr>
          <a:xfrm flipV="1">
            <a:off x="1735138" y="1651363"/>
            <a:ext cx="603250" cy="0"/>
          </a:xfrm>
          <a:prstGeom prst="line">
            <a:avLst/>
          </a:prstGeom>
          <a:ln w="9525" cap="rnd">
            <a:solidFill>
              <a:schemeClr val="accent3">
                <a:lumMod val="50000"/>
              </a:schemeClr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1" name="Straight Connector 700"/>
          <p:cNvCxnSpPr/>
          <p:nvPr/>
        </p:nvCxnSpPr>
        <p:spPr>
          <a:xfrm flipV="1">
            <a:off x="8532813" y="1651363"/>
            <a:ext cx="603250" cy="0"/>
          </a:xfrm>
          <a:prstGeom prst="line">
            <a:avLst/>
          </a:prstGeom>
          <a:ln w="9525" cap="rnd">
            <a:solidFill>
              <a:schemeClr val="accent3">
                <a:lumMod val="50000"/>
              </a:schemeClr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2" name="Straight Connector 701"/>
          <p:cNvCxnSpPr/>
          <p:nvPr/>
        </p:nvCxnSpPr>
        <p:spPr>
          <a:xfrm flipV="1">
            <a:off x="3963988" y="952500"/>
            <a:ext cx="603250" cy="676275"/>
          </a:xfrm>
          <a:prstGeom prst="line">
            <a:avLst/>
          </a:prstGeom>
          <a:ln w="9525" cap="rnd">
            <a:solidFill>
              <a:schemeClr val="accent3">
                <a:lumMod val="50000"/>
              </a:schemeClr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3" name="Straight Connector 702"/>
          <p:cNvCxnSpPr/>
          <p:nvPr/>
        </p:nvCxnSpPr>
        <p:spPr>
          <a:xfrm flipH="1" flipV="1">
            <a:off x="6265863" y="952500"/>
            <a:ext cx="603250" cy="676275"/>
          </a:xfrm>
          <a:prstGeom prst="line">
            <a:avLst/>
          </a:prstGeom>
          <a:ln w="9525" cap="rnd">
            <a:solidFill>
              <a:schemeClr val="accent3">
                <a:lumMod val="50000"/>
              </a:schemeClr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4" name="Straight Connector 703"/>
          <p:cNvCxnSpPr/>
          <p:nvPr/>
        </p:nvCxnSpPr>
        <p:spPr>
          <a:xfrm flipV="1">
            <a:off x="3962400" y="3745230"/>
            <a:ext cx="603250" cy="384048"/>
          </a:xfrm>
          <a:prstGeom prst="line">
            <a:avLst/>
          </a:prstGeom>
          <a:ln w="9525" cap="rnd">
            <a:solidFill>
              <a:srgbClr val="00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5" name="Straight Connector 704"/>
          <p:cNvCxnSpPr/>
          <p:nvPr/>
        </p:nvCxnSpPr>
        <p:spPr>
          <a:xfrm flipH="1" flipV="1">
            <a:off x="1716088" y="5627688"/>
            <a:ext cx="603250" cy="0"/>
          </a:xfrm>
          <a:prstGeom prst="line">
            <a:avLst/>
          </a:prstGeom>
          <a:ln w="9525" cap="rnd">
            <a:solidFill>
              <a:srgbClr val="008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6" name="Straight Connector 705"/>
          <p:cNvCxnSpPr/>
          <p:nvPr/>
        </p:nvCxnSpPr>
        <p:spPr>
          <a:xfrm>
            <a:off x="1719263" y="5448300"/>
            <a:ext cx="603250" cy="0"/>
          </a:xfrm>
          <a:prstGeom prst="line">
            <a:avLst/>
          </a:prstGeom>
          <a:ln w="9525" cap="rnd">
            <a:solidFill>
              <a:srgbClr val="00008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7" name="Straight Connector 706"/>
          <p:cNvCxnSpPr/>
          <p:nvPr/>
        </p:nvCxnSpPr>
        <p:spPr>
          <a:xfrm flipV="1">
            <a:off x="10817225" y="1652089"/>
            <a:ext cx="603250" cy="0"/>
          </a:xfrm>
          <a:prstGeom prst="line">
            <a:avLst/>
          </a:prstGeom>
          <a:ln w="9525" cap="rnd">
            <a:solidFill>
              <a:schemeClr val="accent3">
                <a:lumMod val="50000"/>
              </a:schemeClr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8" name="Straight Connector 707"/>
          <p:cNvCxnSpPr/>
          <p:nvPr/>
        </p:nvCxnSpPr>
        <p:spPr>
          <a:xfrm rot="5400000" flipH="1" flipV="1">
            <a:off x="10093325" y="2116864"/>
            <a:ext cx="2047875" cy="609600"/>
          </a:xfrm>
          <a:prstGeom prst="line">
            <a:avLst/>
          </a:prstGeom>
          <a:ln w="9525" cap="rnd">
            <a:solidFill>
              <a:srgbClr val="008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4" name="Straight Connector 713"/>
          <p:cNvCxnSpPr/>
          <p:nvPr/>
        </p:nvCxnSpPr>
        <p:spPr>
          <a:xfrm flipV="1">
            <a:off x="8517467" y="4335464"/>
            <a:ext cx="2877608" cy="211136"/>
          </a:xfrm>
          <a:prstGeom prst="line">
            <a:avLst/>
          </a:prstGeom>
          <a:ln w="9525" cap="rnd">
            <a:solidFill>
              <a:srgbClr val="E80C00"/>
            </a:solidFill>
            <a:prstDash val="dash"/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0" name="Straight Connector 429"/>
          <p:cNvCxnSpPr>
            <a:stCxn id="18834" idx="3"/>
          </p:cNvCxnSpPr>
          <p:nvPr/>
        </p:nvCxnSpPr>
        <p:spPr>
          <a:xfrm flipV="1">
            <a:off x="3952875" y="2168527"/>
            <a:ext cx="628648" cy="1554480"/>
          </a:xfrm>
          <a:prstGeom prst="line">
            <a:avLst/>
          </a:prstGeom>
          <a:ln w="9525" cap="rnd">
            <a:solidFill>
              <a:srgbClr val="0F02AE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5" name="Group 77"/>
          <p:cNvGrpSpPr>
            <a:grpSpLocks/>
          </p:cNvGrpSpPr>
          <p:nvPr/>
        </p:nvGrpSpPr>
        <p:grpSpPr bwMode="auto">
          <a:xfrm>
            <a:off x="2392362" y="1188723"/>
            <a:ext cx="1557338" cy="569913"/>
            <a:chOff x="3692" y="187"/>
            <a:chExt cx="981" cy="359"/>
          </a:xfrm>
        </p:grpSpPr>
        <p:sp>
          <p:nvSpPr>
            <p:cNvPr id="436" name="AutoShape 71"/>
            <p:cNvSpPr>
              <a:spLocks noChangeArrowheads="1"/>
            </p:cNvSpPr>
            <p:nvPr/>
          </p:nvSpPr>
          <p:spPr bwMode="auto">
            <a:xfrm>
              <a:off x="4272" y="412"/>
              <a:ext cx="67" cy="65"/>
            </a:xfrm>
            <a:prstGeom prst="roundRect">
              <a:avLst>
                <a:gd name="adj" fmla="val 51472"/>
              </a:avLst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Rectangle 72"/>
            <p:cNvSpPr>
              <a:spLocks noChangeArrowheads="1"/>
            </p:cNvSpPr>
            <p:nvPr/>
          </p:nvSpPr>
          <p:spPr bwMode="auto">
            <a:xfrm>
              <a:off x="3692" y="412"/>
              <a:ext cx="515" cy="1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sng" strike="noStrike" cap="none" normalizeH="0" baseline="0" dirty="0" smtClean="0">
                  <a:ln>
                    <a:noFill/>
                  </a:ln>
                  <a:solidFill>
                    <a:srgbClr val="1A5721"/>
                  </a:solidFill>
                  <a:effectLst/>
                  <a:latin typeface="Arial" pitchFamily="34" charset="0"/>
                </a:rPr>
                <a:t>Xipes0224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8" name="Rectangle 73"/>
            <p:cNvSpPr>
              <a:spLocks noChangeArrowheads="1"/>
            </p:cNvSpPr>
            <p:nvPr/>
          </p:nvSpPr>
          <p:spPr bwMode="auto">
            <a:xfrm>
              <a:off x="4445" y="417"/>
              <a:ext cx="228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21.7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9" name="Freeform 74"/>
            <p:cNvSpPr>
              <a:spLocks/>
            </p:cNvSpPr>
            <p:nvPr/>
          </p:nvSpPr>
          <p:spPr bwMode="auto">
            <a:xfrm>
              <a:off x="4339" y="444"/>
              <a:ext cx="79" cy="21"/>
            </a:xfrm>
            <a:custGeom>
              <a:avLst/>
              <a:gdLst/>
              <a:ahLst/>
              <a:cxnLst>
                <a:cxn ang="0">
                  <a:pos x="41" y="11"/>
                </a:cxn>
                <a:cxn ang="0">
                  <a:pos x="35" y="11"/>
                </a:cxn>
                <a:cxn ang="0">
                  <a:pos x="0" y="0"/>
                </a:cxn>
              </a:cxnLst>
              <a:rect l="0" t="0" r="r" b="b"/>
              <a:pathLst>
                <a:path w="41" h="11">
                  <a:moveTo>
                    <a:pt x="41" y="11"/>
                  </a:moveTo>
                  <a:lnTo>
                    <a:pt x="35" y="11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75"/>
            <p:cNvSpPr>
              <a:spLocks/>
            </p:cNvSpPr>
            <p:nvPr/>
          </p:nvSpPr>
          <p:spPr bwMode="auto">
            <a:xfrm>
              <a:off x="4199" y="444"/>
              <a:ext cx="132" cy="21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8" y="0"/>
                </a:cxn>
                <a:cxn ang="0">
                  <a:pos x="3" y="11"/>
                </a:cxn>
                <a:cxn ang="0">
                  <a:pos x="0" y="11"/>
                </a:cxn>
              </a:cxnLst>
              <a:rect l="0" t="0" r="r" b="b"/>
              <a:pathLst>
                <a:path w="69" h="11">
                  <a:moveTo>
                    <a:pt x="69" y="0"/>
                  </a:moveTo>
                  <a:lnTo>
                    <a:pt x="38" y="0"/>
                  </a:lnTo>
                  <a:lnTo>
                    <a:pt x="3" y="11"/>
                  </a:lnTo>
                  <a:lnTo>
                    <a:pt x="0" y="11"/>
                  </a:lnTo>
                </a:path>
              </a:pathLst>
            </a:custGeom>
            <a:noFill/>
            <a:ln w="12">
              <a:solidFill>
                <a:srgbClr val="1A572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Rectangle 76"/>
            <p:cNvSpPr>
              <a:spLocks noChangeArrowheads="1"/>
            </p:cNvSpPr>
            <p:nvPr/>
          </p:nvSpPr>
          <p:spPr bwMode="auto">
            <a:xfrm>
              <a:off x="4191" y="187"/>
              <a:ext cx="28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Si_7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442" name="Group 12"/>
          <p:cNvGrpSpPr>
            <a:grpSpLocks/>
          </p:cNvGrpSpPr>
          <p:nvPr/>
        </p:nvGrpSpPr>
        <p:grpSpPr bwMode="auto">
          <a:xfrm>
            <a:off x="2239962" y="2435723"/>
            <a:ext cx="1625600" cy="573088"/>
            <a:chOff x="1511" y="187"/>
            <a:chExt cx="1024" cy="361"/>
          </a:xfrm>
        </p:grpSpPr>
        <p:sp>
          <p:nvSpPr>
            <p:cNvPr id="443" name="AutoShape 6"/>
            <p:cNvSpPr>
              <a:spLocks noChangeArrowheads="1"/>
            </p:cNvSpPr>
            <p:nvPr/>
          </p:nvSpPr>
          <p:spPr bwMode="auto">
            <a:xfrm>
              <a:off x="2187" y="412"/>
              <a:ext cx="67" cy="65"/>
            </a:xfrm>
            <a:prstGeom prst="roundRect">
              <a:avLst>
                <a:gd name="adj" fmla="val 51472"/>
              </a:avLst>
            </a:pr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Rectangle 7"/>
            <p:cNvSpPr>
              <a:spLocks noChangeArrowheads="1"/>
            </p:cNvSpPr>
            <p:nvPr/>
          </p:nvSpPr>
          <p:spPr bwMode="auto">
            <a:xfrm>
              <a:off x="1511" y="412"/>
              <a:ext cx="553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FFFF"/>
                  </a:solidFill>
                  <a:effectLst/>
                  <a:latin typeface="Arial" pitchFamily="34" charset="0"/>
                </a:rPr>
                <a:t>Xipes0027.2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45" name="Rectangle 8"/>
            <p:cNvSpPr>
              <a:spLocks noChangeArrowheads="1"/>
            </p:cNvSpPr>
            <p:nvPr/>
          </p:nvSpPr>
          <p:spPr bwMode="auto">
            <a:xfrm>
              <a:off x="2360" y="419"/>
              <a:ext cx="175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3.5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46" name="Freeform 9"/>
            <p:cNvSpPr>
              <a:spLocks/>
            </p:cNvSpPr>
            <p:nvPr/>
          </p:nvSpPr>
          <p:spPr bwMode="auto">
            <a:xfrm>
              <a:off x="2254" y="444"/>
              <a:ext cx="79" cy="23"/>
            </a:xfrm>
            <a:custGeom>
              <a:avLst/>
              <a:gdLst/>
              <a:ahLst/>
              <a:cxnLst>
                <a:cxn ang="0">
                  <a:pos x="41" y="12"/>
                </a:cxn>
                <a:cxn ang="0">
                  <a:pos x="35" y="12"/>
                </a:cxn>
                <a:cxn ang="0">
                  <a:pos x="0" y="0"/>
                </a:cxn>
              </a:cxnLst>
              <a:rect l="0" t="0" r="r" b="b"/>
              <a:pathLst>
                <a:path w="41" h="12">
                  <a:moveTo>
                    <a:pt x="41" y="12"/>
                  </a:moveTo>
                  <a:lnTo>
                    <a:pt x="35" y="12"/>
                  </a:lnTo>
                  <a:lnTo>
                    <a:pt x="0" y="0"/>
                  </a:lnTo>
                </a:path>
              </a:pathLst>
            </a:custGeom>
            <a:noFill/>
            <a:ln w="4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Freeform 10"/>
            <p:cNvSpPr>
              <a:spLocks/>
            </p:cNvSpPr>
            <p:nvPr/>
          </p:nvSpPr>
          <p:spPr bwMode="auto">
            <a:xfrm>
              <a:off x="2114" y="444"/>
              <a:ext cx="132" cy="23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8" y="0"/>
                </a:cxn>
                <a:cxn ang="0">
                  <a:pos x="3" y="12"/>
                </a:cxn>
                <a:cxn ang="0">
                  <a:pos x="0" y="12"/>
                </a:cxn>
              </a:cxnLst>
              <a:rect l="0" t="0" r="r" b="b"/>
              <a:pathLst>
                <a:path w="69" h="12">
                  <a:moveTo>
                    <a:pt x="69" y="0"/>
                  </a:moveTo>
                  <a:lnTo>
                    <a:pt x="38" y="0"/>
                  </a:lnTo>
                  <a:lnTo>
                    <a:pt x="3" y="12"/>
                  </a:lnTo>
                  <a:lnTo>
                    <a:pt x="0" y="12"/>
                  </a:lnTo>
                </a:path>
              </a:pathLst>
            </a:custGeom>
            <a:noFill/>
            <a:ln w="12">
              <a:solidFill>
                <a:srgbClr val="00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Rectangle 11"/>
            <p:cNvSpPr>
              <a:spLocks noChangeArrowheads="1"/>
            </p:cNvSpPr>
            <p:nvPr/>
          </p:nvSpPr>
          <p:spPr bwMode="auto">
            <a:xfrm>
              <a:off x="2106" y="187"/>
              <a:ext cx="28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Si_1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449" name="Group 448"/>
          <p:cNvGrpSpPr/>
          <p:nvPr/>
        </p:nvGrpSpPr>
        <p:grpSpPr>
          <a:xfrm>
            <a:off x="2342288" y="3221400"/>
            <a:ext cx="1608138" cy="2887663"/>
            <a:chOff x="4138613" y="296863"/>
            <a:chExt cx="1608138" cy="2887663"/>
          </a:xfrm>
        </p:grpSpPr>
        <p:grpSp>
          <p:nvGrpSpPr>
            <p:cNvPr id="450" name="Group 81"/>
            <p:cNvGrpSpPr/>
            <p:nvPr/>
          </p:nvGrpSpPr>
          <p:grpSpPr>
            <a:xfrm>
              <a:off x="4138613" y="654051"/>
              <a:ext cx="1608138" cy="2530475"/>
              <a:chOff x="4138613" y="654051"/>
              <a:chExt cx="1608138" cy="2530475"/>
            </a:xfrm>
          </p:grpSpPr>
          <p:sp>
            <p:nvSpPr>
              <p:cNvPr id="452" name="AutoShape 13"/>
              <p:cNvSpPr>
                <a:spLocks noChangeArrowheads="1"/>
              </p:cNvSpPr>
              <p:nvPr/>
            </p:nvSpPr>
            <p:spPr bwMode="auto">
              <a:xfrm>
                <a:off x="5108576" y="654051"/>
                <a:ext cx="106363" cy="1974850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3" name="Rectangle 14"/>
              <p:cNvSpPr>
                <a:spLocks noChangeArrowheads="1"/>
              </p:cNvSpPr>
              <p:nvPr/>
            </p:nvSpPr>
            <p:spPr bwMode="auto">
              <a:xfrm>
                <a:off x="4187826" y="654051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sng" strike="noStrike" cap="none" normalizeH="0" baseline="0" dirty="0" smtClean="0">
                    <a:ln>
                      <a:noFill/>
                    </a:ln>
                    <a:solidFill>
                      <a:srgbClr val="A90E05"/>
                    </a:solidFill>
                    <a:effectLst/>
                    <a:latin typeface="Arial" pitchFamily="34" charset="0"/>
                  </a:rPr>
                  <a:t>Xipes0144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54" name="Rectangle 15"/>
              <p:cNvSpPr>
                <a:spLocks noChangeArrowheads="1"/>
              </p:cNvSpPr>
              <p:nvPr/>
            </p:nvSpPr>
            <p:spPr bwMode="auto">
              <a:xfrm>
                <a:off x="5383213" y="665163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0.2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55" name="Freeform 16"/>
              <p:cNvSpPr>
                <a:spLocks/>
              </p:cNvSpPr>
              <p:nvPr/>
            </p:nvSpPr>
            <p:spPr bwMode="auto">
              <a:xfrm>
                <a:off x="5214938" y="704851"/>
                <a:ext cx="125413" cy="36513"/>
              </a:xfrm>
              <a:custGeom>
                <a:avLst/>
                <a:gdLst/>
                <a:ahLst/>
                <a:cxnLst>
                  <a:cxn ang="0">
                    <a:pos x="41" y="12"/>
                  </a:cxn>
                  <a:cxn ang="0">
                    <a:pos x="35" y="12"/>
                  </a:cxn>
                  <a:cxn ang="0">
                    <a:pos x="0" y="0"/>
                  </a:cxn>
                </a:cxnLst>
                <a:rect l="0" t="0" r="r" b="b"/>
                <a:pathLst>
                  <a:path w="41" h="12">
                    <a:moveTo>
                      <a:pt x="41" y="12"/>
                    </a:moveTo>
                    <a:lnTo>
                      <a:pt x="35" y="12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6" name="Freeform 17"/>
              <p:cNvSpPr>
                <a:spLocks/>
              </p:cNvSpPr>
              <p:nvPr/>
            </p:nvSpPr>
            <p:spPr bwMode="auto">
              <a:xfrm>
                <a:off x="4992688" y="704851"/>
                <a:ext cx="209550" cy="36513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38" y="0"/>
                  </a:cxn>
                  <a:cxn ang="0">
                    <a:pos x="3" y="12"/>
                  </a:cxn>
                  <a:cxn ang="0">
                    <a:pos x="0" y="12"/>
                  </a:cxn>
                </a:cxnLst>
                <a:rect l="0" t="0" r="r" b="b"/>
                <a:pathLst>
                  <a:path w="69" h="12">
                    <a:moveTo>
                      <a:pt x="69" y="0"/>
                    </a:moveTo>
                    <a:lnTo>
                      <a:pt x="38" y="0"/>
                    </a:lnTo>
                    <a:lnTo>
                      <a:pt x="3" y="12"/>
                    </a:lnTo>
                    <a:lnTo>
                      <a:pt x="0" y="12"/>
                    </a:lnTo>
                  </a:path>
                </a:pathLst>
              </a:custGeom>
              <a:noFill/>
              <a:ln w="12">
                <a:solidFill>
                  <a:srgbClr val="A90E05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7" name="Rectangle 18"/>
              <p:cNvSpPr>
                <a:spLocks noChangeArrowheads="1"/>
              </p:cNvSpPr>
              <p:nvPr/>
            </p:nvSpPr>
            <p:spPr bwMode="auto">
              <a:xfrm>
                <a:off x="4187826" y="833438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smtClean="0">
                    <a:ln>
                      <a:noFill/>
                    </a:ln>
                    <a:solidFill>
                      <a:srgbClr val="0F02AE"/>
                    </a:solidFill>
                    <a:effectLst/>
                    <a:latin typeface="Arial" pitchFamily="34" charset="0"/>
                  </a:rPr>
                  <a:t>Xipes0011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58" name="Rectangle 19"/>
              <p:cNvSpPr>
                <a:spLocks noChangeArrowheads="1"/>
              </p:cNvSpPr>
              <p:nvPr/>
            </p:nvSpPr>
            <p:spPr bwMode="auto">
              <a:xfrm>
                <a:off x="5383213" y="846138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0.4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59" name="Freeform 20"/>
              <p:cNvSpPr>
                <a:spLocks/>
              </p:cNvSpPr>
              <p:nvPr/>
            </p:nvSpPr>
            <p:spPr bwMode="auto">
              <a:xfrm>
                <a:off x="5214938" y="711201"/>
                <a:ext cx="125413" cy="211138"/>
              </a:xfrm>
              <a:custGeom>
                <a:avLst/>
                <a:gdLst/>
                <a:ahLst/>
                <a:cxnLst>
                  <a:cxn ang="0">
                    <a:pos x="41" y="69"/>
                  </a:cxn>
                  <a:cxn ang="0">
                    <a:pos x="35" y="69"/>
                  </a:cxn>
                  <a:cxn ang="0">
                    <a:pos x="0" y="0"/>
                  </a:cxn>
                </a:cxnLst>
                <a:rect l="0" t="0" r="r" b="b"/>
                <a:pathLst>
                  <a:path w="41" h="69">
                    <a:moveTo>
                      <a:pt x="41" y="69"/>
                    </a:moveTo>
                    <a:lnTo>
                      <a:pt x="35" y="69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0" name="Freeform 21"/>
              <p:cNvSpPr>
                <a:spLocks/>
              </p:cNvSpPr>
              <p:nvPr/>
            </p:nvSpPr>
            <p:spPr bwMode="auto">
              <a:xfrm>
                <a:off x="4992688" y="711201"/>
                <a:ext cx="209550" cy="211138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38" y="0"/>
                  </a:cxn>
                  <a:cxn ang="0">
                    <a:pos x="3" y="69"/>
                  </a:cxn>
                  <a:cxn ang="0">
                    <a:pos x="0" y="69"/>
                  </a:cxn>
                </a:cxnLst>
                <a:rect l="0" t="0" r="r" b="b"/>
                <a:pathLst>
                  <a:path w="69" h="69">
                    <a:moveTo>
                      <a:pt x="69" y="0"/>
                    </a:moveTo>
                    <a:lnTo>
                      <a:pt x="38" y="0"/>
                    </a:lnTo>
                    <a:lnTo>
                      <a:pt x="3" y="69"/>
                    </a:lnTo>
                    <a:lnTo>
                      <a:pt x="0" y="69"/>
                    </a:lnTo>
                  </a:path>
                </a:pathLst>
              </a:custGeom>
              <a:noFill/>
              <a:ln w="12">
                <a:solidFill>
                  <a:srgbClr val="0F02AE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1" name="Rectangle 22"/>
              <p:cNvSpPr>
                <a:spLocks noChangeArrowheads="1"/>
              </p:cNvSpPr>
              <p:nvPr/>
            </p:nvSpPr>
            <p:spPr bwMode="auto">
              <a:xfrm>
                <a:off x="4138613" y="1012826"/>
                <a:ext cx="865188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smtClean="0">
                    <a:ln>
                      <a:noFill/>
                    </a:ln>
                    <a:solidFill>
                      <a:srgbClr val="FF00FF"/>
                    </a:solidFill>
                    <a:effectLst/>
                    <a:latin typeface="Arial" pitchFamily="34" charset="0"/>
                  </a:rPr>
                  <a:t>Xicmp3086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62" name="Rectangle 23"/>
              <p:cNvSpPr>
                <a:spLocks noChangeArrowheads="1"/>
              </p:cNvSpPr>
              <p:nvPr/>
            </p:nvSpPr>
            <p:spPr bwMode="auto">
              <a:xfrm>
                <a:off x="4187826" y="1193801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1" u="sng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Xipes0227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63" name="Rectangle 24"/>
              <p:cNvSpPr>
                <a:spLocks noChangeArrowheads="1"/>
              </p:cNvSpPr>
              <p:nvPr/>
            </p:nvSpPr>
            <p:spPr bwMode="auto">
              <a:xfrm>
                <a:off x="5383213" y="1114426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2.1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64" name="Freeform 25"/>
              <p:cNvSpPr>
                <a:spLocks/>
              </p:cNvSpPr>
              <p:nvPr/>
            </p:nvSpPr>
            <p:spPr bwMode="auto">
              <a:xfrm>
                <a:off x="5214938" y="773113"/>
                <a:ext cx="125413" cy="417513"/>
              </a:xfrm>
              <a:custGeom>
                <a:avLst/>
                <a:gdLst/>
                <a:ahLst/>
                <a:cxnLst>
                  <a:cxn ang="0">
                    <a:pos x="41" y="137"/>
                  </a:cxn>
                  <a:cxn ang="0">
                    <a:pos x="35" y="137"/>
                  </a:cxn>
                  <a:cxn ang="0">
                    <a:pos x="0" y="0"/>
                  </a:cxn>
                </a:cxnLst>
                <a:rect l="0" t="0" r="r" b="b"/>
                <a:pathLst>
                  <a:path w="41" h="137">
                    <a:moveTo>
                      <a:pt x="41" y="137"/>
                    </a:moveTo>
                    <a:lnTo>
                      <a:pt x="35" y="137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5" name="Freeform 26"/>
              <p:cNvSpPr>
                <a:spLocks/>
              </p:cNvSpPr>
              <p:nvPr/>
            </p:nvSpPr>
            <p:spPr bwMode="auto">
              <a:xfrm>
                <a:off x="4986338" y="769938"/>
                <a:ext cx="222250" cy="417513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40" y="0"/>
                  </a:cxn>
                  <a:cxn ang="0">
                    <a:pos x="5" y="137"/>
                  </a:cxn>
                  <a:cxn ang="0">
                    <a:pos x="0" y="137"/>
                  </a:cxn>
                </a:cxnLst>
                <a:rect l="0" t="0" r="r" b="b"/>
                <a:pathLst>
                  <a:path w="73" h="137">
                    <a:moveTo>
                      <a:pt x="73" y="0"/>
                    </a:moveTo>
                    <a:lnTo>
                      <a:pt x="40" y="0"/>
                    </a:lnTo>
                    <a:lnTo>
                      <a:pt x="5" y="137"/>
                    </a:lnTo>
                    <a:lnTo>
                      <a:pt x="0" y="137"/>
                    </a:lnTo>
                  </a:path>
                </a:pathLst>
              </a:custGeom>
              <a:noFill/>
              <a:ln w="6">
                <a:solidFill>
                  <a:srgbClr val="FF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6" name="Freeform 27"/>
              <p:cNvSpPr>
                <a:spLocks/>
              </p:cNvSpPr>
              <p:nvPr/>
            </p:nvSpPr>
            <p:spPr bwMode="auto">
              <a:xfrm>
                <a:off x="4986338" y="777876"/>
                <a:ext cx="222250" cy="417513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40" y="0"/>
                  </a:cxn>
                  <a:cxn ang="0">
                    <a:pos x="5" y="137"/>
                  </a:cxn>
                  <a:cxn ang="0">
                    <a:pos x="0" y="137"/>
                  </a:cxn>
                </a:cxnLst>
                <a:rect l="0" t="0" r="r" b="b"/>
                <a:pathLst>
                  <a:path w="73" h="137">
                    <a:moveTo>
                      <a:pt x="73" y="0"/>
                    </a:moveTo>
                    <a:lnTo>
                      <a:pt x="40" y="0"/>
                    </a:lnTo>
                    <a:lnTo>
                      <a:pt x="5" y="137"/>
                    </a:lnTo>
                    <a:lnTo>
                      <a:pt x="0" y="137"/>
                    </a:lnTo>
                  </a:path>
                </a:pathLst>
              </a:cu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7" name="Line 28"/>
              <p:cNvSpPr>
                <a:spLocks noChangeShapeType="1"/>
              </p:cNvSpPr>
              <p:nvPr/>
            </p:nvSpPr>
            <p:spPr bwMode="auto">
              <a:xfrm>
                <a:off x="4983163" y="1055688"/>
                <a:ext cx="1588" cy="277813"/>
              </a:xfrm>
              <a:prstGeom prst="line">
                <a:avLst/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8" name="Rectangle 29"/>
              <p:cNvSpPr>
                <a:spLocks noChangeArrowheads="1"/>
              </p:cNvSpPr>
              <p:nvPr/>
            </p:nvSpPr>
            <p:spPr bwMode="auto">
              <a:xfrm>
                <a:off x="4138613" y="1366838"/>
                <a:ext cx="865188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sng" strike="noStrike" cap="none" normalizeH="0" baseline="0" smtClean="0">
                    <a:ln>
                      <a:noFill/>
                    </a:ln>
                    <a:solidFill>
                      <a:srgbClr val="808000"/>
                    </a:solidFill>
                    <a:effectLst/>
                    <a:latin typeface="Arial" pitchFamily="34" charset="0"/>
                  </a:rPr>
                  <a:t>Xicmp3050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69" name="Rectangle 30"/>
              <p:cNvSpPr>
                <a:spLocks noChangeArrowheads="1"/>
              </p:cNvSpPr>
              <p:nvPr/>
            </p:nvSpPr>
            <p:spPr bwMode="auto">
              <a:xfrm>
                <a:off x="5383213" y="1379538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2.5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70" name="Freeform 31"/>
              <p:cNvSpPr>
                <a:spLocks/>
              </p:cNvSpPr>
              <p:nvPr/>
            </p:nvSpPr>
            <p:spPr bwMode="auto">
              <a:xfrm>
                <a:off x="5214938" y="787401"/>
                <a:ext cx="125413" cy="668338"/>
              </a:xfrm>
              <a:custGeom>
                <a:avLst/>
                <a:gdLst/>
                <a:ahLst/>
                <a:cxnLst>
                  <a:cxn ang="0">
                    <a:pos x="41" y="219"/>
                  </a:cxn>
                  <a:cxn ang="0">
                    <a:pos x="35" y="219"/>
                  </a:cxn>
                  <a:cxn ang="0">
                    <a:pos x="0" y="0"/>
                  </a:cxn>
                </a:cxnLst>
                <a:rect l="0" t="0" r="r" b="b"/>
                <a:pathLst>
                  <a:path w="41" h="219">
                    <a:moveTo>
                      <a:pt x="41" y="219"/>
                    </a:moveTo>
                    <a:lnTo>
                      <a:pt x="35" y="219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1" name="Freeform 32"/>
              <p:cNvSpPr>
                <a:spLocks/>
              </p:cNvSpPr>
              <p:nvPr/>
            </p:nvSpPr>
            <p:spPr bwMode="auto">
              <a:xfrm>
                <a:off x="4992688" y="787401"/>
                <a:ext cx="209550" cy="668338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38" y="0"/>
                  </a:cxn>
                  <a:cxn ang="0">
                    <a:pos x="3" y="219"/>
                  </a:cxn>
                  <a:cxn ang="0">
                    <a:pos x="0" y="219"/>
                  </a:cxn>
                </a:cxnLst>
                <a:rect l="0" t="0" r="r" b="b"/>
                <a:pathLst>
                  <a:path w="69" h="219">
                    <a:moveTo>
                      <a:pt x="69" y="0"/>
                    </a:moveTo>
                    <a:lnTo>
                      <a:pt x="38" y="0"/>
                    </a:lnTo>
                    <a:lnTo>
                      <a:pt x="3" y="219"/>
                    </a:lnTo>
                    <a:lnTo>
                      <a:pt x="0" y="219"/>
                    </a:lnTo>
                  </a:path>
                </a:pathLst>
              </a:custGeom>
              <a:noFill/>
              <a:ln w="12">
                <a:solidFill>
                  <a:srgbClr val="8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2" name="Rectangle 33"/>
              <p:cNvSpPr>
                <a:spLocks noChangeArrowheads="1"/>
              </p:cNvSpPr>
              <p:nvPr/>
            </p:nvSpPr>
            <p:spPr bwMode="auto">
              <a:xfrm>
                <a:off x="4187826" y="1546226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smtClean="0">
                    <a:ln>
                      <a:noFill/>
                    </a:ln>
                    <a:solidFill>
                      <a:srgbClr val="00FF00"/>
                    </a:solidFill>
                    <a:effectLst/>
                    <a:latin typeface="Arial" pitchFamily="34" charset="0"/>
                  </a:rPr>
                  <a:t>Xipes0167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73" name="Rectangle 34"/>
              <p:cNvSpPr>
                <a:spLocks noChangeArrowheads="1"/>
              </p:cNvSpPr>
              <p:nvPr/>
            </p:nvSpPr>
            <p:spPr bwMode="auto">
              <a:xfrm>
                <a:off x="5383213" y="1558926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4.8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74" name="Freeform 35"/>
              <p:cNvSpPr>
                <a:spLocks/>
              </p:cNvSpPr>
              <p:nvPr/>
            </p:nvSpPr>
            <p:spPr bwMode="auto">
              <a:xfrm>
                <a:off x="5214938" y="869951"/>
                <a:ext cx="125413" cy="765175"/>
              </a:xfrm>
              <a:custGeom>
                <a:avLst/>
                <a:gdLst/>
                <a:ahLst/>
                <a:cxnLst>
                  <a:cxn ang="0">
                    <a:pos x="41" y="251"/>
                  </a:cxn>
                  <a:cxn ang="0">
                    <a:pos x="35" y="251"/>
                  </a:cxn>
                  <a:cxn ang="0">
                    <a:pos x="0" y="0"/>
                  </a:cxn>
                </a:cxnLst>
                <a:rect l="0" t="0" r="r" b="b"/>
                <a:pathLst>
                  <a:path w="41" h="251">
                    <a:moveTo>
                      <a:pt x="41" y="251"/>
                    </a:moveTo>
                    <a:lnTo>
                      <a:pt x="35" y="25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5" name="Freeform 36"/>
              <p:cNvSpPr>
                <a:spLocks/>
              </p:cNvSpPr>
              <p:nvPr/>
            </p:nvSpPr>
            <p:spPr bwMode="auto">
              <a:xfrm>
                <a:off x="4992688" y="869951"/>
                <a:ext cx="209550" cy="765175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38" y="0"/>
                  </a:cxn>
                  <a:cxn ang="0">
                    <a:pos x="3" y="251"/>
                  </a:cxn>
                  <a:cxn ang="0">
                    <a:pos x="0" y="251"/>
                  </a:cxn>
                </a:cxnLst>
                <a:rect l="0" t="0" r="r" b="b"/>
                <a:pathLst>
                  <a:path w="69" h="251">
                    <a:moveTo>
                      <a:pt x="69" y="0"/>
                    </a:moveTo>
                    <a:lnTo>
                      <a:pt x="38" y="0"/>
                    </a:lnTo>
                    <a:lnTo>
                      <a:pt x="3" y="251"/>
                    </a:lnTo>
                    <a:lnTo>
                      <a:pt x="0" y="251"/>
                    </a:lnTo>
                  </a:path>
                </a:pathLst>
              </a:custGeom>
              <a:noFill/>
              <a:ln w="12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6" name="Rectangle 37"/>
              <p:cNvSpPr>
                <a:spLocks noChangeArrowheads="1"/>
              </p:cNvSpPr>
              <p:nvPr/>
            </p:nvSpPr>
            <p:spPr bwMode="auto">
              <a:xfrm>
                <a:off x="4187826" y="1727201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sng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</a:rPr>
                  <a:t>Xipes0087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77" name="Rectangle 38"/>
              <p:cNvSpPr>
                <a:spLocks noChangeArrowheads="1"/>
              </p:cNvSpPr>
              <p:nvPr/>
            </p:nvSpPr>
            <p:spPr bwMode="auto">
              <a:xfrm>
                <a:off x="5383213" y="1738313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5.1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78" name="Freeform 39"/>
              <p:cNvSpPr>
                <a:spLocks/>
              </p:cNvSpPr>
              <p:nvPr/>
            </p:nvSpPr>
            <p:spPr bwMode="auto">
              <a:xfrm>
                <a:off x="5214938" y="882651"/>
                <a:ext cx="125413" cy="931863"/>
              </a:xfrm>
              <a:custGeom>
                <a:avLst/>
                <a:gdLst/>
                <a:ahLst/>
                <a:cxnLst>
                  <a:cxn ang="0">
                    <a:pos x="41" y="306"/>
                  </a:cxn>
                  <a:cxn ang="0">
                    <a:pos x="35" y="306"/>
                  </a:cxn>
                  <a:cxn ang="0">
                    <a:pos x="0" y="0"/>
                  </a:cxn>
                </a:cxnLst>
                <a:rect l="0" t="0" r="r" b="b"/>
                <a:pathLst>
                  <a:path w="41" h="306">
                    <a:moveTo>
                      <a:pt x="41" y="306"/>
                    </a:moveTo>
                    <a:lnTo>
                      <a:pt x="35" y="306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9" name="Freeform 40"/>
              <p:cNvSpPr>
                <a:spLocks/>
              </p:cNvSpPr>
              <p:nvPr/>
            </p:nvSpPr>
            <p:spPr bwMode="auto">
              <a:xfrm>
                <a:off x="4992688" y="882651"/>
                <a:ext cx="209550" cy="931863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38" y="0"/>
                  </a:cxn>
                  <a:cxn ang="0">
                    <a:pos x="3" y="306"/>
                  </a:cxn>
                  <a:cxn ang="0">
                    <a:pos x="0" y="306"/>
                  </a:cxn>
                </a:cxnLst>
                <a:rect l="0" t="0" r="r" b="b"/>
                <a:pathLst>
                  <a:path w="69" h="306">
                    <a:moveTo>
                      <a:pt x="69" y="0"/>
                    </a:moveTo>
                    <a:lnTo>
                      <a:pt x="38" y="0"/>
                    </a:lnTo>
                    <a:lnTo>
                      <a:pt x="3" y="306"/>
                    </a:lnTo>
                    <a:lnTo>
                      <a:pt x="0" y="306"/>
                    </a:lnTo>
                  </a:path>
                </a:pathLst>
              </a:custGeom>
              <a:noFill/>
              <a:ln w="12">
                <a:solidFill>
                  <a:srgbClr val="8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0" name="Rectangle 41"/>
              <p:cNvSpPr>
                <a:spLocks noChangeArrowheads="1"/>
              </p:cNvSpPr>
              <p:nvPr/>
            </p:nvSpPr>
            <p:spPr bwMode="auto">
              <a:xfrm>
                <a:off x="4138613" y="1906588"/>
                <a:ext cx="865188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1" u="sng" strike="noStrike" cap="none" normalizeH="0" baseline="0" dirty="0" smtClean="0">
                    <a:ln>
                      <a:noFill/>
                    </a:ln>
                    <a:solidFill>
                      <a:srgbClr val="E80C00"/>
                    </a:solidFill>
                    <a:effectLst/>
                    <a:latin typeface="Arial" pitchFamily="34" charset="0"/>
                  </a:rPr>
                  <a:t>Xicmp3058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81" name="Rectangle 42"/>
              <p:cNvSpPr>
                <a:spLocks noChangeArrowheads="1"/>
              </p:cNvSpPr>
              <p:nvPr/>
            </p:nvSpPr>
            <p:spPr bwMode="auto">
              <a:xfrm>
                <a:off x="5383213" y="1916113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7.3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82" name="Freeform 43"/>
              <p:cNvSpPr>
                <a:spLocks/>
              </p:cNvSpPr>
              <p:nvPr/>
            </p:nvSpPr>
            <p:spPr bwMode="auto">
              <a:xfrm>
                <a:off x="5214938" y="962026"/>
                <a:ext cx="125413" cy="1030288"/>
              </a:xfrm>
              <a:custGeom>
                <a:avLst/>
                <a:gdLst/>
                <a:ahLst/>
                <a:cxnLst>
                  <a:cxn ang="0">
                    <a:pos x="41" y="338"/>
                  </a:cxn>
                  <a:cxn ang="0">
                    <a:pos x="35" y="338"/>
                  </a:cxn>
                  <a:cxn ang="0">
                    <a:pos x="0" y="0"/>
                  </a:cxn>
                </a:cxnLst>
                <a:rect l="0" t="0" r="r" b="b"/>
                <a:pathLst>
                  <a:path w="41" h="338">
                    <a:moveTo>
                      <a:pt x="41" y="338"/>
                    </a:moveTo>
                    <a:lnTo>
                      <a:pt x="35" y="338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3" name="Freeform 44"/>
              <p:cNvSpPr>
                <a:spLocks/>
              </p:cNvSpPr>
              <p:nvPr/>
            </p:nvSpPr>
            <p:spPr bwMode="auto">
              <a:xfrm>
                <a:off x="4992688" y="962026"/>
                <a:ext cx="209550" cy="1030288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38" y="0"/>
                  </a:cxn>
                  <a:cxn ang="0">
                    <a:pos x="3" y="338"/>
                  </a:cxn>
                  <a:cxn ang="0">
                    <a:pos x="0" y="338"/>
                  </a:cxn>
                </a:cxnLst>
                <a:rect l="0" t="0" r="r" b="b"/>
                <a:pathLst>
                  <a:path w="69" h="338">
                    <a:moveTo>
                      <a:pt x="69" y="0"/>
                    </a:moveTo>
                    <a:lnTo>
                      <a:pt x="38" y="0"/>
                    </a:lnTo>
                    <a:lnTo>
                      <a:pt x="3" y="338"/>
                    </a:lnTo>
                    <a:lnTo>
                      <a:pt x="0" y="338"/>
                    </a:lnTo>
                  </a:path>
                </a:pathLst>
              </a:custGeom>
              <a:noFill/>
              <a:ln w="12">
                <a:solidFill>
                  <a:srgbClr val="E80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4" name="Rectangle 45"/>
              <p:cNvSpPr>
                <a:spLocks noChangeArrowheads="1"/>
              </p:cNvSpPr>
              <p:nvPr/>
            </p:nvSpPr>
            <p:spPr bwMode="auto">
              <a:xfrm>
                <a:off x="4187826" y="2079626"/>
                <a:ext cx="750205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90165"/>
                    </a:solidFill>
                    <a:effectLst/>
                    <a:latin typeface="Arial" pitchFamily="34" charset="0"/>
                  </a:rPr>
                  <a:t>Xipes0147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85" name="Rectangle 46"/>
              <p:cNvSpPr>
                <a:spLocks noChangeArrowheads="1"/>
              </p:cNvSpPr>
              <p:nvPr/>
            </p:nvSpPr>
            <p:spPr bwMode="auto">
              <a:xfrm>
                <a:off x="5383213" y="2092326"/>
                <a:ext cx="363538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11.1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86" name="Freeform 47"/>
              <p:cNvSpPr>
                <a:spLocks/>
              </p:cNvSpPr>
              <p:nvPr/>
            </p:nvSpPr>
            <p:spPr bwMode="auto">
              <a:xfrm>
                <a:off x="5214938" y="1098551"/>
                <a:ext cx="125413" cy="1069975"/>
              </a:xfrm>
              <a:custGeom>
                <a:avLst/>
                <a:gdLst/>
                <a:ahLst/>
                <a:cxnLst>
                  <a:cxn ang="0">
                    <a:pos x="41" y="351"/>
                  </a:cxn>
                  <a:cxn ang="0">
                    <a:pos x="35" y="351"/>
                  </a:cxn>
                  <a:cxn ang="0">
                    <a:pos x="0" y="0"/>
                  </a:cxn>
                </a:cxnLst>
                <a:rect l="0" t="0" r="r" b="b"/>
                <a:pathLst>
                  <a:path w="41" h="351">
                    <a:moveTo>
                      <a:pt x="41" y="351"/>
                    </a:moveTo>
                    <a:lnTo>
                      <a:pt x="35" y="35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7" name="Freeform 48"/>
              <p:cNvSpPr>
                <a:spLocks/>
              </p:cNvSpPr>
              <p:nvPr/>
            </p:nvSpPr>
            <p:spPr bwMode="auto">
              <a:xfrm>
                <a:off x="4992688" y="1098551"/>
                <a:ext cx="209550" cy="1069975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38" y="0"/>
                  </a:cxn>
                  <a:cxn ang="0">
                    <a:pos x="3" y="351"/>
                  </a:cxn>
                  <a:cxn ang="0">
                    <a:pos x="0" y="351"/>
                  </a:cxn>
                </a:cxnLst>
                <a:rect l="0" t="0" r="r" b="b"/>
                <a:pathLst>
                  <a:path w="69" h="351">
                    <a:moveTo>
                      <a:pt x="69" y="0"/>
                    </a:moveTo>
                    <a:lnTo>
                      <a:pt x="38" y="0"/>
                    </a:lnTo>
                    <a:lnTo>
                      <a:pt x="3" y="351"/>
                    </a:lnTo>
                    <a:lnTo>
                      <a:pt x="0" y="351"/>
                    </a:lnTo>
                  </a:path>
                </a:pathLst>
              </a:custGeom>
              <a:noFill/>
              <a:ln w="12">
                <a:solidFill>
                  <a:srgbClr val="090165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8" name="Rectangle 49"/>
              <p:cNvSpPr>
                <a:spLocks noChangeArrowheads="1"/>
              </p:cNvSpPr>
              <p:nvPr/>
            </p:nvSpPr>
            <p:spPr bwMode="auto">
              <a:xfrm>
                <a:off x="4187826" y="2260601"/>
                <a:ext cx="750205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sng" strike="noStrike" cap="none" normalizeH="0" baseline="0" dirty="0" smtClean="0">
                    <a:ln>
                      <a:noFill/>
                    </a:ln>
                    <a:solidFill>
                      <a:srgbClr val="FFC000"/>
                    </a:solidFill>
                    <a:effectLst/>
                    <a:latin typeface="Arial" pitchFamily="34" charset="0"/>
                  </a:rPr>
                  <a:t>Xipes0071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FFC000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89" name="Rectangle 50"/>
              <p:cNvSpPr>
                <a:spLocks noChangeArrowheads="1"/>
              </p:cNvSpPr>
              <p:nvPr/>
            </p:nvSpPr>
            <p:spPr bwMode="auto">
              <a:xfrm>
                <a:off x="5383213" y="2271713"/>
                <a:ext cx="363538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38.0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90" name="Freeform 51"/>
              <p:cNvSpPr>
                <a:spLocks/>
              </p:cNvSpPr>
              <p:nvPr/>
            </p:nvSpPr>
            <p:spPr bwMode="auto">
              <a:xfrm>
                <a:off x="5214938" y="2065338"/>
                <a:ext cx="125413" cy="282575"/>
              </a:xfrm>
              <a:custGeom>
                <a:avLst/>
                <a:gdLst/>
                <a:ahLst/>
                <a:cxnLst>
                  <a:cxn ang="0">
                    <a:pos x="41" y="93"/>
                  </a:cxn>
                  <a:cxn ang="0">
                    <a:pos x="35" y="93"/>
                  </a:cxn>
                  <a:cxn ang="0">
                    <a:pos x="0" y="0"/>
                  </a:cxn>
                </a:cxnLst>
                <a:rect l="0" t="0" r="r" b="b"/>
                <a:pathLst>
                  <a:path w="41" h="93">
                    <a:moveTo>
                      <a:pt x="41" y="93"/>
                    </a:moveTo>
                    <a:lnTo>
                      <a:pt x="35" y="93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" name="Freeform 52"/>
              <p:cNvSpPr>
                <a:spLocks/>
              </p:cNvSpPr>
              <p:nvPr/>
            </p:nvSpPr>
            <p:spPr bwMode="auto">
              <a:xfrm>
                <a:off x="4992688" y="2065338"/>
                <a:ext cx="209550" cy="282575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38" y="0"/>
                  </a:cxn>
                  <a:cxn ang="0">
                    <a:pos x="3" y="93"/>
                  </a:cxn>
                  <a:cxn ang="0">
                    <a:pos x="0" y="93"/>
                  </a:cxn>
                </a:cxnLst>
                <a:rect l="0" t="0" r="r" b="b"/>
                <a:pathLst>
                  <a:path w="69" h="93">
                    <a:moveTo>
                      <a:pt x="69" y="0"/>
                    </a:moveTo>
                    <a:lnTo>
                      <a:pt x="38" y="0"/>
                    </a:lnTo>
                    <a:lnTo>
                      <a:pt x="3" y="93"/>
                    </a:lnTo>
                    <a:lnTo>
                      <a:pt x="0" y="93"/>
                    </a:lnTo>
                  </a:path>
                </a:pathLst>
              </a:custGeom>
              <a:noFill/>
              <a:ln w="12">
                <a:solidFill>
                  <a:srgbClr val="FFC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" name="Rectangle 53"/>
              <p:cNvSpPr>
                <a:spLocks noChangeArrowheads="1"/>
              </p:cNvSpPr>
              <p:nvPr/>
            </p:nvSpPr>
            <p:spPr bwMode="auto">
              <a:xfrm>
                <a:off x="4187826" y="2439988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1" u="sng" strike="noStrike" cap="none" normalizeH="0" baseline="0" smtClean="0">
                    <a:ln>
                      <a:noFill/>
                    </a:ln>
                    <a:solidFill>
                      <a:srgbClr val="000080"/>
                    </a:solidFill>
                    <a:effectLst/>
                    <a:latin typeface="Arial" pitchFamily="34" charset="0"/>
                  </a:rPr>
                  <a:t>Xipes0085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93" name="Rectangle 54"/>
              <p:cNvSpPr>
                <a:spLocks noChangeArrowheads="1"/>
              </p:cNvSpPr>
              <p:nvPr/>
            </p:nvSpPr>
            <p:spPr bwMode="auto">
              <a:xfrm>
                <a:off x="5383213" y="2449513"/>
                <a:ext cx="363538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44.9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94" name="Freeform 55"/>
              <p:cNvSpPr>
                <a:spLocks/>
              </p:cNvSpPr>
              <p:nvPr/>
            </p:nvSpPr>
            <p:spPr bwMode="auto">
              <a:xfrm>
                <a:off x="5214938" y="2314576"/>
                <a:ext cx="125413" cy="211138"/>
              </a:xfrm>
              <a:custGeom>
                <a:avLst/>
                <a:gdLst/>
                <a:ahLst/>
                <a:cxnLst>
                  <a:cxn ang="0">
                    <a:pos x="41" y="69"/>
                  </a:cxn>
                  <a:cxn ang="0">
                    <a:pos x="35" y="69"/>
                  </a:cxn>
                  <a:cxn ang="0">
                    <a:pos x="0" y="0"/>
                  </a:cxn>
                </a:cxnLst>
                <a:rect l="0" t="0" r="r" b="b"/>
                <a:pathLst>
                  <a:path w="41" h="69">
                    <a:moveTo>
                      <a:pt x="41" y="69"/>
                    </a:moveTo>
                    <a:lnTo>
                      <a:pt x="35" y="69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" name="Freeform 56"/>
              <p:cNvSpPr>
                <a:spLocks/>
              </p:cNvSpPr>
              <p:nvPr/>
            </p:nvSpPr>
            <p:spPr bwMode="auto">
              <a:xfrm>
                <a:off x="4992688" y="2314576"/>
                <a:ext cx="209550" cy="211138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38" y="0"/>
                  </a:cxn>
                  <a:cxn ang="0">
                    <a:pos x="3" y="69"/>
                  </a:cxn>
                  <a:cxn ang="0">
                    <a:pos x="0" y="69"/>
                  </a:cxn>
                </a:cxnLst>
                <a:rect l="0" t="0" r="r" b="b"/>
                <a:pathLst>
                  <a:path w="69" h="69">
                    <a:moveTo>
                      <a:pt x="69" y="0"/>
                    </a:moveTo>
                    <a:lnTo>
                      <a:pt x="38" y="0"/>
                    </a:lnTo>
                    <a:lnTo>
                      <a:pt x="3" y="69"/>
                    </a:lnTo>
                    <a:lnTo>
                      <a:pt x="0" y="69"/>
                    </a:lnTo>
                  </a:path>
                </a:pathLst>
              </a:custGeom>
              <a:noFill/>
              <a:ln w="12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" name="Rectangle 57"/>
              <p:cNvSpPr>
                <a:spLocks noChangeArrowheads="1"/>
              </p:cNvSpPr>
              <p:nvPr/>
            </p:nvSpPr>
            <p:spPr bwMode="auto">
              <a:xfrm>
                <a:off x="4187826" y="2613026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1" u="sng" strike="noStrike" cap="none" normalizeH="0" baseline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latin typeface="Arial" pitchFamily="34" charset="0"/>
                  </a:rPr>
                  <a:t>Xipes0176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97" name="Rectangle 58"/>
              <p:cNvSpPr>
                <a:spLocks noChangeArrowheads="1"/>
              </p:cNvSpPr>
              <p:nvPr/>
            </p:nvSpPr>
            <p:spPr bwMode="auto">
              <a:xfrm>
                <a:off x="5383213" y="2622551"/>
                <a:ext cx="363538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47.9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98" name="Freeform 59"/>
              <p:cNvSpPr>
                <a:spLocks/>
              </p:cNvSpPr>
              <p:nvPr/>
            </p:nvSpPr>
            <p:spPr bwMode="auto">
              <a:xfrm>
                <a:off x="5214938" y="2420938"/>
                <a:ext cx="125413" cy="277813"/>
              </a:xfrm>
              <a:custGeom>
                <a:avLst/>
                <a:gdLst/>
                <a:ahLst/>
                <a:cxnLst>
                  <a:cxn ang="0">
                    <a:pos x="41" y="91"/>
                  </a:cxn>
                  <a:cxn ang="0">
                    <a:pos x="35" y="91"/>
                  </a:cxn>
                  <a:cxn ang="0">
                    <a:pos x="0" y="0"/>
                  </a:cxn>
                </a:cxnLst>
                <a:rect l="0" t="0" r="r" b="b"/>
                <a:pathLst>
                  <a:path w="41" h="91">
                    <a:moveTo>
                      <a:pt x="41" y="91"/>
                    </a:moveTo>
                    <a:lnTo>
                      <a:pt x="35" y="9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" name="Freeform 60"/>
              <p:cNvSpPr>
                <a:spLocks/>
              </p:cNvSpPr>
              <p:nvPr/>
            </p:nvSpPr>
            <p:spPr bwMode="auto">
              <a:xfrm>
                <a:off x="4992688" y="2420938"/>
                <a:ext cx="209550" cy="277813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38" y="0"/>
                  </a:cxn>
                  <a:cxn ang="0">
                    <a:pos x="3" y="91"/>
                  </a:cxn>
                  <a:cxn ang="0">
                    <a:pos x="0" y="91"/>
                  </a:cxn>
                </a:cxnLst>
                <a:rect l="0" t="0" r="r" b="b"/>
                <a:pathLst>
                  <a:path w="69" h="91">
                    <a:moveTo>
                      <a:pt x="69" y="0"/>
                    </a:moveTo>
                    <a:lnTo>
                      <a:pt x="38" y="0"/>
                    </a:lnTo>
                    <a:lnTo>
                      <a:pt x="3" y="91"/>
                    </a:lnTo>
                    <a:lnTo>
                      <a:pt x="0" y="91"/>
                    </a:lnTo>
                  </a:path>
                </a:pathLst>
              </a:custGeom>
              <a:noFill/>
              <a:ln w="12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" name="Rectangle 61"/>
              <p:cNvSpPr>
                <a:spLocks noChangeArrowheads="1"/>
              </p:cNvSpPr>
              <p:nvPr/>
            </p:nvSpPr>
            <p:spPr bwMode="auto">
              <a:xfrm>
                <a:off x="4138613" y="2787651"/>
                <a:ext cx="865188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sng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itchFamily="34" charset="0"/>
                  </a:rPr>
                  <a:t>Xicmp3002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501" name="Rectangle 62"/>
              <p:cNvSpPr>
                <a:spLocks noChangeArrowheads="1"/>
              </p:cNvSpPr>
              <p:nvPr/>
            </p:nvSpPr>
            <p:spPr bwMode="auto">
              <a:xfrm>
                <a:off x="5383213" y="2800351"/>
                <a:ext cx="363538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50.3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502" name="Freeform 63"/>
              <p:cNvSpPr>
                <a:spLocks/>
              </p:cNvSpPr>
              <p:nvPr/>
            </p:nvSpPr>
            <p:spPr bwMode="auto">
              <a:xfrm>
                <a:off x="5214938" y="2509838"/>
                <a:ext cx="125413" cy="366713"/>
              </a:xfrm>
              <a:custGeom>
                <a:avLst/>
                <a:gdLst/>
                <a:ahLst/>
                <a:cxnLst>
                  <a:cxn ang="0">
                    <a:pos x="41" y="120"/>
                  </a:cxn>
                  <a:cxn ang="0">
                    <a:pos x="35" y="120"/>
                  </a:cxn>
                  <a:cxn ang="0">
                    <a:pos x="0" y="0"/>
                  </a:cxn>
                </a:cxnLst>
                <a:rect l="0" t="0" r="r" b="b"/>
                <a:pathLst>
                  <a:path w="41" h="120">
                    <a:moveTo>
                      <a:pt x="41" y="120"/>
                    </a:moveTo>
                    <a:lnTo>
                      <a:pt x="35" y="12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" name="Freeform 64"/>
              <p:cNvSpPr>
                <a:spLocks/>
              </p:cNvSpPr>
              <p:nvPr/>
            </p:nvSpPr>
            <p:spPr bwMode="auto">
              <a:xfrm>
                <a:off x="4992688" y="2509838"/>
                <a:ext cx="209550" cy="366713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38" y="0"/>
                  </a:cxn>
                  <a:cxn ang="0">
                    <a:pos x="3" y="120"/>
                  </a:cxn>
                  <a:cxn ang="0">
                    <a:pos x="0" y="120"/>
                  </a:cxn>
                </a:cxnLst>
                <a:rect l="0" t="0" r="r" b="b"/>
                <a:pathLst>
                  <a:path w="69" h="120">
                    <a:moveTo>
                      <a:pt x="69" y="0"/>
                    </a:moveTo>
                    <a:lnTo>
                      <a:pt x="38" y="0"/>
                    </a:lnTo>
                    <a:lnTo>
                      <a:pt x="3" y="120"/>
                    </a:lnTo>
                    <a:lnTo>
                      <a:pt x="0" y="120"/>
                    </a:lnTo>
                  </a:path>
                </a:pathLst>
              </a:custGeom>
              <a:noFill/>
              <a:ln w="12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" name="Rectangle 65"/>
              <p:cNvSpPr>
                <a:spLocks noChangeArrowheads="1"/>
              </p:cNvSpPr>
              <p:nvPr/>
            </p:nvSpPr>
            <p:spPr bwMode="auto">
              <a:xfrm>
                <a:off x="4187826" y="2967038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Xipes0200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505" name="Rectangle 66"/>
              <p:cNvSpPr>
                <a:spLocks noChangeArrowheads="1"/>
              </p:cNvSpPr>
              <p:nvPr/>
            </p:nvSpPr>
            <p:spPr bwMode="auto">
              <a:xfrm>
                <a:off x="5383213" y="2979738"/>
                <a:ext cx="363538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52.2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506" name="Freeform 67"/>
              <p:cNvSpPr>
                <a:spLocks/>
              </p:cNvSpPr>
              <p:nvPr/>
            </p:nvSpPr>
            <p:spPr bwMode="auto">
              <a:xfrm>
                <a:off x="5214938" y="2576513"/>
                <a:ext cx="125413" cy="479425"/>
              </a:xfrm>
              <a:custGeom>
                <a:avLst/>
                <a:gdLst/>
                <a:ahLst/>
                <a:cxnLst>
                  <a:cxn ang="0">
                    <a:pos x="41" y="157"/>
                  </a:cxn>
                  <a:cxn ang="0">
                    <a:pos x="35" y="157"/>
                  </a:cxn>
                  <a:cxn ang="0">
                    <a:pos x="0" y="0"/>
                  </a:cxn>
                </a:cxnLst>
                <a:rect l="0" t="0" r="r" b="b"/>
                <a:pathLst>
                  <a:path w="41" h="157">
                    <a:moveTo>
                      <a:pt x="41" y="157"/>
                    </a:moveTo>
                    <a:lnTo>
                      <a:pt x="35" y="157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" name="Freeform 68"/>
              <p:cNvSpPr>
                <a:spLocks/>
              </p:cNvSpPr>
              <p:nvPr/>
            </p:nvSpPr>
            <p:spPr bwMode="auto">
              <a:xfrm>
                <a:off x="4992688" y="2576513"/>
                <a:ext cx="209550" cy="479425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38" y="0"/>
                  </a:cxn>
                  <a:cxn ang="0">
                    <a:pos x="3" y="157"/>
                  </a:cxn>
                  <a:cxn ang="0">
                    <a:pos x="0" y="157"/>
                  </a:cxn>
                </a:cxnLst>
                <a:rect l="0" t="0" r="r" b="b"/>
                <a:pathLst>
                  <a:path w="69" h="157">
                    <a:moveTo>
                      <a:pt x="69" y="0"/>
                    </a:moveTo>
                    <a:lnTo>
                      <a:pt x="38" y="0"/>
                    </a:lnTo>
                    <a:lnTo>
                      <a:pt x="3" y="157"/>
                    </a:lnTo>
                    <a:lnTo>
                      <a:pt x="0" y="157"/>
                    </a:lnTo>
                  </a:path>
                </a:pathLst>
              </a:custGeom>
              <a:noFill/>
              <a:ln w="12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51" name="Rectangle 69"/>
            <p:cNvSpPr>
              <a:spLocks noChangeArrowheads="1"/>
            </p:cNvSpPr>
            <p:nvPr/>
          </p:nvSpPr>
          <p:spPr bwMode="auto">
            <a:xfrm>
              <a:off x="4979988" y="296863"/>
              <a:ext cx="44767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Si_5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12"/>
          <p:cNvSpPr txBox="1">
            <a:spLocks noChangeArrowheads="1"/>
          </p:cNvSpPr>
          <p:nvPr/>
        </p:nvSpPr>
        <p:spPr bwMode="auto">
          <a:xfrm>
            <a:off x="130175" y="0"/>
            <a:ext cx="1919288" cy="3698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tabLst>
                <a:tab pos="1600200" algn="l"/>
              </a:tabLst>
            </a:pPr>
            <a:r>
              <a:rPr lang="en-US" i="1" dirty="0" err="1">
                <a:latin typeface="Calibri" pitchFamily="34" charset="0"/>
              </a:rPr>
              <a:t>Oryza</a:t>
            </a:r>
            <a:r>
              <a:rPr lang="en-US" i="1" dirty="0">
                <a:latin typeface="Calibri" pitchFamily="34" charset="0"/>
              </a:rPr>
              <a:t> sativa</a:t>
            </a:r>
            <a:endParaRPr lang="en-US" sz="1200" i="1" dirty="0">
              <a:latin typeface="Calibri" pitchFamily="34" charset="0"/>
            </a:endParaRPr>
          </a:p>
        </p:txBody>
      </p:sp>
      <p:sp>
        <p:nvSpPr>
          <p:cNvPr id="19458" name="TextBox 13"/>
          <p:cNvSpPr txBox="1">
            <a:spLocks noChangeArrowheads="1"/>
          </p:cNvSpPr>
          <p:nvPr/>
        </p:nvSpPr>
        <p:spPr bwMode="auto">
          <a:xfrm>
            <a:off x="2217738" y="0"/>
            <a:ext cx="1982787" cy="3698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 err="1">
                <a:latin typeface="Calibri" pitchFamily="34" charset="0"/>
              </a:rPr>
              <a:t>Setaria</a:t>
            </a:r>
            <a:r>
              <a:rPr lang="en-US" i="1" dirty="0">
                <a:latin typeface="Calibri" pitchFamily="34" charset="0"/>
              </a:rPr>
              <a:t> </a:t>
            </a:r>
            <a:r>
              <a:rPr lang="en-US" i="1" dirty="0" err="1">
                <a:latin typeface="Calibri" pitchFamily="34" charset="0"/>
              </a:rPr>
              <a:t>italica</a:t>
            </a:r>
            <a:endParaRPr lang="en-US" i="1" dirty="0">
              <a:latin typeface="Calibri" pitchFamily="34" charset="0"/>
            </a:endParaRPr>
          </a:p>
        </p:txBody>
      </p:sp>
      <p:sp>
        <p:nvSpPr>
          <p:cNvPr id="19459" name="TextBox 14"/>
          <p:cNvSpPr txBox="1">
            <a:spLocks noChangeArrowheads="1"/>
          </p:cNvSpPr>
          <p:nvPr/>
        </p:nvSpPr>
        <p:spPr bwMode="auto">
          <a:xfrm>
            <a:off x="4286250" y="0"/>
            <a:ext cx="2324100" cy="3698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 err="1">
                <a:latin typeface="Calibri" pitchFamily="34" charset="0"/>
              </a:rPr>
              <a:t>Pennisetum</a:t>
            </a:r>
            <a:r>
              <a:rPr lang="en-US" i="1" dirty="0">
                <a:latin typeface="Calibri" pitchFamily="34" charset="0"/>
              </a:rPr>
              <a:t> </a:t>
            </a:r>
            <a:r>
              <a:rPr lang="en-US" i="1" dirty="0" err="1">
                <a:latin typeface="Calibri" pitchFamily="34" charset="0"/>
              </a:rPr>
              <a:t>glaucum</a:t>
            </a:r>
            <a:endParaRPr lang="en-US" i="1" dirty="0">
              <a:latin typeface="Calibri" pitchFamily="34" charset="0"/>
            </a:endParaRPr>
          </a:p>
        </p:txBody>
      </p:sp>
      <p:sp>
        <p:nvSpPr>
          <p:cNvPr id="19460" name="TextBox 15"/>
          <p:cNvSpPr txBox="1">
            <a:spLocks noChangeArrowheads="1"/>
          </p:cNvSpPr>
          <p:nvPr/>
        </p:nvSpPr>
        <p:spPr bwMode="auto">
          <a:xfrm>
            <a:off x="6721475" y="0"/>
            <a:ext cx="1946275" cy="3698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>
                <a:latin typeface="Calibri" pitchFamily="34" charset="0"/>
              </a:rPr>
              <a:t>Sorghum bicolor</a:t>
            </a:r>
          </a:p>
        </p:txBody>
      </p:sp>
      <p:sp>
        <p:nvSpPr>
          <p:cNvPr id="19461" name="TextBox 16"/>
          <p:cNvSpPr txBox="1">
            <a:spLocks noChangeArrowheads="1"/>
          </p:cNvSpPr>
          <p:nvPr/>
        </p:nvSpPr>
        <p:spPr bwMode="auto">
          <a:xfrm>
            <a:off x="8780463" y="0"/>
            <a:ext cx="1993900" cy="3698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 err="1">
                <a:latin typeface="Calibri" pitchFamily="34" charset="0"/>
              </a:rPr>
              <a:t>Zea</a:t>
            </a:r>
            <a:r>
              <a:rPr lang="en-US" i="1" dirty="0">
                <a:latin typeface="Calibri" pitchFamily="34" charset="0"/>
              </a:rPr>
              <a:t> mays</a:t>
            </a:r>
          </a:p>
        </p:txBody>
      </p:sp>
      <p:sp>
        <p:nvSpPr>
          <p:cNvPr id="19462" name="TextBox 17"/>
          <p:cNvSpPr txBox="1">
            <a:spLocks noChangeArrowheads="1"/>
          </p:cNvSpPr>
          <p:nvPr/>
        </p:nvSpPr>
        <p:spPr bwMode="auto">
          <a:xfrm>
            <a:off x="10841038" y="0"/>
            <a:ext cx="2058987" cy="64611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 err="1">
                <a:latin typeface="Calibri" pitchFamily="34" charset="0"/>
              </a:rPr>
              <a:t>Brachypodium</a:t>
            </a:r>
            <a:r>
              <a:rPr lang="en-US" i="1" dirty="0">
                <a:latin typeface="Calibri" pitchFamily="34" charset="0"/>
              </a:rPr>
              <a:t> </a:t>
            </a:r>
            <a:r>
              <a:rPr lang="en-US" i="1" dirty="0" err="1">
                <a:latin typeface="Calibri" pitchFamily="34" charset="0"/>
              </a:rPr>
              <a:t>distachyon</a:t>
            </a:r>
            <a:endParaRPr lang="en-US" i="1" dirty="0">
              <a:latin typeface="Calibri" pitchFamily="34" charset="0"/>
            </a:endParaRPr>
          </a:p>
        </p:txBody>
      </p:sp>
      <p:grpSp>
        <p:nvGrpSpPr>
          <p:cNvPr id="19465" name="Group 2827"/>
          <p:cNvGrpSpPr>
            <a:grpSpLocks/>
          </p:cNvGrpSpPr>
          <p:nvPr/>
        </p:nvGrpSpPr>
        <p:grpSpPr bwMode="auto">
          <a:xfrm>
            <a:off x="6900863" y="2273300"/>
            <a:ext cx="1604962" cy="1652588"/>
            <a:chOff x="1066800" y="304800"/>
            <a:chExt cx="1604963" cy="1652588"/>
          </a:xfrm>
        </p:grpSpPr>
        <p:grpSp>
          <p:nvGrpSpPr>
            <p:cNvPr id="19672" name="Group 779"/>
            <p:cNvGrpSpPr>
              <a:grpSpLocks/>
            </p:cNvGrpSpPr>
            <p:nvPr/>
          </p:nvGrpSpPr>
          <p:grpSpPr bwMode="auto">
            <a:xfrm>
              <a:off x="1066800" y="661988"/>
              <a:ext cx="1604963" cy="1295400"/>
              <a:chOff x="1066800" y="661988"/>
              <a:chExt cx="1604963" cy="1295400"/>
            </a:xfrm>
          </p:grpSpPr>
          <p:sp>
            <p:nvSpPr>
              <p:cNvPr id="19674" name="AutoShape 337"/>
              <p:cNvSpPr>
                <a:spLocks noChangeArrowheads="1"/>
              </p:cNvSpPr>
              <p:nvPr/>
            </p:nvSpPr>
            <p:spPr bwMode="auto">
              <a:xfrm>
                <a:off x="2036763" y="661988"/>
                <a:ext cx="106363" cy="1076325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675" name="Rectangle 338"/>
              <p:cNvSpPr>
                <a:spLocks noChangeArrowheads="1"/>
              </p:cNvSpPr>
              <p:nvPr/>
            </p:nvSpPr>
            <p:spPr bwMode="auto">
              <a:xfrm>
                <a:off x="1116013" y="661988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808000"/>
                    </a:solidFill>
                  </a:rPr>
                  <a:t>Xipes0082</a:t>
                </a:r>
                <a:endParaRPr lang="en-US"/>
              </a:p>
            </p:txBody>
          </p:sp>
          <p:sp>
            <p:nvSpPr>
              <p:cNvPr id="19676" name="Rectangle 339"/>
              <p:cNvSpPr>
                <a:spLocks noChangeArrowheads="1"/>
              </p:cNvSpPr>
              <p:nvPr/>
            </p:nvSpPr>
            <p:spPr bwMode="auto">
              <a:xfrm>
                <a:off x="2309813" y="669925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5.6</a:t>
                </a:r>
                <a:endParaRPr lang="en-US"/>
              </a:p>
            </p:txBody>
          </p:sp>
          <p:sp>
            <p:nvSpPr>
              <p:cNvPr id="19677" name="Freeform 340"/>
              <p:cNvSpPr>
                <a:spLocks/>
              </p:cNvSpPr>
              <p:nvPr/>
            </p:nvSpPr>
            <p:spPr bwMode="auto">
              <a:xfrm>
                <a:off x="2143125" y="712788"/>
                <a:ext cx="123825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678" name="Freeform 341"/>
              <p:cNvSpPr>
                <a:spLocks/>
              </p:cNvSpPr>
              <p:nvPr/>
            </p:nvSpPr>
            <p:spPr bwMode="auto">
              <a:xfrm>
                <a:off x="1920875" y="712788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8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679" name="Rectangle 342"/>
              <p:cNvSpPr>
                <a:spLocks noChangeArrowheads="1"/>
              </p:cNvSpPr>
              <p:nvPr/>
            </p:nvSpPr>
            <p:spPr bwMode="auto">
              <a:xfrm>
                <a:off x="1116013" y="835025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FFFF"/>
                    </a:solidFill>
                  </a:rPr>
                  <a:t>Xipes0198</a:t>
                </a:r>
                <a:endParaRPr lang="en-US"/>
              </a:p>
            </p:txBody>
          </p:sp>
          <p:sp>
            <p:nvSpPr>
              <p:cNvPr id="19680" name="Rectangle 343"/>
              <p:cNvSpPr>
                <a:spLocks noChangeArrowheads="1"/>
              </p:cNvSpPr>
              <p:nvPr/>
            </p:nvSpPr>
            <p:spPr bwMode="auto">
              <a:xfrm>
                <a:off x="2309813" y="844550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20.9</a:t>
                </a:r>
                <a:endParaRPr lang="en-US"/>
              </a:p>
            </p:txBody>
          </p:sp>
          <p:sp>
            <p:nvSpPr>
              <p:cNvPr id="19681" name="Freeform 344"/>
              <p:cNvSpPr>
                <a:spLocks/>
              </p:cNvSpPr>
              <p:nvPr/>
            </p:nvSpPr>
            <p:spPr bwMode="auto">
              <a:xfrm>
                <a:off x="2143125" y="920750"/>
                <a:ext cx="123825" cy="1588"/>
              </a:xfrm>
              <a:custGeom>
                <a:avLst/>
                <a:gdLst>
                  <a:gd name="T0" fmla="*/ 41 w 41"/>
                  <a:gd name="T1" fmla="*/ 0 h 1588"/>
                  <a:gd name="T2" fmla="*/ 35 w 41"/>
                  <a:gd name="T3" fmla="*/ 0 h 1588"/>
                  <a:gd name="T4" fmla="*/ 0 w 41"/>
                  <a:gd name="T5" fmla="*/ 0 h 158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588"/>
                  <a:gd name="T11" fmla="*/ 41 w 41"/>
                  <a:gd name="T12" fmla="*/ 1588 h 158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588">
                    <a:moveTo>
                      <a:pt x="41" y="0"/>
                    </a:moveTo>
                    <a:lnTo>
                      <a:pt x="3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682" name="Freeform 345"/>
              <p:cNvSpPr>
                <a:spLocks/>
              </p:cNvSpPr>
              <p:nvPr/>
            </p:nvSpPr>
            <p:spPr bwMode="auto">
              <a:xfrm>
                <a:off x="1920875" y="920750"/>
                <a:ext cx="209550" cy="1588"/>
              </a:xfrm>
              <a:custGeom>
                <a:avLst/>
                <a:gdLst>
                  <a:gd name="T0" fmla="*/ 69 w 69"/>
                  <a:gd name="T1" fmla="*/ 0 h 1588"/>
                  <a:gd name="T2" fmla="*/ 38 w 69"/>
                  <a:gd name="T3" fmla="*/ 0 h 1588"/>
                  <a:gd name="T4" fmla="*/ 3 w 69"/>
                  <a:gd name="T5" fmla="*/ 0 h 1588"/>
                  <a:gd name="T6" fmla="*/ 0 w 69"/>
                  <a:gd name="T7" fmla="*/ 0 h 15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588"/>
                  <a:gd name="T14" fmla="*/ 69 w 69"/>
                  <a:gd name="T15" fmla="*/ 1588 h 15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588">
                    <a:moveTo>
                      <a:pt x="69" y="0"/>
                    </a:moveTo>
                    <a:lnTo>
                      <a:pt x="38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683" name="Rectangle 346"/>
              <p:cNvSpPr>
                <a:spLocks noChangeArrowheads="1"/>
              </p:cNvSpPr>
              <p:nvPr/>
            </p:nvSpPr>
            <p:spPr bwMode="auto">
              <a:xfrm>
                <a:off x="1116013" y="1206500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u="sng">
                    <a:solidFill>
                      <a:srgbClr val="FF00FF"/>
                    </a:solidFill>
                  </a:rPr>
                  <a:t>Xipes0145</a:t>
                </a:r>
                <a:endParaRPr lang="en-US"/>
              </a:p>
            </p:txBody>
          </p:sp>
          <p:sp>
            <p:nvSpPr>
              <p:cNvPr id="19684" name="Rectangle 347"/>
              <p:cNvSpPr>
                <a:spLocks noChangeArrowheads="1"/>
              </p:cNvSpPr>
              <p:nvPr/>
            </p:nvSpPr>
            <p:spPr bwMode="auto">
              <a:xfrm>
                <a:off x="2309813" y="1219200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59.1</a:t>
                </a:r>
                <a:endParaRPr lang="en-US"/>
              </a:p>
            </p:txBody>
          </p:sp>
          <p:sp>
            <p:nvSpPr>
              <p:cNvPr id="19685" name="Freeform 348"/>
              <p:cNvSpPr>
                <a:spLocks/>
              </p:cNvSpPr>
              <p:nvPr/>
            </p:nvSpPr>
            <p:spPr bwMode="auto">
              <a:xfrm>
                <a:off x="2143125" y="1295400"/>
                <a:ext cx="123825" cy="146050"/>
              </a:xfrm>
              <a:custGeom>
                <a:avLst/>
                <a:gdLst>
                  <a:gd name="T0" fmla="*/ 41 w 41"/>
                  <a:gd name="T1" fmla="*/ 0 h 48"/>
                  <a:gd name="T2" fmla="*/ 35 w 41"/>
                  <a:gd name="T3" fmla="*/ 0 h 48"/>
                  <a:gd name="T4" fmla="*/ 0 w 41"/>
                  <a:gd name="T5" fmla="*/ 48 h 4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48"/>
                  <a:gd name="T11" fmla="*/ 41 w 41"/>
                  <a:gd name="T12" fmla="*/ 48 h 4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48">
                    <a:moveTo>
                      <a:pt x="41" y="0"/>
                    </a:moveTo>
                    <a:lnTo>
                      <a:pt x="35" y="0"/>
                    </a:lnTo>
                    <a:lnTo>
                      <a:pt x="0" y="48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686" name="Freeform 349"/>
              <p:cNvSpPr>
                <a:spLocks/>
              </p:cNvSpPr>
              <p:nvPr/>
            </p:nvSpPr>
            <p:spPr bwMode="auto">
              <a:xfrm>
                <a:off x="1920875" y="1295400"/>
                <a:ext cx="209550" cy="146050"/>
              </a:xfrm>
              <a:custGeom>
                <a:avLst/>
                <a:gdLst>
                  <a:gd name="T0" fmla="*/ 69 w 69"/>
                  <a:gd name="T1" fmla="*/ 48 h 48"/>
                  <a:gd name="T2" fmla="*/ 38 w 69"/>
                  <a:gd name="T3" fmla="*/ 48 h 48"/>
                  <a:gd name="T4" fmla="*/ 3 w 69"/>
                  <a:gd name="T5" fmla="*/ 0 h 48"/>
                  <a:gd name="T6" fmla="*/ 0 w 69"/>
                  <a:gd name="T7" fmla="*/ 0 h 4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48"/>
                  <a:gd name="T14" fmla="*/ 69 w 69"/>
                  <a:gd name="T15" fmla="*/ 48 h 4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48">
                    <a:moveTo>
                      <a:pt x="69" y="48"/>
                    </a:moveTo>
                    <a:lnTo>
                      <a:pt x="38" y="48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687" name="Rectangle 350"/>
              <p:cNvSpPr>
                <a:spLocks noChangeArrowheads="1"/>
              </p:cNvSpPr>
              <p:nvPr/>
            </p:nvSpPr>
            <p:spPr bwMode="auto">
              <a:xfrm>
                <a:off x="1116013" y="1387475"/>
                <a:ext cx="750205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dirty="0">
                    <a:solidFill>
                      <a:srgbClr val="FFC000"/>
                    </a:solidFill>
                  </a:rPr>
                  <a:t>Xipes0195</a:t>
                </a:r>
                <a:endParaRPr lang="en-US" dirty="0">
                  <a:solidFill>
                    <a:srgbClr val="FFC000"/>
                  </a:solidFill>
                </a:endParaRPr>
              </a:p>
            </p:txBody>
          </p:sp>
          <p:sp>
            <p:nvSpPr>
              <p:cNvPr id="19688" name="Rectangle 351"/>
              <p:cNvSpPr>
                <a:spLocks noChangeArrowheads="1"/>
              </p:cNvSpPr>
              <p:nvPr/>
            </p:nvSpPr>
            <p:spPr bwMode="auto">
              <a:xfrm>
                <a:off x="2309813" y="13985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71.4</a:t>
                </a:r>
                <a:endParaRPr lang="en-US"/>
              </a:p>
            </p:txBody>
          </p:sp>
          <p:sp>
            <p:nvSpPr>
              <p:cNvPr id="19689" name="Freeform 352"/>
              <p:cNvSpPr>
                <a:spLocks/>
              </p:cNvSpPr>
              <p:nvPr/>
            </p:nvSpPr>
            <p:spPr bwMode="auto">
              <a:xfrm>
                <a:off x="2143125" y="1474788"/>
                <a:ext cx="123825" cy="131763"/>
              </a:xfrm>
              <a:custGeom>
                <a:avLst/>
                <a:gdLst>
                  <a:gd name="T0" fmla="*/ 41 w 41"/>
                  <a:gd name="T1" fmla="*/ 0 h 43"/>
                  <a:gd name="T2" fmla="*/ 35 w 41"/>
                  <a:gd name="T3" fmla="*/ 0 h 43"/>
                  <a:gd name="T4" fmla="*/ 0 w 41"/>
                  <a:gd name="T5" fmla="*/ 43 h 43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43"/>
                  <a:gd name="T11" fmla="*/ 41 w 41"/>
                  <a:gd name="T12" fmla="*/ 43 h 4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43">
                    <a:moveTo>
                      <a:pt x="41" y="0"/>
                    </a:moveTo>
                    <a:lnTo>
                      <a:pt x="35" y="0"/>
                    </a:lnTo>
                    <a:lnTo>
                      <a:pt x="0" y="43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690" name="Freeform 353"/>
              <p:cNvSpPr>
                <a:spLocks/>
              </p:cNvSpPr>
              <p:nvPr/>
            </p:nvSpPr>
            <p:spPr bwMode="auto">
              <a:xfrm>
                <a:off x="1920875" y="1474788"/>
                <a:ext cx="209550" cy="131763"/>
              </a:xfrm>
              <a:custGeom>
                <a:avLst/>
                <a:gdLst>
                  <a:gd name="T0" fmla="*/ 69 w 69"/>
                  <a:gd name="T1" fmla="*/ 43 h 43"/>
                  <a:gd name="T2" fmla="*/ 38 w 69"/>
                  <a:gd name="T3" fmla="*/ 43 h 43"/>
                  <a:gd name="T4" fmla="*/ 3 w 69"/>
                  <a:gd name="T5" fmla="*/ 0 h 43"/>
                  <a:gd name="T6" fmla="*/ 0 w 69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43"/>
                  <a:gd name="T14" fmla="*/ 69 w 69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43">
                    <a:moveTo>
                      <a:pt x="69" y="43"/>
                    </a:moveTo>
                    <a:lnTo>
                      <a:pt x="38" y="43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691" name="Rectangle 354"/>
              <p:cNvSpPr>
                <a:spLocks noChangeArrowheads="1"/>
              </p:cNvSpPr>
              <p:nvPr/>
            </p:nvSpPr>
            <p:spPr bwMode="auto">
              <a:xfrm>
                <a:off x="1116013" y="1566863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FF0000"/>
                    </a:solidFill>
                  </a:rPr>
                  <a:t>Xipes0206</a:t>
                </a:r>
                <a:endParaRPr lang="en-US"/>
              </a:p>
            </p:txBody>
          </p:sp>
          <p:sp>
            <p:nvSpPr>
              <p:cNvPr id="19692" name="Rectangle 355"/>
              <p:cNvSpPr>
                <a:spLocks noChangeArrowheads="1"/>
              </p:cNvSpPr>
              <p:nvPr/>
            </p:nvSpPr>
            <p:spPr bwMode="auto">
              <a:xfrm>
                <a:off x="2309813" y="15763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76.6</a:t>
                </a:r>
                <a:endParaRPr lang="en-US"/>
              </a:p>
            </p:txBody>
          </p:sp>
          <p:sp>
            <p:nvSpPr>
              <p:cNvPr id="19693" name="Freeform 356"/>
              <p:cNvSpPr>
                <a:spLocks/>
              </p:cNvSpPr>
              <p:nvPr/>
            </p:nvSpPr>
            <p:spPr bwMode="auto">
              <a:xfrm>
                <a:off x="2143125" y="1652588"/>
                <a:ext cx="123825" cy="26988"/>
              </a:xfrm>
              <a:custGeom>
                <a:avLst/>
                <a:gdLst>
                  <a:gd name="T0" fmla="*/ 41 w 41"/>
                  <a:gd name="T1" fmla="*/ 0 h 9"/>
                  <a:gd name="T2" fmla="*/ 35 w 41"/>
                  <a:gd name="T3" fmla="*/ 0 h 9"/>
                  <a:gd name="T4" fmla="*/ 0 w 41"/>
                  <a:gd name="T5" fmla="*/ 9 h 9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9"/>
                  <a:gd name="T11" fmla="*/ 41 w 41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9">
                    <a:moveTo>
                      <a:pt x="41" y="0"/>
                    </a:moveTo>
                    <a:lnTo>
                      <a:pt x="35" y="0"/>
                    </a:lnTo>
                    <a:lnTo>
                      <a:pt x="0" y="9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694" name="Freeform 357"/>
              <p:cNvSpPr>
                <a:spLocks/>
              </p:cNvSpPr>
              <p:nvPr/>
            </p:nvSpPr>
            <p:spPr bwMode="auto">
              <a:xfrm>
                <a:off x="1920875" y="1652588"/>
                <a:ext cx="209550" cy="26988"/>
              </a:xfrm>
              <a:custGeom>
                <a:avLst/>
                <a:gdLst>
                  <a:gd name="T0" fmla="*/ 69 w 69"/>
                  <a:gd name="T1" fmla="*/ 9 h 9"/>
                  <a:gd name="T2" fmla="*/ 38 w 69"/>
                  <a:gd name="T3" fmla="*/ 9 h 9"/>
                  <a:gd name="T4" fmla="*/ 3 w 69"/>
                  <a:gd name="T5" fmla="*/ 0 h 9"/>
                  <a:gd name="T6" fmla="*/ 0 w 69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9"/>
                  <a:gd name="T14" fmla="*/ 69 w 69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9">
                    <a:moveTo>
                      <a:pt x="69" y="9"/>
                    </a:moveTo>
                    <a:lnTo>
                      <a:pt x="38" y="9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695" name="Rectangle 358"/>
              <p:cNvSpPr>
                <a:spLocks noChangeArrowheads="1"/>
              </p:cNvSpPr>
              <p:nvPr/>
            </p:nvSpPr>
            <p:spPr bwMode="auto">
              <a:xfrm>
                <a:off x="1066800" y="1739900"/>
                <a:ext cx="865188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>
                    <a:solidFill>
                      <a:srgbClr val="000000"/>
                    </a:solidFill>
                  </a:rPr>
                  <a:t>Xicmp3092</a:t>
                </a:r>
                <a:endParaRPr lang="en-US"/>
              </a:p>
            </p:txBody>
          </p:sp>
          <p:sp>
            <p:nvSpPr>
              <p:cNvPr id="19696" name="Rectangle 359"/>
              <p:cNvSpPr>
                <a:spLocks noChangeArrowheads="1"/>
              </p:cNvSpPr>
              <p:nvPr/>
            </p:nvSpPr>
            <p:spPr bwMode="auto">
              <a:xfrm>
                <a:off x="2309813" y="1752600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77.1</a:t>
                </a:r>
                <a:endParaRPr lang="en-US"/>
              </a:p>
            </p:txBody>
          </p:sp>
          <p:sp>
            <p:nvSpPr>
              <p:cNvPr id="19697" name="Freeform 360"/>
              <p:cNvSpPr>
                <a:spLocks/>
              </p:cNvSpPr>
              <p:nvPr/>
            </p:nvSpPr>
            <p:spPr bwMode="auto">
              <a:xfrm>
                <a:off x="2143125" y="1685925"/>
                <a:ext cx="123825" cy="142875"/>
              </a:xfrm>
              <a:custGeom>
                <a:avLst/>
                <a:gdLst>
                  <a:gd name="T0" fmla="*/ 41 w 41"/>
                  <a:gd name="T1" fmla="*/ 47 h 47"/>
                  <a:gd name="T2" fmla="*/ 35 w 41"/>
                  <a:gd name="T3" fmla="*/ 47 h 47"/>
                  <a:gd name="T4" fmla="*/ 0 w 41"/>
                  <a:gd name="T5" fmla="*/ 0 h 47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47"/>
                  <a:gd name="T11" fmla="*/ 41 w 41"/>
                  <a:gd name="T12" fmla="*/ 47 h 4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47">
                    <a:moveTo>
                      <a:pt x="41" y="47"/>
                    </a:moveTo>
                    <a:lnTo>
                      <a:pt x="35" y="47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698" name="Freeform 361"/>
              <p:cNvSpPr>
                <a:spLocks/>
              </p:cNvSpPr>
              <p:nvPr/>
            </p:nvSpPr>
            <p:spPr bwMode="auto">
              <a:xfrm>
                <a:off x="1920875" y="1685925"/>
                <a:ext cx="209550" cy="142875"/>
              </a:xfrm>
              <a:custGeom>
                <a:avLst/>
                <a:gdLst>
                  <a:gd name="T0" fmla="*/ 69 w 69"/>
                  <a:gd name="T1" fmla="*/ 0 h 47"/>
                  <a:gd name="T2" fmla="*/ 38 w 69"/>
                  <a:gd name="T3" fmla="*/ 0 h 47"/>
                  <a:gd name="T4" fmla="*/ 3 w 69"/>
                  <a:gd name="T5" fmla="*/ 47 h 47"/>
                  <a:gd name="T6" fmla="*/ 0 w 69"/>
                  <a:gd name="T7" fmla="*/ 47 h 4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47"/>
                  <a:gd name="T14" fmla="*/ 69 w 69"/>
                  <a:gd name="T15" fmla="*/ 47 h 4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47">
                    <a:moveTo>
                      <a:pt x="69" y="0"/>
                    </a:moveTo>
                    <a:lnTo>
                      <a:pt x="38" y="0"/>
                    </a:lnTo>
                    <a:lnTo>
                      <a:pt x="3" y="47"/>
                    </a:lnTo>
                    <a:lnTo>
                      <a:pt x="0" y="47"/>
                    </a:lnTo>
                  </a:path>
                </a:pathLst>
              </a:cu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9673" name="Rectangle 362"/>
            <p:cNvSpPr>
              <a:spLocks noChangeArrowheads="1"/>
            </p:cNvSpPr>
            <p:nvPr/>
          </p:nvSpPr>
          <p:spPr bwMode="auto">
            <a:xfrm>
              <a:off x="1828800" y="304800"/>
              <a:ext cx="55784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SBI-02</a:t>
              </a:r>
              <a:endParaRPr lang="en-US"/>
            </a:p>
          </p:txBody>
        </p:sp>
      </p:grpSp>
      <p:grpSp>
        <p:nvGrpSpPr>
          <p:cNvPr id="19466" name="Group 2855"/>
          <p:cNvGrpSpPr>
            <a:grpSpLocks/>
          </p:cNvGrpSpPr>
          <p:nvPr/>
        </p:nvGrpSpPr>
        <p:grpSpPr bwMode="auto">
          <a:xfrm>
            <a:off x="6958013" y="864326"/>
            <a:ext cx="1555750" cy="573088"/>
            <a:chOff x="2789238" y="304800"/>
            <a:chExt cx="1555750" cy="573088"/>
          </a:xfrm>
        </p:grpSpPr>
        <p:grpSp>
          <p:nvGrpSpPr>
            <p:cNvPr id="19665" name="Group 780"/>
            <p:cNvGrpSpPr>
              <a:grpSpLocks/>
            </p:cNvGrpSpPr>
            <p:nvPr/>
          </p:nvGrpSpPr>
          <p:grpSpPr bwMode="auto">
            <a:xfrm>
              <a:off x="2789238" y="661988"/>
              <a:ext cx="1555750" cy="215900"/>
              <a:chOff x="2789238" y="661988"/>
              <a:chExt cx="1555750" cy="215900"/>
            </a:xfrm>
          </p:grpSpPr>
          <p:sp>
            <p:nvSpPr>
              <p:cNvPr id="19667" name="AutoShape 364"/>
              <p:cNvSpPr>
                <a:spLocks noChangeArrowheads="1"/>
              </p:cNvSpPr>
              <p:nvPr/>
            </p:nvSpPr>
            <p:spPr bwMode="auto">
              <a:xfrm>
                <a:off x="3709988" y="661988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668" name="Rectangle 365"/>
              <p:cNvSpPr>
                <a:spLocks noChangeArrowheads="1"/>
              </p:cNvSpPr>
              <p:nvPr/>
            </p:nvSpPr>
            <p:spPr bwMode="auto">
              <a:xfrm>
                <a:off x="2789238" y="661988"/>
                <a:ext cx="815975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>
                    <a:solidFill>
                      <a:srgbClr val="800000"/>
                    </a:solidFill>
                  </a:rPr>
                  <a:t>Xipes0026</a:t>
                </a:r>
                <a:endParaRPr lang="en-US"/>
              </a:p>
            </p:txBody>
          </p:sp>
          <p:sp>
            <p:nvSpPr>
              <p:cNvPr id="19669" name="Rectangle 366"/>
              <p:cNvSpPr>
                <a:spLocks noChangeArrowheads="1"/>
              </p:cNvSpPr>
              <p:nvPr/>
            </p:nvSpPr>
            <p:spPr bwMode="auto">
              <a:xfrm>
                <a:off x="3983038" y="673100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14.5</a:t>
                </a:r>
                <a:endParaRPr lang="en-US"/>
              </a:p>
            </p:txBody>
          </p:sp>
          <p:sp>
            <p:nvSpPr>
              <p:cNvPr id="19670" name="Freeform 367"/>
              <p:cNvSpPr>
                <a:spLocks/>
              </p:cNvSpPr>
              <p:nvPr/>
            </p:nvSpPr>
            <p:spPr bwMode="auto">
              <a:xfrm>
                <a:off x="3816351" y="712788"/>
                <a:ext cx="123825" cy="36513"/>
              </a:xfrm>
              <a:custGeom>
                <a:avLst/>
                <a:gdLst>
                  <a:gd name="T0" fmla="*/ 41 w 41"/>
                  <a:gd name="T1" fmla="*/ 12 h 12"/>
                  <a:gd name="T2" fmla="*/ 35 w 41"/>
                  <a:gd name="T3" fmla="*/ 12 h 12"/>
                  <a:gd name="T4" fmla="*/ 0 w 41"/>
                  <a:gd name="T5" fmla="*/ 0 h 12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2"/>
                  <a:gd name="T11" fmla="*/ 41 w 41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2">
                    <a:moveTo>
                      <a:pt x="41" y="12"/>
                    </a:moveTo>
                    <a:lnTo>
                      <a:pt x="35" y="12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671" name="Freeform 368"/>
              <p:cNvSpPr>
                <a:spLocks/>
              </p:cNvSpPr>
              <p:nvPr/>
            </p:nvSpPr>
            <p:spPr bwMode="auto">
              <a:xfrm>
                <a:off x="3594101" y="712788"/>
                <a:ext cx="209550" cy="36513"/>
              </a:xfrm>
              <a:custGeom>
                <a:avLst/>
                <a:gdLst>
                  <a:gd name="T0" fmla="*/ 69 w 69"/>
                  <a:gd name="T1" fmla="*/ 0 h 12"/>
                  <a:gd name="T2" fmla="*/ 38 w 69"/>
                  <a:gd name="T3" fmla="*/ 0 h 12"/>
                  <a:gd name="T4" fmla="*/ 3 w 69"/>
                  <a:gd name="T5" fmla="*/ 12 h 12"/>
                  <a:gd name="T6" fmla="*/ 0 w 69"/>
                  <a:gd name="T7" fmla="*/ 12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2"/>
                  <a:gd name="T14" fmla="*/ 69 w 69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2">
                    <a:moveTo>
                      <a:pt x="69" y="0"/>
                    </a:moveTo>
                    <a:lnTo>
                      <a:pt x="38" y="0"/>
                    </a:lnTo>
                    <a:lnTo>
                      <a:pt x="3" y="12"/>
                    </a:lnTo>
                    <a:lnTo>
                      <a:pt x="0" y="12"/>
                    </a:lnTo>
                  </a:path>
                </a:pathLst>
              </a:custGeom>
              <a:noFill/>
              <a:ln w="11">
                <a:solidFill>
                  <a:srgbClr val="8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9666" name="Rectangle 369"/>
            <p:cNvSpPr>
              <a:spLocks noChangeArrowheads="1"/>
            </p:cNvSpPr>
            <p:nvPr/>
          </p:nvSpPr>
          <p:spPr bwMode="auto">
            <a:xfrm>
              <a:off x="3502026" y="304800"/>
              <a:ext cx="55784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 dirty="0">
                  <a:solidFill>
                    <a:srgbClr val="000000"/>
                  </a:solidFill>
                </a:rPr>
                <a:t>SBI-09</a:t>
              </a:r>
              <a:endParaRPr lang="en-US" dirty="0"/>
            </a:p>
          </p:txBody>
        </p:sp>
      </p:grpSp>
      <p:grpSp>
        <p:nvGrpSpPr>
          <p:cNvPr id="19467" name="Group 2864"/>
          <p:cNvGrpSpPr>
            <a:grpSpLocks/>
          </p:cNvGrpSpPr>
          <p:nvPr/>
        </p:nvGrpSpPr>
        <p:grpSpPr bwMode="auto">
          <a:xfrm>
            <a:off x="177800" y="3225800"/>
            <a:ext cx="1557338" cy="569913"/>
            <a:chOff x="2368550" y="296863"/>
            <a:chExt cx="1557338" cy="569913"/>
          </a:xfrm>
        </p:grpSpPr>
        <p:grpSp>
          <p:nvGrpSpPr>
            <p:cNvPr id="19658" name="Group 433"/>
            <p:cNvGrpSpPr>
              <a:grpSpLocks/>
            </p:cNvGrpSpPr>
            <p:nvPr/>
          </p:nvGrpSpPr>
          <p:grpSpPr bwMode="auto">
            <a:xfrm>
              <a:off x="2368550" y="654051"/>
              <a:ext cx="1557338" cy="212725"/>
              <a:chOff x="2368550" y="654051"/>
              <a:chExt cx="1557338" cy="212725"/>
            </a:xfrm>
          </p:grpSpPr>
          <p:sp>
            <p:nvSpPr>
              <p:cNvPr id="19660" name="AutoShape 139"/>
              <p:cNvSpPr>
                <a:spLocks noChangeArrowheads="1"/>
              </p:cNvSpPr>
              <p:nvPr/>
            </p:nvSpPr>
            <p:spPr bwMode="auto">
              <a:xfrm>
                <a:off x="3289300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661" name="Rectangle 140"/>
              <p:cNvSpPr>
                <a:spLocks noChangeArrowheads="1"/>
              </p:cNvSpPr>
              <p:nvPr/>
            </p:nvSpPr>
            <p:spPr bwMode="auto">
              <a:xfrm>
                <a:off x="2368550" y="654051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FF0000"/>
                    </a:solidFill>
                  </a:rPr>
                  <a:t>Xipes0206</a:t>
                </a:r>
                <a:endParaRPr lang="en-US"/>
              </a:p>
            </p:txBody>
          </p:sp>
          <p:sp>
            <p:nvSpPr>
              <p:cNvPr id="19662" name="Rectangle 141"/>
              <p:cNvSpPr>
                <a:spLocks noChangeArrowheads="1"/>
              </p:cNvSpPr>
              <p:nvPr/>
            </p:nvSpPr>
            <p:spPr bwMode="auto">
              <a:xfrm>
                <a:off x="3563938" y="6619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29.4</a:t>
                </a:r>
                <a:endParaRPr lang="en-US"/>
              </a:p>
            </p:txBody>
          </p:sp>
          <p:sp>
            <p:nvSpPr>
              <p:cNvPr id="19663" name="Freeform 142"/>
              <p:cNvSpPr>
                <a:spLocks/>
              </p:cNvSpPr>
              <p:nvPr/>
            </p:nvSpPr>
            <p:spPr bwMode="auto">
              <a:xfrm>
                <a:off x="3395663" y="704851"/>
                <a:ext cx="125413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664" name="Freeform 143"/>
              <p:cNvSpPr>
                <a:spLocks/>
              </p:cNvSpPr>
              <p:nvPr/>
            </p:nvSpPr>
            <p:spPr bwMode="auto">
              <a:xfrm>
                <a:off x="3173413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9659" name="Rectangle 144"/>
            <p:cNvSpPr>
              <a:spLocks noChangeArrowheads="1"/>
            </p:cNvSpPr>
            <p:nvPr/>
          </p:nvSpPr>
          <p:spPr bwMode="auto">
            <a:xfrm>
              <a:off x="3078163" y="296863"/>
              <a:ext cx="61595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Os_07</a:t>
              </a:r>
              <a:endParaRPr lang="en-US"/>
            </a:p>
          </p:txBody>
        </p:sp>
      </p:grpSp>
      <p:grpSp>
        <p:nvGrpSpPr>
          <p:cNvPr id="19468" name="Group 2872"/>
          <p:cNvGrpSpPr>
            <a:grpSpLocks/>
          </p:cNvGrpSpPr>
          <p:nvPr/>
        </p:nvGrpSpPr>
        <p:grpSpPr bwMode="auto">
          <a:xfrm>
            <a:off x="177800" y="2627313"/>
            <a:ext cx="1557338" cy="569912"/>
            <a:chOff x="4041775" y="296863"/>
            <a:chExt cx="1557338" cy="569913"/>
          </a:xfrm>
        </p:grpSpPr>
        <p:grpSp>
          <p:nvGrpSpPr>
            <p:cNvPr id="19651" name="Group 432"/>
            <p:cNvGrpSpPr>
              <a:grpSpLocks/>
            </p:cNvGrpSpPr>
            <p:nvPr/>
          </p:nvGrpSpPr>
          <p:grpSpPr bwMode="auto">
            <a:xfrm>
              <a:off x="4041775" y="654051"/>
              <a:ext cx="1557338" cy="212725"/>
              <a:chOff x="4041775" y="654051"/>
              <a:chExt cx="1557338" cy="212725"/>
            </a:xfrm>
          </p:grpSpPr>
          <p:sp>
            <p:nvSpPr>
              <p:cNvPr id="19653" name="AutoShape 146"/>
              <p:cNvSpPr>
                <a:spLocks noChangeArrowheads="1"/>
              </p:cNvSpPr>
              <p:nvPr/>
            </p:nvSpPr>
            <p:spPr bwMode="auto">
              <a:xfrm>
                <a:off x="4962525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654" name="Rectangle 147"/>
              <p:cNvSpPr>
                <a:spLocks noChangeArrowheads="1"/>
              </p:cNvSpPr>
              <p:nvPr/>
            </p:nvSpPr>
            <p:spPr bwMode="auto">
              <a:xfrm>
                <a:off x="4041775" y="654051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FFFF"/>
                    </a:solidFill>
                  </a:rPr>
                  <a:t>Xipes0198</a:t>
                </a:r>
                <a:endParaRPr lang="en-US"/>
              </a:p>
            </p:txBody>
          </p:sp>
          <p:sp>
            <p:nvSpPr>
              <p:cNvPr id="19655" name="Rectangle 148"/>
              <p:cNvSpPr>
                <a:spLocks noChangeArrowheads="1"/>
              </p:cNvSpPr>
              <p:nvPr/>
            </p:nvSpPr>
            <p:spPr bwMode="auto">
              <a:xfrm>
                <a:off x="5237163" y="6619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23.6</a:t>
                </a:r>
                <a:endParaRPr lang="en-US"/>
              </a:p>
            </p:txBody>
          </p:sp>
          <p:sp>
            <p:nvSpPr>
              <p:cNvPr id="19656" name="Freeform 149"/>
              <p:cNvSpPr>
                <a:spLocks/>
              </p:cNvSpPr>
              <p:nvPr/>
            </p:nvSpPr>
            <p:spPr bwMode="auto">
              <a:xfrm>
                <a:off x="5068888" y="704851"/>
                <a:ext cx="125413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657" name="Freeform 150"/>
              <p:cNvSpPr>
                <a:spLocks/>
              </p:cNvSpPr>
              <p:nvPr/>
            </p:nvSpPr>
            <p:spPr bwMode="auto">
              <a:xfrm>
                <a:off x="4846638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9652" name="Rectangle 151"/>
            <p:cNvSpPr>
              <a:spLocks noChangeArrowheads="1"/>
            </p:cNvSpPr>
            <p:nvPr/>
          </p:nvSpPr>
          <p:spPr bwMode="auto">
            <a:xfrm>
              <a:off x="4751388" y="296863"/>
              <a:ext cx="61595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Os_09</a:t>
              </a:r>
              <a:endParaRPr lang="en-US"/>
            </a:p>
          </p:txBody>
        </p:sp>
      </p:grpSp>
      <p:grpSp>
        <p:nvGrpSpPr>
          <p:cNvPr id="19469" name="Group 2881"/>
          <p:cNvGrpSpPr>
            <a:grpSpLocks/>
          </p:cNvGrpSpPr>
          <p:nvPr/>
        </p:nvGrpSpPr>
        <p:grpSpPr bwMode="auto">
          <a:xfrm>
            <a:off x="9186863" y="1547813"/>
            <a:ext cx="1639887" cy="569912"/>
            <a:chOff x="2368550" y="296863"/>
            <a:chExt cx="1639888" cy="569913"/>
          </a:xfrm>
        </p:grpSpPr>
        <p:grpSp>
          <p:nvGrpSpPr>
            <p:cNvPr id="19644" name="Group 437"/>
            <p:cNvGrpSpPr>
              <a:grpSpLocks/>
            </p:cNvGrpSpPr>
            <p:nvPr/>
          </p:nvGrpSpPr>
          <p:grpSpPr bwMode="auto">
            <a:xfrm>
              <a:off x="2368550" y="654051"/>
              <a:ext cx="1639888" cy="212725"/>
              <a:chOff x="2368550" y="654051"/>
              <a:chExt cx="1639888" cy="212725"/>
            </a:xfrm>
          </p:grpSpPr>
          <p:sp>
            <p:nvSpPr>
              <p:cNvPr id="19646" name="AutoShape 137"/>
              <p:cNvSpPr>
                <a:spLocks noChangeArrowheads="1"/>
              </p:cNvSpPr>
              <p:nvPr/>
            </p:nvSpPr>
            <p:spPr bwMode="auto">
              <a:xfrm>
                <a:off x="3289300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647" name="Rectangle 138"/>
              <p:cNvSpPr>
                <a:spLocks noChangeArrowheads="1"/>
              </p:cNvSpPr>
              <p:nvPr/>
            </p:nvSpPr>
            <p:spPr bwMode="auto">
              <a:xfrm>
                <a:off x="2368550" y="654051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FFFF"/>
                    </a:solidFill>
                  </a:rPr>
                  <a:t>Xipes0198</a:t>
                </a:r>
                <a:endParaRPr lang="en-US"/>
              </a:p>
            </p:txBody>
          </p:sp>
          <p:sp>
            <p:nvSpPr>
              <p:cNvPr id="19648" name="Rectangle 139"/>
              <p:cNvSpPr>
                <a:spLocks noChangeArrowheads="1"/>
              </p:cNvSpPr>
              <p:nvPr/>
            </p:nvSpPr>
            <p:spPr bwMode="auto">
              <a:xfrm>
                <a:off x="3563938" y="661988"/>
                <a:ext cx="44450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162.0</a:t>
                </a:r>
                <a:endParaRPr lang="en-US"/>
              </a:p>
            </p:txBody>
          </p:sp>
          <p:sp>
            <p:nvSpPr>
              <p:cNvPr id="19649" name="Freeform 140"/>
              <p:cNvSpPr>
                <a:spLocks/>
              </p:cNvSpPr>
              <p:nvPr/>
            </p:nvSpPr>
            <p:spPr bwMode="auto">
              <a:xfrm>
                <a:off x="3395663" y="704851"/>
                <a:ext cx="125413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650" name="Freeform 141"/>
              <p:cNvSpPr>
                <a:spLocks/>
              </p:cNvSpPr>
              <p:nvPr/>
            </p:nvSpPr>
            <p:spPr bwMode="auto">
              <a:xfrm>
                <a:off x="3173413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9645" name="Rectangle 142"/>
            <p:cNvSpPr>
              <a:spLocks noChangeArrowheads="1"/>
            </p:cNvSpPr>
            <p:nvPr/>
          </p:nvSpPr>
          <p:spPr bwMode="auto">
            <a:xfrm>
              <a:off x="3063875" y="296863"/>
              <a:ext cx="646113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Zm_02</a:t>
              </a:r>
              <a:endParaRPr lang="en-US"/>
            </a:p>
          </p:txBody>
        </p:sp>
      </p:grpSp>
      <p:grpSp>
        <p:nvGrpSpPr>
          <p:cNvPr id="19470" name="Group 2889"/>
          <p:cNvGrpSpPr>
            <a:grpSpLocks/>
          </p:cNvGrpSpPr>
          <p:nvPr/>
        </p:nvGrpSpPr>
        <p:grpSpPr bwMode="auto">
          <a:xfrm>
            <a:off x="9186863" y="2282825"/>
            <a:ext cx="1638300" cy="1509713"/>
            <a:chOff x="4127500" y="296863"/>
            <a:chExt cx="1638300" cy="1509713"/>
          </a:xfrm>
        </p:grpSpPr>
        <p:grpSp>
          <p:nvGrpSpPr>
            <p:cNvPr id="19629" name="Group 438"/>
            <p:cNvGrpSpPr>
              <a:grpSpLocks/>
            </p:cNvGrpSpPr>
            <p:nvPr/>
          </p:nvGrpSpPr>
          <p:grpSpPr bwMode="auto">
            <a:xfrm>
              <a:off x="4127500" y="654051"/>
              <a:ext cx="1638300" cy="1152525"/>
              <a:chOff x="4127500" y="654051"/>
              <a:chExt cx="1638300" cy="1152525"/>
            </a:xfrm>
          </p:grpSpPr>
          <p:sp>
            <p:nvSpPr>
              <p:cNvPr id="19631" name="AutoShape 144"/>
              <p:cNvSpPr>
                <a:spLocks noChangeArrowheads="1"/>
              </p:cNvSpPr>
              <p:nvPr/>
            </p:nvSpPr>
            <p:spPr bwMode="auto">
              <a:xfrm>
                <a:off x="5048250" y="654051"/>
                <a:ext cx="106363" cy="1076325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632" name="Rectangle 145"/>
              <p:cNvSpPr>
                <a:spLocks noChangeArrowheads="1"/>
              </p:cNvSpPr>
              <p:nvPr/>
            </p:nvSpPr>
            <p:spPr bwMode="auto">
              <a:xfrm>
                <a:off x="4127500" y="654051"/>
                <a:ext cx="815975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808000"/>
                    </a:solidFill>
                  </a:rPr>
                  <a:t>Xipes0082</a:t>
                </a:r>
                <a:endParaRPr lang="en-US"/>
              </a:p>
            </p:txBody>
          </p:sp>
          <p:sp>
            <p:nvSpPr>
              <p:cNvPr id="19633" name="Rectangle 146"/>
              <p:cNvSpPr>
                <a:spLocks noChangeArrowheads="1"/>
              </p:cNvSpPr>
              <p:nvPr/>
            </p:nvSpPr>
            <p:spPr bwMode="auto">
              <a:xfrm>
                <a:off x="5321300" y="6619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13.1</a:t>
                </a:r>
                <a:endParaRPr lang="en-US"/>
              </a:p>
            </p:txBody>
          </p:sp>
          <p:sp>
            <p:nvSpPr>
              <p:cNvPr id="19634" name="Freeform 147"/>
              <p:cNvSpPr>
                <a:spLocks/>
              </p:cNvSpPr>
              <p:nvPr/>
            </p:nvSpPr>
            <p:spPr bwMode="auto">
              <a:xfrm>
                <a:off x="5154613" y="704851"/>
                <a:ext cx="123825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635" name="Freeform 148"/>
              <p:cNvSpPr>
                <a:spLocks/>
              </p:cNvSpPr>
              <p:nvPr/>
            </p:nvSpPr>
            <p:spPr bwMode="auto">
              <a:xfrm>
                <a:off x="4932363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1">
                <a:solidFill>
                  <a:srgbClr val="8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636" name="Rectangle 149"/>
              <p:cNvSpPr>
                <a:spLocks noChangeArrowheads="1"/>
              </p:cNvSpPr>
              <p:nvPr/>
            </p:nvSpPr>
            <p:spPr bwMode="auto">
              <a:xfrm>
                <a:off x="4127500" y="1211263"/>
                <a:ext cx="815975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u="sng">
                    <a:solidFill>
                      <a:srgbClr val="FF00FF"/>
                    </a:solidFill>
                  </a:rPr>
                  <a:t>Xipes0145</a:t>
                </a:r>
                <a:endParaRPr lang="en-US"/>
              </a:p>
            </p:txBody>
          </p:sp>
          <p:sp>
            <p:nvSpPr>
              <p:cNvPr id="19637" name="Rectangle 150"/>
              <p:cNvSpPr>
                <a:spLocks noChangeArrowheads="1"/>
              </p:cNvSpPr>
              <p:nvPr/>
            </p:nvSpPr>
            <p:spPr bwMode="auto">
              <a:xfrm>
                <a:off x="5321300" y="1223963"/>
                <a:ext cx="44450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107.5</a:t>
                </a:r>
                <a:endParaRPr lang="en-US"/>
              </a:p>
            </p:txBody>
          </p:sp>
          <p:sp>
            <p:nvSpPr>
              <p:cNvPr id="19638" name="Freeform 151"/>
              <p:cNvSpPr>
                <a:spLocks/>
              </p:cNvSpPr>
              <p:nvPr/>
            </p:nvSpPr>
            <p:spPr bwMode="auto">
              <a:xfrm>
                <a:off x="5154613" y="1300163"/>
                <a:ext cx="123825" cy="1588"/>
              </a:xfrm>
              <a:custGeom>
                <a:avLst/>
                <a:gdLst>
                  <a:gd name="T0" fmla="*/ 41 w 41"/>
                  <a:gd name="T1" fmla="*/ 0 h 1588"/>
                  <a:gd name="T2" fmla="*/ 35 w 41"/>
                  <a:gd name="T3" fmla="*/ 0 h 1588"/>
                  <a:gd name="T4" fmla="*/ 0 w 41"/>
                  <a:gd name="T5" fmla="*/ 0 h 158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588"/>
                  <a:gd name="T11" fmla="*/ 41 w 41"/>
                  <a:gd name="T12" fmla="*/ 1588 h 158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588">
                    <a:moveTo>
                      <a:pt x="41" y="0"/>
                    </a:moveTo>
                    <a:lnTo>
                      <a:pt x="3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639" name="Freeform 152"/>
              <p:cNvSpPr>
                <a:spLocks/>
              </p:cNvSpPr>
              <p:nvPr/>
            </p:nvSpPr>
            <p:spPr bwMode="auto">
              <a:xfrm>
                <a:off x="4932363" y="1300163"/>
                <a:ext cx="209550" cy="1588"/>
              </a:xfrm>
              <a:custGeom>
                <a:avLst/>
                <a:gdLst>
                  <a:gd name="T0" fmla="*/ 69 w 69"/>
                  <a:gd name="T1" fmla="*/ 0 h 1588"/>
                  <a:gd name="T2" fmla="*/ 38 w 69"/>
                  <a:gd name="T3" fmla="*/ 0 h 1588"/>
                  <a:gd name="T4" fmla="*/ 3 w 69"/>
                  <a:gd name="T5" fmla="*/ 0 h 1588"/>
                  <a:gd name="T6" fmla="*/ 0 w 69"/>
                  <a:gd name="T7" fmla="*/ 0 h 15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588"/>
                  <a:gd name="T14" fmla="*/ 69 w 69"/>
                  <a:gd name="T15" fmla="*/ 1588 h 15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588">
                    <a:moveTo>
                      <a:pt x="69" y="0"/>
                    </a:moveTo>
                    <a:lnTo>
                      <a:pt x="38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1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640" name="Rectangle 153"/>
              <p:cNvSpPr>
                <a:spLocks noChangeArrowheads="1"/>
              </p:cNvSpPr>
              <p:nvPr/>
            </p:nvSpPr>
            <p:spPr bwMode="auto">
              <a:xfrm>
                <a:off x="4127500" y="1592263"/>
                <a:ext cx="815975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FF0000"/>
                    </a:solidFill>
                  </a:rPr>
                  <a:t>Xipes0206</a:t>
                </a:r>
                <a:endParaRPr lang="en-US"/>
              </a:p>
            </p:txBody>
          </p:sp>
          <p:sp>
            <p:nvSpPr>
              <p:cNvPr id="19641" name="Rectangle 154"/>
              <p:cNvSpPr>
                <a:spLocks noChangeArrowheads="1"/>
              </p:cNvSpPr>
              <p:nvPr/>
            </p:nvSpPr>
            <p:spPr bwMode="auto">
              <a:xfrm>
                <a:off x="5321300" y="1601788"/>
                <a:ext cx="44450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167.2</a:t>
                </a:r>
                <a:endParaRPr lang="en-US"/>
              </a:p>
            </p:txBody>
          </p:sp>
          <p:sp>
            <p:nvSpPr>
              <p:cNvPr id="19642" name="Freeform 155"/>
              <p:cNvSpPr>
                <a:spLocks/>
              </p:cNvSpPr>
              <p:nvPr/>
            </p:nvSpPr>
            <p:spPr bwMode="auto">
              <a:xfrm>
                <a:off x="5154613" y="1677988"/>
                <a:ext cx="123825" cy="1588"/>
              </a:xfrm>
              <a:custGeom>
                <a:avLst/>
                <a:gdLst>
                  <a:gd name="T0" fmla="*/ 41 w 41"/>
                  <a:gd name="T1" fmla="*/ 0 h 1588"/>
                  <a:gd name="T2" fmla="*/ 35 w 41"/>
                  <a:gd name="T3" fmla="*/ 0 h 1588"/>
                  <a:gd name="T4" fmla="*/ 0 w 41"/>
                  <a:gd name="T5" fmla="*/ 0 h 158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588"/>
                  <a:gd name="T11" fmla="*/ 41 w 41"/>
                  <a:gd name="T12" fmla="*/ 1588 h 158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588">
                    <a:moveTo>
                      <a:pt x="41" y="0"/>
                    </a:moveTo>
                    <a:lnTo>
                      <a:pt x="3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643" name="Freeform 156"/>
              <p:cNvSpPr>
                <a:spLocks/>
              </p:cNvSpPr>
              <p:nvPr/>
            </p:nvSpPr>
            <p:spPr bwMode="auto">
              <a:xfrm>
                <a:off x="4932363" y="1677988"/>
                <a:ext cx="209550" cy="1588"/>
              </a:xfrm>
              <a:custGeom>
                <a:avLst/>
                <a:gdLst>
                  <a:gd name="T0" fmla="*/ 69 w 69"/>
                  <a:gd name="T1" fmla="*/ 0 h 1588"/>
                  <a:gd name="T2" fmla="*/ 38 w 69"/>
                  <a:gd name="T3" fmla="*/ 0 h 1588"/>
                  <a:gd name="T4" fmla="*/ 3 w 69"/>
                  <a:gd name="T5" fmla="*/ 0 h 1588"/>
                  <a:gd name="T6" fmla="*/ 0 w 69"/>
                  <a:gd name="T7" fmla="*/ 0 h 15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588"/>
                  <a:gd name="T14" fmla="*/ 69 w 69"/>
                  <a:gd name="T15" fmla="*/ 1588 h 15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588">
                    <a:moveTo>
                      <a:pt x="69" y="0"/>
                    </a:moveTo>
                    <a:lnTo>
                      <a:pt x="38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1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9630" name="Rectangle 157"/>
            <p:cNvSpPr>
              <a:spLocks noChangeArrowheads="1"/>
            </p:cNvSpPr>
            <p:nvPr/>
          </p:nvSpPr>
          <p:spPr bwMode="auto">
            <a:xfrm>
              <a:off x="4821238" y="296863"/>
              <a:ext cx="646113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Zm_07</a:t>
              </a:r>
              <a:endParaRPr lang="en-US"/>
            </a:p>
          </p:txBody>
        </p:sp>
      </p:grpSp>
      <p:grpSp>
        <p:nvGrpSpPr>
          <p:cNvPr id="19471" name="Group 2906"/>
          <p:cNvGrpSpPr>
            <a:grpSpLocks/>
          </p:cNvGrpSpPr>
          <p:nvPr/>
        </p:nvGrpSpPr>
        <p:grpSpPr bwMode="auto">
          <a:xfrm>
            <a:off x="11479213" y="2274888"/>
            <a:ext cx="1557337" cy="1509712"/>
            <a:chOff x="2368550" y="296863"/>
            <a:chExt cx="1557338" cy="1509713"/>
          </a:xfrm>
        </p:grpSpPr>
        <p:grpSp>
          <p:nvGrpSpPr>
            <p:cNvPr id="19618" name="Group 431"/>
            <p:cNvGrpSpPr>
              <a:grpSpLocks/>
            </p:cNvGrpSpPr>
            <p:nvPr/>
          </p:nvGrpSpPr>
          <p:grpSpPr bwMode="auto">
            <a:xfrm>
              <a:off x="2368550" y="654051"/>
              <a:ext cx="1557338" cy="1152525"/>
              <a:chOff x="2368550" y="654051"/>
              <a:chExt cx="1557338" cy="1152525"/>
            </a:xfrm>
          </p:grpSpPr>
          <p:sp>
            <p:nvSpPr>
              <p:cNvPr id="19620" name="AutoShape 136"/>
              <p:cNvSpPr>
                <a:spLocks noChangeArrowheads="1"/>
              </p:cNvSpPr>
              <p:nvPr/>
            </p:nvSpPr>
            <p:spPr bwMode="auto">
              <a:xfrm>
                <a:off x="3289300" y="654051"/>
                <a:ext cx="106363" cy="1076325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621" name="Rectangle 137"/>
              <p:cNvSpPr>
                <a:spLocks noChangeArrowheads="1"/>
              </p:cNvSpPr>
              <p:nvPr/>
            </p:nvSpPr>
            <p:spPr bwMode="auto">
              <a:xfrm>
                <a:off x="2368550" y="654051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FF0000"/>
                    </a:solidFill>
                  </a:rPr>
                  <a:t>Xipes0206</a:t>
                </a:r>
                <a:endParaRPr lang="en-US"/>
              </a:p>
            </p:txBody>
          </p:sp>
          <p:sp>
            <p:nvSpPr>
              <p:cNvPr id="19622" name="Rectangle 138"/>
              <p:cNvSpPr>
                <a:spLocks noChangeArrowheads="1"/>
              </p:cNvSpPr>
              <p:nvPr/>
            </p:nvSpPr>
            <p:spPr bwMode="auto">
              <a:xfrm>
                <a:off x="3563938" y="6619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14.4</a:t>
                </a:r>
                <a:endParaRPr lang="en-US"/>
              </a:p>
            </p:txBody>
          </p:sp>
          <p:sp>
            <p:nvSpPr>
              <p:cNvPr id="19623" name="Freeform 139"/>
              <p:cNvSpPr>
                <a:spLocks/>
              </p:cNvSpPr>
              <p:nvPr/>
            </p:nvSpPr>
            <p:spPr bwMode="auto">
              <a:xfrm>
                <a:off x="3395663" y="704851"/>
                <a:ext cx="125413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624" name="Freeform 140"/>
              <p:cNvSpPr>
                <a:spLocks/>
              </p:cNvSpPr>
              <p:nvPr/>
            </p:nvSpPr>
            <p:spPr bwMode="auto">
              <a:xfrm>
                <a:off x="3173413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625" name="Rectangle 141"/>
              <p:cNvSpPr>
                <a:spLocks noChangeArrowheads="1"/>
              </p:cNvSpPr>
              <p:nvPr/>
            </p:nvSpPr>
            <p:spPr bwMode="auto">
              <a:xfrm>
                <a:off x="2368550" y="1592263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808000"/>
                    </a:solidFill>
                  </a:rPr>
                  <a:t>Xipes0082</a:t>
                </a:r>
                <a:endParaRPr lang="en-US"/>
              </a:p>
            </p:txBody>
          </p:sp>
          <p:sp>
            <p:nvSpPr>
              <p:cNvPr id="19626" name="Rectangle 142"/>
              <p:cNvSpPr>
                <a:spLocks noChangeArrowheads="1"/>
              </p:cNvSpPr>
              <p:nvPr/>
            </p:nvSpPr>
            <p:spPr bwMode="auto">
              <a:xfrm>
                <a:off x="3563938" y="16017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53.5</a:t>
                </a:r>
                <a:endParaRPr lang="en-US"/>
              </a:p>
            </p:txBody>
          </p:sp>
          <p:sp>
            <p:nvSpPr>
              <p:cNvPr id="19627" name="Freeform 143"/>
              <p:cNvSpPr>
                <a:spLocks/>
              </p:cNvSpPr>
              <p:nvPr/>
            </p:nvSpPr>
            <p:spPr bwMode="auto">
              <a:xfrm>
                <a:off x="3395663" y="1677988"/>
                <a:ext cx="125413" cy="1588"/>
              </a:xfrm>
              <a:custGeom>
                <a:avLst/>
                <a:gdLst>
                  <a:gd name="T0" fmla="*/ 41 w 41"/>
                  <a:gd name="T1" fmla="*/ 0 h 1588"/>
                  <a:gd name="T2" fmla="*/ 35 w 41"/>
                  <a:gd name="T3" fmla="*/ 0 h 1588"/>
                  <a:gd name="T4" fmla="*/ 0 w 41"/>
                  <a:gd name="T5" fmla="*/ 0 h 158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588"/>
                  <a:gd name="T11" fmla="*/ 41 w 41"/>
                  <a:gd name="T12" fmla="*/ 1588 h 158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588">
                    <a:moveTo>
                      <a:pt x="41" y="0"/>
                    </a:moveTo>
                    <a:lnTo>
                      <a:pt x="3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628" name="Freeform 144"/>
              <p:cNvSpPr>
                <a:spLocks/>
              </p:cNvSpPr>
              <p:nvPr/>
            </p:nvSpPr>
            <p:spPr bwMode="auto">
              <a:xfrm>
                <a:off x="3173413" y="1677988"/>
                <a:ext cx="209550" cy="1588"/>
              </a:xfrm>
              <a:custGeom>
                <a:avLst/>
                <a:gdLst>
                  <a:gd name="T0" fmla="*/ 69 w 69"/>
                  <a:gd name="T1" fmla="*/ 0 h 1588"/>
                  <a:gd name="T2" fmla="*/ 38 w 69"/>
                  <a:gd name="T3" fmla="*/ 0 h 1588"/>
                  <a:gd name="T4" fmla="*/ 3 w 69"/>
                  <a:gd name="T5" fmla="*/ 0 h 1588"/>
                  <a:gd name="T6" fmla="*/ 0 w 69"/>
                  <a:gd name="T7" fmla="*/ 0 h 15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588"/>
                  <a:gd name="T14" fmla="*/ 69 w 69"/>
                  <a:gd name="T15" fmla="*/ 1588 h 15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588">
                    <a:moveTo>
                      <a:pt x="69" y="0"/>
                    </a:moveTo>
                    <a:lnTo>
                      <a:pt x="38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8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9619" name="Rectangle 145"/>
            <p:cNvSpPr>
              <a:spLocks noChangeArrowheads="1"/>
            </p:cNvSpPr>
            <p:nvPr/>
          </p:nvSpPr>
          <p:spPr bwMode="auto">
            <a:xfrm>
              <a:off x="3127375" y="296863"/>
              <a:ext cx="51752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Bd_1</a:t>
              </a:r>
              <a:endParaRPr lang="en-US"/>
            </a:p>
          </p:txBody>
        </p:sp>
      </p:grpSp>
      <p:grpSp>
        <p:nvGrpSpPr>
          <p:cNvPr id="19472" name="Group 2918"/>
          <p:cNvGrpSpPr>
            <a:grpSpLocks/>
          </p:cNvGrpSpPr>
          <p:nvPr/>
        </p:nvGrpSpPr>
        <p:grpSpPr bwMode="auto">
          <a:xfrm>
            <a:off x="11479213" y="1535113"/>
            <a:ext cx="1557337" cy="569912"/>
            <a:chOff x="4041775" y="296863"/>
            <a:chExt cx="1557338" cy="569913"/>
          </a:xfrm>
        </p:grpSpPr>
        <p:grpSp>
          <p:nvGrpSpPr>
            <p:cNvPr id="19611" name="Group 432"/>
            <p:cNvGrpSpPr>
              <a:grpSpLocks/>
            </p:cNvGrpSpPr>
            <p:nvPr/>
          </p:nvGrpSpPr>
          <p:grpSpPr bwMode="auto">
            <a:xfrm>
              <a:off x="4041775" y="654051"/>
              <a:ext cx="1557338" cy="212725"/>
              <a:chOff x="4041775" y="654051"/>
              <a:chExt cx="1557338" cy="212725"/>
            </a:xfrm>
          </p:grpSpPr>
          <p:sp>
            <p:nvSpPr>
              <p:cNvPr id="19613" name="AutoShape 147"/>
              <p:cNvSpPr>
                <a:spLocks noChangeArrowheads="1"/>
              </p:cNvSpPr>
              <p:nvPr/>
            </p:nvSpPr>
            <p:spPr bwMode="auto">
              <a:xfrm>
                <a:off x="4962525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614" name="Rectangle 148"/>
              <p:cNvSpPr>
                <a:spLocks noChangeArrowheads="1"/>
              </p:cNvSpPr>
              <p:nvPr/>
            </p:nvSpPr>
            <p:spPr bwMode="auto">
              <a:xfrm>
                <a:off x="4041775" y="654051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FFFF"/>
                    </a:solidFill>
                  </a:rPr>
                  <a:t>Xipes0198</a:t>
                </a:r>
                <a:endParaRPr lang="en-US"/>
              </a:p>
            </p:txBody>
          </p:sp>
          <p:sp>
            <p:nvSpPr>
              <p:cNvPr id="19615" name="Rectangle 149"/>
              <p:cNvSpPr>
                <a:spLocks noChangeArrowheads="1"/>
              </p:cNvSpPr>
              <p:nvPr/>
            </p:nvSpPr>
            <p:spPr bwMode="auto">
              <a:xfrm>
                <a:off x="5237163" y="6619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43.5</a:t>
                </a:r>
                <a:endParaRPr lang="en-US"/>
              </a:p>
            </p:txBody>
          </p:sp>
          <p:sp>
            <p:nvSpPr>
              <p:cNvPr id="19616" name="Freeform 150"/>
              <p:cNvSpPr>
                <a:spLocks/>
              </p:cNvSpPr>
              <p:nvPr/>
            </p:nvSpPr>
            <p:spPr bwMode="auto">
              <a:xfrm>
                <a:off x="5068888" y="704851"/>
                <a:ext cx="125413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617" name="Freeform 151"/>
              <p:cNvSpPr>
                <a:spLocks/>
              </p:cNvSpPr>
              <p:nvPr/>
            </p:nvSpPr>
            <p:spPr bwMode="auto">
              <a:xfrm>
                <a:off x="4846638" y="704851"/>
                <a:ext cx="209550" cy="33338"/>
              </a:xfrm>
              <a:custGeom>
                <a:avLst/>
                <a:gdLst>
                  <a:gd name="T0" fmla="*/ 69 w 69"/>
                  <a:gd name="T1" fmla="*/ 0 h 11"/>
                  <a:gd name="T2" fmla="*/ 38 w 69"/>
                  <a:gd name="T3" fmla="*/ 0 h 11"/>
                  <a:gd name="T4" fmla="*/ 3 w 69"/>
                  <a:gd name="T5" fmla="*/ 11 h 11"/>
                  <a:gd name="T6" fmla="*/ 0 w 69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1"/>
                  <a:gd name="T14" fmla="*/ 69 w 6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9612" name="Rectangle 152"/>
            <p:cNvSpPr>
              <a:spLocks noChangeArrowheads="1"/>
            </p:cNvSpPr>
            <p:nvPr/>
          </p:nvSpPr>
          <p:spPr bwMode="auto">
            <a:xfrm>
              <a:off x="4800600" y="296863"/>
              <a:ext cx="51752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Bd_4</a:t>
              </a:r>
              <a:endParaRPr lang="en-US"/>
            </a:p>
          </p:txBody>
        </p:sp>
      </p:grpSp>
      <p:grpSp>
        <p:nvGrpSpPr>
          <p:cNvPr id="19473" name="Group 2926"/>
          <p:cNvGrpSpPr>
            <a:grpSpLocks/>
          </p:cNvGrpSpPr>
          <p:nvPr/>
        </p:nvGrpSpPr>
        <p:grpSpPr bwMode="auto">
          <a:xfrm>
            <a:off x="4494590" y="727075"/>
            <a:ext cx="1796673" cy="5216525"/>
            <a:chOff x="2272090" y="296863"/>
            <a:chExt cx="1796673" cy="5216526"/>
          </a:xfrm>
        </p:grpSpPr>
        <p:grpSp>
          <p:nvGrpSpPr>
            <p:cNvPr id="19500" name="Group 490"/>
            <p:cNvGrpSpPr>
              <a:grpSpLocks/>
            </p:cNvGrpSpPr>
            <p:nvPr/>
          </p:nvGrpSpPr>
          <p:grpSpPr bwMode="auto">
            <a:xfrm>
              <a:off x="2272090" y="654051"/>
              <a:ext cx="1796673" cy="4859338"/>
              <a:chOff x="2272090" y="654051"/>
              <a:chExt cx="1796673" cy="4859338"/>
            </a:xfrm>
          </p:grpSpPr>
          <p:sp>
            <p:nvSpPr>
              <p:cNvPr id="19502" name="AutoShape 308"/>
              <p:cNvSpPr>
                <a:spLocks noChangeArrowheads="1"/>
              </p:cNvSpPr>
              <p:nvPr/>
            </p:nvSpPr>
            <p:spPr bwMode="auto">
              <a:xfrm>
                <a:off x="3349625" y="654051"/>
                <a:ext cx="106363" cy="4783138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03" name="Rectangle 309"/>
              <p:cNvSpPr>
                <a:spLocks noChangeArrowheads="1"/>
              </p:cNvSpPr>
              <p:nvPr/>
            </p:nvSpPr>
            <p:spPr bwMode="auto">
              <a:xfrm>
                <a:off x="2667000" y="654051"/>
                <a:ext cx="585788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Xctm08</a:t>
                </a:r>
                <a:endParaRPr lang="en-US"/>
              </a:p>
            </p:txBody>
          </p:sp>
          <p:sp>
            <p:nvSpPr>
              <p:cNvPr id="19504" name="Rectangle 310"/>
              <p:cNvSpPr>
                <a:spLocks noChangeArrowheads="1"/>
              </p:cNvSpPr>
              <p:nvPr/>
            </p:nvSpPr>
            <p:spPr bwMode="auto">
              <a:xfrm>
                <a:off x="3624263" y="661988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0.0</a:t>
                </a:r>
                <a:endParaRPr lang="en-US"/>
              </a:p>
            </p:txBody>
          </p:sp>
          <p:sp>
            <p:nvSpPr>
              <p:cNvPr id="19505" name="Freeform 311"/>
              <p:cNvSpPr>
                <a:spLocks/>
              </p:cNvSpPr>
              <p:nvPr/>
            </p:nvSpPr>
            <p:spPr bwMode="auto">
              <a:xfrm>
                <a:off x="3455988" y="704851"/>
                <a:ext cx="125413" cy="33338"/>
              </a:xfrm>
              <a:custGeom>
                <a:avLst/>
                <a:gdLst>
                  <a:gd name="T0" fmla="*/ 41 w 41"/>
                  <a:gd name="T1" fmla="*/ 11 h 11"/>
                  <a:gd name="T2" fmla="*/ 35 w 41"/>
                  <a:gd name="T3" fmla="*/ 11 h 11"/>
                  <a:gd name="T4" fmla="*/ 0 w 4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"/>
                  <a:gd name="T11" fmla="*/ 41 w 4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06" name="Freeform 312"/>
              <p:cNvSpPr>
                <a:spLocks/>
              </p:cNvSpPr>
              <p:nvPr/>
            </p:nvSpPr>
            <p:spPr bwMode="auto">
              <a:xfrm>
                <a:off x="3227388" y="704851"/>
                <a:ext cx="223838" cy="33338"/>
              </a:xfrm>
              <a:custGeom>
                <a:avLst/>
                <a:gdLst>
                  <a:gd name="T0" fmla="*/ 73 w 73"/>
                  <a:gd name="T1" fmla="*/ 0 h 11"/>
                  <a:gd name="T2" fmla="*/ 40 w 73"/>
                  <a:gd name="T3" fmla="*/ 0 h 11"/>
                  <a:gd name="T4" fmla="*/ 5 w 73"/>
                  <a:gd name="T5" fmla="*/ 11 h 11"/>
                  <a:gd name="T6" fmla="*/ 0 w 73"/>
                  <a:gd name="T7" fmla="*/ 1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11"/>
                  <a:gd name="T14" fmla="*/ 73 w 73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11">
                    <a:moveTo>
                      <a:pt x="73" y="0"/>
                    </a:moveTo>
                    <a:lnTo>
                      <a:pt x="40" y="0"/>
                    </a:lnTo>
                    <a:lnTo>
                      <a:pt x="5" y="11"/>
                    </a:lnTo>
                    <a:lnTo>
                      <a:pt x="0" y="11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07" name="Rectangle 313"/>
              <p:cNvSpPr>
                <a:spLocks noChangeArrowheads="1"/>
              </p:cNvSpPr>
              <p:nvPr/>
            </p:nvSpPr>
            <p:spPr bwMode="auto">
              <a:xfrm>
                <a:off x="2368550" y="827088"/>
                <a:ext cx="88106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Xpsmp2236</a:t>
                </a:r>
                <a:endParaRPr lang="en-US"/>
              </a:p>
            </p:txBody>
          </p:sp>
          <p:sp>
            <p:nvSpPr>
              <p:cNvPr id="19508" name="Rectangle 314"/>
              <p:cNvSpPr>
                <a:spLocks noChangeArrowheads="1"/>
              </p:cNvSpPr>
              <p:nvPr/>
            </p:nvSpPr>
            <p:spPr bwMode="auto">
              <a:xfrm>
                <a:off x="3624263" y="836613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4.6</a:t>
                </a:r>
                <a:endParaRPr lang="en-US"/>
              </a:p>
            </p:txBody>
          </p:sp>
          <p:sp>
            <p:nvSpPr>
              <p:cNvPr id="19509" name="Freeform 315"/>
              <p:cNvSpPr>
                <a:spLocks/>
              </p:cNvSpPr>
              <p:nvPr/>
            </p:nvSpPr>
            <p:spPr bwMode="auto">
              <a:xfrm>
                <a:off x="3455988" y="869951"/>
                <a:ext cx="125413" cy="42863"/>
              </a:xfrm>
              <a:custGeom>
                <a:avLst/>
                <a:gdLst>
                  <a:gd name="T0" fmla="*/ 41 w 41"/>
                  <a:gd name="T1" fmla="*/ 14 h 14"/>
                  <a:gd name="T2" fmla="*/ 35 w 41"/>
                  <a:gd name="T3" fmla="*/ 14 h 14"/>
                  <a:gd name="T4" fmla="*/ 0 w 41"/>
                  <a:gd name="T5" fmla="*/ 0 h 14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4"/>
                  <a:gd name="T11" fmla="*/ 41 w 41"/>
                  <a:gd name="T12" fmla="*/ 14 h 1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4">
                    <a:moveTo>
                      <a:pt x="41" y="14"/>
                    </a:moveTo>
                    <a:lnTo>
                      <a:pt x="35" y="14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10" name="Freeform 316"/>
              <p:cNvSpPr>
                <a:spLocks/>
              </p:cNvSpPr>
              <p:nvPr/>
            </p:nvSpPr>
            <p:spPr bwMode="auto">
              <a:xfrm>
                <a:off x="3227388" y="869951"/>
                <a:ext cx="223838" cy="42863"/>
              </a:xfrm>
              <a:custGeom>
                <a:avLst/>
                <a:gdLst>
                  <a:gd name="T0" fmla="*/ 73 w 73"/>
                  <a:gd name="T1" fmla="*/ 0 h 14"/>
                  <a:gd name="T2" fmla="*/ 40 w 73"/>
                  <a:gd name="T3" fmla="*/ 0 h 14"/>
                  <a:gd name="T4" fmla="*/ 5 w 73"/>
                  <a:gd name="T5" fmla="*/ 14 h 14"/>
                  <a:gd name="T6" fmla="*/ 0 w 73"/>
                  <a:gd name="T7" fmla="*/ 14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14"/>
                  <a:gd name="T14" fmla="*/ 73 w 73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14">
                    <a:moveTo>
                      <a:pt x="73" y="0"/>
                    </a:moveTo>
                    <a:lnTo>
                      <a:pt x="40" y="0"/>
                    </a:lnTo>
                    <a:lnTo>
                      <a:pt x="5" y="14"/>
                    </a:lnTo>
                    <a:lnTo>
                      <a:pt x="0" y="14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11" name="Rectangle 317"/>
              <p:cNvSpPr>
                <a:spLocks noChangeArrowheads="1"/>
              </p:cNvSpPr>
              <p:nvPr/>
            </p:nvSpPr>
            <p:spPr bwMode="auto">
              <a:xfrm>
                <a:off x="2368550" y="1001713"/>
                <a:ext cx="88106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Xpsmp2203</a:t>
                </a:r>
                <a:endParaRPr lang="en-US"/>
              </a:p>
            </p:txBody>
          </p:sp>
          <p:sp>
            <p:nvSpPr>
              <p:cNvPr id="19512" name="Rectangle 318"/>
              <p:cNvSpPr>
                <a:spLocks noChangeArrowheads="1"/>
              </p:cNvSpPr>
              <p:nvPr/>
            </p:nvSpPr>
            <p:spPr bwMode="auto">
              <a:xfrm>
                <a:off x="3624263" y="1009651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6.6</a:t>
                </a:r>
                <a:endParaRPr lang="en-US"/>
              </a:p>
            </p:txBody>
          </p:sp>
          <p:sp>
            <p:nvSpPr>
              <p:cNvPr id="19513" name="Freeform 319"/>
              <p:cNvSpPr>
                <a:spLocks/>
              </p:cNvSpPr>
              <p:nvPr/>
            </p:nvSpPr>
            <p:spPr bwMode="auto">
              <a:xfrm>
                <a:off x="3455988" y="942976"/>
                <a:ext cx="125413" cy="142875"/>
              </a:xfrm>
              <a:custGeom>
                <a:avLst/>
                <a:gdLst>
                  <a:gd name="T0" fmla="*/ 41 w 41"/>
                  <a:gd name="T1" fmla="*/ 47 h 47"/>
                  <a:gd name="T2" fmla="*/ 35 w 41"/>
                  <a:gd name="T3" fmla="*/ 47 h 47"/>
                  <a:gd name="T4" fmla="*/ 0 w 41"/>
                  <a:gd name="T5" fmla="*/ 0 h 47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47"/>
                  <a:gd name="T11" fmla="*/ 41 w 41"/>
                  <a:gd name="T12" fmla="*/ 47 h 4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47">
                    <a:moveTo>
                      <a:pt x="41" y="47"/>
                    </a:moveTo>
                    <a:lnTo>
                      <a:pt x="35" y="47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14" name="Freeform 320"/>
              <p:cNvSpPr>
                <a:spLocks/>
              </p:cNvSpPr>
              <p:nvPr/>
            </p:nvSpPr>
            <p:spPr bwMode="auto">
              <a:xfrm>
                <a:off x="3227388" y="942976"/>
                <a:ext cx="223838" cy="142875"/>
              </a:xfrm>
              <a:custGeom>
                <a:avLst/>
                <a:gdLst>
                  <a:gd name="T0" fmla="*/ 73 w 73"/>
                  <a:gd name="T1" fmla="*/ 0 h 47"/>
                  <a:gd name="T2" fmla="*/ 40 w 73"/>
                  <a:gd name="T3" fmla="*/ 0 h 47"/>
                  <a:gd name="T4" fmla="*/ 5 w 73"/>
                  <a:gd name="T5" fmla="*/ 47 h 47"/>
                  <a:gd name="T6" fmla="*/ 0 w 73"/>
                  <a:gd name="T7" fmla="*/ 47 h 4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47"/>
                  <a:gd name="T14" fmla="*/ 73 w 73"/>
                  <a:gd name="T15" fmla="*/ 47 h 4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47">
                    <a:moveTo>
                      <a:pt x="73" y="0"/>
                    </a:moveTo>
                    <a:lnTo>
                      <a:pt x="40" y="0"/>
                    </a:lnTo>
                    <a:lnTo>
                      <a:pt x="5" y="47"/>
                    </a:lnTo>
                    <a:lnTo>
                      <a:pt x="0" y="47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15" name="Rectangle 321"/>
              <p:cNvSpPr>
                <a:spLocks noChangeArrowheads="1"/>
              </p:cNvSpPr>
              <p:nvPr/>
            </p:nvSpPr>
            <p:spPr bwMode="auto">
              <a:xfrm>
                <a:off x="2454275" y="1174751"/>
                <a:ext cx="782638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Xipes0154</a:t>
                </a:r>
                <a:endParaRPr lang="en-US"/>
              </a:p>
            </p:txBody>
          </p:sp>
          <p:sp>
            <p:nvSpPr>
              <p:cNvPr id="19516" name="Rectangle 322"/>
              <p:cNvSpPr>
                <a:spLocks noChangeArrowheads="1"/>
              </p:cNvSpPr>
              <p:nvPr/>
            </p:nvSpPr>
            <p:spPr bwMode="auto">
              <a:xfrm>
                <a:off x="3624263" y="1184276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8.1</a:t>
                </a:r>
                <a:endParaRPr lang="en-US"/>
              </a:p>
            </p:txBody>
          </p:sp>
          <p:sp>
            <p:nvSpPr>
              <p:cNvPr id="19517" name="Freeform 323"/>
              <p:cNvSpPr>
                <a:spLocks/>
              </p:cNvSpPr>
              <p:nvPr/>
            </p:nvSpPr>
            <p:spPr bwMode="auto">
              <a:xfrm>
                <a:off x="3455988" y="998538"/>
                <a:ext cx="125413" cy="261938"/>
              </a:xfrm>
              <a:custGeom>
                <a:avLst/>
                <a:gdLst>
                  <a:gd name="T0" fmla="*/ 41 w 41"/>
                  <a:gd name="T1" fmla="*/ 86 h 86"/>
                  <a:gd name="T2" fmla="*/ 35 w 41"/>
                  <a:gd name="T3" fmla="*/ 86 h 86"/>
                  <a:gd name="T4" fmla="*/ 0 w 41"/>
                  <a:gd name="T5" fmla="*/ 0 h 86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86"/>
                  <a:gd name="T11" fmla="*/ 41 w 41"/>
                  <a:gd name="T12" fmla="*/ 86 h 8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86">
                    <a:moveTo>
                      <a:pt x="41" y="86"/>
                    </a:moveTo>
                    <a:lnTo>
                      <a:pt x="35" y="86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18" name="Freeform 324"/>
              <p:cNvSpPr>
                <a:spLocks/>
              </p:cNvSpPr>
              <p:nvPr/>
            </p:nvSpPr>
            <p:spPr bwMode="auto">
              <a:xfrm>
                <a:off x="3227388" y="998538"/>
                <a:ext cx="223838" cy="261938"/>
              </a:xfrm>
              <a:custGeom>
                <a:avLst/>
                <a:gdLst>
                  <a:gd name="T0" fmla="*/ 73 w 73"/>
                  <a:gd name="T1" fmla="*/ 0 h 86"/>
                  <a:gd name="T2" fmla="*/ 40 w 73"/>
                  <a:gd name="T3" fmla="*/ 0 h 86"/>
                  <a:gd name="T4" fmla="*/ 5 w 73"/>
                  <a:gd name="T5" fmla="*/ 86 h 86"/>
                  <a:gd name="T6" fmla="*/ 0 w 73"/>
                  <a:gd name="T7" fmla="*/ 86 h 8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86"/>
                  <a:gd name="T14" fmla="*/ 73 w 73"/>
                  <a:gd name="T15" fmla="*/ 86 h 8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86">
                    <a:moveTo>
                      <a:pt x="73" y="0"/>
                    </a:moveTo>
                    <a:lnTo>
                      <a:pt x="40" y="0"/>
                    </a:lnTo>
                    <a:lnTo>
                      <a:pt x="5" y="86"/>
                    </a:lnTo>
                    <a:lnTo>
                      <a:pt x="0" y="86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19" name="Rectangle 325"/>
              <p:cNvSpPr>
                <a:spLocks noChangeArrowheads="1"/>
              </p:cNvSpPr>
              <p:nvPr/>
            </p:nvSpPr>
            <p:spPr bwMode="auto">
              <a:xfrm>
                <a:off x="2368550" y="1347788"/>
                <a:ext cx="88106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Xpsmp2087</a:t>
                </a:r>
                <a:endParaRPr lang="en-US"/>
              </a:p>
            </p:txBody>
          </p:sp>
          <p:sp>
            <p:nvSpPr>
              <p:cNvPr id="19520" name="Rectangle 326"/>
              <p:cNvSpPr>
                <a:spLocks noChangeArrowheads="1"/>
              </p:cNvSpPr>
              <p:nvPr/>
            </p:nvSpPr>
            <p:spPr bwMode="auto">
              <a:xfrm>
                <a:off x="3624263" y="135731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10.4</a:t>
                </a:r>
                <a:endParaRPr lang="en-US"/>
              </a:p>
            </p:txBody>
          </p:sp>
          <p:sp>
            <p:nvSpPr>
              <p:cNvPr id="19521" name="Freeform 327"/>
              <p:cNvSpPr>
                <a:spLocks/>
              </p:cNvSpPr>
              <p:nvPr/>
            </p:nvSpPr>
            <p:spPr bwMode="auto">
              <a:xfrm>
                <a:off x="3455988" y="1081088"/>
                <a:ext cx="125413" cy="352425"/>
              </a:xfrm>
              <a:custGeom>
                <a:avLst/>
                <a:gdLst>
                  <a:gd name="T0" fmla="*/ 41 w 41"/>
                  <a:gd name="T1" fmla="*/ 116 h 116"/>
                  <a:gd name="T2" fmla="*/ 35 w 41"/>
                  <a:gd name="T3" fmla="*/ 116 h 116"/>
                  <a:gd name="T4" fmla="*/ 0 w 41"/>
                  <a:gd name="T5" fmla="*/ 0 h 116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16"/>
                  <a:gd name="T11" fmla="*/ 41 w 41"/>
                  <a:gd name="T12" fmla="*/ 116 h 11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16">
                    <a:moveTo>
                      <a:pt x="41" y="116"/>
                    </a:moveTo>
                    <a:lnTo>
                      <a:pt x="35" y="116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22" name="Freeform 328"/>
              <p:cNvSpPr>
                <a:spLocks/>
              </p:cNvSpPr>
              <p:nvPr/>
            </p:nvSpPr>
            <p:spPr bwMode="auto">
              <a:xfrm>
                <a:off x="3227388" y="1081088"/>
                <a:ext cx="223838" cy="352425"/>
              </a:xfrm>
              <a:custGeom>
                <a:avLst/>
                <a:gdLst>
                  <a:gd name="T0" fmla="*/ 73 w 73"/>
                  <a:gd name="T1" fmla="*/ 0 h 116"/>
                  <a:gd name="T2" fmla="*/ 40 w 73"/>
                  <a:gd name="T3" fmla="*/ 0 h 116"/>
                  <a:gd name="T4" fmla="*/ 5 w 73"/>
                  <a:gd name="T5" fmla="*/ 116 h 116"/>
                  <a:gd name="T6" fmla="*/ 0 w 73"/>
                  <a:gd name="T7" fmla="*/ 116 h 1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116"/>
                  <a:gd name="T14" fmla="*/ 73 w 73"/>
                  <a:gd name="T15" fmla="*/ 116 h 1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116">
                    <a:moveTo>
                      <a:pt x="73" y="0"/>
                    </a:moveTo>
                    <a:lnTo>
                      <a:pt x="40" y="0"/>
                    </a:lnTo>
                    <a:lnTo>
                      <a:pt x="5" y="116"/>
                    </a:lnTo>
                    <a:lnTo>
                      <a:pt x="0" y="116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23" name="Rectangle 329"/>
              <p:cNvSpPr>
                <a:spLocks noChangeArrowheads="1"/>
              </p:cNvSpPr>
              <p:nvPr/>
            </p:nvSpPr>
            <p:spPr bwMode="auto">
              <a:xfrm>
                <a:off x="2428875" y="1522413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808000"/>
                    </a:solidFill>
                  </a:rPr>
                  <a:t>Xipes0082</a:t>
                </a:r>
                <a:endParaRPr lang="en-US"/>
              </a:p>
            </p:txBody>
          </p:sp>
          <p:sp>
            <p:nvSpPr>
              <p:cNvPr id="19524" name="Rectangle 330"/>
              <p:cNvSpPr>
                <a:spLocks noChangeArrowheads="1"/>
              </p:cNvSpPr>
              <p:nvPr/>
            </p:nvSpPr>
            <p:spPr bwMode="auto">
              <a:xfrm>
                <a:off x="3624263" y="153193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12.5</a:t>
                </a:r>
                <a:endParaRPr lang="en-US"/>
              </a:p>
            </p:txBody>
          </p:sp>
          <p:sp>
            <p:nvSpPr>
              <p:cNvPr id="19525" name="Freeform 331"/>
              <p:cNvSpPr>
                <a:spLocks/>
              </p:cNvSpPr>
              <p:nvPr/>
            </p:nvSpPr>
            <p:spPr bwMode="auto">
              <a:xfrm>
                <a:off x="3455988" y="1157288"/>
                <a:ext cx="125413" cy="450850"/>
              </a:xfrm>
              <a:custGeom>
                <a:avLst/>
                <a:gdLst>
                  <a:gd name="T0" fmla="*/ 41 w 41"/>
                  <a:gd name="T1" fmla="*/ 148 h 148"/>
                  <a:gd name="T2" fmla="*/ 35 w 41"/>
                  <a:gd name="T3" fmla="*/ 148 h 148"/>
                  <a:gd name="T4" fmla="*/ 0 w 41"/>
                  <a:gd name="T5" fmla="*/ 0 h 14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48"/>
                  <a:gd name="T11" fmla="*/ 41 w 41"/>
                  <a:gd name="T12" fmla="*/ 148 h 14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48">
                    <a:moveTo>
                      <a:pt x="41" y="148"/>
                    </a:moveTo>
                    <a:lnTo>
                      <a:pt x="35" y="148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26" name="Freeform 332"/>
              <p:cNvSpPr>
                <a:spLocks/>
              </p:cNvSpPr>
              <p:nvPr/>
            </p:nvSpPr>
            <p:spPr bwMode="auto">
              <a:xfrm>
                <a:off x="3233738" y="1157288"/>
                <a:ext cx="211138" cy="450850"/>
              </a:xfrm>
              <a:custGeom>
                <a:avLst/>
                <a:gdLst>
                  <a:gd name="T0" fmla="*/ 69 w 69"/>
                  <a:gd name="T1" fmla="*/ 0 h 148"/>
                  <a:gd name="T2" fmla="*/ 38 w 69"/>
                  <a:gd name="T3" fmla="*/ 0 h 148"/>
                  <a:gd name="T4" fmla="*/ 3 w 69"/>
                  <a:gd name="T5" fmla="*/ 148 h 148"/>
                  <a:gd name="T6" fmla="*/ 0 w 69"/>
                  <a:gd name="T7" fmla="*/ 148 h 14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48"/>
                  <a:gd name="T14" fmla="*/ 69 w 69"/>
                  <a:gd name="T15" fmla="*/ 148 h 14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48">
                    <a:moveTo>
                      <a:pt x="69" y="0"/>
                    </a:moveTo>
                    <a:lnTo>
                      <a:pt x="38" y="0"/>
                    </a:lnTo>
                    <a:lnTo>
                      <a:pt x="3" y="148"/>
                    </a:lnTo>
                    <a:lnTo>
                      <a:pt x="0" y="148"/>
                    </a:lnTo>
                  </a:path>
                </a:pathLst>
              </a:custGeom>
              <a:noFill/>
              <a:ln w="12">
                <a:solidFill>
                  <a:srgbClr val="8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27" name="Rectangle 333"/>
              <p:cNvSpPr>
                <a:spLocks noChangeArrowheads="1"/>
              </p:cNvSpPr>
              <p:nvPr/>
            </p:nvSpPr>
            <p:spPr bwMode="auto">
              <a:xfrm>
                <a:off x="2368550" y="1695451"/>
                <a:ext cx="88106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Xpsmp2266</a:t>
                </a:r>
                <a:endParaRPr lang="en-US"/>
              </a:p>
            </p:txBody>
          </p:sp>
          <p:sp>
            <p:nvSpPr>
              <p:cNvPr id="19528" name="Rectangle 334"/>
              <p:cNvSpPr>
                <a:spLocks noChangeArrowheads="1"/>
              </p:cNvSpPr>
              <p:nvPr/>
            </p:nvSpPr>
            <p:spPr bwMode="auto">
              <a:xfrm>
                <a:off x="3624263" y="1704976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15.0</a:t>
                </a:r>
                <a:endParaRPr lang="en-US"/>
              </a:p>
            </p:txBody>
          </p:sp>
          <p:sp>
            <p:nvSpPr>
              <p:cNvPr id="19529" name="Freeform 335"/>
              <p:cNvSpPr>
                <a:spLocks/>
              </p:cNvSpPr>
              <p:nvPr/>
            </p:nvSpPr>
            <p:spPr bwMode="auto">
              <a:xfrm>
                <a:off x="3455988" y="1244601"/>
                <a:ext cx="125413" cy="536575"/>
              </a:xfrm>
              <a:custGeom>
                <a:avLst/>
                <a:gdLst>
                  <a:gd name="T0" fmla="*/ 41 w 41"/>
                  <a:gd name="T1" fmla="*/ 176 h 176"/>
                  <a:gd name="T2" fmla="*/ 35 w 41"/>
                  <a:gd name="T3" fmla="*/ 176 h 176"/>
                  <a:gd name="T4" fmla="*/ 0 w 41"/>
                  <a:gd name="T5" fmla="*/ 0 h 176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76"/>
                  <a:gd name="T11" fmla="*/ 41 w 41"/>
                  <a:gd name="T12" fmla="*/ 176 h 17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76">
                    <a:moveTo>
                      <a:pt x="41" y="176"/>
                    </a:moveTo>
                    <a:lnTo>
                      <a:pt x="35" y="176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30" name="Freeform 336"/>
              <p:cNvSpPr>
                <a:spLocks/>
              </p:cNvSpPr>
              <p:nvPr/>
            </p:nvSpPr>
            <p:spPr bwMode="auto">
              <a:xfrm>
                <a:off x="3227388" y="1244601"/>
                <a:ext cx="223838" cy="536575"/>
              </a:xfrm>
              <a:custGeom>
                <a:avLst/>
                <a:gdLst>
                  <a:gd name="T0" fmla="*/ 73 w 73"/>
                  <a:gd name="T1" fmla="*/ 0 h 176"/>
                  <a:gd name="T2" fmla="*/ 40 w 73"/>
                  <a:gd name="T3" fmla="*/ 0 h 176"/>
                  <a:gd name="T4" fmla="*/ 5 w 73"/>
                  <a:gd name="T5" fmla="*/ 176 h 176"/>
                  <a:gd name="T6" fmla="*/ 0 w 73"/>
                  <a:gd name="T7" fmla="*/ 176 h 17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176"/>
                  <a:gd name="T14" fmla="*/ 73 w 73"/>
                  <a:gd name="T15" fmla="*/ 176 h 17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176">
                    <a:moveTo>
                      <a:pt x="73" y="0"/>
                    </a:moveTo>
                    <a:lnTo>
                      <a:pt x="40" y="0"/>
                    </a:lnTo>
                    <a:lnTo>
                      <a:pt x="5" y="176"/>
                    </a:lnTo>
                    <a:lnTo>
                      <a:pt x="0" y="176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31" name="Rectangle 337"/>
              <p:cNvSpPr>
                <a:spLocks noChangeArrowheads="1"/>
              </p:cNvSpPr>
              <p:nvPr/>
            </p:nvSpPr>
            <p:spPr bwMode="auto">
              <a:xfrm>
                <a:off x="2368550" y="1870076"/>
                <a:ext cx="88106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Xpsmp2210</a:t>
                </a:r>
                <a:endParaRPr lang="en-US"/>
              </a:p>
            </p:txBody>
          </p:sp>
          <p:sp>
            <p:nvSpPr>
              <p:cNvPr id="19532" name="Rectangle 338"/>
              <p:cNvSpPr>
                <a:spLocks noChangeArrowheads="1"/>
              </p:cNvSpPr>
              <p:nvPr/>
            </p:nvSpPr>
            <p:spPr bwMode="auto">
              <a:xfrm>
                <a:off x="3624263" y="1879601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15.5</a:t>
                </a:r>
                <a:endParaRPr lang="en-US"/>
              </a:p>
            </p:txBody>
          </p:sp>
          <p:sp>
            <p:nvSpPr>
              <p:cNvPr id="19533" name="Freeform 339"/>
              <p:cNvSpPr>
                <a:spLocks/>
              </p:cNvSpPr>
              <p:nvPr/>
            </p:nvSpPr>
            <p:spPr bwMode="auto">
              <a:xfrm>
                <a:off x="3455988" y="1263651"/>
                <a:ext cx="125413" cy="692150"/>
              </a:xfrm>
              <a:custGeom>
                <a:avLst/>
                <a:gdLst>
                  <a:gd name="T0" fmla="*/ 41 w 41"/>
                  <a:gd name="T1" fmla="*/ 227 h 227"/>
                  <a:gd name="T2" fmla="*/ 35 w 41"/>
                  <a:gd name="T3" fmla="*/ 227 h 227"/>
                  <a:gd name="T4" fmla="*/ 0 w 41"/>
                  <a:gd name="T5" fmla="*/ 0 h 227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227"/>
                  <a:gd name="T11" fmla="*/ 41 w 41"/>
                  <a:gd name="T12" fmla="*/ 227 h 2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227">
                    <a:moveTo>
                      <a:pt x="41" y="227"/>
                    </a:moveTo>
                    <a:lnTo>
                      <a:pt x="35" y="227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34" name="Freeform 340"/>
              <p:cNvSpPr>
                <a:spLocks/>
              </p:cNvSpPr>
              <p:nvPr/>
            </p:nvSpPr>
            <p:spPr bwMode="auto">
              <a:xfrm>
                <a:off x="3227388" y="1263651"/>
                <a:ext cx="223838" cy="692150"/>
              </a:xfrm>
              <a:custGeom>
                <a:avLst/>
                <a:gdLst>
                  <a:gd name="T0" fmla="*/ 73 w 73"/>
                  <a:gd name="T1" fmla="*/ 0 h 227"/>
                  <a:gd name="T2" fmla="*/ 40 w 73"/>
                  <a:gd name="T3" fmla="*/ 0 h 227"/>
                  <a:gd name="T4" fmla="*/ 5 w 73"/>
                  <a:gd name="T5" fmla="*/ 227 h 227"/>
                  <a:gd name="T6" fmla="*/ 0 w 73"/>
                  <a:gd name="T7" fmla="*/ 227 h 2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227"/>
                  <a:gd name="T14" fmla="*/ 73 w 73"/>
                  <a:gd name="T15" fmla="*/ 227 h 2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227">
                    <a:moveTo>
                      <a:pt x="73" y="0"/>
                    </a:moveTo>
                    <a:lnTo>
                      <a:pt x="40" y="0"/>
                    </a:lnTo>
                    <a:lnTo>
                      <a:pt x="5" y="227"/>
                    </a:lnTo>
                    <a:lnTo>
                      <a:pt x="0" y="227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35" name="Rectangle 341"/>
              <p:cNvSpPr>
                <a:spLocks noChangeArrowheads="1"/>
              </p:cNvSpPr>
              <p:nvPr/>
            </p:nvSpPr>
            <p:spPr bwMode="auto">
              <a:xfrm>
                <a:off x="2428875" y="2043113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00FFFF"/>
                    </a:solidFill>
                  </a:rPr>
                  <a:t>Xipes0198</a:t>
                </a:r>
                <a:endParaRPr lang="en-US"/>
              </a:p>
            </p:txBody>
          </p:sp>
          <p:sp>
            <p:nvSpPr>
              <p:cNvPr id="19536" name="Rectangle 342"/>
              <p:cNvSpPr>
                <a:spLocks noChangeArrowheads="1"/>
              </p:cNvSpPr>
              <p:nvPr/>
            </p:nvSpPr>
            <p:spPr bwMode="auto">
              <a:xfrm>
                <a:off x="3624263" y="205263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16.1</a:t>
                </a:r>
                <a:endParaRPr lang="en-US"/>
              </a:p>
            </p:txBody>
          </p:sp>
          <p:sp>
            <p:nvSpPr>
              <p:cNvPr id="19537" name="Freeform 343"/>
              <p:cNvSpPr>
                <a:spLocks/>
              </p:cNvSpPr>
              <p:nvPr/>
            </p:nvSpPr>
            <p:spPr bwMode="auto">
              <a:xfrm>
                <a:off x="3455988" y="1284288"/>
                <a:ext cx="125413" cy="844550"/>
              </a:xfrm>
              <a:custGeom>
                <a:avLst/>
                <a:gdLst>
                  <a:gd name="T0" fmla="*/ 41 w 41"/>
                  <a:gd name="T1" fmla="*/ 277 h 277"/>
                  <a:gd name="T2" fmla="*/ 35 w 41"/>
                  <a:gd name="T3" fmla="*/ 277 h 277"/>
                  <a:gd name="T4" fmla="*/ 0 w 41"/>
                  <a:gd name="T5" fmla="*/ 0 h 277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277"/>
                  <a:gd name="T11" fmla="*/ 41 w 41"/>
                  <a:gd name="T12" fmla="*/ 277 h 27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277">
                    <a:moveTo>
                      <a:pt x="41" y="277"/>
                    </a:moveTo>
                    <a:lnTo>
                      <a:pt x="35" y="277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38" name="Freeform 344"/>
              <p:cNvSpPr>
                <a:spLocks/>
              </p:cNvSpPr>
              <p:nvPr/>
            </p:nvSpPr>
            <p:spPr bwMode="auto">
              <a:xfrm>
                <a:off x="3233738" y="1284288"/>
                <a:ext cx="211138" cy="844550"/>
              </a:xfrm>
              <a:custGeom>
                <a:avLst/>
                <a:gdLst>
                  <a:gd name="T0" fmla="*/ 69 w 69"/>
                  <a:gd name="T1" fmla="*/ 0 h 277"/>
                  <a:gd name="T2" fmla="*/ 38 w 69"/>
                  <a:gd name="T3" fmla="*/ 0 h 277"/>
                  <a:gd name="T4" fmla="*/ 3 w 69"/>
                  <a:gd name="T5" fmla="*/ 277 h 277"/>
                  <a:gd name="T6" fmla="*/ 0 w 69"/>
                  <a:gd name="T7" fmla="*/ 277 h 2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277"/>
                  <a:gd name="T14" fmla="*/ 69 w 69"/>
                  <a:gd name="T15" fmla="*/ 277 h 2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277">
                    <a:moveTo>
                      <a:pt x="69" y="0"/>
                    </a:moveTo>
                    <a:lnTo>
                      <a:pt x="38" y="0"/>
                    </a:lnTo>
                    <a:lnTo>
                      <a:pt x="3" y="277"/>
                    </a:lnTo>
                    <a:lnTo>
                      <a:pt x="0" y="277"/>
                    </a:lnTo>
                  </a:path>
                </a:pathLst>
              </a:custGeom>
              <a:noFill/>
              <a:ln w="12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39" name="Rectangle 345"/>
              <p:cNvSpPr>
                <a:spLocks noChangeArrowheads="1"/>
              </p:cNvSpPr>
              <p:nvPr/>
            </p:nvSpPr>
            <p:spPr bwMode="auto">
              <a:xfrm>
                <a:off x="2428875" y="2217738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>
                    <a:solidFill>
                      <a:srgbClr val="800000"/>
                    </a:solidFill>
                  </a:rPr>
                  <a:t>Xipes0026</a:t>
                </a:r>
                <a:endParaRPr lang="en-US"/>
              </a:p>
            </p:txBody>
          </p:sp>
          <p:sp>
            <p:nvSpPr>
              <p:cNvPr id="19540" name="Rectangle 346"/>
              <p:cNvSpPr>
                <a:spLocks noChangeArrowheads="1"/>
              </p:cNvSpPr>
              <p:nvPr/>
            </p:nvSpPr>
            <p:spPr bwMode="auto">
              <a:xfrm>
                <a:off x="3624263" y="2228851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17.0</a:t>
                </a:r>
                <a:endParaRPr lang="en-US"/>
              </a:p>
            </p:txBody>
          </p:sp>
          <p:sp>
            <p:nvSpPr>
              <p:cNvPr id="19541" name="Freeform 347"/>
              <p:cNvSpPr>
                <a:spLocks/>
              </p:cNvSpPr>
              <p:nvPr/>
            </p:nvSpPr>
            <p:spPr bwMode="auto">
              <a:xfrm>
                <a:off x="3455988" y="1317626"/>
                <a:ext cx="125413" cy="987425"/>
              </a:xfrm>
              <a:custGeom>
                <a:avLst/>
                <a:gdLst>
                  <a:gd name="T0" fmla="*/ 41 w 41"/>
                  <a:gd name="T1" fmla="*/ 324 h 324"/>
                  <a:gd name="T2" fmla="*/ 35 w 41"/>
                  <a:gd name="T3" fmla="*/ 324 h 324"/>
                  <a:gd name="T4" fmla="*/ 0 w 41"/>
                  <a:gd name="T5" fmla="*/ 0 h 324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324"/>
                  <a:gd name="T11" fmla="*/ 41 w 41"/>
                  <a:gd name="T12" fmla="*/ 324 h 32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324">
                    <a:moveTo>
                      <a:pt x="41" y="324"/>
                    </a:moveTo>
                    <a:lnTo>
                      <a:pt x="35" y="324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42" name="Freeform 348"/>
              <p:cNvSpPr>
                <a:spLocks/>
              </p:cNvSpPr>
              <p:nvPr/>
            </p:nvSpPr>
            <p:spPr bwMode="auto">
              <a:xfrm>
                <a:off x="3233738" y="1317626"/>
                <a:ext cx="211138" cy="987425"/>
              </a:xfrm>
              <a:custGeom>
                <a:avLst/>
                <a:gdLst>
                  <a:gd name="T0" fmla="*/ 69 w 69"/>
                  <a:gd name="T1" fmla="*/ 0 h 324"/>
                  <a:gd name="T2" fmla="*/ 38 w 69"/>
                  <a:gd name="T3" fmla="*/ 0 h 324"/>
                  <a:gd name="T4" fmla="*/ 3 w 69"/>
                  <a:gd name="T5" fmla="*/ 324 h 324"/>
                  <a:gd name="T6" fmla="*/ 0 w 69"/>
                  <a:gd name="T7" fmla="*/ 324 h 3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324"/>
                  <a:gd name="T14" fmla="*/ 69 w 69"/>
                  <a:gd name="T15" fmla="*/ 324 h 3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324">
                    <a:moveTo>
                      <a:pt x="69" y="0"/>
                    </a:moveTo>
                    <a:lnTo>
                      <a:pt x="38" y="0"/>
                    </a:lnTo>
                    <a:lnTo>
                      <a:pt x="3" y="324"/>
                    </a:lnTo>
                    <a:lnTo>
                      <a:pt x="0" y="324"/>
                    </a:lnTo>
                  </a:path>
                </a:pathLst>
              </a:custGeom>
              <a:noFill/>
              <a:ln w="12">
                <a:solidFill>
                  <a:srgbClr val="8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43" name="Rectangle 349"/>
              <p:cNvSpPr>
                <a:spLocks noChangeArrowheads="1"/>
              </p:cNvSpPr>
              <p:nvPr/>
            </p:nvSpPr>
            <p:spPr bwMode="auto">
              <a:xfrm>
                <a:off x="2272090" y="2397126"/>
                <a:ext cx="945772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dirty="0" smtClean="0">
                    <a:solidFill>
                      <a:srgbClr val="000000"/>
                    </a:solidFill>
                  </a:rPr>
                  <a:t>Xpsmp2263.1</a:t>
                </a:r>
                <a:endParaRPr lang="en-US" dirty="0"/>
              </a:p>
            </p:txBody>
          </p:sp>
          <p:sp>
            <p:nvSpPr>
              <p:cNvPr id="19544" name="Rectangle 350"/>
              <p:cNvSpPr>
                <a:spLocks noChangeArrowheads="1"/>
              </p:cNvSpPr>
              <p:nvPr/>
            </p:nvSpPr>
            <p:spPr bwMode="auto">
              <a:xfrm>
                <a:off x="3624263" y="2406651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17.4</a:t>
                </a:r>
                <a:endParaRPr lang="en-US"/>
              </a:p>
            </p:txBody>
          </p:sp>
          <p:sp>
            <p:nvSpPr>
              <p:cNvPr id="19545" name="Freeform 351"/>
              <p:cNvSpPr>
                <a:spLocks/>
              </p:cNvSpPr>
              <p:nvPr/>
            </p:nvSpPr>
            <p:spPr bwMode="auto">
              <a:xfrm>
                <a:off x="3455988" y="1333501"/>
                <a:ext cx="125413" cy="1149350"/>
              </a:xfrm>
              <a:custGeom>
                <a:avLst/>
                <a:gdLst>
                  <a:gd name="T0" fmla="*/ 41 w 41"/>
                  <a:gd name="T1" fmla="*/ 377 h 377"/>
                  <a:gd name="T2" fmla="*/ 35 w 41"/>
                  <a:gd name="T3" fmla="*/ 377 h 377"/>
                  <a:gd name="T4" fmla="*/ 0 w 41"/>
                  <a:gd name="T5" fmla="*/ 0 h 377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377"/>
                  <a:gd name="T11" fmla="*/ 41 w 41"/>
                  <a:gd name="T12" fmla="*/ 377 h 37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377">
                    <a:moveTo>
                      <a:pt x="41" y="377"/>
                    </a:moveTo>
                    <a:lnTo>
                      <a:pt x="35" y="377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46" name="Freeform 352"/>
              <p:cNvSpPr>
                <a:spLocks/>
              </p:cNvSpPr>
              <p:nvPr/>
            </p:nvSpPr>
            <p:spPr bwMode="auto">
              <a:xfrm>
                <a:off x="3227388" y="1333501"/>
                <a:ext cx="223838" cy="1149350"/>
              </a:xfrm>
              <a:custGeom>
                <a:avLst/>
                <a:gdLst>
                  <a:gd name="T0" fmla="*/ 73 w 73"/>
                  <a:gd name="T1" fmla="*/ 0 h 377"/>
                  <a:gd name="T2" fmla="*/ 40 w 73"/>
                  <a:gd name="T3" fmla="*/ 0 h 377"/>
                  <a:gd name="T4" fmla="*/ 5 w 73"/>
                  <a:gd name="T5" fmla="*/ 377 h 377"/>
                  <a:gd name="T6" fmla="*/ 0 w 73"/>
                  <a:gd name="T7" fmla="*/ 377 h 3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377"/>
                  <a:gd name="T14" fmla="*/ 73 w 73"/>
                  <a:gd name="T15" fmla="*/ 377 h 3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377">
                    <a:moveTo>
                      <a:pt x="73" y="0"/>
                    </a:moveTo>
                    <a:lnTo>
                      <a:pt x="40" y="0"/>
                    </a:lnTo>
                    <a:lnTo>
                      <a:pt x="5" y="377"/>
                    </a:lnTo>
                    <a:lnTo>
                      <a:pt x="0" y="377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47" name="Rectangle 353"/>
              <p:cNvSpPr>
                <a:spLocks noChangeArrowheads="1"/>
              </p:cNvSpPr>
              <p:nvPr/>
            </p:nvSpPr>
            <p:spPr bwMode="auto">
              <a:xfrm>
                <a:off x="2428875" y="2571751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>
                    <a:solidFill>
                      <a:srgbClr val="00FF00"/>
                    </a:solidFill>
                  </a:rPr>
                  <a:t>Xipes0097</a:t>
                </a:r>
                <a:endParaRPr lang="en-US"/>
              </a:p>
            </p:txBody>
          </p:sp>
          <p:sp>
            <p:nvSpPr>
              <p:cNvPr id="19548" name="Rectangle 354"/>
              <p:cNvSpPr>
                <a:spLocks noChangeArrowheads="1"/>
              </p:cNvSpPr>
              <p:nvPr/>
            </p:nvSpPr>
            <p:spPr bwMode="auto">
              <a:xfrm>
                <a:off x="3624263" y="258286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21.9</a:t>
                </a:r>
                <a:endParaRPr lang="en-US"/>
              </a:p>
            </p:txBody>
          </p:sp>
          <p:sp>
            <p:nvSpPr>
              <p:cNvPr id="19549" name="Freeform 355"/>
              <p:cNvSpPr>
                <a:spLocks/>
              </p:cNvSpPr>
              <p:nvPr/>
            </p:nvSpPr>
            <p:spPr bwMode="auto">
              <a:xfrm>
                <a:off x="3455988" y="1495426"/>
                <a:ext cx="125413" cy="1163638"/>
              </a:xfrm>
              <a:custGeom>
                <a:avLst/>
                <a:gdLst>
                  <a:gd name="T0" fmla="*/ 41 w 41"/>
                  <a:gd name="T1" fmla="*/ 382 h 382"/>
                  <a:gd name="T2" fmla="*/ 35 w 41"/>
                  <a:gd name="T3" fmla="*/ 382 h 382"/>
                  <a:gd name="T4" fmla="*/ 0 w 41"/>
                  <a:gd name="T5" fmla="*/ 0 h 382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382"/>
                  <a:gd name="T11" fmla="*/ 41 w 41"/>
                  <a:gd name="T12" fmla="*/ 382 h 38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382">
                    <a:moveTo>
                      <a:pt x="41" y="382"/>
                    </a:moveTo>
                    <a:lnTo>
                      <a:pt x="35" y="382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50" name="Freeform 356"/>
              <p:cNvSpPr>
                <a:spLocks/>
              </p:cNvSpPr>
              <p:nvPr/>
            </p:nvSpPr>
            <p:spPr bwMode="auto">
              <a:xfrm>
                <a:off x="3233738" y="1495426"/>
                <a:ext cx="211138" cy="1163638"/>
              </a:xfrm>
              <a:custGeom>
                <a:avLst/>
                <a:gdLst>
                  <a:gd name="T0" fmla="*/ 69 w 69"/>
                  <a:gd name="T1" fmla="*/ 0 h 382"/>
                  <a:gd name="T2" fmla="*/ 38 w 69"/>
                  <a:gd name="T3" fmla="*/ 0 h 382"/>
                  <a:gd name="T4" fmla="*/ 3 w 69"/>
                  <a:gd name="T5" fmla="*/ 382 h 382"/>
                  <a:gd name="T6" fmla="*/ 0 w 69"/>
                  <a:gd name="T7" fmla="*/ 382 h 38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382"/>
                  <a:gd name="T14" fmla="*/ 69 w 69"/>
                  <a:gd name="T15" fmla="*/ 382 h 38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382">
                    <a:moveTo>
                      <a:pt x="69" y="0"/>
                    </a:moveTo>
                    <a:lnTo>
                      <a:pt x="38" y="0"/>
                    </a:lnTo>
                    <a:lnTo>
                      <a:pt x="3" y="382"/>
                    </a:lnTo>
                    <a:lnTo>
                      <a:pt x="0" y="382"/>
                    </a:lnTo>
                  </a:path>
                </a:pathLst>
              </a:custGeom>
              <a:noFill/>
              <a:ln w="12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51" name="Rectangle 357"/>
              <p:cNvSpPr>
                <a:spLocks noChangeArrowheads="1"/>
              </p:cNvSpPr>
              <p:nvPr/>
            </p:nvSpPr>
            <p:spPr bwMode="auto">
              <a:xfrm>
                <a:off x="2428875" y="2751138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u="sng">
                    <a:solidFill>
                      <a:srgbClr val="FF00FF"/>
                    </a:solidFill>
                  </a:rPr>
                  <a:t>Xipes0145</a:t>
                </a:r>
                <a:endParaRPr lang="en-US"/>
              </a:p>
            </p:txBody>
          </p:sp>
          <p:sp>
            <p:nvSpPr>
              <p:cNvPr id="19552" name="Rectangle 358"/>
              <p:cNvSpPr>
                <a:spLocks noChangeArrowheads="1"/>
              </p:cNvSpPr>
              <p:nvPr/>
            </p:nvSpPr>
            <p:spPr bwMode="auto">
              <a:xfrm>
                <a:off x="3624263" y="2762251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23.1</a:t>
                </a:r>
                <a:endParaRPr lang="en-US"/>
              </a:p>
            </p:txBody>
          </p:sp>
          <p:sp>
            <p:nvSpPr>
              <p:cNvPr id="19553" name="Freeform 359"/>
              <p:cNvSpPr>
                <a:spLocks/>
              </p:cNvSpPr>
              <p:nvPr/>
            </p:nvSpPr>
            <p:spPr bwMode="auto">
              <a:xfrm>
                <a:off x="3455988" y="1538288"/>
                <a:ext cx="125413" cy="1300163"/>
              </a:xfrm>
              <a:custGeom>
                <a:avLst/>
                <a:gdLst>
                  <a:gd name="T0" fmla="*/ 41 w 41"/>
                  <a:gd name="T1" fmla="*/ 427 h 427"/>
                  <a:gd name="T2" fmla="*/ 35 w 41"/>
                  <a:gd name="T3" fmla="*/ 427 h 427"/>
                  <a:gd name="T4" fmla="*/ 0 w 41"/>
                  <a:gd name="T5" fmla="*/ 0 h 427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427"/>
                  <a:gd name="T11" fmla="*/ 41 w 41"/>
                  <a:gd name="T12" fmla="*/ 427 h 4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427">
                    <a:moveTo>
                      <a:pt x="41" y="427"/>
                    </a:moveTo>
                    <a:lnTo>
                      <a:pt x="35" y="427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54" name="Freeform 360"/>
              <p:cNvSpPr>
                <a:spLocks/>
              </p:cNvSpPr>
              <p:nvPr/>
            </p:nvSpPr>
            <p:spPr bwMode="auto">
              <a:xfrm>
                <a:off x="3233738" y="1538288"/>
                <a:ext cx="211138" cy="1300163"/>
              </a:xfrm>
              <a:custGeom>
                <a:avLst/>
                <a:gdLst>
                  <a:gd name="T0" fmla="*/ 69 w 69"/>
                  <a:gd name="T1" fmla="*/ 0 h 427"/>
                  <a:gd name="T2" fmla="*/ 38 w 69"/>
                  <a:gd name="T3" fmla="*/ 0 h 427"/>
                  <a:gd name="T4" fmla="*/ 3 w 69"/>
                  <a:gd name="T5" fmla="*/ 427 h 427"/>
                  <a:gd name="T6" fmla="*/ 0 w 69"/>
                  <a:gd name="T7" fmla="*/ 427 h 4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427"/>
                  <a:gd name="T14" fmla="*/ 69 w 69"/>
                  <a:gd name="T15" fmla="*/ 427 h 4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427">
                    <a:moveTo>
                      <a:pt x="69" y="0"/>
                    </a:moveTo>
                    <a:lnTo>
                      <a:pt x="38" y="0"/>
                    </a:lnTo>
                    <a:lnTo>
                      <a:pt x="3" y="427"/>
                    </a:lnTo>
                    <a:lnTo>
                      <a:pt x="0" y="427"/>
                    </a:lnTo>
                  </a:path>
                </a:pathLst>
              </a:custGeom>
              <a:noFill/>
              <a:ln w="12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55" name="Rectangle 361"/>
              <p:cNvSpPr>
                <a:spLocks noChangeArrowheads="1"/>
              </p:cNvSpPr>
              <p:nvPr/>
            </p:nvSpPr>
            <p:spPr bwMode="auto">
              <a:xfrm>
                <a:off x="2368550" y="2930526"/>
                <a:ext cx="88106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Xpsmp2063</a:t>
                </a:r>
                <a:endParaRPr lang="en-US"/>
              </a:p>
            </p:txBody>
          </p:sp>
          <p:sp>
            <p:nvSpPr>
              <p:cNvPr id="19556" name="Rectangle 362"/>
              <p:cNvSpPr>
                <a:spLocks noChangeArrowheads="1"/>
              </p:cNvSpPr>
              <p:nvPr/>
            </p:nvSpPr>
            <p:spPr bwMode="auto">
              <a:xfrm>
                <a:off x="3624263" y="2940051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24.5</a:t>
                </a:r>
                <a:endParaRPr lang="en-US"/>
              </a:p>
            </p:txBody>
          </p:sp>
          <p:sp>
            <p:nvSpPr>
              <p:cNvPr id="19557" name="Freeform 363"/>
              <p:cNvSpPr>
                <a:spLocks/>
              </p:cNvSpPr>
              <p:nvPr/>
            </p:nvSpPr>
            <p:spPr bwMode="auto">
              <a:xfrm>
                <a:off x="3455988" y="1585913"/>
                <a:ext cx="125413" cy="1430338"/>
              </a:xfrm>
              <a:custGeom>
                <a:avLst/>
                <a:gdLst>
                  <a:gd name="T0" fmla="*/ 41 w 41"/>
                  <a:gd name="T1" fmla="*/ 469 h 469"/>
                  <a:gd name="T2" fmla="*/ 35 w 41"/>
                  <a:gd name="T3" fmla="*/ 469 h 469"/>
                  <a:gd name="T4" fmla="*/ 0 w 41"/>
                  <a:gd name="T5" fmla="*/ 0 h 469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469"/>
                  <a:gd name="T11" fmla="*/ 41 w 41"/>
                  <a:gd name="T12" fmla="*/ 469 h 46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469">
                    <a:moveTo>
                      <a:pt x="41" y="469"/>
                    </a:moveTo>
                    <a:lnTo>
                      <a:pt x="35" y="469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58" name="Freeform 364"/>
              <p:cNvSpPr>
                <a:spLocks/>
              </p:cNvSpPr>
              <p:nvPr/>
            </p:nvSpPr>
            <p:spPr bwMode="auto">
              <a:xfrm>
                <a:off x="3227388" y="1585913"/>
                <a:ext cx="223838" cy="1430338"/>
              </a:xfrm>
              <a:custGeom>
                <a:avLst/>
                <a:gdLst>
                  <a:gd name="T0" fmla="*/ 73 w 73"/>
                  <a:gd name="T1" fmla="*/ 0 h 469"/>
                  <a:gd name="T2" fmla="*/ 40 w 73"/>
                  <a:gd name="T3" fmla="*/ 0 h 469"/>
                  <a:gd name="T4" fmla="*/ 5 w 73"/>
                  <a:gd name="T5" fmla="*/ 469 h 469"/>
                  <a:gd name="T6" fmla="*/ 0 w 73"/>
                  <a:gd name="T7" fmla="*/ 469 h 46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469"/>
                  <a:gd name="T14" fmla="*/ 73 w 73"/>
                  <a:gd name="T15" fmla="*/ 469 h 46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469">
                    <a:moveTo>
                      <a:pt x="73" y="0"/>
                    </a:moveTo>
                    <a:lnTo>
                      <a:pt x="40" y="0"/>
                    </a:lnTo>
                    <a:lnTo>
                      <a:pt x="5" y="469"/>
                    </a:lnTo>
                    <a:lnTo>
                      <a:pt x="0" y="469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59" name="Rectangle 365"/>
              <p:cNvSpPr>
                <a:spLocks noChangeArrowheads="1"/>
              </p:cNvSpPr>
              <p:nvPr/>
            </p:nvSpPr>
            <p:spPr bwMode="auto">
              <a:xfrm>
                <a:off x="2428875" y="3105151"/>
                <a:ext cx="750205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dirty="0">
                    <a:solidFill>
                      <a:srgbClr val="FFC000"/>
                    </a:solidFill>
                  </a:rPr>
                  <a:t>Xipes0195</a:t>
                </a:r>
                <a:endParaRPr lang="en-US" dirty="0">
                  <a:solidFill>
                    <a:srgbClr val="FFC000"/>
                  </a:solidFill>
                </a:endParaRPr>
              </a:p>
            </p:txBody>
          </p:sp>
          <p:sp>
            <p:nvSpPr>
              <p:cNvPr id="19560" name="Rectangle 366"/>
              <p:cNvSpPr>
                <a:spLocks noChangeArrowheads="1"/>
              </p:cNvSpPr>
              <p:nvPr/>
            </p:nvSpPr>
            <p:spPr bwMode="auto">
              <a:xfrm>
                <a:off x="3624263" y="311626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25.5</a:t>
                </a:r>
                <a:endParaRPr lang="en-US"/>
              </a:p>
            </p:txBody>
          </p:sp>
          <p:sp>
            <p:nvSpPr>
              <p:cNvPr id="19561" name="Freeform 367"/>
              <p:cNvSpPr>
                <a:spLocks/>
              </p:cNvSpPr>
              <p:nvPr/>
            </p:nvSpPr>
            <p:spPr bwMode="auto">
              <a:xfrm>
                <a:off x="3455988" y="1622426"/>
                <a:ext cx="125413" cy="1570038"/>
              </a:xfrm>
              <a:custGeom>
                <a:avLst/>
                <a:gdLst>
                  <a:gd name="T0" fmla="*/ 41 w 41"/>
                  <a:gd name="T1" fmla="*/ 515 h 515"/>
                  <a:gd name="T2" fmla="*/ 35 w 41"/>
                  <a:gd name="T3" fmla="*/ 515 h 515"/>
                  <a:gd name="T4" fmla="*/ 0 w 41"/>
                  <a:gd name="T5" fmla="*/ 0 h 515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515"/>
                  <a:gd name="T11" fmla="*/ 41 w 41"/>
                  <a:gd name="T12" fmla="*/ 515 h 51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515">
                    <a:moveTo>
                      <a:pt x="41" y="515"/>
                    </a:moveTo>
                    <a:lnTo>
                      <a:pt x="35" y="515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62" name="Freeform 368"/>
              <p:cNvSpPr>
                <a:spLocks/>
              </p:cNvSpPr>
              <p:nvPr/>
            </p:nvSpPr>
            <p:spPr bwMode="auto">
              <a:xfrm>
                <a:off x="3233738" y="1622426"/>
                <a:ext cx="211138" cy="1570038"/>
              </a:xfrm>
              <a:custGeom>
                <a:avLst/>
                <a:gdLst>
                  <a:gd name="T0" fmla="*/ 69 w 69"/>
                  <a:gd name="T1" fmla="*/ 0 h 515"/>
                  <a:gd name="T2" fmla="*/ 38 w 69"/>
                  <a:gd name="T3" fmla="*/ 0 h 515"/>
                  <a:gd name="T4" fmla="*/ 3 w 69"/>
                  <a:gd name="T5" fmla="*/ 515 h 515"/>
                  <a:gd name="T6" fmla="*/ 0 w 69"/>
                  <a:gd name="T7" fmla="*/ 515 h 5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515"/>
                  <a:gd name="T14" fmla="*/ 69 w 69"/>
                  <a:gd name="T15" fmla="*/ 515 h 5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515">
                    <a:moveTo>
                      <a:pt x="69" y="0"/>
                    </a:moveTo>
                    <a:lnTo>
                      <a:pt x="38" y="0"/>
                    </a:lnTo>
                    <a:lnTo>
                      <a:pt x="3" y="515"/>
                    </a:lnTo>
                    <a:lnTo>
                      <a:pt x="0" y="515"/>
                    </a:lnTo>
                  </a:path>
                </a:pathLst>
              </a:custGeom>
              <a:noFill/>
              <a:ln w="12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63" name="Rectangle 369"/>
              <p:cNvSpPr>
                <a:spLocks noChangeArrowheads="1"/>
              </p:cNvSpPr>
              <p:nvPr/>
            </p:nvSpPr>
            <p:spPr bwMode="auto">
              <a:xfrm>
                <a:off x="2368550" y="3284538"/>
                <a:ext cx="88106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Xpsmp2074</a:t>
                </a:r>
                <a:endParaRPr lang="en-US"/>
              </a:p>
            </p:txBody>
          </p:sp>
          <p:sp>
            <p:nvSpPr>
              <p:cNvPr id="19564" name="Rectangle 370"/>
              <p:cNvSpPr>
                <a:spLocks noChangeArrowheads="1"/>
              </p:cNvSpPr>
              <p:nvPr/>
            </p:nvSpPr>
            <p:spPr bwMode="auto">
              <a:xfrm>
                <a:off x="3624263" y="329406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36.4</a:t>
                </a:r>
                <a:endParaRPr lang="en-US"/>
              </a:p>
            </p:txBody>
          </p:sp>
          <p:sp>
            <p:nvSpPr>
              <p:cNvPr id="19565" name="Freeform 371"/>
              <p:cNvSpPr>
                <a:spLocks/>
              </p:cNvSpPr>
              <p:nvPr/>
            </p:nvSpPr>
            <p:spPr bwMode="auto">
              <a:xfrm>
                <a:off x="3455988" y="2016126"/>
                <a:ext cx="125413" cy="1354138"/>
              </a:xfrm>
              <a:custGeom>
                <a:avLst/>
                <a:gdLst>
                  <a:gd name="T0" fmla="*/ 41 w 41"/>
                  <a:gd name="T1" fmla="*/ 444 h 444"/>
                  <a:gd name="T2" fmla="*/ 35 w 41"/>
                  <a:gd name="T3" fmla="*/ 444 h 444"/>
                  <a:gd name="T4" fmla="*/ 0 w 41"/>
                  <a:gd name="T5" fmla="*/ 0 h 444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444"/>
                  <a:gd name="T11" fmla="*/ 41 w 41"/>
                  <a:gd name="T12" fmla="*/ 444 h 44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444">
                    <a:moveTo>
                      <a:pt x="41" y="444"/>
                    </a:moveTo>
                    <a:lnTo>
                      <a:pt x="35" y="444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66" name="Freeform 372"/>
              <p:cNvSpPr>
                <a:spLocks/>
              </p:cNvSpPr>
              <p:nvPr/>
            </p:nvSpPr>
            <p:spPr bwMode="auto">
              <a:xfrm>
                <a:off x="3227388" y="2016126"/>
                <a:ext cx="223838" cy="1354138"/>
              </a:xfrm>
              <a:custGeom>
                <a:avLst/>
                <a:gdLst>
                  <a:gd name="T0" fmla="*/ 73 w 73"/>
                  <a:gd name="T1" fmla="*/ 0 h 444"/>
                  <a:gd name="T2" fmla="*/ 40 w 73"/>
                  <a:gd name="T3" fmla="*/ 0 h 444"/>
                  <a:gd name="T4" fmla="*/ 5 w 73"/>
                  <a:gd name="T5" fmla="*/ 444 h 444"/>
                  <a:gd name="T6" fmla="*/ 0 w 73"/>
                  <a:gd name="T7" fmla="*/ 444 h 4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444"/>
                  <a:gd name="T14" fmla="*/ 73 w 73"/>
                  <a:gd name="T15" fmla="*/ 444 h 4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444">
                    <a:moveTo>
                      <a:pt x="73" y="0"/>
                    </a:moveTo>
                    <a:lnTo>
                      <a:pt x="40" y="0"/>
                    </a:lnTo>
                    <a:lnTo>
                      <a:pt x="5" y="444"/>
                    </a:lnTo>
                    <a:lnTo>
                      <a:pt x="0" y="444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67" name="Rectangle 373"/>
              <p:cNvSpPr>
                <a:spLocks noChangeArrowheads="1"/>
              </p:cNvSpPr>
              <p:nvPr/>
            </p:nvSpPr>
            <p:spPr bwMode="auto">
              <a:xfrm>
                <a:off x="2428875" y="3457576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>
                    <a:solidFill>
                      <a:srgbClr val="000080"/>
                    </a:solidFill>
                  </a:rPr>
                  <a:t>Xipes0179</a:t>
                </a:r>
                <a:endParaRPr lang="en-US"/>
              </a:p>
            </p:txBody>
          </p:sp>
          <p:sp>
            <p:nvSpPr>
              <p:cNvPr id="19568" name="Rectangle 374"/>
              <p:cNvSpPr>
                <a:spLocks noChangeArrowheads="1"/>
              </p:cNvSpPr>
              <p:nvPr/>
            </p:nvSpPr>
            <p:spPr bwMode="auto">
              <a:xfrm>
                <a:off x="3624263" y="3470276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40.1</a:t>
                </a:r>
                <a:endParaRPr lang="en-US"/>
              </a:p>
            </p:txBody>
          </p:sp>
          <p:sp>
            <p:nvSpPr>
              <p:cNvPr id="19569" name="Freeform 375"/>
              <p:cNvSpPr>
                <a:spLocks/>
              </p:cNvSpPr>
              <p:nvPr/>
            </p:nvSpPr>
            <p:spPr bwMode="auto">
              <a:xfrm>
                <a:off x="3455988" y="2151063"/>
                <a:ext cx="125413" cy="1395413"/>
              </a:xfrm>
              <a:custGeom>
                <a:avLst/>
                <a:gdLst>
                  <a:gd name="T0" fmla="*/ 41 w 41"/>
                  <a:gd name="T1" fmla="*/ 458 h 458"/>
                  <a:gd name="T2" fmla="*/ 35 w 41"/>
                  <a:gd name="T3" fmla="*/ 458 h 458"/>
                  <a:gd name="T4" fmla="*/ 0 w 41"/>
                  <a:gd name="T5" fmla="*/ 0 h 45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458"/>
                  <a:gd name="T11" fmla="*/ 41 w 41"/>
                  <a:gd name="T12" fmla="*/ 458 h 45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458">
                    <a:moveTo>
                      <a:pt x="41" y="458"/>
                    </a:moveTo>
                    <a:lnTo>
                      <a:pt x="35" y="458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70" name="Freeform 376"/>
              <p:cNvSpPr>
                <a:spLocks/>
              </p:cNvSpPr>
              <p:nvPr/>
            </p:nvSpPr>
            <p:spPr bwMode="auto">
              <a:xfrm>
                <a:off x="3233738" y="2151063"/>
                <a:ext cx="211138" cy="1395413"/>
              </a:xfrm>
              <a:custGeom>
                <a:avLst/>
                <a:gdLst>
                  <a:gd name="T0" fmla="*/ 69 w 69"/>
                  <a:gd name="T1" fmla="*/ 0 h 458"/>
                  <a:gd name="T2" fmla="*/ 38 w 69"/>
                  <a:gd name="T3" fmla="*/ 0 h 458"/>
                  <a:gd name="T4" fmla="*/ 3 w 69"/>
                  <a:gd name="T5" fmla="*/ 458 h 458"/>
                  <a:gd name="T6" fmla="*/ 0 w 69"/>
                  <a:gd name="T7" fmla="*/ 458 h 45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458"/>
                  <a:gd name="T14" fmla="*/ 69 w 69"/>
                  <a:gd name="T15" fmla="*/ 458 h 45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458">
                    <a:moveTo>
                      <a:pt x="69" y="0"/>
                    </a:moveTo>
                    <a:lnTo>
                      <a:pt x="38" y="0"/>
                    </a:lnTo>
                    <a:lnTo>
                      <a:pt x="3" y="458"/>
                    </a:lnTo>
                    <a:lnTo>
                      <a:pt x="0" y="458"/>
                    </a:lnTo>
                  </a:path>
                </a:pathLst>
              </a:custGeom>
              <a:noFill/>
              <a:ln w="12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71" name="Rectangle 377"/>
              <p:cNvSpPr>
                <a:spLocks noChangeArrowheads="1"/>
              </p:cNvSpPr>
              <p:nvPr/>
            </p:nvSpPr>
            <p:spPr bwMode="auto">
              <a:xfrm>
                <a:off x="2454275" y="3638551"/>
                <a:ext cx="782638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Xipes0024</a:t>
                </a:r>
                <a:endParaRPr lang="en-US"/>
              </a:p>
            </p:txBody>
          </p:sp>
          <p:sp>
            <p:nvSpPr>
              <p:cNvPr id="19572" name="Rectangle 378"/>
              <p:cNvSpPr>
                <a:spLocks noChangeArrowheads="1"/>
              </p:cNvSpPr>
              <p:nvPr/>
            </p:nvSpPr>
            <p:spPr bwMode="auto">
              <a:xfrm>
                <a:off x="3624263" y="36464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48.9</a:t>
                </a:r>
                <a:endParaRPr lang="en-US"/>
              </a:p>
            </p:txBody>
          </p:sp>
          <p:sp>
            <p:nvSpPr>
              <p:cNvPr id="19573" name="Freeform 379"/>
              <p:cNvSpPr>
                <a:spLocks/>
              </p:cNvSpPr>
              <p:nvPr/>
            </p:nvSpPr>
            <p:spPr bwMode="auto">
              <a:xfrm>
                <a:off x="3455988" y="2466976"/>
                <a:ext cx="125413" cy="1255713"/>
              </a:xfrm>
              <a:custGeom>
                <a:avLst/>
                <a:gdLst>
                  <a:gd name="T0" fmla="*/ 41 w 41"/>
                  <a:gd name="T1" fmla="*/ 412 h 412"/>
                  <a:gd name="T2" fmla="*/ 35 w 41"/>
                  <a:gd name="T3" fmla="*/ 412 h 412"/>
                  <a:gd name="T4" fmla="*/ 0 w 41"/>
                  <a:gd name="T5" fmla="*/ 0 h 412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412"/>
                  <a:gd name="T11" fmla="*/ 41 w 41"/>
                  <a:gd name="T12" fmla="*/ 412 h 4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412">
                    <a:moveTo>
                      <a:pt x="41" y="412"/>
                    </a:moveTo>
                    <a:lnTo>
                      <a:pt x="35" y="412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74" name="Freeform 380"/>
              <p:cNvSpPr>
                <a:spLocks/>
              </p:cNvSpPr>
              <p:nvPr/>
            </p:nvSpPr>
            <p:spPr bwMode="auto">
              <a:xfrm>
                <a:off x="3227388" y="2466976"/>
                <a:ext cx="223838" cy="1255713"/>
              </a:xfrm>
              <a:custGeom>
                <a:avLst/>
                <a:gdLst>
                  <a:gd name="T0" fmla="*/ 73 w 73"/>
                  <a:gd name="T1" fmla="*/ 0 h 412"/>
                  <a:gd name="T2" fmla="*/ 40 w 73"/>
                  <a:gd name="T3" fmla="*/ 0 h 412"/>
                  <a:gd name="T4" fmla="*/ 5 w 73"/>
                  <a:gd name="T5" fmla="*/ 412 h 412"/>
                  <a:gd name="T6" fmla="*/ 0 w 73"/>
                  <a:gd name="T7" fmla="*/ 412 h 4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412"/>
                  <a:gd name="T14" fmla="*/ 73 w 73"/>
                  <a:gd name="T15" fmla="*/ 412 h 4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412">
                    <a:moveTo>
                      <a:pt x="73" y="0"/>
                    </a:moveTo>
                    <a:lnTo>
                      <a:pt x="40" y="0"/>
                    </a:lnTo>
                    <a:lnTo>
                      <a:pt x="5" y="412"/>
                    </a:lnTo>
                    <a:lnTo>
                      <a:pt x="0" y="412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75" name="Rectangle 381"/>
              <p:cNvSpPr>
                <a:spLocks noChangeArrowheads="1"/>
              </p:cNvSpPr>
              <p:nvPr/>
            </p:nvSpPr>
            <p:spPr bwMode="auto">
              <a:xfrm>
                <a:off x="2368550" y="3811588"/>
                <a:ext cx="88106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Xpsmp2224</a:t>
                </a:r>
                <a:endParaRPr lang="en-US"/>
              </a:p>
            </p:txBody>
          </p:sp>
          <p:sp>
            <p:nvSpPr>
              <p:cNvPr id="19576" name="Rectangle 382"/>
              <p:cNvSpPr>
                <a:spLocks noChangeArrowheads="1"/>
              </p:cNvSpPr>
              <p:nvPr/>
            </p:nvSpPr>
            <p:spPr bwMode="auto">
              <a:xfrm>
                <a:off x="3624263" y="382111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54.3</a:t>
                </a:r>
                <a:endParaRPr lang="en-US"/>
              </a:p>
            </p:txBody>
          </p:sp>
          <p:sp>
            <p:nvSpPr>
              <p:cNvPr id="19577" name="Freeform 383"/>
              <p:cNvSpPr>
                <a:spLocks/>
              </p:cNvSpPr>
              <p:nvPr/>
            </p:nvSpPr>
            <p:spPr bwMode="auto">
              <a:xfrm>
                <a:off x="3455988" y="2659063"/>
                <a:ext cx="125413" cy="1238250"/>
              </a:xfrm>
              <a:custGeom>
                <a:avLst/>
                <a:gdLst>
                  <a:gd name="T0" fmla="*/ 41 w 41"/>
                  <a:gd name="T1" fmla="*/ 406 h 406"/>
                  <a:gd name="T2" fmla="*/ 35 w 41"/>
                  <a:gd name="T3" fmla="*/ 406 h 406"/>
                  <a:gd name="T4" fmla="*/ 0 w 41"/>
                  <a:gd name="T5" fmla="*/ 0 h 406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406"/>
                  <a:gd name="T11" fmla="*/ 41 w 41"/>
                  <a:gd name="T12" fmla="*/ 406 h 40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406">
                    <a:moveTo>
                      <a:pt x="41" y="406"/>
                    </a:moveTo>
                    <a:lnTo>
                      <a:pt x="35" y="406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78" name="Freeform 384"/>
              <p:cNvSpPr>
                <a:spLocks/>
              </p:cNvSpPr>
              <p:nvPr/>
            </p:nvSpPr>
            <p:spPr bwMode="auto">
              <a:xfrm>
                <a:off x="3227388" y="2659063"/>
                <a:ext cx="223838" cy="1238250"/>
              </a:xfrm>
              <a:custGeom>
                <a:avLst/>
                <a:gdLst>
                  <a:gd name="T0" fmla="*/ 73 w 73"/>
                  <a:gd name="T1" fmla="*/ 0 h 406"/>
                  <a:gd name="T2" fmla="*/ 40 w 73"/>
                  <a:gd name="T3" fmla="*/ 0 h 406"/>
                  <a:gd name="T4" fmla="*/ 5 w 73"/>
                  <a:gd name="T5" fmla="*/ 406 h 406"/>
                  <a:gd name="T6" fmla="*/ 0 w 73"/>
                  <a:gd name="T7" fmla="*/ 406 h 40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406"/>
                  <a:gd name="T14" fmla="*/ 73 w 73"/>
                  <a:gd name="T15" fmla="*/ 406 h 40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406">
                    <a:moveTo>
                      <a:pt x="73" y="0"/>
                    </a:moveTo>
                    <a:lnTo>
                      <a:pt x="40" y="0"/>
                    </a:lnTo>
                    <a:lnTo>
                      <a:pt x="5" y="406"/>
                    </a:lnTo>
                    <a:lnTo>
                      <a:pt x="0" y="406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79" name="Rectangle 385"/>
              <p:cNvSpPr>
                <a:spLocks noChangeArrowheads="1"/>
              </p:cNvSpPr>
              <p:nvPr/>
            </p:nvSpPr>
            <p:spPr bwMode="auto">
              <a:xfrm>
                <a:off x="2454275" y="3986213"/>
                <a:ext cx="782638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Xipes0205</a:t>
                </a:r>
                <a:endParaRPr lang="en-US"/>
              </a:p>
            </p:txBody>
          </p:sp>
          <p:sp>
            <p:nvSpPr>
              <p:cNvPr id="19580" name="Rectangle 386"/>
              <p:cNvSpPr>
                <a:spLocks noChangeArrowheads="1"/>
              </p:cNvSpPr>
              <p:nvPr/>
            </p:nvSpPr>
            <p:spPr bwMode="auto">
              <a:xfrm>
                <a:off x="3624263" y="3994151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64.8</a:t>
                </a:r>
                <a:endParaRPr lang="en-US"/>
              </a:p>
            </p:txBody>
          </p:sp>
          <p:sp>
            <p:nvSpPr>
              <p:cNvPr id="19581" name="Freeform 387"/>
              <p:cNvSpPr>
                <a:spLocks/>
              </p:cNvSpPr>
              <p:nvPr/>
            </p:nvSpPr>
            <p:spPr bwMode="auto">
              <a:xfrm>
                <a:off x="3455988" y="3036888"/>
                <a:ext cx="125413" cy="1033463"/>
              </a:xfrm>
              <a:custGeom>
                <a:avLst/>
                <a:gdLst>
                  <a:gd name="T0" fmla="*/ 41 w 41"/>
                  <a:gd name="T1" fmla="*/ 339 h 339"/>
                  <a:gd name="T2" fmla="*/ 35 w 41"/>
                  <a:gd name="T3" fmla="*/ 339 h 339"/>
                  <a:gd name="T4" fmla="*/ 0 w 41"/>
                  <a:gd name="T5" fmla="*/ 0 h 339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339"/>
                  <a:gd name="T11" fmla="*/ 41 w 41"/>
                  <a:gd name="T12" fmla="*/ 339 h 33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339">
                    <a:moveTo>
                      <a:pt x="41" y="339"/>
                    </a:moveTo>
                    <a:lnTo>
                      <a:pt x="35" y="339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82" name="Freeform 388"/>
              <p:cNvSpPr>
                <a:spLocks/>
              </p:cNvSpPr>
              <p:nvPr/>
            </p:nvSpPr>
            <p:spPr bwMode="auto">
              <a:xfrm>
                <a:off x="3227388" y="3036888"/>
                <a:ext cx="223838" cy="1033463"/>
              </a:xfrm>
              <a:custGeom>
                <a:avLst/>
                <a:gdLst>
                  <a:gd name="T0" fmla="*/ 73 w 73"/>
                  <a:gd name="T1" fmla="*/ 0 h 339"/>
                  <a:gd name="T2" fmla="*/ 40 w 73"/>
                  <a:gd name="T3" fmla="*/ 0 h 339"/>
                  <a:gd name="T4" fmla="*/ 5 w 73"/>
                  <a:gd name="T5" fmla="*/ 339 h 339"/>
                  <a:gd name="T6" fmla="*/ 0 w 73"/>
                  <a:gd name="T7" fmla="*/ 339 h 3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339"/>
                  <a:gd name="T14" fmla="*/ 73 w 73"/>
                  <a:gd name="T15" fmla="*/ 339 h 3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339">
                    <a:moveTo>
                      <a:pt x="73" y="0"/>
                    </a:moveTo>
                    <a:lnTo>
                      <a:pt x="40" y="0"/>
                    </a:lnTo>
                    <a:lnTo>
                      <a:pt x="5" y="339"/>
                    </a:lnTo>
                    <a:lnTo>
                      <a:pt x="0" y="339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83" name="Rectangle 389"/>
              <p:cNvSpPr>
                <a:spLocks noChangeArrowheads="1"/>
              </p:cNvSpPr>
              <p:nvPr/>
            </p:nvSpPr>
            <p:spPr bwMode="auto">
              <a:xfrm>
                <a:off x="2368550" y="4159251"/>
                <a:ext cx="88106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Xpsmp2040</a:t>
                </a:r>
                <a:endParaRPr lang="en-US"/>
              </a:p>
            </p:txBody>
          </p:sp>
          <p:sp>
            <p:nvSpPr>
              <p:cNvPr id="19584" name="Rectangle 390"/>
              <p:cNvSpPr>
                <a:spLocks noChangeArrowheads="1"/>
              </p:cNvSpPr>
              <p:nvPr/>
            </p:nvSpPr>
            <p:spPr bwMode="auto">
              <a:xfrm>
                <a:off x="3624263" y="4168776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85.0</a:t>
                </a:r>
                <a:endParaRPr lang="en-US"/>
              </a:p>
            </p:txBody>
          </p:sp>
          <p:sp>
            <p:nvSpPr>
              <p:cNvPr id="19585" name="Freeform 391"/>
              <p:cNvSpPr>
                <a:spLocks/>
              </p:cNvSpPr>
              <p:nvPr/>
            </p:nvSpPr>
            <p:spPr bwMode="auto">
              <a:xfrm>
                <a:off x="3455988" y="3765551"/>
                <a:ext cx="125413" cy="479425"/>
              </a:xfrm>
              <a:custGeom>
                <a:avLst/>
                <a:gdLst>
                  <a:gd name="T0" fmla="*/ 41 w 41"/>
                  <a:gd name="T1" fmla="*/ 157 h 157"/>
                  <a:gd name="T2" fmla="*/ 35 w 41"/>
                  <a:gd name="T3" fmla="*/ 157 h 157"/>
                  <a:gd name="T4" fmla="*/ 0 w 41"/>
                  <a:gd name="T5" fmla="*/ 0 h 157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57"/>
                  <a:gd name="T11" fmla="*/ 41 w 41"/>
                  <a:gd name="T12" fmla="*/ 157 h 15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57">
                    <a:moveTo>
                      <a:pt x="41" y="157"/>
                    </a:moveTo>
                    <a:lnTo>
                      <a:pt x="35" y="157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86" name="Freeform 392"/>
              <p:cNvSpPr>
                <a:spLocks/>
              </p:cNvSpPr>
              <p:nvPr/>
            </p:nvSpPr>
            <p:spPr bwMode="auto">
              <a:xfrm>
                <a:off x="3227388" y="3765551"/>
                <a:ext cx="223838" cy="479425"/>
              </a:xfrm>
              <a:custGeom>
                <a:avLst/>
                <a:gdLst>
                  <a:gd name="T0" fmla="*/ 73 w 73"/>
                  <a:gd name="T1" fmla="*/ 0 h 157"/>
                  <a:gd name="T2" fmla="*/ 40 w 73"/>
                  <a:gd name="T3" fmla="*/ 0 h 157"/>
                  <a:gd name="T4" fmla="*/ 5 w 73"/>
                  <a:gd name="T5" fmla="*/ 157 h 157"/>
                  <a:gd name="T6" fmla="*/ 0 w 73"/>
                  <a:gd name="T7" fmla="*/ 157 h 15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157"/>
                  <a:gd name="T14" fmla="*/ 73 w 73"/>
                  <a:gd name="T15" fmla="*/ 157 h 15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157">
                    <a:moveTo>
                      <a:pt x="73" y="0"/>
                    </a:moveTo>
                    <a:lnTo>
                      <a:pt x="40" y="0"/>
                    </a:lnTo>
                    <a:lnTo>
                      <a:pt x="5" y="157"/>
                    </a:lnTo>
                    <a:lnTo>
                      <a:pt x="0" y="157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87" name="Rectangle 393"/>
              <p:cNvSpPr>
                <a:spLocks noChangeArrowheads="1"/>
              </p:cNvSpPr>
              <p:nvPr/>
            </p:nvSpPr>
            <p:spPr bwMode="auto">
              <a:xfrm>
                <a:off x="2454275" y="4332288"/>
                <a:ext cx="782638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Xipes0153</a:t>
                </a:r>
                <a:endParaRPr lang="en-US"/>
              </a:p>
            </p:txBody>
          </p:sp>
          <p:sp>
            <p:nvSpPr>
              <p:cNvPr id="19588" name="Rectangle 394"/>
              <p:cNvSpPr>
                <a:spLocks noChangeArrowheads="1"/>
              </p:cNvSpPr>
              <p:nvPr/>
            </p:nvSpPr>
            <p:spPr bwMode="auto">
              <a:xfrm>
                <a:off x="3624263" y="434181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99.7</a:t>
                </a:r>
                <a:endParaRPr lang="en-US"/>
              </a:p>
            </p:txBody>
          </p:sp>
          <p:sp>
            <p:nvSpPr>
              <p:cNvPr id="19589" name="Freeform 395"/>
              <p:cNvSpPr>
                <a:spLocks/>
              </p:cNvSpPr>
              <p:nvPr/>
            </p:nvSpPr>
            <p:spPr bwMode="auto">
              <a:xfrm>
                <a:off x="3455988" y="4295776"/>
                <a:ext cx="125413" cy="122238"/>
              </a:xfrm>
              <a:custGeom>
                <a:avLst/>
                <a:gdLst>
                  <a:gd name="T0" fmla="*/ 41 w 41"/>
                  <a:gd name="T1" fmla="*/ 40 h 40"/>
                  <a:gd name="T2" fmla="*/ 35 w 41"/>
                  <a:gd name="T3" fmla="*/ 40 h 40"/>
                  <a:gd name="T4" fmla="*/ 0 w 41"/>
                  <a:gd name="T5" fmla="*/ 0 h 40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40"/>
                  <a:gd name="T11" fmla="*/ 41 w 41"/>
                  <a:gd name="T12" fmla="*/ 40 h 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40">
                    <a:moveTo>
                      <a:pt x="41" y="40"/>
                    </a:moveTo>
                    <a:lnTo>
                      <a:pt x="35" y="4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90" name="Freeform 396"/>
              <p:cNvSpPr>
                <a:spLocks/>
              </p:cNvSpPr>
              <p:nvPr/>
            </p:nvSpPr>
            <p:spPr bwMode="auto">
              <a:xfrm>
                <a:off x="3227388" y="4295776"/>
                <a:ext cx="223838" cy="122238"/>
              </a:xfrm>
              <a:custGeom>
                <a:avLst/>
                <a:gdLst>
                  <a:gd name="T0" fmla="*/ 73 w 73"/>
                  <a:gd name="T1" fmla="*/ 0 h 40"/>
                  <a:gd name="T2" fmla="*/ 40 w 73"/>
                  <a:gd name="T3" fmla="*/ 0 h 40"/>
                  <a:gd name="T4" fmla="*/ 5 w 73"/>
                  <a:gd name="T5" fmla="*/ 40 h 40"/>
                  <a:gd name="T6" fmla="*/ 0 w 73"/>
                  <a:gd name="T7" fmla="*/ 40 h 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40"/>
                  <a:gd name="T14" fmla="*/ 73 w 73"/>
                  <a:gd name="T15" fmla="*/ 40 h 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40">
                    <a:moveTo>
                      <a:pt x="73" y="0"/>
                    </a:moveTo>
                    <a:lnTo>
                      <a:pt x="40" y="0"/>
                    </a:lnTo>
                    <a:lnTo>
                      <a:pt x="5" y="40"/>
                    </a:lnTo>
                    <a:lnTo>
                      <a:pt x="0" y="4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91" name="Rectangle 397"/>
              <p:cNvSpPr>
                <a:spLocks noChangeArrowheads="1"/>
              </p:cNvSpPr>
              <p:nvPr/>
            </p:nvSpPr>
            <p:spPr bwMode="auto">
              <a:xfrm>
                <a:off x="2428875" y="4506913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>
                    <a:solidFill>
                      <a:srgbClr val="008000"/>
                    </a:solidFill>
                  </a:rPr>
                  <a:t>Xipes0105</a:t>
                </a:r>
                <a:endParaRPr lang="en-US"/>
              </a:p>
            </p:txBody>
          </p:sp>
          <p:sp>
            <p:nvSpPr>
              <p:cNvPr id="19592" name="Rectangle 398"/>
              <p:cNvSpPr>
                <a:spLocks noChangeArrowheads="1"/>
              </p:cNvSpPr>
              <p:nvPr/>
            </p:nvSpPr>
            <p:spPr bwMode="auto">
              <a:xfrm>
                <a:off x="3624263" y="4519613"/>
                <a:ext cx="44450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101.0</a:t>
                </a:r>
                <a:endParaRPr lang="en-US"/>
              </a:p>
            </p:txBody>
          </p:sp>
          <p:sp>
            <p:nvSpPr>
              <p:cNvPr id="19593" name="Freeform 399"/>
              <p:cNvSpPr>
                <a:spLocks/>
              </p:cNvSpPr>
              <p:nvPr/>
            </p:nvSpPr>
            <p:spPr bwMode="auto">
              <a:xfrm>
                <a:off x="3455988" y="4341813"/>
                <a:ext cx="125413" cy="254000"/>
              </a:xfrm>
              <a:custGeom>
                <a:avLst/>
                <a:gdLst>
                  <a:gd name="T0" fmla="*/ 41 w 41"/>
                  <a:gd name="T1" fmla="*/ 83 h 83"/>
                  <a:gd name="T2" fmla="*/ 35 w 41"/>
                  <a:gd name="T3" fmla="*/ 83 h 83"/>
                  <a:gd name="T4" fmla="*/ 0 w 41"/>
                  <a:gd name="T5" fmla="*/ 0 h 83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83"/>
                  <a:gd name="T11" fmla="*/ 41 w 41"/>
                  <a:gd name="T12" fmla="*/ 83 h 8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83">
                    <a:moveTo>
                      <a:pt x="41" y="83"/>
                    </a:moveTo>
                    <a:lnTo>
                      <a:pt x="35" y="83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94" name="Freeform 400"/>
              <p:cNvSpPr>
                <a:spLocks/>
              </p:cNvSpPr>
              <p:nvPr/>
            </p:nvSpPr>
            <p:spPr bwMode="auto">
              <a:xfrm>
                <a:off x="3233738" y="4341813"/>
                <a:ext cx="211138" cy="254000"/>
              </a:xfrm>
              <a:custGeom>
                <a:avLst/>
                <a:gdLst>
                  <a:gd name="T0" fmla="*/ 69 w 69"/>
                  <a:gd name="T1" fmla="*/ 0 h 83"/>
                  <a:gd name="T2" fmla="*/ 38 w 69"/>
                  <a:gd name="T3" fmla="*/ 0 h 83"/>
                  <a:gd name="T4" fmla="*/ 3 w 69"/>
                  <a:gd name="T5" fmla="*/ 83 h 83"/>
                  <a:gd name="T6" fmla="*/ 0 w 69"/>
                  <a:gd name="T7" fmla="*/ 83 h 8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83"/>
                  <a:gd name="T14" fmla="*/ 69 w 69"/>
                  <a:gd name="T15" fmla="*/ 83 h 8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83">
                    <a:moveTo>
                      <a:pt x="69" y="0"/>
                    </a:moveTo>
                    <a:lnTo>
                      <a:pt x="38" y="0"/>
                    </a:lnTo>
                    <a:lnTo>
                      <a:pt x="3" y="83"/>
                    </a:lnTo>
                    <a:lnTo>
                      <a:pt x="0" y="83"/>
                    </a:lnTo>
                  </a:path>
                </a:pathLst>
              </a:custGeom>
              <a:noFill/>
              <a:ln w="12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95" name="Rectangle 401"/>
              <p:cNvSpPr>
                <a:spLocks noChangeArrowheads="1"/>
              </p:cNvSpPr>
              <p:nvPr/>
            </p:nvSpPr>
            <p:spPr bwMode="auto">
              <a:xfrm>
                <a:off x="2454275" y="4686301"/>
                <a:ext cx="782638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Xipes0015</a:t>
                </a:r>
                <a:endParaRPr lang="en-US"/>
              </a:p>
            </p:txBody>
          </p:sp>
          <p:sp>
            <p:nvSpPr>
              <p:cNvPr id="19596" name="Rectangle 402"/>
              <p:cNvSpPr>
                <a:spLocks noChangeArrowheads="1"/>
              </p:cNvSpPr>
              <p:nvPr/>
            </p:nvSpPr>
            <p:spPr bwMode="auto">
              <a:xfrm>
                <a:off x="3624263" y="4695826"/>
                <a:ext cx="44450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108.1</a:t>
                </a:r>
                <a:endParaRPr lang="en-US"/>
              </a:p>
            </p:txBody>
          </p:sp>
          <p:sp>
            <p:nvSpPr>
              <p:cNvPr id="19597" name="Freeform 403"/>
              <p:cNvSpPr>
                <a:spLocks/>
              </p:cNvSpPr>
              <p:nvPr/>
            </p:nvSpPr>
            <p:spPr bwMode="auto">
              <a:xfrm>
                <a:off x="3455988" y="4597401"/>
                <a:ext cx="125413" cy="174625"/>
              </a:xfrm>
              <a:custGeom>
                <a:avLst/>
                <a:gdLst>
                  <a:gd name="T0" fmla="*/ 41 w 41"/>
                  <a:gd name="T1" fmla="*/ 57 h 57"/>
                  <a:gd name="T2" fmla="*/ 35 w 41"/>
                  <a:gd name="T3" fmla="*/ 57 h 57"/>
                  <a:gd name="T4" fmla="*/ 0 w 41"/>
                  <a:gd name="T5" fmla="*/ 0 h 57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57"/>
                  <a:gd name="T11" fmla="*/ 41 w 41"/>
                  <a:gd name="T12" fmla="*/ 57 h 5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57">
                    <a:moveTo>
                      <a:pt x="41" y="57"/>
                    </a:moveTo>
                    <a:lnTo>
                      <a:pt x="35" y="57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98" name="Freeform 404"/>
              <p:cNvSpPr>
                <a:spLocks/>
              </p:cNvSpPr>
              <p:nvPr/>
            </p:nvSpPr>
            <p:spPr bwMode="auto">
              <a:xfrm>
                <a:off x="3227388" y="4597401"/>
                <a:ext cx="223838" cy="174625"/>
              </a:xfrm>
              <a:custGeom>
                <a:avLst/>
                <a:gdLst>
                  <a:gd name="T0" fmla="*/ 73 w 73"/>
                  <a:gd name="T1" fmla="*/ 0 h 57"/>
                  <a:gd name="T2" fmla="*/ 40 w 73"/>
                  <a:gd name="T3" fmla="*/ 0 h 57"/>
                  <a:gd name="T4" fmla="*/ 5 w 73"/>
                  <a:gd name="T5" fmla="*/ 57 h 57"/>
                  <a:gd name="T6" fmla="*/ 0 w 73"/>
                  <a:gd name="T7" fmla="*/ 57 h 5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57"/>
                  <a:gd name="T14" fmla="*/ 73 w 73"/>
                  <a:gd name="T15" fmla="*/ 57 h 5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57">
                    <a:moveTo>
                      <a:pt x="73" y="0"/>
                    </a:moveTo>
                    <a:lnTo>
                      <a:pt x="40" y="0"/>
                    </a:lnTo>
                    <a:lnTo>
                      <a:pt x="5" y="57"/>
                    </a:lnTo>
                    <a:lnTo>
                      <a:pt x="0" y="57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599" name="Rectangle 405"/>
              <p:cNvSpPr>
                <a:spLocks noChangeArrowheads="1"/>
              </p:cNvSpPr>
              <p:nvPr/>
            </p:nvSpPr>
            <p:spPr bwMode="auto">
              <a:xfrm>
                <a:off x="2428875" y="4860926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 i="1" u="sng">
                    <a:solidFill>
                      <a:srgbClr val="FF0000"/>
                    </a:solidFill>
                  </a:rPr>
                  <a:t>Xipes0206</a:t>
                </a:r>
                <a:endParaRPr lang="en-US"/>
              </a:p>
            </p:txBody>
          </p:sp>
          <p:sp>
            <p:nvSpPr>
              <p:cNvPr id="19600" name="Rectangle 406"/>
              <p:cNvSpPr>
                <a:spLocks noChangeArrowheads="1"/>
              </p:cNvSpPr>
              <p:nvPr/>
            </p:nvSpPr>
            <p:spPr bwMode="auto">
              <a:xfrm>
                <a:off x="3624263" y="4868863"/>
                <a:ext cx="44450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108.8</a:t>
                </a:r>
                <a:endParaRPr lang="en-US"/>
              </a:p>
            </p:txBody>
          </p:sp>
          <p:sp>
            <p:nvSpPr>
              <p:cNvPr id="19601" name="Freeform 407"/>
              <p:cNvSpPr>
                <a:spLocks/>
              </p:cNvSpPr>
              <p:nvPr/>
            </p:nvSpPr>
            <p:spPr bwMode="auto">
              <a:xfrm>
                <a:off x="3455988" y="4622801"/>
                <a:ext cx="125413" cy="322263"/>
              </a:xfrm>
              <a:custGeom>
                <a:avLst/>
                <a:gdLst>
                  <a:gd name="T0" fmla="*/ 41 w 41"/>
                  <a:gd name="T1" fmla="*/ 106 h 106"/>
                  <a:gd name="T2" fmla="*/ 35 w 41"/>
                  <a:gd name="T3" fmla="*/ 106 h 106"/>
                  <a:gd name="T4" fmla="*/ 0 w 41"/>
                  <a:gd name="T5" fmla="*/ 0 h 106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06"/>
                  <a:gd name="T11" fmla="*/ 41 w 41"/>
                  <a:gd name="T12" fmla="*/ 106 h 10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06">
                    <a:moveTo>
                      <a:pt x="41" y="106"/>
                    </a:moveTo>
                    <a:lnTo>
                      <a:pt x="35" y="106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602" name="Freeform 408"/>
              <p:cNvSpPr>
                <a:spLocks/>
              </p:cNvSpPr>
              <p:nvPr/>
            </p:nvSpPr>
            <p:spPr bwMode="auto">
              <a:xfrm>
                <a:off x="3233738" y="4622801"/>
                <a:ext cx="211138" cy="322263"/>
              </a:xfrm>
              <a:custGeom>
                <a:avLst/>
                <a:gdLst>
                  <a:gd name="T0" fmla="*/ 69 w 69"/>
                  <a:gd name="T1" fmla="*/ 0 h 106"/>
                  <a:gd name="T2" fmla="*/ 38 w 69"/>
                  <a:gd name="T3" fmla="*/ 0 h 106"/>
                  <a:gd name="T4" fmla="*/ 3 w 69"/>
                  <a:gd name="T5" fmla="*/ 106 h 106"/>
                  <a:gd name="T6" fmla="*/ 0 w 69"/>
                  <a:gd name="T7" fmla="*/ 106 h 10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06"/>
                  <a:gd name="T14" fmla="*/ 69 w 69"/>
                  <a:gd name="T15" fmla="*/ 106 h 10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06">
                    <a:moveTo>
                      <a:pt x="69" y="0"/>
                    </a:moveTo>
                    <a:lnTo>
                      <a:pt x="38" y="0"/>
                    </a:lnTo>
                    <a:lnTo>
                      <a:pt x="3" y="106"/>
                    </a:lnTo>
                    <a:lnTo>
                      <a:pt x="0" y="106"/>
                    </a:lnTo>
                  </a:path>
                </a:pathLst>
              </a:custGeom>
              <a:noFill/>
              <a:ln w="12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603" name="Rectangle 409"/>
              <p:cNvSpPr>
                <a:spLocks noChangeArrowheads="1"/>
              </p:cNvSpPr>
              <p:nvPr/>
            </p:nvSpPr>
            <p:spPr bwMode="auto">
              <a:xfrm>
                <a:off x="2381250" y="5033963"/>
                <a:ext cx="865188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>
                    <a:solidFill>
                      <a:srgbClr val="000000"/>
                    </a:solidFill>
                  </a:rPr>
                  <a:t>Xicmp3092</a:t>
                </a:r>
                <a:endParaRPr lang="en-US"/>
              </a:p>
            </p:txBody>
          </p:sp>
          <p:sp>
            <p:nvSpPr>
              <p:cNvPr id="19604" name="Rectangle 410"/>
              <p:cNvSpPr>
                <a:spLocks noChangeArrowheads="1"/>
              </p:cNvSpPr>
              <p:nvPr/>
            </p:nvSpPr>
            <p:spPr bwMode="auto">
              <a:xfrm>
                <a:off x="3624263" y="5046663"/>
                <a:ext cx="44450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121.5</a:t>
                </a:r>
                <a:endParaRPr lang="en-US"/>
              </a:p>
            </p:txBody>
          </p:sp>
          <p:sp>
            <p:nvSpPr>
              <p:cNvPr id="19605" name="Freeform 411"/>
              <p:cNvSpPr>
                <a:spLocks/>
              </p:cNvSpPr>
              <p:nvPr/>
            </p:nvSpPr>
            <p:spPr bwMode="auto">
              <a:xfrm>
                <a:off x="3455988" y="5080001"/>
                <a:ext cx="125413" cy="42863"/>
              </a:xfrm>
              <a:custGeom>
                <a:avLst/>
                <a:gdLst>
                  <a:gd name="T0" fmla="*/ 41 w 41"/>
                  <a:gd name="T1" fmla="*/ 14 h 14"/>
                  <a:gd name="T2" fmla="*/ 35 w 41"/>
                  <a:gd name="T3" fmla="*/ 14 h 14"/>
                  <a:gd name="T4" fmla="*/ 0 w 41"/>
                  <a:gd name="T5" fmla="*/ 0 h 14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4"/>
                  <a:gd name="T11" fmla="*/ 41 w 41"/>
                  <a:gd name="T12" fmla="*/ 14 h 1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4">
                    <a:moveTo>
                      <a:pt x="41" y="14"/>
                    </a:moveTo>
                    <a:lnTo>
                      <a:pt x="35" y="14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606" name="Freeform 412"/>
              <p:cNvSpPr>
                <a:spLocks/>
              </p:cNvSpPr>
              <p:nvPr/>
            </p:nvSpPr>
            <p:spPr bwMode="auto">
              <a:xfrm>
                <a:off x="3233738" y="5080001"/>
                <a:ext cx="211138" cy="42863"/>
              </a:xfrm>
              <a:custGeom>
                <a:avLst/>
                <a:gdLst>
                  <a:gd name="T0" fmla="*/ 69 w 69"/>
                  <a:gd name="T1" fmla="*/ 0 h 14"/>
                  <a:gd name="T2" fmla="*/ 38 w 69"/>
                  <a:gd name="T3" fmla="*/ 0 h 14"/>
                  <a:gd name="T4" fmla="*/ 3 w 69"/>
                  <a:gd name="T5" fmla="*/ 14 h 14"/>
                  <a:gd name="T6" fmla="*/ 0 w 69"/>
                  <a:gd name="T7" fmla="*/ 14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14"/>
                  <a:gd name="T14" fmla="*/ 69 w 69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14">
                    <a:moveTo>
                      <a:pt x="69" y="0"/>
                    </a:moveTo>
                    <a:lnTo>
                      <a:pt x="38" y="0"/>
                    </a:lnTo>
                    <a:lnTo>
                      <a:pt x="3" y="14"/>
                    </a:lnTo>
                    <a:lnTo>
                      <a:pt x="0" y="14"/>
                    </a:lnTo>
                  </a:path>
                </a:pathLst>
              </a:cu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607" name="Rectangle 413"/>
              <p:cNvSpPr>
                <a:spLocks noChangeArrowheads="1"/>
              </p:cNvSpPr>
              <p:nvPr/>
            </p:nvSpPr>
            <p:spPr bwMode="auto">
              <a:xfrm>
                <a:off x="2454275" y="5299076"/>
                <a:ext cx="782638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Xipes0096</a:t>
                </a:r>
                <a:endParaRPr lang="en-US"/>
              </a:p>
            </p:txBody>
          </p:sp>
          <p:sp>
            <p:nvSpPr>
              <p:cNvPr id="19608" name="Rectangle 414"/>
              <p:cNvSpPr>
                <a:spLocks noChangeArrowheads="1"/>
              </p:cNvSpPr>
              <p:nvPr/>
            </p:nvSpPr>
            <p:spPr bwMode="auto">
              <a:xfrm>
                <a:off x="3624263" y="5308601"/>
                <a:ext cx="44450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</a:rPr>
                  <a:t>130.0</a:t>
                </a:r>
                <a:endParaRPr lang="en-US"/>
              </a:p>
            </p:txBody>
          </p:sp>
          <p:sp>
            <p:nvSpPr>
              <p:cNvPr id="19609" name="Freeform 415"/>
              <p:cNvSpPr>
                <a:spLocks/>
              </p:cNvSpPr>
              <p:nvPr/>
            </p:nvSpPr>
            <p:spPr bwMode="auto">
              <a:xfrm>
                <a:off x="3455988" y="5384801"/>
                <a:ext cx="125413" cy="1588"/>
              </a:xfrm>
              <a:custGeom>
                <a:avLst/>
                <a:gdLst>
                  <a:gd name="T0" fmla="*/ 41 w 41"/>
                  <a:gd name="T1" fmla="*/ 0 h 1588"/>
                  <a:gd name="T2" fmla="*/ 35 w 41"/>
                  <a:gd name="T3" fmla="*/ 0 h 1588"/>
                  <a:gd name="T4" fmla="*/ 0 w 41"/>
                  <a:gd name="T5" fmla="*/ 0 h 1588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1588"/>
                  <a:gd name="T11" fmla="*/ 41 w 41"/>
                  <a:gd name="T12" fmla="*/ 1588 h 158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1588">
                    <a:moveTo>
                      <a:pt x="41" y="0"/>
                    </a:moveTo>
                    <a:lnTo>
                      <a:pt x="3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9610" name="Freeform 416"/>
              <p:cNvSpPr>
                <a:spLocks/>
              </p:cNvSpPr>
              <p:nvPr/>
            </p:nvSpPr>
            <p:spPr bwMode="auto">
              <a:xfrm>
                <a:off x="3227388" y="5384801"/>
                <a:ext cx="223838" cy="1588"/>
              </a:xfrm>
              <a:custGeom>
                <a:avLst/>
                <a:gdLst>
                  <a:gd name="T0" fmla="*/ 73 w 73"/>
                  <a:gd name="T1" fmla="*/ 0 h 1588"/>
                  <a:gd name="T2" fmla="*/ 40 w 73"/>
                  <a:gd name="T3" fmla="*/ 0 h 1588"/>
                  <a:gd name="T4" fmla="*/ 5 w 73"/>
                  <a:gd name="T5" fmla="*/ 0 h 1588"/>
                  <a:gd name="T6" fmla="*/ 0 w 73"/>
                  <a:gd name="T7" fmla="*/ 0 h 15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1588"/>
                  <a:gd name="T14" fmla="*/ 73 w 73"/>
                  <a:gd name="T15" fmla="*/ 1588 h 15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1588">
                    <a:moveTo>
                      <a:pt x="73" y="0"/>
                    </a:moveTo>
                    <a:lnTo>
                      <a:pt x="40" y="0"/>
                    </a:ln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9501" name="Rectangle 417"/>
            <p:cNvSpPr>
              <a:spLocks noChangeArrowheads="1"/>
            </p:cNvSpPr>
            <p:nvPr/>
          </p:nvSpPr>
          <p:spPr bwMode="auto">
            <a:xfrm>
              <a:off x="2636838" y="296863"/>
              <a:ext cx="129202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</a:rPr>
                <a:t>Pg_7 (inverted)</a:t>
              </a:r>
              <a:endParaRPr lang="en-US"/>
            </a:p>
          </p:txBody>
        </p:sp>
      </p:grpSp>
      <p:cxnSp>
        <p:nvCxnSpPr>
          <p:cNvPr id="700" name="Straight Connector 699"/>
          <p:cNvCxnSpPr/>
          <p:nvPr/>
        </p:nvCxnSpPr>
        <p:spPr>
          <a:xfrm>
            <a:off x="3952875" y="2908300"/>
            <a:ext cx="573088" cy="215900"/>
          </a:xfrm>
          <a:prstGeom prst="line">
            <a:avLst/>
          </a:prstGeom>
          <a:ln w="9525" cap="rnd">
            <a:solidFill>
              <a:srgbClr val="00FF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1" name="Straight Connector 700"/>
          <p:cNvCxnSpPr/>
          <p:nvPr/>
        </p:nvCxnSpPr>
        <p:spPr>
          <a:xfrm rot="-120000" flipH="1" flipV="1">
            <a:off x="3964287" y="3838569"/>
            <a:ext cx="584200" cy="1188720"/>
          </a:xfrm>
          <a:prstGeom prst="line">
            <a:avLst/>
          </a:prstGeom>
          <a:ln w="9525" cap="rnd">
            <a:solidFill>
              <a:srgbClr val="008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3" name="Straight Connector 702"/>
          <p:cNvCxnSpPr/>
          <p:nvPr/>
        </p:nvCxnSpPr>
        <p:spPr>
          <a:xfrm>
            <a:off x="3956050" y="3471863"/>
            <a:ext cx="603250" cy="146050"/>
          </a:xfrm>
          <a:prstGeom prst="line">
            <a:avLst/>
          </a:prstGeom>
          <a:ln w="9525" cap="rnd">
            <a:solidFill>
              <a:srgbClr val="FFC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4" name="Straight Connector 703"/>
          <p:cNvCxnSpPr/>
          <p:nvPr/>
        </p:nvCxnSpPr>
        <p:spPr>
          <a:xfrm rot="10800000">
            <a:off x="3952875" y="3286125"/>
            <a:ext cx="603250" cy="0"/>
          </a:xfrm>
          <a:prstGeom prst="line">
            <a:avLst/>
          </a:prstGeom>
          <a:ln w="9525" cap="rnd">
            <a:solidFill>
              <a:srgbClr val="FF00FF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5" name="Straight Connector 704"/>
          <p:cNvCxnSpPr/>
          <p:nvPr/>
        </p:nvCxnSpPr>
        <p:spPr>
          <a:xfrm>
            <a:off x="3946525" y="3668713"/>
            <a:ext cx="622300" cy="311150"/>
          </a:xfrm>
          <a:prstGeom prst="line">
            <a:avLst/>
          </a:prstGeom>
          <a:ln w="9525" cap="rnd">
            <a:solidFill>
              <a:srgbClr val="00008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7" name="Straight Connector 706"/>
          <p:cNvCxnSpPr/>
          <p:nvPr/>
        </p:nvCxnSpPr>
        <p:spPr>
          <a:xfrm flipV="1">
            <a:off x="6278563" y="3632200"/>
            <a:ext cx="593725" cy="1736725"/>
          </a:xfrm>
          <a:prstGeom prst="line">
            <a:avLst/>
          </a:prstGeom>
          <a:ln w="9525" cap="rnd">
            <a:solidFill>
              <a:srgbClr val="E80C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8" name="Straight Connector 707"/>
          <p:cNvCxnSpPr/>
          <p:nvPr/>
        </p:nvCxnSpPr>
        <p:spPr>
          <a:xfrm flipH="1" flipV="1">
            <a:off x="3960813" y="4181475"/>
            <a:ext cx="603504" cy="1371600"/>
          </a:xfrm>
          <a:prstGeom prst="line">
            <a:avLst/>
          </a:prstGeom>
          <a:ln w="9525" cap="rnd">
            <a:solidFill>
              <a:srgbClr val="00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0" name="Straight Connector 709"/>
          <p:cNvCxnSpPr/>
          <p:nvPr/>
        </p:nvCxnSpPr>
        <p:spPr>
          <a:xfrm rot="10800000">
            <a:off x="6272213" y="3276600"/>
            <a:ext cx="603250" cy="0"/>
          </a:xfrm>
          <a:prstGeom prst="line">
            <a:avLst/>
          </a:prstGeom>
          <a:ln w="9525" cap="rnd">
            <a:solidFill>
              <a:srgbClr val="FF00FF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1" name="Straight Connector 710"/>
          <p:cNvCxnSpPr/>
          <p:nvPr/>
        </p:nvCxnSpPr>
        <p:spPr>
          <a:xfrm rot="10800000">
            <a:off x="8505825" y="3289300"/>
            <a:ext cx="603250" cy="0"/>
          </a:xfrm>
          <a:prstGeom prst="line">
            <a:avLst/>
          </a:prstGeom>
          <a:ln w="9525" cap="rnd">
            <a:solidFill>
              <a:srgbClr val="FF00FF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3" name="Straight Connector 712"/>
          <p:cNvCxnSpPr/>
          <p:nvPr/>
        </p:nvCxnSpPr>
        <p:spPr>
          <a:xfrm rot="10800000">
            <a:off x="1706563" y="3670300"/>
            <a:ext cx="593725" cy="320675"/>
          </a:xfrm>
          <a:prstGeom prst="line">
            <a:avLst/>
          </a:prstGeom>
          <a:ln w="9525" cap="rnd">
            <a:solidFill>
              <a:srgbClr val="E80C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5" name="Straight Connector 714"/>
          <p:cNvCxnSpPr/>
          <p:nvPr/>
        </p:nvCxnSpPr>
        <p:spPr>
          <a:xfrm rot="10800000">
            <a:off x="3957384" y="4002088"/>
            <a:ext cx="603504" cy="1371600"/>
          </a:xfrm>
          <a:prstGeom prst="line">
            <a:avLst/>
          </a:prstGeom>
          <a:ln w="9525" cap="rnd">
            <a:solidFill>
              <a:srgbClr val="E80C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6" name="Straight Connector 715"/>
          <p:cNvCxnSpPr/>
          <p:nvPr/>
        </p:nvCxnSpPr>
        <p:spPr>
          <a:xfrm rot="16200000" flipH="1">
            <a:off x="2012157" y="2788444"/>
            <a:ext cx="0" cy="585787"/>
          </a:xfrm>
          <a:prstGeom prst="line">
            <a:avLst/>
          </a:prstGeom>
          <a:ln w="9525" cap="rnd">
            <a:solidFill>
              <a:srgbClr val="00FFFF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7" name="Straight Connector 716"/>
          <p:cNvCxnSpPr/>
          <p:nvPr/>
        </p:nvCxnSpPr>
        <p:spPr>
          <a:xfrm rot="5400000">
            <a:off x="4012247" y="2530794"/>
            <a:ext cx="502920" cy="594360"/>
          </a:xfrm>
          <a:prstGeom prst="line">
            <a:avLst/>
          </a:prstGeom>
          <a:ln w="9525" cap="rnd">
            <a:solidFill>
              <a:srgbClr val="00FFFF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8" name="Straight Connector 717"/>
          <p:cNvCxnSpPr/>
          <p:nvPr/>
        </p:nvCxnSpPr>
        <p:spPr>
          <a:xfrm rot="16200000" flipH="1">
            <a:off x="6411119" y="2429669"/>
            <a:ext cx="320675" cy="585787"/>
          </a:xfrm>
          <a:prstGeom prst="line">
            <a:avLst/>
          </a:prstGeom>
          <a:ln w="9525" cap="rnd">
            <a:solidFill>
              <a:srgbClr val="00FFFF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9" name="Straight Connector 718"/>
          <p:cNvCxnSpPr/>
          <p:nvPr/>
        </p:nvCxnSpPr>
        <p:spPr>
          <a:xfrm rot="5400000">
            <a:off x="8370888" y="2146300"/>
            <a:ext cx="868362" cy="585788"/>
          </a:xfrm>
          <a:prstGeom prst="line">
            <a:avLst/>
          </a:prstGeom>
          <a:ln w="9525" cap="rnd">
            <a:solidFill>
              <a:srgbClr val="00FFFF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0" name="Straight Connector 719"/>
          <p:cNvCxnSpPr/>
          <p:nvPr/>
        </p:nvCxnSpPr>
        <p:spPr>
          <a:xfrm rot="16200000" flipH="1">
            <a:off x="11119644" y="1708944"/>
            <a:ext cx="0" cy="566738"/>
          </a:xfrm>
          <a:prstGeom prst="line">
            <a:avLst/>
          </a:prstGeom>
          <a:ln w="9525" cap="rnd">
            <a:solidFill>
              <a:srgbClr val="00FFFF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1" name="Straight Connector 720"/>
          <p:cNvCxnSpPr/>
          <p:nvPr/>
        </p:nvCxnSpPr>
        <p:spPr>
          <a:xfrm flipV="1">
            <a:off x="3952875" y="2044700"/>
            <a:ext cx="609600" cy="676656"/>
          </a:xfrm>
          <a:prstGeom prst="line">
            <a:avLst/>
          </a:prstGeom>
          <a:ln w="9525" cap="rnd">
            <a:solidFill>
              <a:srgbClr val="808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2" name="Straight Connector 721"/>
          <p:cNvCxnSpPr/>
          <p:nvPr/>
        </p:nvCxnSpPr>
        <p:spPr>
          <a:xfrm flipH="1" flipV="1">
            <a:off x="6276975" y="2032000"/>
            <a:ext cx="593725" cy="703263"/>
          </a:xfrm>
          <a:prstGeom prst="line">
            <a:avLst/>
          </a:prstGeom>
          <a:ln w="9525" cap="rnd">
            <a:solidFill>
              <a:srgbClr val="808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3" name="Straight Connector 722"/>
          <p:cNvCxnSpPr/>
          <p:nvPr/>
        </p:nvCxnSpPr>
        <p:spPr>
          <a:xfrm flipH="1" flipV="1">
            <a:off x="8518525" y="2743200"/>
            <a:ext cx="622300" cy="0"/>
          </a:xfrm>
          <a:prstGeom prst="line">
            <a:avLst/>
          </a:prstGeom>
          <a:ln w="9525" cap="rnd">
            <a:solidFill>
              <a:srgbClr val="808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4" name="Straight Connector 723"/>
          <p:cNvCxnSpPr/>
          <p:nvPr/>
        </p:nvCxnSpPr>
        <p:spPr>
          <a:xfrm rot="10800000">
            <a:off x="8513763" y="3656013"/>
            <a:ext cx="595312" cy="0"/>
          </a:xfrm>
          <a:prstGeom prst="line">
            <a:avLst/>
          </a:prstGeom>
          <a:ln w="9525" cap="rnd">
            <a:solidFill>
              <a:srgbClr val="E80C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5" name="Straight Connector 724"/>
          <p:cNvCxnSpPr/>
          <p:nvPr/>
        </p:nvCxnSpPr>
        <p:spPr>
          <a:xfrm rot="10800000" flipH="1">
            <a:off x="10821988" y="2722563"/>
            <a:ext cx="612775" cy="933450"/>
          </a:xfrm>
          <a:prstGeom prst="line">
            <a:avLst/>
          </a:prstGeom>
          <a:ln w="9525" cap="rnd">
            <a:solidFill>
              <a:srgbClr val="E80C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6" name="Straight Connector 725"/>
          <p:cNvCxnSpPr/>
          <p:nvPr/>
        </p:nvCxnSpPr>
        <p:spPr>
          <a:xfrm flipH="1" flipV="1">
            <a:off x="10812463" y="2741613"/>
            <a:ext cx="603250" cy="914400"/>
          </a:xfrm>
          <a:prstGeom prst="line">
            <a:avLst/>
          </a:prstGeom>
          <a:ln w="9525" cap="rnd">
            <a:solidFill>
              <a:srgbClr val="808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7" name="Straight Connector 726"/>
          <p:cNvCxnSpPr/>
          <p:nvPr/>
        </p:nvCxnSpPr>
        <p:spPr>
          <a:xfrm flipV="1">
            <a:off x="6265863" y="3802063"/>
            <a:ext cx="603250" cy="1773237"/>
          </a:xfrm>
          <a:prstGeom prst="line">
            <a:avLst/>
          </a:prstGeom>
          <a:ln w="9525" cap="rnd">
            <a:solidFill>
              <a:srgbClr val="00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8" name="Straight Connector 727"/>
          <p:cNvCxnSpPr/>
          <p:nvPr/>
        </p:nvCxnSpPr>
        <p:spPr>
          <a:xfrm flipH="1">
            <a:off x="6264275" y="3457575"/>
            <a:ext cx="622300" cy="182563"/>
          </a:xfrm>
          <a:prstGeom prst="line">
            <a:avLst/>
          </a:prstGeom>
          <a:ln w="9525" cap="rnd">
            <a:solidFill>
              <a:srgbClr val="FFC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9" name="Straight Connector 728"/>
          <p:cNvCxnSpPr/>
          <p:nvPr/>
        </p:nvCxnSpPr>
        <p:spPr>
          <a:xfrm rot="5400000">
            <a:off x="5881466" y="1739034"/>
            <a:ext cx="1399032" cy="585787"/>
          </a:xfrm>
          <a:prstGeom prst="line">
            <a:avLst/>
          </a:prstGeom>
          <a:ln w="9525" cap="rnd">
            <a:solidFill>
              <a:srgbClr val="80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1" name="Straight Connector 730"/>
          <p:cNvCxnSpPr/>
          <p:nvPr/>
        </p:nvCxnSpPr>
        <p:spPr>
          <a:xfrm flipH="1" flipV="1">
            <a:off x="3959225" y="1304925"/>
            <a:ext cx="609600" cy="1427163"/>
          </a:xfrm>
          <a:prstGeom prst="line">
            <a:avLst/>
          </a:prstGeom>
          <a:ln w="9525" cap="rnd">
            <a:solidFill>
              <a:srgbClr val="800000"/>
            </a:solidFill>
            <a:miter lim="800000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4" name="Group 293"/>
          <p:cNvGrpSpPr/>
          <p:nvPr/>
        </p:nvGrpSpPr>
        <p:grpSpPr>
          <a:xfrm>
            <a:off x="2392362" y="863827"/>
            <a:ext cx="1555750" cy="573088"/>
            <a:chOff x="4273551" y="296863"/>
            <a:chExt cx="1555750" cy="573088"/>
          </a:xfrm>
        </p:grpSpPr>
        <p:grpSp>
          <p:nvGrpSpPr>
            <p:cNvPr id="295" name="Group 50"/>
            <p:cNvGrpSpPr/>
            <p:nvPr/>
          </p:nvGrpSpPr>
          <p:grpSpPr>
            <a:xfrm>
              <a:off x="4273551" y="654051"/>
              <a:ext cx="1555750" cy="215900"/>
              <a:chOff x="4273551" y="654051"/>
              <a:chExt cx="1555750" cy="215900"/>
            </a:xfrm>
          </p:grpSpPr>
          <p:sp>
            <p:nvSpPr>
              <p:cNvPr id="297" name="AutoShape 45"/>
              <p:cNvSpPr>
                <a:spLocks noChangeArrowheads="1"/>
              </p:cNvSpPr>
              <p:nvPr/>
            </p:nvSpPr>
            <p:spPr bwMode="auto">
              <a:xfrm>
                <a:off x="5194301" y="654051"/>
                <a:ext cx="106363" cy="103188"/>
              </a:xfrm>
              <a:prstGeom prst="roundRect">
                <a:avLst>
                  <a:gd name="adj" fmla="val 51472"/>
                </a:avLst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Rectangle 46"/>
              <p:cNvSpPr>
                <a:spLocks noChangeArrowheads="1"/>
              </p:cNvSpPr>
              <p:nvPr/>
            </p:nvSpPr>
            <p:spPr bwMode="auto">
              <a:xfrm>
                <a:off x="4273551" y="654051"/>
                <a:ext cx="815975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</a:rPr>
                  <a:t>Xipes0026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99" name="Rectangle 47"/>
              <p:cNvSpPr>
                <a:spLocks noChangeArrowheads="1"/>
              </p:cNvSpPr>
              <p:nvPr/>
            </p:nvSpPr>
            <p:spPr bwMode="auto">
              <a:xfrm>
                <a:off x="5467351" y="66516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66.4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00" name="Freeform 48"/>
              <p:cNvSpPr>
                <a:spLocks/>
              </p:cNvSpPr>
              <p:nvPr/>
            </p:nvSpPr>
            <p:spPr bwMode="auto">
              <a:xfrm>
                <a:off x="5300664" y="704851"/>
                <a:ext cx="123825" cy="36513"/>
              </a:xfrm>
              <a:custGeom>
                <a:avLst/>
                <a:gdLst/>
                <a:ahLst/>
                <a:cxnLst>
                  <a:cxn ang="0">
                    <a:pos x="41" y="12"/>
                  </a:cxn>
                  <a:cxn ang="0">
                    <a:pos x="35" y="12"/>
                  </a:cxn>
                  <a:cxn ang="0">
                    <a:pos x="0" y="0"/>
                  </a:cxn>
                </a:cxnLst>
                <a:rect l="0" t="0" r="r" b="b"/>
                <a:pathLst>
                  <a:path w="41" h="12">
                    <a:moveTo>
                      <a:pt x="41" y="12"/>
                    </a:moveTo>
                    <a:lnTo>
                      <a:pt x="35" y="12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49"/>
              <p:cNvSpPr>
                <a:spLocks/>
              </p:cNvSpPr>
              <p:nvPr/>
            </p:nvSpPr>
            <p:spPr bwMode="auto">
              <a:xfrm>
                <a:off x="5078414" y="704851"/>
                <a:ext cx="209550" cy="36513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38" y="0"/>
                  </a:cxn>
                  <a:cxn ang="0">
                    <a:pos x="3" y="12"/>
                  </a:cxn>
                  <a:cxn ang="0">
                    <a:pos x="0" y="12"/>
                  </a:cxn>
                </a:cxnLst>
                <a:rect l="0" t="0" r="r" b="b"/>
                <a:pathLst>
                  <a:path w="69" h="12">
                    <a:moveTo>
                      <a:pt x="69" y="0"/>
                    </a:moveTo>
                    <a:lnTo>
                      <a:pt x="38" y="0"/>
                    </a:lnTo>
                    <a:lnTo>
                      <a:pt x="3" y="12"/>
                    </a:lnTo>
                    <a:lnTo>
                      <a:pt x="0" y="12"/>
                    </a:lnTo>
                  </a:path>
                </a:pathLst>
              </a:custGeom>
              <a:noFill/>
              <a:ln w="11">
                <a:solidFill>
                  <a:srgbClr val="8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96" name="Rectangle 50"/>
            <p:cNvSpPr>
              <a:spLocks noChangeArrowheads="1"/>
            </p:cNvSpPr>
            <p:nvPr/>
          </p:nvSpPr>
          <p:spPr bwMode="auto">
            <a:xfrm>
              <a:off x="5065714" y="296863"/>
              <a:ext cx="44767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Si_9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302" name="Group 301"/>
          <p:cNvGrpSpPr/>
          <p:nvPr/>
        </p:nvGrpSpPr>
        <p:grpSpPr>
          <a:xfrm>
            <a:off x="2340110" y="2259874"/>
            <a:ext cx="1604963" cy="2030413"/>
            <a:chOff x="2551113" y="296863"/>
            <a:chExt cx="1604963" cy="2030413"/>
          </a:xfrm>
        </p:grpSpPr>
        <p:grpSp>
          <p:nvGrpSpPr>
            <p:cNvPr id="303" name="Group 51"/>
            <p:cNvGrpSpPr/>
            <p:nvPr/>
          </p:nvGrpSpPr>
          <p:grpSpPr>
            <a:xfrm>
              <a:off x="2551113" y="654051"/>
              <a:ext cx="1604963" cy="1673225"/>
              <a:chOff x="2551113" y="654051"/>
              <a:chExt cx="1604963" cy="1673225"/>
            </a:xfrm>
          </p:grpSpPr>
          <p:sp>
            <p:nvSpPr>
              <p:cNvPr id="305" name="AutoShape 6"/>
              <p:cNvSpPr>
                <a:spLocks noChangeArrowheads="1"/>
              </p:cNvSpPr>
              <p:nvPr/>
            </p:nvSpPr>
            <p:spPr bwMode="auto">
              <a:xfrm>
                <a:off x="3521076" y="654051"/>
                <a:ext cx="106363" cy="1435100"/>
              </a:xfrm>
              <a:prstGeom prst="roundRect">
                <a:avLst>
                  <a:gd name="adj" fmla="val 50000"/>
                </a:avLst>
              </a:pr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Rectangle 7"/>
              <p:cNvSpPr>
                <a:spLocks noChangeArrowheads="1"/>
              </p:cNvSpPr>
              <p:nvPr/>
            </p:nvSpPr>
            <p:spPr bwMode="auto">
              <a:xfrm>
                <a:off x="2600326" y="654051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1" u="sng" strike="noStrike" cap="none" normalizeH="0" baseline="0" smtClean="0">
                    <a:ln>
                      <a:noFill/>
                    </a:ln>
                    <a:solidFill>
                      <a:srgbClr val="808000"/>
                    </a:solidFill>
                    <a:effectLst/>
                    <a:latin typeface="Arial" pitchFamily="34" charset="0"/>
                  </a:rPr>
                  <a:t>Xipes0082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07" name="Rectangle 8"/>
              <p:cNvSpPr>
                <a:spLocks noChangeArrowheads="1"/>
              </p:cNvSpPr>
              <p:nvPr/>
            </p:nvSpPr>
            <p:spPr bwMode="auto">
              <a:xfrm>
                <a:off x="3794126" y="661988"/>
                <a:ext cx="277813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6.4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08" name="Freeform 9"/>
              <p:cNvSpPr>
                <a:spLocks/>
              </p:cNvSpPr>
              <p:nvPr/>
            </p:nvSpPr>
            <p:spPr bwMode="auto">
              <a:xfrm>
                <a:off x="3627438" y="704851"/>
                <a:ext cx="123825" cy="33338"/>
              </a:xfrm>
              <a:custGeom>
                <a:avLst/>
                <a:gdLst/>
                <a:ahLst/>
                <a:cxnLst>
                  <a:cxn ang="0">
                    <a:pos x="41" y="11"/>
                  </a:cxn>
                  <a:cxn ang="0">
                    <a:pos x="35" y="11"/>
                  </a:cxn>
                  <a:cxn ang="0">
                    <a:pos x="0" y="0"/>
                  </a:cxn>
                </a:cxnLst>
                <a:rect l="0" t="0" r="r" b="b"/>
                <a:pathLst>
                  <a:path w="41" h="11">
                    <a:moveTo>
                      <a:pt x="41" y="11"/>
                    </a:moveTo>
                    <a:lnTo>
                      <a:pt x="35" y="11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Freeform 10"/>
              <p:cNvSpPr>
                <a:spLocks/>
              </p:cNvSpPr>
              <p:nvPr/>
            </p:nvSpPr>
            <p:spPr bwMode="auto">
              <a:xfrm>
                <a:off x="3405188" y="704851"/>
                <a:ext cx="209550" cy="33338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38" y="0"/>
                  </a:cxn>
                  <a:cxn ang="0">
                    <a:pos x="3" y="11"/>
                  </a:cxn>
                  <a:cxn ang="0">
                    <a:pos x="0" y="11"/>
                  </a:cxn>
                </a:cxnLst>
                <a:rect l="0" t="0" r="r" b="b"/>
                <a:pathLst>
                  <a:path w="69" h="11">
                    <a:moveTo>
                      <a:pt x="69" y="0"/>
                    </a:moveTo>
                    <a:lnTo>
                      <a:pt x="38" y="0"/>
                    </a:lnTo>
                    <a:lnTo>
                      <a:pt x="3" y="11"/>
                    </a:lnTo>
                    <a:lnTo>
                      <a:pt x="0" y="11"/>
                    </a:lnTo>
                  </a:path>
                </a:pathLst>
              </a:custGeom>
              <a:noFill/>
              <a:ln w="12">
                <a:solidFill>
                  <a:srgbClr val="8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Rectangle 11"/>
              <p:cNvSpPr>
                <a:spLocks noChangeArrowheads="1"/>
              </p:cNvSpPr>
              <p:nvPr/>
            </p:nvSpPr>
            <p:spPr bwMode="auto">
              <a:xfrm>
                <a:off x="2600326" y="827088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smtClean="0">
                    <a:ln>
                      <a:noFill/>
                    </a:ln>
                    <a:solidFill>
                      <a:srgbClr val="00FF00"/>
                    </a:solidFill>
                    <a:effectLst/>
                    <a:latin typeface="Arial" pitchFamily="34" charset="0"/>
                  </a:rPr>
                  <a:t>Xipes0097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11" name="Rectangle 12"/>
              <p:cNvSpPr>
                <a:spLocks noChangeArrowheads="1"/>
              </p:cNvSpPr>
              <p:nvPr/>
            </p:nvSpPr>
            <p:spPr bwMode="auto">
              <a:xfrm>
                <a:off x="3794126" y="8397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13.1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12" name="Freeform 13"/>
              <p:cNvSpPr>
                <a:spLocks/>
              </p:cNvSpPr>
              <p:nvPr/>
            </p:nvSpPr>
            <p:spPr bwMode="auto">
              <a:xfrm>
                <a:off x="3627438" y="889001"/>
                <a:ext cx="123825" cy="26988"/>
              </a:xfrm>
              <a:custGeom>
                <a:avLst/>
                <a:gdLst/>
                <a:ahLst/>
                <a:cxnLst>
                  <a:cxn ang="0">
                    <a:pos x="41" y="9"/>
                  </a:cxn>
                  <a:cxn ang="0">
                    <a:pos x="35" y="9"/>
                  </a:cxn>
                  <a:cxn ang="0">
                    <a:pos x="0" y="0"/>
                  </a:cxn>
                </a:cxnLst>
                <a:rect l="0" t="0" r="r" b="b"/>
                <a:pathLst>
                  <a:path w="41" h="9">
                    <a:moveTo>
                      <a:pt x="41" y="9"/>
                    </a:moveTo>
                    <a:lnTo>
                      <a:pt x="35" y="9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Freeform 14"/>
              <p:cNvSpPr>
                <a:spLocks/>
              </p:cNvSpPr>
              <p:nvPr/>
            </p:nvSpPr>
            <p:spPr bwMode="auto">
              <a:xfrm>
                <a:off x="3405188" y="889001"/>
                <a:ext cx="209550" cy="26988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38" y="0"/>
                  </a:cxn>
                  <a:cxn ang="0">
                    <a:pos x="3" y="9"/>
                  </a:cxn>
                  <a:cxn ang="0">
                    <a:pos x="0" y="9"/>
                  </a:cxn>
                </a:cxnLst>
                <a:rect l="0" t="0" r="r" b="b"/>
                <a:pathLst>
                  <a:path w="69" h="9">
                    <a:moveTo>
                      <a:pt x="69" y="0"/>
                    </a:moveTo>
                    <a:lnTo>
                      <a:pt x="38" y="0"/>
                    </a:lnTo>
                    <a:lnTo>
                      <a:pt x="3" y="9"/>
                    </a:lnTo>
                    <a:lnTo>
                      <a:pt x="0" y="9"/>
                    </a:lnTo>
                  </a:path>
                </a:pathLst>
              </a:custGeom>
              <a:noFill/>
              <a:ln w="12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Rectangle 15"/>
              <p:cNvSpPr>
                <a:spLocks noChangeArrowheads="1"/>
              </p:cNvSpPr>
              <p:nvPr/>
            </p:nvSpPr>
            <p:spPr bwMode="auto">
              <a:xfrm>
                <a:off x="2600326" y="1006476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1" u="sng" strike="noStrike" cap="none" normalizeH="0" baseline="0" smtClean="0">
                    <a:ln>
                      <a:noFill/>
                    </a:ln>
                    <a:solidFill>
                      <a:srgbClr val="00FFFF"/>
                    </a:solidFill>
                    <a:effectLst/>
                    <a:latin typeface="Arial" pitchFamily="34" charset="0"/>
                  </a:rPr>
                  <a:t>Xipes0198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15" name="Rectangle 16"/>
              <p:cNvSpPr>
                <a:spLocks noChangeArrowheads="1"/>
              </p:cNvSpPr>
              <p:nvPr/>
            </p:nvSpPr>
            <p:spPr bwMode="auto">
              <a:xfrm>
                <a:off x="3794126" y="1016001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19.0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16" name="Freeform 17"/>
              <p:cNvSpPr>
                <a:spLocks/>
              </p:cNvSpPr>
              <p:nvPr/>
            </p:nvSpPr>
            <p:spPr bwMode="auto">
              <a:xfrm>
                <a:off x="3627438" y="1046163"/>
                <a:ext cx="123825" cy="46038"/>
              </a:xfrm>
              <a:custGeom>
                <a:avLst/>
                <a:gdLst/>
                <a:ahLst/>
                <a:cxnLst>
                  <a:cxn ang="0">
                    <a:pos x="41" y="15"/>
                  </a:cxn>
                  <a:cxn ang="0">
                    <a:pos x="35" y="15"/>
                  </a:cxn>
                  <a:cxn ang="0">
                    <a:pos x="0" y="0"/>
                  </a:cxn>
                </a:cxnLst>
                <a:rect l="0" t="0" r="r" b="b"/>
                <a:pathLst>
                  <a:path w="41" h="15">
                    <a:moveTo>
                      <a:pt x="41" y="15"/>
                    </a:moveTo>
                    <a:lnTo>
                      <a:pt x="35" y="15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Freeform 18"/>
              <p:cNvSpPr>
                <a:spLocks/>
              </p:cNvSpPr>
              <p:nvPr/>
            </p:nvSpPr>
            <p:spPr bwMode="auto">
              <a:xfrm>
                <a:off x="3405188" y="1046163"/>
                <a:ext cx="209550" cy="46038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38" y="0"/>
                  </a:cxn>
                  <a:cxn ang="0">
                    <a:pos x="3" y="15"/>
                  </a:cxn>
                  <a:cxn ang="0">
                    <a:pos x="0" y="15"/>
                  </a:cxn>
                </a:cxnLst>
                <a:rect l="0" t="0" r="r" b="b"/>
                <a:pathLst>
                  <a:path w="69" h="15">
                    <a:moveTo>
                      <a:pt x="69" y="0"/>
                    </a:moveTo>
                    <a:lnTo>
                      <a:pt x="38" y="0"/>
                    </a:lnTo>
                    <a:lnTo>
                      <a:pt x="3" y="15"/>
                    </a:lnTo>
                    <a:lnTo>
                      <a:pt x="0" y="15"/>
                    </a:lnTo>
                  </a:path>
                </a:pathLst>
              </a:custGeom>
              <a:noFill/>
              <a:ln w="12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" name="Rectangle 19"/>
              <p:cNvSpPr>
                <a:spLocks noChangeArrowheads="1"/>
              </p:cNvSpPr>
              <p:nvPr/>
            </p:nvSpPr>
            <p:spPr bwMode="auto">
              <a:xfrm>
                <a:off x="2600326" y="1217613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sng" strike="noStrike" cap="none" normalizeH="0" baseline="0" smtClean="0">
                    <a:ln>
                      <a:noFill/>
                    </a:ln>
                    <a:solidFill>
                      <a:srgbClr val="FF00FF"/>
                    </a:solidFill>
                    <a:effectLst/>
                    <a:latin typeface="Arial" pitchFamily="34" charset="0"/>
                  </a:rPr>
                  <a:t>Xipes0145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19" name="Rectangle 20"/>
              <p:cNvSpPr>
                <a:spLocks noChangeArrowheads="1"/>
              </p:cNvSpPr>
              <p:nvPr/>
            </p:nvSpPr>
            <p:spPr bwMode="auto">
              <a:xfrm>
                <a:off x="3794126" y="1230313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34.7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20" name="Freeform 21"/>
              <p:cNvSpPr>
                <a:spLocks/>
              </p:cNvSpPr>
              <p:nvPr/>
            </p:nvSpPr>
            <p:spPr bwMode="auto">
              <a:xfrm>
                <a:off x="3627438" y="1306513"/>
                <a:ext cx="123825" cy="166688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35" y="0"/>
                  </a:cxn>
                  <a:cxn ang="0">
                    <a:pos x="0" y="55"/>
                  </a:cxn>
                </a:cxnLst>
                <a:rect l="0" t="0" r="r" b="b"/>
                <a:pathLst>
                  <a:path w="41" h="55">
                    <a:moveTo>
                      <a:pt x="41" y="0"/>
                    </a:moveTo>
                    <a:lnTo>
                      <a:pt x="35" y="0"/>
                    </a:lnTo>
                    <a:lnTo>
                      <a:pt x="0" y="55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Freeform 22"/>
              <p:cNvSpPr>
                <a:spLocks/>
              </p:cNvSpPr>
              <p:nvPr/>
            </p:nvSpPr>
            <p:spPr bwMode="auto">
              <a:xfrm>
                <a:off x="3405188" y="1306513"/>
                <a:ext cx="209550" cy="166688"/>
              </a:xfrm>
              <a:custGeom>
                <a:avLst/>
                <a:gdLst/>
                <a:ahLst/>
                <a:cxnLst>
                  <a:cxn ang="0">
                    <a:pos x="69" y="55"/>
                  </a:cxn>
                  <a:cxn ang="0">
                    <a:pos x="38" y="55"/>
                  </a:cxn>
                  <a:cxn ang="0">
                    <a:pos x="3" y="0"/>
                  </a:cxn>
                  <a:cxn ang="0">
                    <a:pos x="0" y="0"/>
                  </a:cxn>
                </a:cxnLst>
                <a:rect l="0" t="0" r="r" b="b"/>
                <a:pathLst>
                  <a:path w="69" h="55">
                    <a:moveTo>
                      <a:pt x="69" y="55"/>
                    </a:moveTo>
                    <a:lnTo>
                      <a:pt x="38" y="55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FF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" name="Rectangle 23"/>
              <p:cNvSpPr>
                <a:spLocks noChangeArrowheads="1"/>
              </p:cNvSpPr>
              <p:nvPr/>
            </p:nvSpPr>
            <p:spPr bwMode="auto">
              <a:xfrm>
                <a:off x="2600326" y="1397001"/>
                <a:ext cx="750205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FFC000"/>
                    </a:solidFill>
                    <a:effectLst/>
                    <a:latin typeface="Arial" pitchFamily="34" charset="0"/>
                  </a:rPr>
                  <a:t>Xipes0195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FFC000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23" name="Rectangle 24"/>
              <p:cNvSpPr>
                <a:spLocks noChangeArrowheads="1"/>
              </p:cNvSpPr>
              <p:nvPr/>
            </p:nvSpPr>
            <p:spPr bwMode="auto">
              <a:xfrm>
                <a:off x="3794126" y="1409701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49.7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24" name="Freeform 25"/>
              <p:cNvSpPr>
                <a:spLocks/>
              </p:cNvSpPr>
              <p:nvPr/>
            </p:nvSpPr>
            <p:spPr bwMode="auto">
              <a:xfrm>
                <a:off x="3627438" y="1485901"/>
                <a:ext cx="123825" cy="393700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35" y="0"/>
                  </a:cxn>
                  <a:cxn ang="0">
                    <a:pos x="0" y="129"/>
                  </a:cxn>
                </a:cxnLst>
                <a:rect l="0" t="0" r="r" b="b"/>
                <a:pathLst>
                  <a:path w="41" h="129">
                    <a:moveTo>
                      <a:pt x="41" y="0"/>
                    </a:moveTo>
                    <a:lnTo>
                      <a:pt x="35" y="0"/>
                    </a:lnTo>
                    <a:lnTo>
                      <a:pt x="0" y="129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Freeform 26"/>
              <p:cNvSpPr>
                <a:spLocks/>
              </p:cNvSpPr>
              <p:nvPr/>
            </p:nvSpPr>
            <p:spPr bwMode="auto">
              <a:xfrm>
                <a:off x="3405188" y="1485901"/>
                <a:ext cx="209550" cy="393700"/>
              </a:xfrm>
              <a:custGeom>
                <a:avLst/>
                <a:gdLst/>
                <a:ahLst/>
                <a:cxnLst>
                  <a:cxn ang="0">
                    <a:pos x="69" y="129"/>
                  </a:cxn>
                  <a:cxn ang="0">
                    <a:pos x="38" y="129"/>
                  </a:cxn>
                  <a:cxn ang="0">
                    <a:pos x="3" y="0"/>
                  </a:cxn>
                  <a:cxn ang="0">
                    <a:pos x="0" y="0"/>
                  </a:cxn>
                </a:cxnLst>
                <a:rect l="0" t="0" r="r" b="b"/>
                <a:pathLst>
                  <a:path w="69" h="129">
                    <a:moveTo>
                      <a:pt x="69" y="129"/>
                    </a:moveTo>
                    <a:lnTo>
                      <a:pt x="38" y="129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FFC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" name="Rectangle 27"/>
              <p:cNvSpPr>
                <a:spLocks noChangeArrowheads="1"/>
              </p:cNvSpPr>
              <p:nvPr/>
            </p:nvSpPr>
            <p:spPr bwMode="auto">
              <a:xfrm>
                <a:off x="2600326" y="1577976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smtClean="0">
                    <a:ln>
                      <a:noFill/>
                    </a:ln>
                    <a:solidFill>
                      <a:srgbClr val="000080"/>
                    </a:solidFill>
                    <a:effectLst/>
                    <a:latin typeface="Arial" pitchFamily="34" charset="0"/>
                  </a:rPr>
                  <a:t>Xipes0179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27" name="Rectangle 28"/>
              <p:cNvSpPr>
                <a:spLocks noChangeArrowheads="1"/>
              </p:cNvSpPr>
              <p:nvPr/>
            </p:nvSpPr>
            <p:spPr bwMode="auto">
              <a:xfrm>
                <a:off x="3794126" y="15890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52.9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28" name="Freeform 29"/>
              <p:cNvSpPr>
                <a:spLocks/>
              </p:cNvSpPr>
              <p:nvPr/>
            </p:nvSpPr>
            <p:spPr bwMode="auto">
              <a:xfrm>
                <a:off x="3627438" y="1665288"/>
                <a:ext cx="123825" cy="301625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35" y="0"/>
                  </a:cxn>
                  <a:cxn ang="0">
                    <a:pos x="0" y="99"/>
                  </a:cxn>
                </a:cxnLst>
                <a:rect l="0" t="0" r="r" b="b"/>
                <a:pathLst>
                  <a:path w="41" h="99">
                    <a:moveTo>
                      <a:pt x="41" y="0"/>
                    </a:moveTo>
                    <a:lnTo>
                      <a:pt x="35" y="0"/>
                    </a:lnTo>
                    <a:lnTo>
                      <a:pt x="0" y="99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" name="Freeform 30"/>
              <p:cNvSpPr>
                <a:spLocks/>
              </p:cNvSpPr>
              <p:nvPr/>
            </p:nvSpPr>
            <p:spPr bwMode="auto">
              <a:xfrm>
                <a:off x="3405188" y="1665288"/>
                <a:ext cx="209550" cy="301625"/>
              </a:xfrm>
              <a:custGeom>
                <a:avLst/>
                <a:gdLst/>
                <a:ahLst/>
                <a:cxnLst>
                  <a:cxn ang="0">
                    <a:pos x="69" y="99"/>
                  </a:cxn>
                  <a:cxn ang="0">
                    <a:pos x="38" y="99"/>
                  </a:cxn>
                  <a:cxn ang="0">
                    <a:pos x="3" y="0"/>
                  </a:cxn>
                  <a:cxn ang="0">
                    <a:pos x="0" y="0"/>
                  </a:cxn>
                </a:cxnLst>
                <a:rect l="0" t="0" r="r" b="b"/>
                <a:pathLst>
                  <a:path w="69" h="99">
                    <a:moveTo>
                      <a:pt x="69" y="99"/>
                    </a:moveTo>
                    <a:lnTo>
                      <a:pt x="38" y="99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Rectangle 31"/>
              <p:cNvSpPr>
                <a:spLocks noChangeArrowheads="1"/>
              </p:cNvSpPr>
              <p:nvPr/>
            </p:nvSpPr>
            <p:spPr bwMode="auto">
              <a:xfrm>
                <a:off x="2600326" y="1757363"/>
                <a:ext cx="817563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latin typeface="Arial" pitchFamily="34" charset="0"/>
                  </a:rPr>
                  <a:t>Xipes0105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31" name="Rectangle 32"/>
              <p:cNvSpPr>
                <a:spLocks noChangeArrowheads="1"/>
              </p:cNvSpPr>
              <p:nvPr/>
            </p:nvSpPr>
            <p:spPr bwMode="auto">
              <a:xfrm>
                <a:off x="3794126" y="1768476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54.7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32" name="Freeform 33"/>
              <p:cNvSpPr>
                <a:spLocks/>
              </p:cNvSpPr>
              <p:nvPr/>
            </p:nvSpPr>
            <p:spPr bwMode="auto">
              <a:xfrm>
                <a:off x="3627438" y="1844676"/>
                <a:ext cx="123825" cy="171450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35" y="0"/>
                  </a:cxn>
                  <a:cxn ang="0">
                    <a:pos x="0" y="56"/>
                  </a:cxn>
                </a:cxnLst>
                <a:rect l="0" t="0" r="r" b="b"/>
                <a:pathLst>
                  <a:path w="41" h="56">
                    <a:moveTo>
                      <a:pt x="41" y="0"/>
                    </a:moveTo>
                    <a:lnTo>
                      <a:pt x="35" y="0"/>
                    </a:lnTo>
                    <a:lnTo>
                      <a:pt x="0" y="56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" name="Freeform 34"/>
              <p:cNvSpPr>
                <a:spLocks/>
              </p:cNvSpPr>
              <p:nvPr/>
            </p:nvSpPr>
            <p:spPr bwMode="auto">
              <a:xfrm>
                <a:off x="3405188" y="1844676"/>
                <a:ext cx="209550" cy="171450"/>
              </a:xfrm>
              <a:custGeom>
                <a:avLst/>
                <a:gdLst/>
                <a:ahLst/>
                <a:cxnLst>
                  <a:cxn ang="0">
                    <a:pos x="69" y="56"/>
                  </a:cxn>
                  <a:cxn ang="0">
                    <a:pos x="38" y="56"/>
                  </a:cxn>
                  <a:cxn ang="0">
                    <a:pos x="3" y="0"/>
                  </a:cxn>
                  <a:cxn ang="0">
                    <a:pos x="0" y="0"/>
                  </a:cxn>
                </a:cxnLst>
                <a:rect l="0" t="0" r="r" b="b"/>
                <a:pathLst>
                  <a:path w="69" h="56">
                    <a:moveTo>
                      <a:pt x="69" y="56"/>
                    </a:moveTo>
                    <a:lnTo>
                      <a:pt x="38" y="56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Rectangle 35"/>
              <p:cNvSpPr>
                <a:spLocks noChangeArrowheads="1"/>
              </p:cNvSpPr>
              <p:nvPr/>
            </p:nvSpPr>
            <p:spPr bwMode="auto">
              <a:xfrm>
                <a:off x="2600326" y="1936751"/>
                <a:ext cx="817563" cy="207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1" u="sng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itchFamily="34" charset="0"/>
                  </a:rPr>
                  <a:t>Xipes0206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35" name="Rectangle 36"/>
              <p:cNvSpPr>
                <a:spLocks noChangeArrowheads="1"/>
              </p:cNvSpPr>
              <p:nvPr/>
            </p:nvSpPr>
            <p:spPr bwMode="auto">
              <a:xfrm>
                <a:off x="3794126" y="1946276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55.0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36" name="Freeform 37"/>
              <p:cNvSpPr>
                <a:spLocks/>
              </p:cNvSpPr>
              <p:nvPr/>
            </p:nvSpPr>
            <p:spPr bwMode="auto">
              <a:xfrm>
                <a:off x="3627438" y="2022476"/>
                <a:ext cx="123825" cy="3175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35" y="0"/>
                  </a:cxn>
                  <a:cxn ang="0">
                    <a:pos x="0" y="1"/>
                  </a:cxn>
                </a:cxnLst>
                <a:rect l="0" t="0" r="r" b="b"/>
                <a:pathLst>
                  <a:path w="41" h="1">
                    <a:moveTo>
                      <a:pt x="41" y="0"/>
                    </a:moveTo>
                    <a:lnTo>
                      <a:pt x="35" y="0"/>
                    </a:lnTo>
                    <a:lnTo>
                      <a:pt x="0" y="1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Freeform 38"/>
              <p:cNvSpPr>
                <a:spLocks/>
              </p:cNvSpPr>
              <p:nvPr/>
            </p:nvSpPr>
            <p:spPr bwMode="auto">
              <a:xfrm>
                <a:off x="3405188" y="2022476"/>
                <a:ext cx="209550" cy="3175"/>
              </a:xfrm>
              <a:custGeom>
                <a:avLst/>
                <a:gdLst/>
                <a:ahLst/>
                <a:cxnLst>
                  <a:cxn ang="0">
                    <a:pos x="69" y="1"/>
                  </a:cxn>
                  <a:cxn ang="0">
                    <a:pos x="38" y="1"/>
                  </a:cxn>
                  <a:cxn ang="0">
                    <a:pos x="3" y="0"/>
                  </a:cxn>
                  <a:cxn ang="0">
                    <a:pos x="0" y="0"/>
                  </a:cxn>
                </a:cxnLst>
                <a:rect l="0" t="0" r="r" b="b"/>
                <a:pathLst>
                  <a:path w="69" h="1">
                    <a:moveTo>
                      <a:pt x="69" y="1"/>
                    </a:moveTo>
                    <a:lnTo>
                      <a:pt x="38" y="1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Rectangle 39"/>
              <p:cNvSpPr>
                <a:spLocks noChangeArrowheads="1"/>
              </p:cNvSpPr>
              <p:nvPr/>
            </p:nvSpPr>
            <p:spPr bwMode="auto">
              <a:xfrm>
                <a:off x="2551113" y="2111376"/>
                <a:ext cx="865188" cy="21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Xicmp3092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39" name="Rectangle 40"/>
              <p:cNvSpPr>
                <a:spLocks noChangeArrowheads="1"/>
              </p:cNvSpPr>
              <p:nvPr/>
            </p:nvSpPr>
            <p:spPr bwMode="auto">
              <a:xfrm>
                <a:off x="3794126" y="2122488"/>
                <a:ext cx="361950" cy="204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55.5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40" name="Freeform 41"/>
              <p:cNvSpPr>
                <a:spLocks/>
              </p:cNvSpPr>
              <p:nvPr/>
            </p:nvSpPr>
            <p:spPr bwMode="auto">
              <a:xfrm>
                <a:off x="3627438" y="2036763"/>
                <a:ext cx="123825" cy="161925"/>
              </a:xfrm>
              <a:custGeom>
                <a:avLst/>
                <a:gdLst/>
                <a:ahLst/>
                <a:cxnLst>
                  <a:cxn ang="0">
                    <a:pos x="41" y="53"/>
                  </a:cxn>
                  <a:cxn ang="0">
                    <a:pos x="35" y="53"/>
                  </a:cxn>
                  <a:cxn ang="0">
                    <a:pos x="0" y="0"/>
                  </a:cxn>
                </a:cxnLst>
                <a:rect l="0" t="0" r="r" b="b"/>
                <a:pathLst>
                  <a:path w="41" h="53">
                    <a:moveTo>
                      <a:pt x="41" y="53"/>
                    </a:moveTo>
                    <a:lnTo>
                      <a:pt x="35" y="53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Freeform 42"/>
              <p:cNvSpPr>
                <a:spLocks/>
              </p:cNvSpPr>
              <p:nvPr/>
            </p:nvSpPr>
            <p:spPr bwMode="auto">
              <a:xfrm>
                <a:off x="3405188" y="2036763"/>
                <a:ext cx="209550" cy="161925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38" y="0"/>
                  </a:cxn>
                  <a:cxn ang="0">
                    <a:pos x="3" y="53"/>
                  </a:cxn>
                  <a:cxn ang="0">
                    <a:pos x="0" y="53"/>
                  </a:cxn>
                </a:cxnLst>
                <a:rect l="0" t="0" r="r" b="b"/>
                <a:pathLst>
                  <a:path w="69" h="53">
                    <a:moveTo>
                      <a:pt x="69" y="0"/>
                    </a:moveTo>
                    <a:lnTo>
                      <a:pt x="38" y="0"/>
                    </a:lnTo>
                    <a:lnTo>
                      <a:pt x="3" y="53"/>
                    </a:lnTo>
                    <a:lnTo>
                      <a:pt x="0" y="53"/>
                    </a:lnTo>
                  </a:path>
                </a:pathLst>
              </a:custGeom>
              <a:noFill/>
              <a:ln w="12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04" name="Rectangle 43"/>
            <p:cNvSpPr>
              <a:spLocks noChangeArrowheads="1"/>
            </p:cNvSpPr>
            <p:nvPr/>
          </p:nvSpPr>
          <p:spPr bwMode="auto">
            <a:xfrm>
              <a:off x="3392488" y="296863"/>
              <a:ext cx="44767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Si_2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5253</TotalTime>
  <Words>1260</Words>
  <Application>Microsoft Office PowerPoint</Application>
  <PresentationFormat>Custom</PresentationFormat>
  <Paragraphs>1062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RAJARAM</dc:creator>
  <cp:lastModifiedBy>Hash, Charles (ICRISAT-NIAMEY)</cp:lastModifiedBy>
  <cp:revision>180</cp:revision>
  <dcterms:created xsi:type="dcterms:W3CDTF">2012-04-06T10:59:38Z</dcterms:created>
  <dcterms:modified xsi:type="dcterms:W3CDTF">2012-11-29T18:20:57Z</dcterms:modified>
</cp:coreProperties>
</file>