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14" d="100"/>
          <a:sy n="114" d="100"/>
        </p:scale>
        <p:origin x="-55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CA8CA-91B7-4688-90C2-185F8159B555}" type="datetimeFigureOut">
              <a:rPr lang="en-US" smtClean="0"/>
              <a:pPr/>
              <a:t>12/21/2012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71970-E3F9-4C68-9E7C-DFD393FC0EE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6CA8CA-91B7-4688-90C2-185F8159B555}" type="datetimeFigureOut">
              <a:rPr lang="en-US" smtClean="0"/>
              <a:pPr/>
              <a:t>12/21/2012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71970-E3F9-4C68-9E7C-DFD393FC0E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743200" y="152400"/>
            <a:ext cx="6286500" cy="6436178"/>
          </a:xfrm>
          <a:prstGeom prst="rect">
            <a:avLst/>
          </a:prstGeom>
          <a:noFill/>
          <a:ln w="9525">
            <a:noFill/>
            <a:miter lim="800000"/>
            <a:headEnd/>
            <a:tailEnd/>
          </a:ln>
        </p:spPr>
      </p:pic>
      <p:sp>
        <p:nvSpPr>
          <p:cNvPr id="4" name="Rectangle 3"/>
          <p:cNvSpPr/>
          <p:nvPr/>
        </p:nvSpPr>
        <p:spPr>
          <a:xfrm>
            <a:off x="152400" y="152400"/>
            <a:ext cx="2514600" cy="6477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Times New Roman" pitchFamily="18" charset="0"/>
                <a:cs typeface="Times New Roman" pitchFamily="18" charset="0"/>
              </a:rPr>
              <a:t>Figure S3. Abundance of </a:t>
            </a:r>
            <a:r>
              <a:rPr lang="en-US" b="1" dirty="0" err="1" smtClean="0">
                <a:solidFill>
                  <a:schemeClr val="tx1"/>
                </a:solidFill>
                <a:latin typeface="Times New Roman" pitchFamily="18" charset="0"/>
                <a:cs typeface="Times New Roman" pitchFamily="18" charset="0"/>
              </a:rPr>
              <a:t>miRNAs</a:t>
            </a:r>
            <a:r>
              <a:rPr lang="en-US" b="1" dirty="0" smtClean="0">
                <a:solidFill>
                  <a:schemeClr val="tx1"/>
                </a:solidFill>
                <a:latin typeface="Times New Roman" pitchFamily="18" charset="0"/>
                <a:cs typeface="Times New Roman" pitchFamily="18" charset="0"/>
              </a:rPr>
              <a:t> affected by host genotypes.  </a:t>
            </a:r>
          </a:p>
          <a:p>
            <a:r>
              <a:rPr lang="en-US" dirty="0" err="1" smtClean="0">
                <a:solidFill>
                  <a:schemeClr val="tx1"/>
                </a:solidFill>
                <a:latin typeface="Times New Roman" pitchFamily="18" charset="0"/>
                <a:cs typeface="Times New Roman" pitchFamily="18" charset="0"/>
              </a:rPr>
              <a:t>miRNA</a:t>
            </a:r>
            <a:r>
              <a:rPr lang="en-US" dirty="0" smtClean="0">
                <a:solidFill>
                  <a:schemeClr val="tx1"/>
                </a:solidFill>
                <a:latin typeface="Times New Roman" pitchFamily="18" charset="0"/>
                <a:cs typeface="Times New Roman" pitchFamily="18" charset="0"/>
              </a:rPr>
              <a:t> names are given on the top of each graph.   N1, M1, N3, and M3 represent one day larvae feeding in Newton (a susceptible cultivar) seedlings, one day larvae in Molly (a resistant cultivar) seedlings, three day larvae in Newton seedlings, and three day larvae in Molly seedlings, respectively.  The small letters in each graph indicate different groups based on statistical analysis. </a:t>
            </a:r>
            <a:r>
              <a:rPr lang="en-US" dirty="0" smtClean="0">
                <a:solidFill>
                  <a:schemeClr val="tx1"/>
                </a:solidFill>
                <a:latin typeface="Times New Roman" pitchFamily="18" charset="0"/>
                <a:cs typeface="Times New Roman" pitchFamily="18" charset="0"/>
              </a:rPr>
              <a:t>Standard error bars were given in </a:t>
            </a:r>
            <a:r>
              <a:rPr lang="en-US" smtClean="0">
                <a:solidFill>
                  <a:schemeClr val="tx1"/>
                </a:solidFill>
                <a:latin typeface="Times New Roman" pitchFamily="18" charset="0"/>
                <a:cs typeface="Times New Roman" pitchFamily="18" charset="0"/>
              </a:rPr>
              <a:t>each graph with </a:t>
            </a:r>
            <a:r>
              <a:rPr lang="en-US" dirty="0" smtClean="0">
                <a:solidFill>
                  <a:schemeClr val="tx1"/>
                </a:solidFill>
                <a:latin typeface="Times New Roman" pitchFamily="18" charset="0"/>
                <a:cs typeface="Times New Roman" pitchFamily="18" charset="0"/>
              </a:rPr>
              <a:t>P≤0.05.</a:t>
            </a:r>
            <a:endParaRPr lang="en-US" dirty="0" smtClean="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100</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 CHEN</dc:creator>
  <cp:lastModifiedBy>M CHEN</cp:lastModifiedBy>
  <cp:revision>7</cp:revision>
  <dcterms:created xsi:type="dcterms:W3CDTF">2012-08-15T18:06:47Z</dcterms:created>
  <dcterms:modified xsi:type="dcterms:W3CDTF">2012-12-21T17:03:17Z</dcterms:modified>
</cp:coreProperties>
</file>