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aper_1-26-12\Outline_1-26-11SVV\Results\MTT%20all%20in%20one\All%20MTT%20graph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493241021409954"/>
          <c:y val="8.9908562873684511E-2"/>
          <c:w val="0.76328831333441138"/>
          <c:h val="0.7354307967821716"/>
        </c:manualLayout>
      </c:layout>
      <c:scatterChart>
        <c:scatterStyle val="smoothMarker"/>
        <c:ser>
          <c:idx val="2"/>
          <c:order val="0"/>
          <c:tx>
            <c:v>CPVA-p4GEMC </c:v>
          </c:tx>
          <c:spPr>
            <a:ln w="15875">
              <a:solidFill>
                <a:prstClr val="black"/>
              </a:solidFill>
            </a:ln>
          </c:spPr>
          <c:marker>
            <c:symbol val="none"/>
          </c:marker>
          <c:xVal>
            <c:numRef>
              <c:f>[1]Sheet1!$B$5:$B$23</c:f>
              <c:numCache>
                <c:formatCode>General</c:formatCode>
                <c:ptCount val="19"/>
                <c:pt idx="0">
                  <c:v>220</c:v>
                </c:pt>
                <c:pt idx="1">
                  <c:v>230</c:v>
                </c:pt>
                <c:pt idx="2">
                  <c:v>240</c:v>
                </c:pt>
                <c:pt idx="3">
                  <c:v>250</c:v>
                </c:pt>
                <c:pt idx="4">
                  <c:v>260</c:v>
                </c:pt>
                <c:pt idx="5">
                  <c:v>270</c:v>
                </c:pt>
                <c:pt idx="6">
                  <c:v>280</c:v>
                </c:pt>
                <c:pt idx="7">
                  <c:v>290</c:v>
                </c:pt>
                <c:pt idx="8">
                  <c:v>300</c:v>
                </c:pt>
                <c:pt idx="9">
                  <c:v>310</c:v>
                </c:pt>
                <c:pt idx="10">
                  <c:v>320</c:v>
                </c:pt>
                <c:pt idx="11">
                  <c:v>330</c:v>
                </c:pt>
                <c:pt idx="12">
                  <c:v>340</c:v>
                </c:pt>
                <c:pt idx="13">
                  <c:v>350</c:v>
                </c:pt>
                <c:pt idx="14">
                  <c:v>360</c:v>
                </c:pt>
                <c:pt idx="15">
                  <c:v>370</c:v>
                </c:pt>
                <c:pt idx="16">
                  <c:v>380</c:v>
                </c:pt>
                <c:pt idx="17">
                  <c:v>390</c:v>
                </c:pt>
                <c:pt idx="18">
                  <c:v>400</c:v>
                </c:pt>
              </c:numCache>
            </c:numRef>
          </c:xVal>
          <c:yVal>
            <c:numRef>
              <c:f>[1]Sheet1!$E$5:$E$23</c:f>
              <c:numCache>
                <c:formatCode>General</c:formatCode>
                <c:ptCount val="19"/>
                <c:pt idx="0">
                  <c:v>0.74430000000000063</c:v>
                </c:pt>
                <c:pt idx="1">
                  <c:v>0.50839999999999996</c:v>
                </c:pt>
                <c:pt idx="2">
                  <c:v>0.35420000000000001</c:v>
                </c:pt>
                <c:pt idx="3">
                  <c:v>0.35650000000000032</c:v>
                </c:pt>
                <c:pt idx="4">
                  <c:v>0.41740000000000038</c:v>
                </c:pt>
                <c:pt idx="5">
                  <c:v>0.49110000000000031</c:v>
                </c:pt>
                <c:pt idx="6">
                  <c:v>0.46400000000000002</c:v>
                </c:pt>
                <c:pt idx="7">
                  <c:v>0.31000000000000033</c:v>
                </c:pt>
                <c:pt idx="8">
                  <c:v>0.22400000000000006</c:v>
                </c:pt>
                <c:pt idx="9">
                  <c:v>0.19190000000000007</c:v>
                </c:pt>
                <c:pt idx="10">
                  <c:v>0.1341</c:v>
                </c:pt>
                <c:pt idx="11">
                  <c:v>0.1004</c:v>
                </c:pt>
                <c:pt idx="12">
                  <c:v>8.7900000000000006E-2</c:v>
                </c:pt>
                <c:pt idx="13">
                  <c:v>8.5200000000000026E-2</c:v>
                </c:pt>
                <c:pt idx="14">
                  <c:v>8.3100000000000077E-2</c:v>
                </c:pt>
                <c:pt idx="15">
                  <c:v>8.0300000000000024E-2</c:v>
                </c:pt>
                <c:pt idx="16">
                  <c:v>7.8500000000000014E-2</c:v>
                </c:pt>
                <c:pt idx="17">
                  <c:v>7.6300000000000034E-2</c:v>
                </c:pt>
                <c:pt idx="18">
                  <c:v>7.4700000000000086E-2</c:v>
                </c:pt>
              </c:numCache>
            </c:numRef>
          </c:yVal>
          <c:smooth val="1"/>
        </c:ser>
        <c:axId val="82869248"/>
        <c:axId val="83912192"/>
      </c:scatterChart>
      <c:valAx>
        <c:axId val="82869248"/>
        <c:scaling>
          <c:orientation val="minMax"/>
          <c:min val="200"/>
        </c:scaling>
        <c:axPos val="b"/>
        <c:title>
          <c:tx>
            <c:rich>
              <a:bodyPr/>
              <a:lstStyle/>
              <a:p>
                <a:pPr>
                  <a:defRPr sz="11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b="0" dirty="0">
                    <a:latin typeface="Times New Roman" pitchFamily="18" charset="0"/>
                    <a:cs typeface="Times New Roman" pitchFamily="18" charset="0"/>
                  </a:rPr>
                  <a:t>Wavelength (nm)</a:t>
                </a:r>
              </a:p>
            </c:rich>
          </c:tx>
          <c:layout>
            <c:manualLayout>
              <c:xMode val="edge"/>
              <c:yMode val="edge"/>
              <c:x val="0.4137311372058643"/>
              <c:y val="0.9349046015712682"/>
            </c:manualLayout>
          </c:layout>
        </c:title>
        <c:numFmt formatCode="General" sourceLinked="1"/>
        <c:majorTickMark val="in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3912192"/>
        <c:crosses val="autoZero"/>
        <c:crossBetween val="midCat"/>
      </c:valAx>
      <c:valAx>
        <c:axId val="8391219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100" b="0">
                    <a:latin typeface="Times New Roman" pitchFamily="18" charset="0"/>
                    <a:cs typeface="Times New Roman" pitchFamily="18" charset="0"/>
                  </a:rPr>
                  <a:t>Absorbance</a:t>
                </a:r>
              </a:p>
            </c:rich>
          </c:tx>
          <c:layout>
            <c:manualLayout>
              <c:xMode val="edge"/>
              <c:yMode val="edge"/>
              <c:x val="0"/>
              <c:y val="0.3307330523078557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828692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4048397653997018"/>
          <c:y val="0.1848992108309698"/>
          <c:w val="0.53527523182609005"/>
          <c:h val="0.1649304947992617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59520-257F-4625-A414-A5DBAFC552CC}" type="datetimeFigureOut">
              <a:rPr lang="en-US" smtClean="0"/>
              <a:pPr/>
              <a:t>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D64AE-5E3F-40F8-B42A-30E03BC028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152400"/>
            <a:ext cx="8458199" cy="6332041"/>
            <a:chOff x="304800" y="152400"/>
            <a:chExt cx="8458199" cy="6332041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533405" y="152400"/>
              <a:ext cx="6666183" cy="5486400"/>
              <a:chOff x="533400" y="152400"/>
              <a:chExt cx="7696200" cy="6334125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13000"/>
              </a:blip>
              <a:srcRect/>
              <a:stretch>
                <a:fillRect/>
              </a:stretch>
            </p:blipFill>
            <p:spPr bwMode="auto">
              <a:xfrm>
                <a:off x="838200" y="152400"/>
                <a:ext cx="7391400" cy="342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7"/>
              <p:cNvGrpSpPr/>
              <p:nvPr/>
            </p:nvGrpSpPr>
            <p:grpSpPr>
              <a:xfrm>
                <a:off x="533400" y="457200"/>
                <a:ext cx="4926535" cy="6029325"/>
                <a:chOff x="533400" y="457200"/>
                <a:chExt cx="4926535" cy="6029325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533400" y="457200"/>
                  <a:ext cx="340898" cy="3197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609600" y="3657600"/>
                  <a:ext cx="331643" cy="3197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aphicFrame>
              <p:nvGraphicFramePr>
                <p:cNvPr id="13" name="Chart 12"/>
                <p:cNvGraphicFramePr/>
                <p:nvPr/>
              </p:nvGraphicFramePr>
              <p:xfrm>
                <a:off x="914400" y="3733800"/>
                <a:ext cx="3886200" cy="27527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7" name="TextBox 6"/>
                <p:cNvSpPr txBox="1"/>
                <p:nvPr/>
              </p:nvSpPr>
              <p:spPr>
                <a:xfrm>
                  <a:off x="4572000" y="3657600"/>
                  <a:ext cx="887935" cy="302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100" dirty="0" smtClean="0">
                      <a:latin typeface="Times New Roman" pitchFamily="18" charset="0"/>
                      <a:cs typeface="Times New Roman" pitchFamily="18" charset="0"/>
                    </a:rPr>
                    <a:t>δ</a:t>
                  </a:r>
                  <a:r>
                    <a:rPr lang="en-US" sz="1100" dirty="0" smtClean="0">
                      <a:latin typeface="Times New Roman" pitchFamily="18" charset="0"/>
                      <a:cs typeface="Times New Roman" pitchFamily="18" charset="0"/>
                    </a:rPr>
                    <a:t>, </a:t>
                  </a:r>
                  <a:r>
                    <a:rPr lang="en-US" sz="1100" dirty="0" err="1" smtClean="0">
                      <a:latin typeface="Times New Roman" pitchFamily="18" charset="0"/>
                      <a:cs typeface="Times New Roman" pitchFamily="18" charset="0"/>
                    </a:rPr>
                    <a:t>ppm</a:t>
                  </a:r>
                  <a:endParaRPr lang="en-US" sz="11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304800" y="5715000"/>
              <a:ext cx="84581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Figure SM1: (A) </a:t>
              </a:r>
              <a:r>
                <a:rPr lang="en-US" sz="11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H NMR spectrum of CPVA-p4GEMC conjugate in DMSO-d</a:t>
              </a:r>
              <a:r>
                <a:rPr lang="en-US" sz="1100" baseline="-25000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and (B) UV absorbance spectrum of N-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isobutyryl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Gemcitabine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(52 µM). Based on the proton signal at 0.604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ppm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, cholesterol content corresponds to 6 moieties per polymer molecules. Drug loading was calculated by integration of distinctive peaks of aromatic protons at 7.30 and 8.25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ppm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in comparison to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methylene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protons of PVA. UV spectrum showed single peak at 268 nm (ε</a:t>
              </a:r>
              <a:r>
                <a:rPr lang="en-US" sz="1100" baseline="-25000" dirty="0" smtClean="0">
                  <a:latin typeface="Times New Roman" pitchFamily="18" charset="0"/>
                  <a:cs typeface="Times New Roman" pitchFamily="18" charset="0"/>
                </a:rPr>
                <a:t>268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=9476). Both calculations resulted in the same </a:t>
              </a:r>
              <a:r>
                <a:rPr lang="en-US" sz="1100" dirty="0" err="1" smtClean="0">
                  <a:latin typeface="Times New Roman" pitchFamily="18" charset="0"/>
                  <a:cs typeface="Times New Roman" pitchFamily="18" charset="0"/>
                </a:rPr>
                <a:t>Gemcitabine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content (14%). 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104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24</cp:revision>
  <dcterms:created xsi:type="dcterms:W3CDTF">2012-11-05T20:51:00Z</dcterms:created>
  <dcterms:modified xsi:type="dcterms:W3CDTF">2013-01-15T19:23:41Z</dcterms:modified>
</cp:coreProperties>
</file>