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New%20laptop_112710\From%20D%20drive\svv%20LAB\UV%20spectrophotometr%20reading%20_JV%20lab\CPVa-p4GemCibu%20stability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New%20laptop_112710\From%20D%20drive\svv%20LAB\UV%20spectrophotometr%20reading%20_JV%20lab\CPVa-p4GemCibu%20stabil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493241021409956"/>
          <c:y val="8.9908562873684539E-2"/>
          <c:w val="0.76328831333441161"/>
          <c:h val="0.7003429341069205"/>
        </c:manualLayout>
      </c:layout>
      <c:scatterChart>
        <c:scatterStyle val="smoothMarker"/>
        <c:ser>
          <c:idx val="4"/>
          <c:order val="0"/>
          <c:tx>
            <c:v>GEMCITABINE (GEM)</c:v>
          </c:tx>
          <c:spPr>
            <a:ln w="15875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Sheet1!$B$3:$B$49</c:f>
              <c:numCache>
                <c:formatCode>General</c:formatCode>
                <c:ptCount val="47"/>
                <c:pt idx="0">
                  <c:v>200</c:v>
                </c:pt>
                <c:pt idx="1">
                  <c:v>210</c:v>
                </c:pt>
                <c:pt idx="2">
                  <c:v>220</c:v>
                </c:pt>
                <c:pt idx="3">
                  <c:v>230</c:v>
                </c:pt>
                <c:pt idx="4">
                  <c:v>240</c:v>
                </c:pt>
                <c:pt idx="5">
                  <c:v>250</c:v>
                </c:pt>
                <c:pt idx="6">
                  <c:v>260</c:v>
                </c:pt>
                <c:pt idx="7">
                  <c:v>270</c:v>
                </c:pt>
                <c:pt idx="8">
                  <c:v>280</c:v>
                </c:pt>
                <c:pt idx="9">
                  <c:v>290</c:v>
                </c:pt>
                <c:pt idx="10">
                  <c:v>300</c:v>
                </c:pt>
                <c:pt idx="11">
                  <c:v>310</c:v>
                </c:pt>
                <c:pt idx="12">
                  <c:v>320</c:v>
                </c:pt>
                <c:pt idx="13">
                  <c:v>330</c:v>
                </c:pt>
                <c:pt idx="14">
                  <c:v>340</c:v>
                </c:pt>
                <c:pt idx="15">
                  <c:v>350</c:v>
                </c:pt>
                <c:pt idx="16">
                  <c:v>360</c:v>
                </c:pt>
                <c:pt idx="17">
                  <c:v>370</c:v>
                </c:pt>
                <c:pt idx="18">
                  <c:v>380</c:v>
                </c:pt>
                <c:pt idx="19">
                  <c:v>390</c:v>
                </c:pt>
                <c:pt idx="20">
                  <c:v>400</c:v>
                </c:pt>
                <c:pt idx="21">
                  <c:v>410</c:v>
                </c:pt>
                <c:pt idx="22">
                  <c:v>420</c:v>
                </c:pt>
                <c:pt idx="23">
                  <c:v>430</c:v>
                </c:pt>
                <c:pt idx="24">
                  <c:v>440</c:v>
                </c:pt>
                <c:pt idx="25">
                  <c:v>450</c:v>
                </c:pt>
                <c:pt idx="26">
                  <c:v>460</c:v>
                </c:pt>
                <c:pt idx="27">
                  <c:v>470</c:v>
                </c:pt>
                <c:pt idx="28">
                  <c:v>480</c:v>
                </c:pt>
                <c:pt idx="29">
                  <c:v>490</c:v>
                </c:pt>
                <c:pt idx="30">
                  <c:v>500</c:v>
                </c:pt>
                <c:pt idx="31">
                  <c:v>510</c:v>
                </c:pt>
                <c:pt idx="32">
                  <c:v>520</c:v>
                </c:pt>
                <c:pt idx="33">
                  <c:v>530</c:v>
                </c:pt>
                <c:pt idx="34">
                  <c:v>540</c:v>
                </c:pt>
                <c:pt idx="35">
                  <c:v>550</c:v>
                </c:pt>
                <c:pt idx="36">
                  <c:v>560</c:v>
                </c:pt>
                <c:pt idx="37">
                  <c:v>570</c:v>
                </c:pt>
                <c:pt idx="38">
                  <c:v>580</c:v>
                </c:pt>
                <c:pt idx="39">
                  <c:v>590</c:v>
                </c:pt>
                <c:pt idx="40">
                  <c:v>600</c:v>
                </c:pt>
                <c:pt idx="41">
                  <c:v>610</c:v>
                </c:pt>
                <c:pt idx="42">
                  <c:v>620</c:v>
                </c:pt>
                <c:pt idx="43">
                  <c:v>630</c:v>
                </c:pt>
                <c:pt idx="44">
                  <c:v>640</c:v>
                </c:pt>
                <c:pt idx="45">
                  <c:v>650</c:v>
                </c:pt>
                <c:pt idx="46">
                  <c:v>660</c:v>
                </c:pt>
              </c:numCache>
            </c:numRef>
          </c:xVal>
          <c:yVal>
            <c:numRef>
              <c:f>Sheet1!$G$3:$G$49</c:f>
              <c:numCache>
                <c:formatCode>General</c:formatCode>
                <c:ptCount val="47"/>
                <c:pt idx="0">
                  <c:v>1.1153</c:v>
                </c:pt>
                <c:pt idx="1">
                  <c:v>0.60270000000000101</c:v>
                </c:pt>
                <c:pt idx="2">
                  <c:v>0.3558000000000005</c:v>
                </c:pt>
                <c:pt idx="3">
                  <c:v>0.26179999999999998</c:v>
                </c:pt>
                <c:pt idx="4">
                  <c:v>0.28340000000000032</c:v>
                </c:pt>
                <c:pt idx="5">
                  <c:v>0.4294000000000005</c:v>
                </c:pt>
                <c:pt idx="6">
                  <c:v>0.56580000000000064</c:v>
                </c:pt>
                <c:pt idx="7">
                  <c:v>0.51080000000000003</c:v>
                </c:pt>
                <c:pt idx="8">
                  <c:v>0.24300000000000022</c:v>
                </c:pt>
                <c:pt idx="9">
                  <c:v>0.17900000000000021</c:v>
                </c:pt>
                <c:pt idx="10">
                  <c:v>9.6700000000000022E-2</c:v>
                </c:pt>
                <c:pt idx="11">
                  <c:v>6.8599999999999994E-2</c:v>
                </c:pt>
                <c:pt idx="12">
                  <c:v>6.5500000000000003E-2</c:v>
                </c:pt>
                <c:pt idx="13">
                  <c:v>6.3800000000000009E-2</c:v>
                </c:pt>
                <c:pt idx="14">
                  <c:v>6.1199999999999997E-2</c:v>
                </c:pt>
                <c:pt idx="15">
                  <c:v>6.0000000000000032E-2</c:v>
                </c:pt>
                <c:pt idx="16">
                  <c:v>5.900000000000008E-2</c:v>
                </c:pt>
                <c:pt idx="17">
                  <c:v>5.7400000000000034E-2</c:v>
                </c:pt>
                <c:pt idx="18">
                  <c:v>5.6300000000000003E-2</c:v>
                </c:pt>
                <c:pt idx="19">
                  <c:v>5.5000000000000014E-2</c:v>
                </c:pt>
                <c:pt idx="20">
                  <c:v>5.4200000000000012E-2</c:v>
                </c:pt>
                <c:pt idx="21">
                  <c:v>5.3199999999999997E-2</c:v>
                </c:pt>
                <c:pt idx="22">
                  <c:v>5.2500000000000012E-2</c:v>
                </c:pt>
                <c:pt idx="23">
                  <c:v>5.1800000000000013E-2</c:v>
                </c:pt>
                <c:pt idx="24">
                  <c:v>5.0100000000000013E-2</c:v>
                </c:pt>
                <c:pt idx="25">
                  <c:v>5.0900000000000001E-2</c:v>
                </c:pt>
                <c:pt idx="26">
                  <c:v>5.0299999999999997E-2</c:v>
                </c:pt>
                <c:pt idx="27">
                  <c:v>0.05</c:v>
                </c:pt>
                <c:pt idx="28">
                  <c:v>4.9000000000000071E-2</c:v>
                </c:pt>
                <c:pt idx="29">
                  <c:v>4.8899999999999999E-2</c:v>
                </c:pt>
                <c:pt idx="30">
                  <c:v>4.8700000000000014E-2</c:v>
                </c:pt>
                <c:pt idx="31">
                  <c:v>4.8100000000000004E-2</c:v>
                </c:pt>
                <c:pt idx="32">
                  <c:v>4.7900000000000012E-2</c:v>
                </c:pt>
                <c:pt idx="33">
                  <c:v>4.7600000000000003E-2</c:v>
                </c:pt>
                <c:pt idx="34">
                  <c:v>4.6800000000000001E-2</c:v>
                </c:pt>
                <c:pt idx="35">
                  <c:v>4.7000000000000014E-2</c:v>
                </c:pt>
                <c:pt idx="36">
                  <c:v>4.6699999999999998E-2</c:v>
                </c:pt>
                <c:pt idx="37">
                  <c:v>4.65E-2</c:v>
                </c:pt>
                <c:pt idx="38">
                  <c:v>4.5500000000000013E-2</c:v>
                </c:pt>
                <c:pt idx="39">
                  <c:v>4.5300000000000014E-2</c:v>
                </c:pt>
                <c:pt idx="40">
                  <c:v>4.6300000000000001E-2</c:v>
                </c:pt>
                <c:pt idx="41">
                  <c:v>4.6400000000000004E-2</c:v>
                </c:pt>
                <c:pt idx="42">
                  <c:v>4.5800000000000014E-2</c:v>
                </c:pt>
                <c:pt idx="43">
                  <c:v>4.5600000000000002E-2</c:v>
                </c:pt>
                <c:pt idx="44">
                  <c:v>4.4800000000000034E-2</c:v>
                </c:pt>
                <c:pt idx="45">
                  <c:v>4.5400000000000003E-2</c:v>
                </c:pt>
                <c:pt idx="46">
                  <c:v>4.5699999999999998E-2</c:v>
                </c:pt>
              </c:numCache>
            </c:numRef>
          </c:yVal>
          <c:smooth val="1"/>
        </c:ser>
        <c:axId val="103256448"/>
        <c:axId val="103258368"/>
      </c:scatterChart>
      <c:valAx>
        <c:axId val="103256448"/>
        <c:scaling>
          <c:orientation val="minMax"/>
          <c:max val="400"/>
          <c:min val="200"/>
        </c:scaling>
        <c:axPos val="b"/>
        <c:title>
          <c:tx>
            <c:rich>
              <a:bodyPr/>
              <a:lstStyle/>
              <a:p>
                <a:pPr>
                  <a:defRPr sz="11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b="0">
                    <a:latin typeface="Times New Roman" pitchFamily="18" charset="0"/>
                    <a:cs typeface="Times New Roman" pitchFamily="18" charset="0"/>
                  </a:rPr>
                  <a:t>Wavelength (nm)</a:t>
                </a:r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3258368"/>
        <c:crosses val="autoZero"/>
        <c:crossBetween val="midCat"/>
      </c:valAx>
      <c:valAx>
        <c:axId val="10325836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b="0">
                    <a:latin typeface="Times New Roman" pitchFamily="18" charset="0"/>
                    <a:cs typeface="Times New Roman" pitchFamily="18" charset="0"/>
                  </a:rPr>
                  <a:t>Absorbance</a:t>
                </a:r>
              </a:p>
            </c:rich>
          </c:tx>
          <c:layout>
            <c:manualLayout>
              <c:xMode val="edge"/>
              <c:yMode val="edge"/>
              <c:x val="1.20417760279965E-2"/>
              <c:y val="0.2240053874844592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32564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1356846019247639"/>
          <c:y val="3.5664456416632136E-3"/>
          <c:w val="0.54129269638061983"/>
          <c:h val="0.25830605055946981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566885389326351"/>
          <c:y val="5.1400554097404488E-2"/>
          <c:w val="0.72394903762029883"/>
          <c:h val="0.74465660542432255"/>
        </c:manualLayout>
      </c:layout>
      <c:scatterChart>
        <c:scatterStyle val="smoothMarker"/>
        <c:ser>
          <c:idx val="0"/>
          <c:order val="0"/>
          <c:tx>
            <c:v>GEMC</c:v>
          </c:tx>
          <c:spPr>
            <a:ln w="158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Sheet1!$B$5:$B$23</c:f>
              <c:numCache>
                <c:formatCode>General</c:formatCode>
                <c:ptCount val="19"/>
                <c:pt idx="0">
                  <c:v>220</c:v>
                </c:pt>
                <c:pt idx="1">
                  <c:v>230</c:v>
                </c:pt>
                <c:pt idx="2">
                  <c:v>240</c:v>
                </c:pt>
                <c:pt idx="3">
                  <c:v>250</c:v>
                </c:pt>
                <c:pt idx="4">
                  <c:v>260</c:v>
                </c:pt>
                <c:pt idx="5">
                  <c:v>270</c:v>
                </c:pt>
                <c:pt idx="6">
                  <c:v>280</c:v>
                </c:pt>
                <c:pt idx="7">
                  <c:v>290</c:v>
                </c:pt>
                <c:pt idx="8">
                  <c:v>300</c:v>
                </c:pt>
                <c:pt idx="9">
                  <c:v>310</c:v>
                </c:pt>
                <c:pt idx="10">
                  <c:v>320</c:v>
                </c:pt>
                <c:pt idx="11">
                  <c:v>330</c:v>
                </c:pt>
                <c:pt idx="12">
                  <c:v>340</c:v>
                </c:pt>
                <c:pt idx="13">
                  <c:v>350</c:v>
                </c:pt>
                <c:pt idx="14">
                  <c:v>360</c:v>
                </c:pt>
                <c:pt idx="15">
                  <c:v>370</c:v>
                </c:pt>
                <c:pt idx="16">
                  <c:v>380</c:v>
                </c:pt>
                <c:pt idx="17">
                  <c:v>390</c:v>
                </c:pt>
                <c:pt idx="18">
                  <c:v>400</c:v>
                </c:pt>
              </c:numCache>
            </c:numRef>
          </c:xVal>
          <c:yVal>
            <c:numRef>
              <c:f>Sheet1!$D$5:$D$23</c:f>
              <c:numCache>
                <c:formatCode>General</c:formatCode>
                <c:ptCount val="19"/>
                <c:pt idx="0">
                  <c:v>0.89319999999999999</c:v>
                </c:pt>
                <c:pt idx="1">
                  <c:v>0.60800000000000032</c:v>
                </c:pt>
                <c:pt idx="2">
                  <c:v>0.41740000000000022</c:v>
                </c:pt>
                <c:pt idx="3">
                  <c:v>0.42260000000000014</c:v>
                </c:pt>
                <c:pt idx="4">
                  <c:v>0.50360000000000005</c:v>
                </c:pt>
                <c:pt idx="5">
                  <c:v>0.60060000000000036</c:v>
                </c:pt>
                <c:pt idx="6">
                  <c:v>0.5658000000000003</c:v>
                </c:pt>
                <c:pt idx="7">
                  <c:v>0.36690000000000017</c:v>
                </c:pt>
                <c:pt idx="8">
                  <c:v>0.2576</c:v>
                </c:pt>
                <c:pt idx="9">
                  <c:v>0.21810000000000004</c:v>
                </c:pt>
                <c:pt idx="10">
                  <c:v>0.14790000000000009</c:v>
                </c:pt>
                <c:pt idx="11">
                  <c:v>0.10710000000000004</c:v>
                </c:pt>
                <c:pt idx="12">
                  <c:v>9.2300000000000021E-2</c:v>
                </c:pt>
                <c:pt idx="13">
                  <c:v>8.9300000000000004E-2</c:v>
                </c:pt>
                <c:pt idx="14">
                  <c:v>8.6800000000000002E-2</c:v>
                </c:pt>
                <c:pt idx="15">
                  <c:v>8.3800000000000083E-2</c:v>
                </c:pt>
                <c:pt idx="16">
                  <c:v>8.1800000000000025E-2</c:v>
                </c:pt>
                <c:pt idx="17">
                  <c:v>7.9300000000000037E-2</c:v>
                </c:pt>
                <c:pt idx="18">
                  <c:v>7.7700000000000047E-2</c:v>
                </c:pt>
              </c:numCache>
            </c:numRef>
          </c:yVal>
          <c:smooth val="1"/>
        </c:ser>
        <c:ser>
          <c:idx val="1"/>
          <c:order val="1"/>
          <c:tx>
            <c:v>CPVA-p4GEMC</c:v>
          </c:tx>
          <c:spPr>
            <a:ln w="158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Sheet1!$B$5:$B$23</c:f>
              <c:numCache>
                <c:formatCode>General</c:formatCode>
                <c:ptCount val="19"/>
                <c:pt idx="0">
                  <c:v>220</c:v>
                </c:pt>
                <c:pt idx="1">
                  <c:v>230</c:v>
                </c:pt>
                <c:pt idx="2">
                  <c:v>240</c:v>
                </c:pt>
                <c:pt idx="3">
                  <c:v>250</c:v>
                </c:pt>
                <c:pt idx="4">
                  <c:v>260</c:v>
                </c:pt>
                <c:pt idx="5">
                  <c:v>270</c:v>
                </c:pt>
                <c:pt idx="6">
                  <c:v>280</c:v>
                </c:pt>
                <c:pt idx="7">
                  <c:v>290</c:v>
                </c:pt>
                <c:pt idx="8">
                  <c:v>300</c:v>
                </c:pt>
                <c:pt idx="9">
                  <c:v>310</c:v>
                </c:pt>
                <c:pt idx="10">
                  <c:v>320</c:v>
                </c:pt>
                <c:pt idx="11">
                  <c:v>330</c:v>
                </c:pt>
                <c:pt idx="12">
                  <c:v>340</c:v>
                </c:pt>
                <c:pt idx="13">
                  <c:v>350</c:v>
                </c:pt>
                <c:pt idx="14">
                  <c:v>360</c:v>
                </c:pt>
                <c:pt idx="15">
                  <c:v>370</c:v>
                </c:pt>
                <c:pt idx="16">
                  <c:v>380</c:v>
                </c:pt>
                <c:pt idx="17">
                  <c:v>390</c:v>
                </c:pt>
                <c:pt idx="18">
                  <c:v>400</c:v>
                </c:pt>
              </c:numCache>
            </c:numRef>
          </c:xVal>
          <c:yVal>
            <c:numRef>
              <c:f>Sheet1!$E$5:$E$23</c:f>
              <c:numCache>
                <c:formatCode>General</c:formatCode>
                <c:ptCount val="19"/>
                <c:pt idx="0">
                  <c:v>0.74430000000000029</c:v>
                </c:pt>
                <c:pt idx="1">
                  <c:v>0.50839999999999996</c:v>
                </c:pt>
                <c:pt idx="2">
                  <c:v>0.35420000000000001</c:v>
                </c:pt>
                <c:pt idx="3">
                  <c:v>0.35650000000000015</c:v>
                </c:pt>
                <c:pt idx="4">
                  <c:v>0.41740000000000022</c:v>
                </c:pt>
                <c:pt idx="5">
                  <c:v>0.49110000000000015</c:v>
                </c:pt>
                <c:pt idx="6">
                  <c:v>0.46400000000000002</c:v>
                </c:pt>
                <c:pt idx="7">
                  <c:v>0.31000000000000016</c:v>
                </c:pt>
                <c:pt idx="8">
                  <c:v>0.224</c:v>
                </c:pt>
                <c:pt idx="9">
                  <c:v>0.19189999999999999</c:v>
                </c:pt>
                <c:pt idx="10">
                  <c:v>0.1341</c:v>
                </c:pt>
                <c:pt idx="11">
                  <c:v>0.1004</c:v>
                </c:pt>
                <c:pt idx="12">
                  <c:v>8.7900000000000006E-2</c:v>
                </c:pt>
                <c:pt idx="13">
                  <c:v>8.5200000000000026E-2</c:v>
                </c:pt>
                <c:pt idx="14">
                  <c:v>8.3100000000000063E-2</c:v>
                </c:pt>
                <c:pt idx="15">
                  <c:v>8.0300000000000024E-2</c:v>
                </c:pt>
                <c:pt idx="16">
                  <c:v>7.85E-2</c:v>
                </c:pt>
                <c:pt idx="17">
                  <c:v>7.6300000000000021E-2</c:v>
                </c:pt>
                <c:pt idx="18">
                  <c:v>7.4700000000000044E-2</c:v>
                </c:pt>
              </c:numCache>
            </c:numRef>
          </c:yVal>
          <c:smooth val="1"/>
        </c:ser>
        <c:ser>
          <c:idx val="2"/>
          <c:order val="2"/>
          <c:tx>
            <c:v>CPVA-p4GEMC, pH1, 48h</c:v>
          </c:tx>
          <c:spPr>
            <a:ln w="158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Sheet1!$B$5:$B$23</c:f>
              <c:numCache>
                <c:formatCode>General</c:formatCode>
                <c:ptCount val="19"/>
                <c:pt idx="0">
                  <c:v>220</c:v>
                </c:pt>
                <c:pt idx="1">
                  <c:v>230</c:v>
                </c:pt>
                <c:pt idx="2">
                  <c:v>240</c:v>
                </c:pt>
                <c:pt idx="3">
                  <c:v>250</c:v>
                </c:pt>
                <c:pt idx="4">
                  <c:v>260</c:v>
                </c:pt>
                <c:pt idx="5">
                  <c:v>270</c:v>
                </c:pt>
                <c:pt idx="6">
                  <c:v>280</c:v>
                </c:pt>
                <c:pt idx="7">
                  <c:v>290</c:v>
                </c:pt>
                <c:pt idx="8">
                  <c:v>300</c:v>
                </c:pt>
                <c:pt idx="9">
                  <c:v>310</c:v>
                </c:pt>
                <c:pt idx="10">
                  <c:v>320</c:v>
                </c:pt>
                <c:pt idx="11">
                  <c:v>330</c:v>
                </c:pt>
                <c:pt idx="12">
                  <c:v>340</c:v>
                </c:pt>
                <c:pt idx="13">
                  <c:v>350</c:v>
                </c:pt>
                <c:pt idx="14">
                  <c:v>360</c:v>
                </c:pt>
                <c:pt idx="15">
                  <c:v>370</c:v>
                </c:pt>
                <c:pt idx="16">
                  <c:v>380</c:v>
                </c:pt>
                <c:pt idx="17">
                  <c:v>390</c:v>
                </c:pt>
                <c:pt idx="18">
                  <c:v>400</c:v>
                </c:pt>
              </c:numCache>
            </c:numRef>
          </c:xVal>
          <c:yVal>
            <c:numRef>
              <c:f>Sheet1!$C$5:$C$23</c:f>
              <c:numCache>
                <c:formatCode>General</c:formatCode>
                <c:ptCount val="19"/>
                <c:pt idx="0">
                  <c:v>0.37660000000000021</c:v>
                </c:pt>
                <c:pt idx="1">
                  <c:v>0.27260000000000001</c:v>
                </c:pt>
                <c:pt idx="2">
                  <c:v>0.2046</c:v>
                </c:pt>
                <c:pt idx="3">
                  <c:v>0.20230000000000001</c:v>
                </c:pt>
                <c:pt idx="4">
                  <c:v>0.21900000000000008</c:v>
                </c:pt>
                <c:pt idx="5">
                  <c:v>0.24090000000000009</c:v>
                </c:pt>
                <c:pt idx="6">
                  <c:v>0.22889999999999999</c:v>
                </c:pt>
                <c:pt idx="7">
                  <c:v>0.17169999999999999</c:v>
                </c:pt>
                <c:pt idx="8">
                  <c:v>0.13950000000000001</c:v>
                </c:pt>
                <c:pt idx="9">
                  <c:v>0.12509999999999999</c:v>
                </c:pt>
                <c:pt idx="10">
                  <c:v>0.10020000000000004</c:v>
                </c:pt>
                <c:pt idx="11">
                  <c:v>8.5400000000000004E-2</c:v>
                </c:pt>
                <c:pt idx="12">
                  <c:v>7.8800000000000023E-2</c:v>
                </c:pt>
                <c:pt idx="13">
                  <c:v>7.690000000000001E-2</c:v>
                </c:pt>
                <c:pt idx="14">
                  <c:v>7.5600000000000001E-2</c:v>
                </c:pt>
                <c:pt idx="15">
                  <c:v>7.3400000000000021E-2</c:v>
                </c:pt>
                <c:pt idx="16">
                  <c:v>7.2100000000000011E-2</c:v>
                </c:pt>
                <c:pt idx="17">
                  <c:v>7.0199999999999999E-2</c:v>
                </c:pt>
                <c:pt idx="18">
                  <c:v>6.8900000000000003E-2</c:v>
                </c:pt>
              </c:numCache>
            </c:numRef>
          </c:yVal>
          <c:smooth val="1"/>
        </c:ser>
        <c:ser>
          <c:idx val="3"/>
          <c:order val="3"/>
          <c:tx>
            <c:v>CPVA-p4GEMC, pH1, 24h</c:v>
          </c:tx>
          <c:spPr>
            <a:ln w="158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Sheet1!$B$5:$B$23</c:f>
              <c:numCache>
                <c:formatCode>General</c:formatCode>
                <c:ptCount val="19"/>
                <c:pt idx="0">
                  <c:v>220</c:v>
                </c:pt>
                <c:pt idx="1">
                  <c:v>230</c:v>
                </c:pt>
                <c:pt idx="2">
                  <c:v>240</c:v>
                </c:pt>
                <c:pt idx="3">
                  <c:v>250</c:v>
                </c:pt>
                <c:pt idx="4">
                  <c:v>260</c:v>
                </c:pt>
                <c:pt idx="5">
                  <c:v>270</c:v>
                </c:pt>
                <c:pt idx="6">
                  <c:v>280</c:v>
                </c:pt>
                <c:pt idx="7">
                  <c:v>290</c:v>
                </c:pt>
                <c:pt idx="8">
                  <c:v>300</c:v>
                </c:pt>
                <c:pt idx="9">
                  <c:v>310</c:v>
                </c:pt>
                <c:pt idx="10">
                  <c:v>320</c:v>
                </c:pt>
                <c:pt idx="11">
                  <c:v>330</c:v>
                </c:pt>
                <c:pt idx="12">
                  <c:v>340</c:v>
                </c:pt>
                <c:pt idx="13">
                  <c:v>350</c:v>
                </c:pt>
                <c:pt idx="14">
                  <c:v>360</c:v>
                </c:pt>
                <c:pt idx="15">
                  <c:v>370</c:v>
                </c:pt>
                <c:pt idx="16">
                  <c:v>380</c:v>
                </c:pt>
                <c:pt idx="17">
                  <c:v>390</c:v>
                </c:pt>
                <c:pt idx="18">
                  <c:v>400</c:v>
                </c:pt>
              </c:numCache>
            </c:numRef>
          </c:xVal>
          <c:yVal>
            <c:numRef>
              <c:f>Sheet1!$F$5:$F$23</c:f>
              <c:numCache>
                <c:formatCode>General</c:formatCode>
                <c:ptCount val="19"/>
                <c:pt idx="0">
                  <c:v>0.28680000000000017</c:v>
                </c:pt>
                <c:pt idx="1">
                  <c:v>0.19470000000000001</c:v>
                </c:pt>
                <c:pt idx="2">
                  <c:v>0.1343</c:v>
                </c:pt>
                <c:pt idx="3">
                  <c:v>0.14150000000000001</c:v>
                </c:pt>
                <c:pt idx="4">
                  <c:v>0.17340000000000008</c:v>
                </c:pt>
                <c:pt idx="5">
                  <c:v>0.20350000000000001</c:v>
                </c:pt>
                <c:pt idx="6">
                  <c:v>0.18680000000000008</c:v>
                </c:pt>
                <c:pt idx="7">
                  <c:v>0.11509999999999998</c:v>
                </c:pt>
                <c:pt idx="8">
                  <c:v>7.6200000000000004E-2</c:v>
                </c:pt>
                <c:pt idx="9">
                  <c:v>6.6699999999999995E-2</c:v>
                </c:pt>
                <c:pt idx="10">
                  <c:v>6.3299999999999995E-2</c:v>
                </c:pt>
                <c:pt idx="11">
                  <c:v>6.0600000000000001E-2</c:v>
                </c:pt>
                <c:pt idx="12">
                  <c:v>5.7500000000000023E-2</c:v>
                </c:pt>
                <c:pt idx="13">
                  <c:v>5.6400000000000013E-2</c:v>
                </c:pt>
                <c:pt idx="14">
                  <c:v>5.5600000000000004E-2</c:v>
                </c:pt>
                <c:pt idx="15">
                  <c:v>5.4100000000000023E-2</c:v>
                </c:pt>
                <c:pt idx="16">
                  <c:v>5.3199999999999997E-2</c:v>
                </c:pt>
                <c:pt idx="17">
                  <c:v>5.1900000000000002E-2</c:v>
                </c:pt>
                <c:pt idx="18">
                  <c:v>5.11E-2</c:v>
                </c:pt>
              </c:numCache>
            </c:numRef>
          </c:yVal>
          <c:smooth val="1"/>
        </c:ser>
        <c:axId val="123195392"/>
        <c:axId val="123197312"/>
      </c:scatterChart>
      <c:valAx>
        <c:axId val="123195392"/>
        <c:scaling>
          <c:orientation val="minMax"/>
          <c:max val="400"/>
          <c:min val="200"/>
        </c:scaling>
        <c:axPos val="b"/>
        <c:title>
          <c:tx>
            <c:rich>
              <a:bodyPr/>
              <a:lstStyle/>
              <a:p>
                <a:pPr>
                  <a:defRPr sz="11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b="0">
                    <a:latin typeface="Times New Roman" pitchFamily="18" charset="0"/>
                    <a:cs typeface="Times New Roman" pitchFamily="18" charset="0"/>
                  </a:rPr>
                  <a:t>Wavelength (nm)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23197312"/>
        <c:crosses val="autoZero"/>
        <c:crossBetween val="midCat"/>
      </c:valAx>
      <c:valAx>
        <c:axId val="12319731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100" b="0">
                    <a:latin typeface="Times New Roman" pitchFamily="18" charset="0"/>
                    <a:cs typeface="Times New Roman" pitchFamily="18" charset="0"/>
                  </a:rPr>
                  <a:t>Absorbance</a:t>
                </a:r>
              </a:p>
            </c:rich>
          </c:tx>
          <c:layout>
            <c:manualLayout>
              <c:xMode val="edge"/>
              <c:yMode val="edge"/>
              <c:x val="0"/>
              <c:y val="0.2918039571976581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23195392"/>
        <c:crosses val="autoZero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0.21818</cdr:x>
      <cdr:y>0</cdr:y>
    </cdr:from>
    <cdr:to>
      <cdr:x>0.28672</cdr:x>
      <cdr:y>0.08803</cdr:y>
    </cdr:to>
    <cdr:sp macro="" textlink="">
      <cdr:nvSpPr>
        <cdr:cNvPr id="2" name="TextBox 13"/>
        <cdr:cNvSpPr txBox="1"/>
      </cdr:nvSpPr>
      <cdr:spPr>
        <a:xfrm xmlns:a="http://schemas.openxmlformats.org/drawingml/2006/main">
          <a:off x="914400" y="0"/>
          <a:ext cx="28725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A</a:t>
          </a:r>
          <a:endParaRPr lang="en-US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0.38182</cdr:x>
      <cdr:y>0.64103</cdr:y>
    </cdr:from>
    <cdr:to>
      <cdr:x>0.44462</cdr:x>
      <cdr:y>0.72906</cdr:y>
    </cdr:to>
    <cdr:sp macro="" textlink="">
      <cdr:nvSpPr>
        <cdr:cNvPr id="3" name="TextBox 13"/>
        <cdr:cNvSpPr txBox="1"/>
      </cdr:nvSpPr>
      <cdr:spPr>
        <a:xfrm xmlns:a="http://schemas.openxmlformats.org/drawingml/2006/main">
          <a:off x="1600200" y="1905000"/>
          <a:ext cx="26321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d</a:t>
          </a:r>
          <a:endParaRPr lang="en-US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0.38182</cdr:x>
      <cdr:y>0.53846</cdr:y>
    </cdr:from>
    <cdr:to>
      <cdr:x>0.44271</cdr:x>
      <cdr:y>0.62649</cdr:y>
    </cdr:to>
    <cdr:sp macro="" textlink="">
      <cdr:nvSpPr>
        <cdr:cNvPr id="4" name="TextBox 13"/>
        <cdr:cNvSpPr txBox="1"/>
      </cdr:nvSpPr>
      <cdr:spPr>
        <a:xfrm xmlns:a="http://schemas.openxmlformats.org/drawingml/2006/main">
          <a:off x="1600200" y="1600200"/>
          <a:ext cx="25519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c</a:t>
          </a:r>
          <a:endParaRPr lang="en-US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0.38182</cdr:x>
      <cdr:y>0.35897</cdr:y>
    </cdr:from>
    <cdr:to>
      <cdr:x>0.44462</cdr:x>
      <cdr:y>0.44701</cdr:y>
    </cdr:to>
    <cdr:sp macro="" textlink="">
      <cdr:nvSpPr>
        <cdr:cNvPr id="5" name="TextBox 13"/>
        <cdr:cNvSpPr txBox="1"/>
      </cdr:nvSpPr>
      <cdr:spPr>
        <a:xfrm xmlns:a="http://schemas.openxmlformats.org/drawingml/2006/main">
          <a:off x="1600200" y="1066800"/>
          <a:ext cx="26321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100" b="1" dirty="0" smtClean="0">
              <a:latin typeface="Times New Roman" pitchFamily="18" charset="0"/>
              <a:cs typeface="Times New Roman" pitchFamily="18" charset="0"/>
            </a:rPr>
            <a:t>b</a:t>
          </a:r>
          <a:endParaRPr lang="en-US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74430-3365-47C2-9CBB-CBC33AC0825F}" type="datetimeFigureOut">
              <a:rPr lang="en-US" smtClean="0"/>
              <a:pPr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B3650-4C7C-4BEC-9D6C-CD3DA9509B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572000" y="304800"/>
            <a:ext cx="3657600" cy="3048001"/>
            <a:chOff x="381001" y="609600"/>
            <a:chExt cx="3657600" cy="3048001"/>
          </a:xfrm>
        </p:grpSpPr>
        <p:graphicFrame>
          <p:nvGraphicFramePr>
            <p:cNvPr id="10" name="Chart 9"/>
            <p:cNvGraphicFramePr/>
            <p:nvPr/>
          </p:nvGraphicFramePr>
          <p:xfrm>
            <a:off x="381001" y="762001"/>
            <a:ext cx="3657600" cy="2895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838200" y="6096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3352800"/>
            <a:ext cx="8001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SM2: (A) Drug stability in CPVA-p4GEMC conjugate determined by UV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spectrophotometry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The conjugate was incubated at pH 1, and low-Mw products released from dialysis tube were analyzed by UV absorbance every 24h. UV spectra of N-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isobutyryl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Gemcitabine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(a), CPVA-p4GEMC conjugate (b) and the products of conjugate hydrolysis after 48 and 24 h incubation (c-d) are shown (</a:t>
            </a:r>
            <a:r>
              <a:rPr lang="el-GR" sz="11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100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268 nm). (B) UV absorbance of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Gemcitabine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at pH 1, (</a:t>
            </a:r>
            <a:r>
              <a:rPr lang="el-GR" sz="11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1100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260 nm). </a:t>
            </a:r>
          </a:p>
          <a:p>
            <a:endParaRPr lang="en-US" dirty="0"/>
          </a:p>
        </p:txBody>
      </p:sp>
      <p:graphicFrame>
        <p:nvGraphicFramePr>
          <p:cNvPr id="13" name="Chart 12"/>
          <p:cNvGraphicFramePr/>
          <p:nvPr/>
        </p:nvGraphicFramePr>
        <p:xfrm>
          <a:off x="304800" y="304800"/>
          <a:ext cx="41910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05000" y="106680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107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Xin</cp:lastModifiedBy>
  <cp:revision>52</cp:revision>
  <dcterms:created xsi:type="dcterms:W3CDTF">2012-11-05T22:34:55Z</dcterms:created>
  <dcterms:modified xsi:type="dcterms:W3CDTF">2013-01-18T21:59:33Z</dcterms:modified>
</cp:coreProperties>
</file>