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1" r:id="rId3"/>
    <p:sldId id="271" r:id="rId4"/>
    <p:sldId id="262" r:id="rId5"/>
    <p:sldId id="257" r:id="rId6"/>
    <p:sldId id="259" r:id="rId7"/>
    <p:sldId id="266" r:id="rId8"/>
    <p:sldId id="269" r:id="rId9"/>
    <p:sldId id="267" r:id="rId10"/>
    <p:sldId id="270" r:id="rId11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7497" autoAdjust="0"/>
  </p:normalViewPr>
  <p:slideViewPr>
    <p:cSldViewPr snapToGrid="0">
      <p:cViewPr varScale="1">
        <p:scale>
          <a:sx n="90" d="100"/>
          <a:sy n="90" d="100"/>
        </p:scale>
        <p:origin x="-78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25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1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9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34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5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20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7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5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7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5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F228-D405-43F2-A916-BF79BA2C0FC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BA34C-89EC-4FA3-8AD4-33904622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6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021" y="704952"/>
            <a:ext cx="5695950" cy="591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8858" y="130628"/>
            <a:ext cx="24109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MS Sans Serif"/>
                <a:cs typeface="Arial" pitchFamily="34" charset="0"/>
              </a:rPr>
              <a:t>Topology testing results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796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0827" y="778183"/>
            <a:ext cx="2794958" cy="388189"/>
          </a:xfrm>
        </p:spPr>
        <p:txBody>
          <a:bodyPr>
            <a:normAutofit/>
          </a:bodyPr>
          <a:lstStyle/>
          <a:p>
            <a:pPr algn="l" fontAlgn="base">
              <a:spcAft>
                <a:spcPct val="0"/>
              </a:spcAft>
            </a:pPr>
            <a:r>
              <a:rPr lang="en-US" sz="1800" dirty="0" err="1">
                <a:solidFill>
                  <a:srgbClr val="000000"/>
                </a:solidFill>
                <a:latin typeface="MS Sans Serif"/>
                <a:ea typeface="+mn-ea"/>
                <a:cs typeface="Arial" pitchFamily="34" charset="0"/>
              </a:rPr>
              <a:t>riboIII.freetree.nw</a:t>
            </a:r>
            <a:endParaRPr lang="en-US" sz="1800" dirty="0">
              <a:solidFill>
                <a:srgbClr val="000000"/>
              </a:solidFill>
              <a:latin typeface="MS Sans Serif"/>
              <a:ea typeface="+mn-ea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17084" y="778183"/>
            <a:ext cx="2794958" cy="388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en-US" sz="1800" dirty="0" err="1" smtClean="0">
                <a:solidFill>
                  <a:srgbClr val="000000"/>
                </a:solidFill>
                <a:latin typeface="MS Sans Serif"/>
                <a:ea typeface="+mn-ea"/>
                <a:cs typeface="Arial" pitchFamily="34" charset="0"/>
              </a:rPr>
              <a:t>PCNA.freetree.nw</a:t>
            </a:r>
            <a:endParaRPr lang="en-US" sz="1800" dirty="0">
              <a:solidFill>
                <a:srgbClr val="000000"/>
              </a:solidFill>
              <a:latin typeface="MS Sans Serif"/>
              <a:ea typeface="+mn-ea"/>
              <a:cs typeface="Arial" pitchFamily="34" charset="0"/>
            </a:endParaRPr>
          </a:p>
        </p:txBody>
      </p:sp>
      <p:sp>
        <p:nvSpPr>
          <p:cNvPr id="233" name="Rectangle 232"/>
          <p:cNvSpPr>
            <a:spLocks noChangeArrowheads="1"/>
          </p:cNvSpPr>
          <p:nvPr/>
        </p:nvSpPr>
        <p:spPr bwMode="auto">
          <a:xfrm>
            <a:off x="0" y="0"/>
            <a:ext cx="7694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00B050"/>
                </a:solidFill>
                <a:latin typeface="MS Sans Serif"/>
                <a:cs typeface="Arial" pitchFamily="34" charset="0"/>
              </a:rPr>
              <a:t> Fig </a:t>
            </a:r>
            <a:r>
              <a:rPr lang="en-US" sz="2400" dirty="0" smtClean="0">
                <a:solidFill>
                  <a:srgbClr val="00B050"/>
                </a:solidFill>
                <a:latin typeface="MS Sans Serif"/>
                <a:cs typeface="Arial" pitchFamily="34" charset="0"/>
              </a:rPr>
              <a:t>8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685681" y="787611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31" name="TextBox 330"/>
          <p:cNvSpPr txBox="1"/>
          <p:nvPr/>
        </p:nvSpPr>
        <p:spPr>
          <a:xfrm>
            <a:off x="5339161" y="787611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00899" y="1794118"/>
            <a:ext cx="7840612" cy="3312882"/>
            <a:chOff x="866275" y="1473094"/>
            <a:chExt cx="7840612" cy="3312882"/>
          </a:xfrm>
        </p:grpSpPr>
        <p:grpSp>
          <p:nvGrpSpPr>
            <p:cNvPr id="11453" name="Group 11452"/>
            <p:cNvGrpSpPr/>
            <p:nvPr/>
          </p:nvGrpSpPr>
          <p:grpSpPr>
            <a:xfrm>
              <a:off x="1250047" y="1473094"/>
              <a:ext cx="2867225" cy="3312882"/>
              <a:chOff x="1250047" y="1391343"/>
              <a:chExt cx="2867225" cy="331288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2259746" y="1391343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OLPV1 322510762</a:t>
                </a: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2220004" y="1461190"/>
                <a:ext cx="32289" cy="63500"/>
              </a:xfrm>
              <a:custGeom>
                <a:avLst/>
                <a:gdLst>
                  <a:gd name="T0" fmla="*/ 0 w 24"/>
                  <a:gd name="T1" fmla="*/ 40 h 40"/>
                  <a:gd name="T2" fmla="*/ 0 w 24"/>
                  <a:gd name="T3" fmla="*/ 0 h 40"/>
                  <a:gd name="T4" fmla="*/ 24 w 24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0">
                    <a:moveTo>
                      <a:pt x="0" y="40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2239566" y="1524693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OLPV2 322511091</a:t>
                </a:r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2220004" y="1531040"/>
                <a:ext cx="12108" cy="63500"/>
              </a:xfrm>
              <a:custGeom>
                <a:avLst/>
                <a:gdLst>
                  <a:gd name="T0" fmla="*/ 0 w 9"/>
                  <a:gd name="T1" fmla="*/ 0 h 40"/>
                  <a:gd name="T2" fmla="*/ 0 w 9"/>
                  <a:gd name="T3" fmla="*/ 40 h 40"/>
                  <a:gd name="T4" fmla="*/ 9 w 9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0">
                    <a:moveTo>
                      <a:pt x="0" y="0"/>
                    </a:moveTo>
                    <a:lnTo>
                      <a:pt x="0" y="40"/>
                    </a:lnTo>
                    <a:lnTo>
                      <a:pt x="9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2106993" y="1527865"/>
                <a:ext cx="113011" cy="96838"/>
              </a:xfrm>
              <a:custGeom>
                <a:avLst/>
                <a:gdLst>
                  <a:gd name="T0" fmla="*/ 0 w 84"/>
                  <a:gd name="T1" fmla="*/ 61 h 61"/>
                  <a:gd name="T2" fmla="*/ 0 w 84"/>
                  <a:gd name="T3" fmla="*/ 0 h 61"/>
                  <a:gd name="T4" fmla="*/ 84 w 84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61">
                    <a:moveTo>
                      <a:pt x="0" y="61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2199204" y="1658043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env136822162</a:t>
                </a:r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2106993" y="1631053"/>
                <a:ext cx="84758" cy="96838"/>
              </a:xfrm>
              <a:custGeom>
                <a:avLst/>
                <a:gdLst>
                  <a:gd name="T0" fmla="*/ 0 w 63"/>
                  <a:gd name="T1" fmla="*/ 0 h 61"/>
                  <a:gd name="T2" fmla="*/ 0 w 63"/>
                  <a:gd name="T3" fmla="*/ 61 h 61"/>
                  <a:gd name="T4" fmla="*/ 63 w 63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61">
                    <a:moveTo>
                      <a:pt x="0" y="0"/>
                    </a:moveTo>
                    <a:lnTo>
                      <a:pt x="0" y="61"/>
                    </a:lnTo>
                    <a:lnTo>
                      <a:pt x="63" y="61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2028825" y="1627878"/>
                <a:ext cx="78168" cy="250928"/>
              </a:xfrm>
              <a:custGeom>
                <a:avLst/>
                <a:gdLst>
                  <a:gd name="T0" fmla="*/ 0 w 51"/>
                  <a:gd name="T1" fmla="*/ 73 h 73"/>
                  <a:gd name="T2" fmla="*/ 0 w 51"/>
                  <a:gd name="T3" fmla="*/ 0 h 73"/>
                  <a:gd name="T4" fmla="*/ 51 w 51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73">
                    <a:moveTo>
                      <a:pt x="0" y="73"/>
                    </a:moveTo>
                    <a:lnTo>
                      <a:pt x="0" y="0"/>
                    </a:lnTo>
                    <a:lnTo>
                      <a:pt x="51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2169916" y="1800121"/>
                <a:ext cx="13465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environmental sequences</a:t>
                </a:r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2079883" y="1850920"/>
                <a:ext cx="98212" cy="44450"/>
              </a:xfrm>
              <a:custGeom>
                <a:avLst/>
                <a:gdLst>
                  <a:gd name="T0" fmla="*/ 0 w 73"/>
                  <a:gd name="T1" fmla="*/ 15 h 28"/>
                  <a:gd name="T2" fmla="*/ 0 w 73"/>
                  <a:gd name="T3" fmla="*/ 14 h 28"/>
                  <a:gd name="T4" fmla="*/ 73 w 73"/>
                  <a:gd name="T5" fmla="*/ 0 h 28"/>
                  <a:gd name="T6" fmla="*/ 73 w 73"/>
                  <a:gd name="T7" fmla="*/ 28 h 28"/>
                  <a:gd name="T8" fmla="*/ 0 w 73"/>
                  <a:gd name="T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8">
                    <a:moveTo>
                      <a:pt x="0" y="15"/>
                    </a:moveTo>
                    <a:lnTo>
                      <a:pt x="0" y="14"/>
                    </a:lnTo>
                    <a:lnTo>
                      <a:pt x="73" y="0"/>
                    </a:lnTo>
                    <a:lnTo>
                      <a:pt x="73" y="2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2028961" y="1873463"/>
                <a:ext cx="47489" cy="45719"/>
              </a:xfrm>
              <a:custGeom>
                <a:avLst/>
                <a:gdLst>
                  <a:gd name="T0" fmla="*/ 0 w 7"/>
                  <a:gd name="T1" fmla="*/ 101 h 101"/>
                  <a:gd name="T2" fmla="*/ 0 w 7"/>
                  <a:gd name="T3" fmla="*/ 0 h 101"/>
                  <a:gd name="T4" fmla="*/ 7 w 7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01">
                    <a:moveTo>
                      <a:pt x="0" y="101"/>
                    </a:move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2335706" y="1935855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env144081587</a:t>
                </a:r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2234804" y="2005703"/>
                <a:ext cx="99558" cy="63500"/>
              </a:xfrm>
              <a:custGeom>
                <a:avLst/>
                <a:gdLst>
                  <a:gd name="T0" fmla="*/ 0 w 74"/>
                  <a:gd name="T1" fmla="*/ 40 h 40"/>
                  <a:gd name="T2" fmla="*/ 0 w 74"/>
                  <a:gd name="T3" fmla="*/ 0 h 40"/>
                  <a:gd name="T4" fmla="*/ 74 w 74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40">
                    <a:moveTo>
                      <a:pt x="0" y="40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2302072" y="2069205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env144086274</a:t>
                </a:r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2234804" y="2075553"/>
                <a:ext cx="64578" cy="63500"/>
              </a:xfrm>
              <a:custGeom>
                <a:avLst/>
                <a:gdLst>
                  <a:gd name="T0" fmla="*/ 0 w 48"/>
                  <a:gd name="T1" fmla="*/ 0 h 40"/>
                  <a:gd name="T2" fmla="*/ 0 w 48"/>
                  <a:gd name="T3" fmla="*/ 40 h 40"/>
                  <a:gd name="T4" fmla="*/ 48 w 48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40">
                    <a:moveTo>
                      <a:pt x="0" y="0"/>
                    </a:moveTo>
                    <a:lnTo>
                      <a:pt x="0" y="40"/>
                    </a:lnTo>
                    <a:lnTo>
                      <a:pt x="48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2028961" y="1912040"/>
                <a:ext cx="205842" cy="160338"/>
              </a:xfrm>
              <a:custGeom>
                <a:avLst/>
                <a:gdLst>
                  <a:gd name="T0" fmla="*/ 0 w 153"/>
                  <a:gd name="T1" fmla="*/ 0 h 101"/>
                  <a:gd name="T2" fmla="*/ 0 w 153"/>
                  <a:gd name="T3" fmla="*/ 101 h 101"/>
                  <a:gd name="T4" fmla="*/ 153 w 153"/>
                  <a:gd name="T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01">
                    <a:moveTo>
                      <a:pt x="0" y="0"/>
                    </a:moveTo>
                    <a:lnTo>
                      <a:pt x="0" y="101"/>
                    </a:lnTo>
                    <a:lnTo>
                      <a:pt x="153" y="101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2007435" y="1910453"/>
                <a:ext cx="21526" cy="177800"/>
              </a:xfrm>
              <a:custGeom>
                <a:avLst/>
                <a:gdLst>
                  <a:gd name="T0" fmla="*/ 0 w 16"/>
                  <a:gd name="T1" fmla="*/ 112 h 112"/>
                  <a:gd name="T2" fmla="*/ 0 w 16"/>
                  <a:gd name="T3" fmla="*/ 0 h 112"/>
                  <a:gd name="T4" fmla="*/ 16 w 16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12">
                    <a:moveTo>
                      <a:pt x="0" y="112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2100266" y="2202555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Phaglob357289629</a:t>
                </a:r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2007435" y="2093015"/>
                <a:ext cx="90140" cy="179388"/>
              </a:xfrm>
              <a:custGeom>
                <a:avLst/>
                <a:gdLst>
                  <a:gd name="T0" fmla="*/ 0 w 67"/>
                  <a:gd name="T1" fmla="*/ 0 h 113"/>
                  <a:gd name="T2" fmla="*/ 0 w 67"/>
                  <a:gd name="T3" fmla="*/ 113 h 113"/>
                  <a:gd name="T4" fmla="*/ 67 w 67"/>
                  <a:gd name="T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67" y="113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1967074" y="2089840"/>
                <a:ext cx="40361" cy="153988"/>
              </a:xfrm>
              <a:custGeom>
                <a:avLst/>
                <a:gdLst>
                  <a:gd name="T0" fmla="*/ 0 w 30"/>
                  <a:gd name="T1" fmla="*/ 97 h 97"/>
                  <a:gd name="T2" fmla="*/ 0 w 30"/>
                  <a:gd name="T3" fmla="*/ 0 h 97"/>
                  <a:gd name="T4" fmla="*/ 30 w 30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97">
                    <a:moveTo>
                      <a:pt x="0" y="97"/>
                    </a:moveTo>
                    <a:lnTo>
                      <a:pt x="0" y="0"/>
                    </a:lnTo>
                    <a:lnTo>
                      <a:pt x="30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64" name="Rectangle 29"/>
              <p:cNvSpPr>
                <a:spLocks noChangeArrowheads="1"/>
              </p:cNvSpPr>
              <p:nvPr/>
            </p:nvSpPr>
            <p:spPr bwMode="auto">
              <a:xfrm>
                <a:off x="2163498" y="2335905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env137906407</a:t>
                </a:r>
              </a:p>
            </p:txBody>
          </p:sp>
          <p:sp>
            <p:nvSpPr>
              <p:cNvPr id="11265" name="Freeform 30"/>
              <p:cNvSpPr>
                <a:spLocks/>
              </p:cNvSpPr>
              <p:nvPr/>
            </p:nvSpPr>
            <p:spPr bwMode="auto">
              <a:xfrm>
                <a:off x="1967074" y="2250178"/>
                <a:ext cx="195079" cy="155575"/>
              </a:xfrm>
              <a:custGeom>
                <a:avLst/>
                <a:gdLst>
                  <a:gd name="T0" fmla="*/ 0 w 145"/>
                  <a:gd name="T1" fmla="*/ 0 h 98"/>
                  <a:gd name="T2" fmla="*/ 0 w 145"/>
                  <a:gd name="T3" fmla="*/ 98 h 98"/>
                  <a:gd name="T4" fmla="*/ 145 w 145"/>
                  <a:gd name="T5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5" h="98">
                    <a:moveTo>
                      <a:pt x="0" y="0"/>
                    </a:moveTo>
                    <a:lnTo>
                      <a:pt x="0" y="98"/>
                    </a:lnTo>
                    <a:lnTo>
                      <a:pt x="145" y="9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68" name="Freeform 31"/>
              <p:cNvSpPr>
                <a:spLocks/>
              </p:cNvSpPr>
              <p:nvPr/>
            </p:nvSpPr>
            <p:spPr bwMode="auto">
              <a:xfrm>
                <a:off x="1743742" y="2247003"/>
                <a:ext cx="223332" cy="347663"/>
              </a:xfrm>
              <a:custGeom>
                <a:avLst/>
                <a:gdLst>
                  <a:gd name="T0" fmla="*/ 0 w 166"/>
                  <a:gd name="T1" fmla="*/ 219 h 219"/>
                  <a:gd name="T2" fmla="*/ 0 w 166"/>
                  <a:gd name="T3" fmla="*/ 0 h 219"/>
                  <a:gd name="T4" fmla="*/ 166 w 166"/>
                  <a:gd name="T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" h="219">
                    <a:moveTo>
                      <a:pt x="0" y="219"/>
                    </a:moveTo>
                    <a:lnTo>
                      <a:pt x="0" y="0"/>
                    </a:lnTo>
                    <a:lnTo>
                      <a:pt x="16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69" name="Rectangle 32"/>
              <p:cNvSpPr>
                <a:spLocks noChangeArrowheads="1"/>
              </p:cNvSpPr>
              <p:nvPr/>
            </p:nvSpPr>
            <p:spPr bwMode="auto">
              <a:xfrm>
                <a:off x="2674740" y="2483541"/>
                <a:ext cx="12054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Mamavirus 351737650</a:t>
                </a:r>
              </a:p>
            </p:txBody>
          </p:sp>
          <p:sp>
            <p:nvSpPr>
              <p:cNvPr id="11270" name="Freeform 33"/>
              <p:cNvSpPr>
                <a:spLocks/>
              </p:cNvSpPr>
              <p:nvPr/>
            </p:nvSpPr>
            <p:spPr bwMode="auto">
              <a:xfrm>
                <a:off x="2670705" y="2539103"/>
                <a:ext cx="2691" cy="63500"/>
              </a:xfrm>
              <a:custGeom>
                <a:avLst/>
                <a:gdLst>
                  <a:gd name="T0" fmla="*/ 0 w 2"/>
                  <a:gd name="T1" fmla="*/ 40 h 40"/>
                  <a:gd name="T2" fmla="*/ 0 w 2"/>
                  <a:gd name="T3" fmla="*/ 0 h 40"/>
                  <a:gd name="T4" fmla="*/ 2 w 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0">
                    <a:moveTo>
                      <a:pt x="0" y="4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71" name="Rectangle 34"/>
              <p:cNvSpPr>
                <a:spLocks noChangeArrowheads="1"/>
              </p:cNvSpPr>
              <p:nvPr/>
            </p:nvSpPr>
            <p:spPr bwMode="auto">
              <a:xfrm>
                <a:off x="2672050" y="2615304"/>
                <a:ext cx="112851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Mimivirus 311977885</a:t>
                </a:r>
              </a:p>
            </p:txBody>
          </p:sp>
          <p:sp>
            <p:nvSpPr>
              <p:cNvPr id="11272" name="Freeform 35"/>
              <p:cNvSpPr>
                <a:spLocks/>
              </p:cNvSpPr>
              <p:nvPr/>
            </p:nvSpPr>
            <p:spPr bwMode="auto">
              <a:xfrm>
                <a:off x="2670705" y="2608953"/>
                <a:ext cx="0" cy="63500"/>
              </a:xfrm>
              <a:custGeom>
                <a:avLst/>
                <a:gdLst>
                  <a:gd name="T0" fmla="*/ 0 h 40"/>
                  <a:gd name="T1" fmla="*/ 40 h 40"/>
                  <a:gd name="T2" fmla="*/ 40 h 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">
                    <a:moveTo>
                      <a:pt x="0" y="0"/>
                    </a:moveTo>
                    <a:lnTo>
                      <a:pt x="0" y="40"/>
                    </a:lnTo>
                    <a:lnTo>
                      <a:pt x="0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73" name="Freeform 36"/>
              <p:cNvSpPr>
                <a:spLocks/>
              </p:cNvSpPr>
              <p:nvPr/>
            </p:nvSpPr>
            <p:spPr bwMode="auto">
              <a:xfrm>
                <a:off x="2526749" y="2605778"/>
                <a:ext cx="143955" cy="96838"/>
              </a:xfrm>
              <a:custGeom>
                <a:avLst/>
                <a:gdLst>
                  <a:gd name="T0" fmla="*/ 0 w 107"/>
                  <a:gd name="T1" fmla="*/ 61 h 61"/>
                  <a:gd name="T2" fmla="*/ 0 w 107"/>
                  <a:gd name="T3" fmla="*/ 0 h 61"/>
                  <a:gd name="T4" fmla="*/ 107 w 107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61">
                    <a:moveTo>
                      <a:pt x="0" y="61"/>
                    </a:moveTo>
                    <a:lnTo>
                      <a:pt x="0" y="0"/>
                    </a:lnTo>
                    <a:lnTo>
                      <a:pt x="107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74" name="Rectangle 37"/>
              <p:cNvSpPr>
                <a:spLocks noChangeArrowheads="1"/>
              </p:cNvSpPr>
              <p:nvPr/>
            </p:nvSpPr>
            <p:spPr bwMode="auto">
              <a:xfrm>
                <a:off x="2732592" y="2747067"/>
                <a:ext cx="121828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Moumou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gene 303 304</a:t>
                </a:r>
              </a:p>
            </p:txBody>
          </p:sp>
          <p:sp>
            <p:nvSpPr>
              <p:cNvPr id="11275" name="Freeform 38"/>
              <p:cNvSpPr>
                <a:spLocks/>
              </p:cNvSpPr>
              <p:nvPr/>
            </p:nvSpPr>
            <p:spPr bwMode="auto">
              <a:xfrm>
                <a:off x="2526749" y="2708965"/>
                <a:ext cx="203151" cy="96838"/>
              </a:xfrm>
              <a:custGeom>
                <a:avLst/>
                <a:gdLst>
                  <a:gd name="T0" fmla="*/ 0 w 151"/>
                  <a:gd name="T1" fmla="*/ 0 h 61"/>
                  <a:gd name="T2" fmla="*/ 0 w 151"/>
                  <a:gd name="T3" fmla="*/ 61 h 61"/>
                  <a:gd name="T4" fmla="*/ 151 w 151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61">
                    <a:moveTo>
                      <a:pt x="0" y="0"/>
                    </a:moveTo>
                    <a:lnTo>
                      <a:pt x="0" y="61"/>
                    </a:lnTo>
                    <a:lnTo>
                      <a:pt x="151" y="61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76" name="Freeform 39"/>
              <p:cNvSpPr>
                <a:spLocks/>
              </p:cNvSpPr>
              <p:nvPr/>
            </p:nvSpPr>
            <p:spPr bwMode="auto">
              <a:xfrm>
                <a:off x="2497151" y="2705790"/>
                <a:ext cx="29598" cy="114300"/>
              </a:xfrm>
              <a:custGeom>
                <a:avLst/>
                <a:gdLst>
                  <a:gd name="T0" fmla="*/ 0 w 22"/>
                  <a:gd name="T1" fmla="*/ 72 h 72"/>
                  <a:gd name="T2" fmla="*/ 0 w 22"/>
                  <a:gd name="T3" fmla="*/ 0 h 72"/>
                  <a:gd name="T4" fmla="*/ 22 w 22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72">
                    <a:moveTo>
                      <a:pt x="0" y="72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77" name="Rectangle 40"/>
              <p:cNvSpPr>
                <a:spLocks noChangeArrowheads="1"/>
              </p:cNvSpPr>
              <p:nvPr/>
            </p:nvSpPr>
            <p:spPr bwMode="auto">
              <a:xfrm>
                <a:off x="2503878" y="2878830"/>
                <a:ext cx="11733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Megavirus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350611266</a:t>
                </a:r>
              </a:p>
            </p:txBody>
          </p:sp>
          <p:sp>
            <p:nvSpPr>
              <p:cNvPr id="11278" name="Freeform 41"/>
              <p:cNvSpPr>
                <a:spLocks/>
              </p:cNvSpPr>
              <p:nvPr/>
            </p:nvSpPr>
            <p:spPr bwMode="auto">
              <a:xfrm>
                <a:off x="2497151" y="2824853"/>
                <a:ext cx="4036" cy="114300"/>
              </a:xfrm>
              <a:custGeom>
                <a:avLst/>
                <a:gdLst>
                  <a:gd name="T0" fmla="*/ 0 w 3"/>
                  <a:gd name="T1" fmla="*/ 0 h 72"/>
                  <a:gd name="T2" fmla="*/ 0 w 3"/>
                  <a:gd name="T3" fmla="*/ 72 h 72"/>
                  <a:gd name="T4" fmla="*/ 3 w 3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2">
                    <a:moveTo>
                      <a:pt x="0" y="0"/>
                    </a:moveTo>
                    <a:lnTo>
                      <a:pt x="0" y="72"/>
                    </a:lnTo>
                    <a:lnTo>
                      <a:pt x="3" y="72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79" name="Freeform 42"/>
              <p:cNvSpPr>
                <a:spLocks/>
              </p:cNvSpPr>
              <p:nvPr/>
            </p:nvSpPr>
            <p:spPr bwMode="auto">
              <a:xfrm>
                <a:off x="1883661" y="2821678"/>
                <a:ext cx="613490" cy="122238"/>
              </a:xfrm>
              <a:custGeom>
                <a:avLst/>
                <a:gdLst>
                  <a:gd name="T0" fmla="*/ 0 w 456"/>
                  <a:gd name="T1" fmla="*/ 77 h 77"/>
                  <a:gd name="T2" fmla="*/ 0 w 456"/>
                  <a:gd name="T3" fmla="*/ 0 h 77"/>
                  <a:gd name="T4" fmla="*/ 456 w 456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6" h="77">
                    <a:moveTo>
                      <a:pt x="0" y="77"/>
                    </a:moveTo>
                    <a:lnTo>
                      <a:pt x="0" y="0"/>
                    </a:lnTo>
                    <a:lnTo>
                      <a:pt x="45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0" name="Rectangle 43"/>
              <p:cNvSpPr>
                <a:spLocks noChangeArrowheads="1"/>
              </p:cNvSpPr>
              <p:nvPr/>
            </p:nvSpPr>
            <p:spPr bwMode="auto">
              <a:xfrm>
                <a:off x="2541549" y="3010593"/>
                <a:ext cx="93615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CroV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310831208</a:t>
                </a:r>
              </a:p>
            </p:txBody>
          </p:sp>
          <p:sp>
            <p:nvSpPr>
              <p:cNvPr id="11281" name="Freeform 44"/>
              <p:cNvSpPr>
                <a:spLocks/>
              </p:cNvSpPr>
              <p:nvPr/>
            </p:nvSpPr>
            <p:spPr bwMode="auto">
              <a:xfrm>
                <a:off x="1883661" y="2950265"/>
                <a:ext cx="656542" cy="122238"/>
              </a:xfrm>
              <a:custGeom>
                <a:avLst/>
                <a:gdLst>
                  <a:gd name="T0" fmla="*/ 0 w 488"/>
                  <a:gd name="T1" fmla="*/ 0 h 77"/>
                  <a:gd name="T2" fmla="*/ 0 w 488"/>
                  <a:gd name="T3" fmla="*/ 77 h 77"/>
                  <a:gd name="T4" fmla="*/ 488 w 488"/>
                  <a:gd name="T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8" h="77">
                    <a:moveTo>
                      <a:pt x="0" y="0"/>
                    </a:moveTo>
                    <a:lnTo>
                      <a:pt x="0" y="77"/>
                    </a:lnTo>
                    <a:lnTo>
                      <a:pt x="488" y="77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2" name="Freeform 45"/>
              <p:cNvSpPr>
                <a:spLocks/>
              </p:cNvSpPr>
              <p:nvPr/>
            </p:nvSpPr>
            <p:spPr bwMode="auto">
              <a:xfrm>
                <a:off x="1743742" y="2599428"/>
                <a:ext cx="139919" cy="347663"/>
              </a:xfrm>
              <a:custGeom>
                <a:avLst/>
                <a:gdLst>
                  <a:gd name="T0" fmla="*/ 0 w 104"/>
                  <a:gd name="T1" fmla="*/ 0 h 219"/>
                  <a:gd name="T2" fmla="*/ 0 w 104"/>
                  <a:gd name="T3" fmla="*/ 219 h 219"/>
                  <a:gd name="T4" fmla="*/ 104 w 104"/>
                  <a:gd name="T5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219">
                    <a:moveTo>
                      <a:pt x="0" y="0"/>
                    </a:moveTo>
                    <a:lnTo>
                      <a:pt x="0" y="219"/>
                    </a:lnTo>
                    <a:lnTo>
                      <a:pt x="104" y="219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3" name="Freeform 46"/>
              <p:cNvSpPr>
                <a:spLocks/>
              </p:cNvSpPr>
              <p:nvPr/>
            </p:nvSpPr>
            <p:spPr bwMode="auto">
              <a:xfrm>
                <a:off x="1603823" y="2597840"/>
                <a:ext cx="139919" cy="303213"/>
              </a:xfrm>
              <a:custGeom>
                <a:avLst/>
                <a:gdLst>
                  <a:gd name="T0" fmla="*/ 0 w 104"/>
                  <a:gd name="T1" fmla="*/ 191 h 191"/>
                  <a:gd name="T2" fmla="*/ 0 w 104"/>
                  <a:gd name="T3" fmla="*/ 0 h 191"/>
                  <a:gd name="T4" fmla="*/ 104 w 104"/>
                  <a:gd name="T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91">
                    <a:moveTo>
                      <a:pt x="0" y="191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4" name="Rectangle 47"/>
              <p:cNvSpPr>
                <a:spLocks noChangeArrowheads="1"/>
              </p:cNvSpPr>
              <p:nvPr/>
            </p:nvSpPr>
            <p:spPr bwMode="auto">
              <a:xfrm>
                <a:off x="2050487" y="3137594"/>
                <a:ext cx="78867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Prasinoviruses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85" name="Freeform 48"/>
              <p:cNvSpPr>
                <a:spLocks/>
              </p:cNvSpPr>
              <p:nvPr/>
            </p:nvSpPr>
            <p:spPr bwMode="auto">
              <a:xfrm>
                <a:off x="1965729" y="3194740"/>
                <a:ext cx="83413" cy="33338"/>
              </a:xfrm>
              <a:custGeom>
                <a:avLst/>
                <a:gdLst>
                  <a:gd name="T0" fmla="*/ 0 w 62"/>
                  <a:gd name="T1" fmla="*/ 11 h 21"/>
                  <a:gd name="T2" fmla="*/ 0 w 62"/>
                  <a:gd name="T3" fmla="*/ 10 h 21"/>
                  <a:gd name="T4" fmla="*/ 62 w 62"/>
                  <a:gd name="T5" fmla="*/ 0 h 21"/>
                  <a:gd name="T6" fmla="*/ 62 w 62"/>
                  <a:gd name="T7" fmla="*/ 21 h 21"/>
                  <a:gd name="T8" fmla="*/ 0 w 6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0" y="11"/>
                    </a:moveTo>
                    <a:lnTo>
                      <a:pt x="0" y="10"/>
                    </a:lnTo>
                    <a:lnTo>
                      <a:pt x="62" y="0"/>
                    </a:lnTo>
                    <a:lnTo>
                      <a:pt x="62" y="2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6" name="Line 49"/>
              <p:cNvSpPr>
                <a:spLocks noChangeShapeType="1"/>
              </p:cNvSpPr>
              <p:nvPr/>
            </p:nvSpPr>
            <p:spPr bwMode="auto">
              <a:xfrm>
                <a:off x="1606514" y="3215377"/>
                <a:ext cx="356524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7" name="Line 50"/>
              <p:cNvSpPr>
                <a:spLocks noChangeShapeType="1"/>
              </p:cNvSpPr>
              <p:nvPr/>
            </p:nvSpPr>
            <p:spPr bwMode="auto">
              <a:xfrm>
                <a:off x="1603823" y="2912165"/>
                <a:ext cx="0" cy="303213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8" name="Freeform 51"/>
              <p:cNvSpPr>
                <a:spLocks/>
              </p:cNvSpPr>
              <p:nvPr/>
            </p:nvSpPr>
            <p:spPr bwMode="auto">
              <a:xfrm>
                <a:off x="1431132" y="2904228"/>
                <a:ext cx="172692" cy="252413"/>
              </a:xfrm>
              <a:custGeom>
                <a:avLst/>
                <a:gdLst>
                  <a:gd name="T0" fmla="*/ 0 w 87"/>
                  <a:gd name="T1" fmla="*/ 159 h 159"/>
                  <a:gd name="T2" fmla="*/ 0 w 87"/>
                  <a:gd name="T3" fmla="*/ 0 h 159"/>
                  <a:gd name="T4" fmla="*/ 87 w 87"/>
                  <a:gd name="T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159">
                    <a:moveTo>
                      <a:pt x="0" y="159"/>
                    </a:moveTo>
                    <a:lnTo>
                      <a:pt x="0" y="0"/>
                    </a:lnTo>
                    <a:lnTo>
                      <a:pt x="87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89" name="Rectangle 52"/>
              <p:cNvSpPr>
                <a:spLocks noChangeArrowheads="1"/>
              </p:cNvSpPr>
              <p:nvPr/>
            </p:nvSpPr>
            <p:spPr bwMode="auto">
              <a:xfrm>
                <a:off x="2248257" y="3286024"/>
                <a:ext cx="95539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q3 </a:t>
                </a:r>
                <a:r>
                  <a:rPr lang="en-US" sz="9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Ectsi13242603</a:t>
                </a:r>
              </a:p>
            </p:txBody>
          </p:sp>
          <p:sp>
            <p:nvSpPr>
              <p:cNvPr id="11290" name="Freeform 53"/>
              <p:cNvSpPr>
                <a:spLocks/>
              </p:cNvSpPr>
              <p:nvPr/>
            </p:nvSpPr>
            <p:spPr bwMode="auto">
              <a:xfrm>
                <a:off x="2113720" y="3350315"/>
                <a:ext cx="133192" cy="63500"/>
              </a:xfrm>
              <a:custGeom>
                <a:avLst/>
                <a:gdLst>
                  <a:gd name="T0" fmla="*/ 0 w 99"/>
                  <a:gd name="T1" fmla="*/ 40 h 40"/>
                  <a:gd name="T2" fmla="*/ 0 w 99"/>
                  <a:gd name="T3" fmla="*/ 0 h 40"/>
                  <a:gd name="T4" fmla="*/ 99 w 99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40">
                    <a:moveTo>
                      <a:pt x="0" y="40"/>
                    </a:moveTo>
                    <a:lnTo>
                      <a:pt x="0" y="0"/>
                    </a:lnTo>
                    <a:lnTo>
                      <a:pt x="9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91" name="Rectangle 54"/>
              <p:cNvSpPr>
                <a:spLocks noChangeArrowheads="1"/>
              </p:cNvSpPr>
              <p:nvPr/>
            </p:nvSpPr>
            <p:spPr bwMode="auto">
              <a:xfrm>
                <a:off x="2237494" y="3415406"/>
                <a:ext cx="105157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q3 </a:t>
                </a:r>
                <a:r>
                  <a:rPr lang="en-US" sz="9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Felsp197322429</a:t>
                </a:r>
              </a:p>
            </p:txBody>
          </p:sp>
          <p:sp>
            <p:nvSpPr>
              <p:cNvPr id="11292" name="Freeform 55"/>
              <p:cNvSpPr>
                <a:spLocks/>
              </p:cNvSpPr>
              <p:nvPr/>
            </p:nvSpPr>
            <p:spPr bwMode="auto">
              <a:xfrm>
                <a:off x="2113720" y="3420165"/>
                <a:ext cx="121084" cy="63500"/>
              </a:xfrm>
              <a:custGeom>
                <a:avLst/>
                <a:gdLst>
                  <a:gd name="T0" fmla="*/ 0 w 90"/>
                  <a:gd name="T1" fmla="*/ 0 h 40"/>
                  <a:gd name="T2" fmla="*/ 0 w 90"/>
                  <a:gd name="T3" fmla="*/ 40 h 40"/>
                  <a:gd name="T4" fmla="*/ 90 w 90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40">
                    <a:moveTo>
                      <a:pt x="0" y="0"/>
                    </a:moveTo>
                    <a:lnTo>
                      <a:pt x="0" y="40"/>
                    </a:lnTo>
                    <a:lnTo>
                      <a:pt x="90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93" name="Freeform 56"/>
              <p:cNvSpPr>
                <a:spLocks/>
              </p:cNvSpPr>
              <p:nvPr/>
            </p:nvSpPr>
            <p:spPr bwMode="auto">
              <a:xfrm>
                <a:off x="1431131" y="3162990"/>
                <a:ext cx="682589" cy="254000"/>
              </a:xfrm>
              <a:custGeom>
                <a:avLst/>
                <a:gdLst>
                  <a:gd name="T0" fmla="*/ 0 w 466"/>
                  <a:gd name="T1" fmla="*/ 0 h 160"/>
                  <a:gd name="T2" fmla="*/ 0 w 466"/>
                  <a:gd name="T3" fmla="*/ 160 h 160"/>
                  <a:gd name="T4" fmla="*/ 466 w 466"/>
                  <a:gd name="T5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6" h="160">
                    <a:moveTo>
                      <a:pt x="0" y="0"/>
                    </a:moveTo>
                    <a:lnTo>
                      <a:pt x="0" y="160"/>
                    </a:lnTo>
                    <a:lnTo>
                      <a:pt x="466" y="16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95" name="Rectangle 58"/>
              <p:cNvSpPr>
                <a:spLocks noChangeArrowheads="1"/>
              </p:cNvSpPr>
              <p:nvPr/>
            </p:nvSpPr>
            <p:spPr bwMode="auto">
              <a:xfrm>
                <a:off x="1899805" y="3561455"/>
                <a:ext cx="737381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Chloroviruses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96" name="Freeform 59"/>
              <p:cNvSpPr>
                <a:spLocks/>
              </p:cNvSpPr>
              <p:nvPr/>
            </p:nvSpPr>
            <p:spPr bwMode="auto">
              <a:xfrm>
                <a:off x="1749123" y="3617808"/>
                <a:ext cx="149336" cy="33338"/>
              </a:xfrm>
              <a:custGeom>
                <a:avLst/>
                <a:gdLst>
                  <a:gd name="T0" fmla="*/ 0 w 111"/>
                  <a:gd name="T1" fmla="*/ 11 h 21"/>
                  <a:gd name="T2" fmla="*/ 0 w 111"/>
                  <a:gd name="T3" fmla="*/ 10 h 21"/>
                  <a:gd name="T4" fmla="*/ 111 w 111"/>
                  <a:gd name="T5" fmla="*/ 0 h 21"/>
                  <a:gd name="T6" fmla="*/ 111 w 111"/>
                  <a:gd name="T7" fmla="*/ 21 h 21"/>
                  <a:gd name="T8" fmla="*/ 0 w 111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1">
                    <a:moveTo>
                      <a:pt x="0" y="11"/>
                    </a:moveTo>
                    <a:lnTo>
                      <a:pt x="0" y="10"/>
                    </a:lnTo>
                    <a:lnTo>
                      <a:pt x="111" y="0"/>
                    </a:lnTo>
                    <a:lnTo>
                      <a:pt x="111" y="2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97" name="Line 60"/>
              <p:cNvSpPr>
                <a:spLocks noChangeShapeType="1"/>
              </p:cNvSpPr>
              <p:nvPr/>
            </p:nvSpPr>
            <p:spPr bwMode="auto">
              <a:xfrm>
                <a:off x="1432961" y="3633683"/>
                <a:ext cx="313472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98" name="Line 61"/>
              <p:cNvSpPr>
                <a:spLocks noChangeShapeType="1"/>
              </p:cNvSpPr>
              <p:nvPr/>
            </p:nvSpPr>
            <p:spPr bwMode="auto">
              <a:xfrm>
                <a:off x="1430270" y="3402702"/>
                <a:ext cx="0" cy="22860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299" name="Freeform 62"/>
              <p:cNvSpPr>
                <a:spLocks/>
              </p:cNvSpPr>
              <p:nvPr/>
            </p:nvSpPr>
            <p:spPr bwMode="auto">
              <a:xfrm>
                <a:off x="1297078" y="3267075"/>
                <a:ext cx="133192" cy="416616"/>
              </a:xfrm>
              <a:custGeom>
                <a:avLst/>
                <a:gdLst>
                  <a:gd name="T0" fmla="*/ 0 w 99"/>
                  <a:gd name="T1" fmla="*/ 185 h 185"/>
                  <a:gd name="T2" fmla="*/ 0 w 99"/>
                  <a:gd name="T3" fmla="*/ 0 h 185"/>
                  <a:gd name="T4" fmla="*/ 99 w 99"/>
                  <a:gd name="T5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85">
                    <a:moveTo>
                      <a:pt x="0" y="185"/>
                    </a:moveTo>
                    <a:lnTo>
                      <a:pt x="0" y="0"/>
                    </a:lnTo>
                    <a:lnTo>
                      <a:pt x="9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00" name="Rectangle 63"/>
              <p:cNvSpPr>
                <a:spLocks noChangeArrowheads="1"/>
              </p:cNvSpPr>
              <p:nvPr/>
            </p:nvSpPr>
            <p:spPr bwMode="auto">
              <a:xfrm>
                <a:off x="2733937" y="3690837"/>
                <a:ext cx="13465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Marseillevirus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284504238</a:t>
                </a:r>
              </a:p>
            </p:txBody>
          </p:sp>
          <p:sp>
            <p:nvSpPr>
              <p:cNvPr id="11301" name="Freeform 64"/>
              <p:cNvSpPr>
                <a:spLocks/>
              </p:cNvSpPr>
              <p:nvPr/>
            </p:nvSpPr>
            <p:spPr bwMode="auto">
              <a:xfrm>
                <a:off x="2541549" y="3761478"/>
                <a:ext cx="191043" cy="63500"/>
              </a:xfrm>
              <a:custGeom>
                <a:avLst/>
                <a:gdLst>
                  <a:gd name="T0" fmla="*/ 0 w 142"/>
                  <a:gd name="T1" fmla="*/ 40 h 40"/>
                  <a:gd name="T2" fmla="*/ 0 w 142"/>
                  <a:gd name="T3" fmla="*/ 0 h 40"/>
                  <a:gd name="T4" fmla="*/ 142 w 1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40">
                    <a:moveTo>
                      <a:pt x="0" y="40"/>
                    </a:moveTo>
                    <a:lnTo>
                      <a:pt x="0" y="0"/>
                    </a:lnTo>
                    <a:lnTo>
                      <a:pt x="142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02" name="Rectangle 65"/>
              <p:cNvSpPr>
                <a:spLocks noChangeArrowheads="1"/>
              </p:cNvSpPr>
              <p:nvPr/>
            </p:nvSpPr>
            <p:spPr bwMode="auto">
              <a:xfrm>
                <a:off x="2725865" y="3820218"/>
                <a:ext cx="139140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Lausannevirus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327409753</a:t>
                </a:r>
              </a:p>
            </p:txBody>
          </p:sp>
          <p:sp>
            <p:nvSpPr>
              <p:cNvPr id="11303" name="Freeform 66"/>
              <p:cNvSpPr>
                <a:spLocks/>
              </p:cNvSpPr>
              <p:nvPr/>
            </p:nvSpPr>
            <p:spPr bwMode="auto">
              <a:xfrm>
                <a:off x="2541549" y="3831328"/>
                <a:ext cx="182971" cy="63500"/>
              </a:xfrm>
              <a:custGeom>
                <a:avLst/>
                <a:gdLst>
                  <a:gd name="T0" fmla="*/ 0 w 136"/>
                  <a:gd name="T1" fmla="*/ 0 h 40"/>
                  <a:gd name="T2" fmla="*/ 0 w 136"/>
                  <a:gd name="T3" fmla="*/ 40 h 40"/>
                  <a:gd name="T4" fmla="*/ 136 w 136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" h="40">
                    <a:moveTo>
                      <a:pt x="0" y="0"/>
                    </a:moveTo>
                    <a:lnTo>
                      <a:pt x="0" y="40"/>
                    </a:lnTo>
                    <a:lnTo>
                      <a:pt x="136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04" name="Freeform 67"/>
              <p:cNvSpPr>
                <a:spLocks/>
              </p:cNvSpPr>
              <p:nvPr/>
            </p:nvSpPr>
            <p:spPr bwMode="auto">
              <a:xfrm>
                <a:off x="1379146" y="3828153"/>
                <a:ext cx="1162403" cy="150813"/>
              </a:xfrm>
              <a:custGeom>
                <a:avLst/>
                <a:gdLst>
                  <a:gd name="T0" fmla="*/ 0 w 864"/>
                  <a:gd name="T1" fmla="*/ 95 h 95"/>
                  <a:gd name="T2" fmla="*/ 0 w 864"/>
                  <a:gd name="T3" fmla="*/ 0 h 95"/>
                  <a:gd name="T4" fmla="*/ 864 w 864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4" h="95">
                    <a:moveTo>
                      <a:pt x="0" y="95"/>
                    </a:moveTo>
                    <a:lnTo>
                      <a:pt x="0" y="0"/>
                    </a:lnTo>
                    <a:lnTo>
                      <a:pt x="86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05" name="Rectangle 68"/>
              <p:cNvSpPr>
                <a:spLocks noChangeArrowheads="1"/>
              </p:cNvSpPr>
              <p:nvPr/>
            </p:nvSpPr>
            <p:spPr bwMode="auto">
              <a:xfrm>
                <a:off x="2363960" y="3959918"/>
                <a:ext cx="73096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 </a:t>
                </a:r>
                <a:r>
                  <a:rPr lang="en-US" sz="900" dirty="0" err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Chloroviruses</a:t>
                </a:r>
                <a:endParaRPr lang="en-US" sz="9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06" name="Freeform 69"/>
              <p:cNvSpPr>
                <a:spLocks/>
              </p:cNvSpPr>
              <p:nvPr/>
            </p:nvSpPr>
            <p:spPr bwMode="auto">
              <a:xfrm>
                <a:off x="1945548" y="4017065"/>
                <a:ext cx="417066" cy="33338"/>
              </a:xfrm>
              <a:custGeom>
                <a:avLst/>
                <a:gdLst>
                  <a:gd name="T0" fmla="*/ 0 w 310"/>
                  <a:gd name="T1" fmla="*/ 11 h 21"/>
                  <a:gd name="T2" fmla="*/ 0 w 310"/>
                  <a:gd name="T3" fmla="*/ 10 h 21"/>
                  <a:gd name="T4" fmla="*/ 310 w 310"/>
                  <a:gd name="T5" fmla="*/ 0 h 21"/>
                  <a:gd name="T6" fmla="*/ 310 w 310"/>
                  <a:gd name="T7" fmla="*/ 21 h 21"/>
                  <a:gd name="T8" fmla="*/ 0 w 310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21">
                    <a:moveTo>
                      <a:pt x="0" y="11"/>
                    </a:moveTo>
                    <a:lnTo>
                      <a:pt x="0" y="10"/>
                    </a:lnTo>
                    <a:lnTo>
                      <a:pt x="310" y="0"/>
                    </a:lnTo>
                    <a:lnTo>
                      <a:pt x="310" y="2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07" name="Line 70"/>
              <p:cNvSpPr>
                <a:spLocks noChangeShapeType="1"/>
              </p:cNvSpPr>
              <p:nvPr/>
            </p:nvSpPr>
            <p:spPr bwMode="auto">
              <a:xfrm flipV="1">
                <a:off x="1381125" y="4032940"/>
                <a:ext cx="563077" cy="898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08" name="Rectangle 71"/>
              <p:cNvSpPr>
                <a:spLocks noChangeArrowheads="1"/>
              </p:cNvSpPr>
              <p:nvPr/>
            </p:nvSpPr>
            <p:spPr bwMode="auto">
              <a:xfrm>
                <a:off x="2269783" y="4098031"/>
                <a:ext cx="10259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9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q2 Emihu73852490</a:t>
                </a:r>
              </a:p>
            </p:txBody>
          </p:sp>
          <p:sp>
            <p:nvSpPr>
              <p:cNvPr id="11309" name="Freeform 72"/>
              <p:cNvSpPr>
                <a:spLocks/>
              </p:cNvSpPr>
              <p:nvPr/>
            </p:nvSpPr>
            <p:spPr bwMode="auto">
              <a:xfrm>
                <a:off x="1632076" y="4172640"/>
                <a:ext cx="636361" cy="66675"/>
              </a:xfrm>
              <a:custGeom>
                <a:avLst/>
                <a:gdLst>
                  <a:gd name="T0" fmla="*/ 0 w 473"/>
                  <a:gd name="T1" fmla="*/ 42 h 42"/>
                  <a:gd name="T2" fmla="*/ 0 w 473"/>
                  <a:gd name="T3" fmla="*/ 0 h 42"/>
                  <a:gd name="T4" fmla="*/ 473 w 473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3" h="42">
                    <a:moveTo>
                      <a:pt x="0" y="42"/>
                    </a:moveTo>
                    <a:lnTo>
                      <a:pt x="0" y="0"/>
                    </a:lnTo>
                    <a:lnTo>
                      <a:pt x="473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10" name="Rectangle 73"/>
              <p:cNvSpPr>
                <a:spLocks noChangeArrowheads="1"/>
              </p:cNvSpPr>
              <p:nvPr/>
            </p:nvSpPr>
            <p:spPr bwMode="auto">
              <a:xfrm>
                <a:off x="2166189" y="4237731"/>
                <a:ext cx="60272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R="0" lvl="0" indent="0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 </a:t>
                </a:r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Eukaryotes</a:t>
                </a:r>
              </a:p>
            </p:txBody>
          </p:sp>
          <p:sp>
            <p:nvSpPr>
              <p:cNvPr id="11311" name="Freeform 74"/>
              <p:cNvSpPr>
                <a:spLocks/>
              </p:cNvSpPr>
              <p:nvPr/>
            </p:nvSpPr>
            <p:spPr bwMode="auto">
              <a:xfrm>
                <a:off x="1714144" y="4255190"/>
                <a:ext cx="449355" cy="111125"/>
              </a:xfrm>
              <a:custGeom>
                <a:avLst/>
                <a:gdLst>
                  <a:gd name="T0" fmla="*/ 0 w 334"/>
                  <a:gd name="T1" fmla="*/ 36 h 70"/>
                  <a:gd name="T2" fmla="*/ 0 w 334"/>
                  <a:gd name="T3" fmla="*/ 35 h 70"/>
                  <a:gd name="T4" fmla="*/ 334 w 334"/>
                  <a:gd name="T5" fmla="*/ 0 h 70"/>
                  <a:gd name="T6" fmla="*/ 334 w 334"/>
                  <a:gd name="T7" fmla="*/ 70 h 70"/>
                  <a:gd name="T8" fmla="*/ 0 w 334"/>
                  <a:gd name="T9" fmla="*/ 3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" h="70">
                    <a:moveTo>
                      <a:pt x="0" y="36"/>
                    </a:moveTo>
                    <a:lnTo>
                      <a:pt x="0" y="35"/>
                    </a:lnTo>
                    <a:lnTo>
                      <a:pt x="334" y="0"/>
                    </a:lnTo>
                    <a:lnTo>
                      <a:pt x="334" y="7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12" name="Line 75"/>
              <p:cNvSpPr>
                <a:spLocks noChangeShapeType="1"/>
              </p:cNvSpPr>
              <p:nvPr/>
            </p:nvSpPr>
            <p:spPr bwMode="auto">
              <a:xfrm>
                <a:off x="1634767" y="4310753"/>
                <a:ext cx="76686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13" name="Line 76"/>
              <p:cNvSpPr>
                <a:spLocks noChangeShapeType="1"/>
              </p:cNvSpPr>
              <p:nvPr/>
            </p:nvSpPr>
            <p:spPr bwMode="auto">
              <a:xfrm>
                <a:off x="1632076" y="4244078"/>
                <a:ext cx="0" cy="66675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14" name="Freeform 77"/>
              <p:cNvSpPr>
                <a:spLocks/>
              </p:cNvSpPr>
              <p:nvPr/>
            </p:nvSpPr>
            <p:spPr bwMode="auto">
              <a:xfrm>
                <a:off x="1378744" y="3979069"/>
                <a:ext cx="253333" cy="263421"/>
              </a:xfrm>
              <a:custGeom>
                <a:avLst/>
                <a:gdLst>
                  <a:gd name="T0" fmla="*/ 0 w 138"/>
                  <a:gd name="T1" fmla="*/ 0 h 64"/>
                  <a:gd name="T2" fmla="*/ 0 w 138"/>
                  <a:gd name="T3" fmla="*/ 64 h 64"/>
                  <a:gd name="T4" fmla="*/ 138 w 138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64">
                    <a:moveTo>
                      <a:pt x="0" y="0"/>
                    </a:moveTo>
                    <a:lnTo>
                      <a:pt x="0" y="64"/>
                    </a:lnTo>
                    <a:lnTo>
                      <a:pt x="138" y="64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17" name="Freeform 80"/>
              <p:cNvSpPr>
                <a:spLocks/>
              </p:cNvSpPr>
              <p:nvPr/>
            </p:nvSpPr>
            <p:spPr bwMode="auto">
              <a:xfrm>
                <a:off x="1297078" y="3688453"/>
                <a:ext cx="82067" cy="293688"/>
              </a:xfrm>
              <a:custGeom>
                <a:avLst/>
                <a:gdLst>
                  <a:gd name="T0" fmla="*/ 0 w 61"/>
                  <a:gd name="T1" fmla="*/ 0 h 185"/>
                  <a:gd name="T2" fmla="*/ 0 w 61"/>
                  <a:gd name="T3" fmla="*/ 185 h 185"/>
                  <a:gd name="T4" fmla="*/ 61 w 61"/>
                  <a:gd name="T5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185">
                    <a:moveTo>
                      <a:pt x="0" y="0"/>
                    </a:moveTo>
                    <a:lnTo>
                      <a:pt x="0" y="185"/>
                    </a:lnTo>
                    <a:lnTo>
                      <a:pt x="61" y="185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18" name="Rectangle 81"/>
              <p:cNvSpPr>
                <a:spLocks noChangeArrowheads="1"/>
              </p:cNvSpPr>
              <p:nvPr/>
            </p:nvSpPr>
            <p:spPr bwMode="auto">
              <a:xfrm>
                <a:off x="2487705" y="251211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19" name="Rectangle 82"/>
              <p:cNvSpPr>
                <a:spLocks noChangeArrowheads="1"/>
              </p:cNvSpPr>
              <p:nvPr/>
            </p:nvSpPr>
            <p:spPr bwMode="auto">
              <a:xfrm>
                <a:off x="2341774" y="2609747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0" name="Rectangle 83"/>
              <p:cNvSpPr>
                <a:spLocks noChangeArrowheads="1"/>
              </p:cNvSpPr>
              <p:nvPr/>
            </p:nvSpPr>
            <p:spPr bwMode="auto">
              <a:xfrm>
                <a:off x="2316533" y="282485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1" name="Rectangle 84"/>
              <p:cNvSpPr>
                <a:spLocks noChangeArrowheads="1"/>
              </p:cNvSpPr>
              <p:nvPr/>
            </p:nvSpPr>
            <p:spPr bwMode="auto">
              <a:xfrm>
                <a:off x="1897355" y="289311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0.81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2" name="Rectangle 85"/>
              <p:cNvSpPr>
                <a:spLocks noChangeArrowheads="1"/>
              </p:cNvSpPr>
              <p:nvPr/>
            </p:nvSpPr>
            <p:spPr bwMode="auto">
              <a:xfrm>
                <a:off x="2039387" y="143420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3" name="Rectangle 86"/>
              <p:cNvSpPr>
                <a:spLocks noChangeArrowheads="1"/>
              </p:cNvSpPr>
              <p:nvPr/>
            </p:nvSpPr>
            <p:spPr bwMode="auto">
              <a:xfrm>
                <a:off x="1920672" y="153183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4" name="Rectangle 87"/>
              <p:cNvSpPr>
                <a:spLocks noChangeArrowheads="1"/>
              </p:cNvSpPr>
              <p:nvPr/>
            </p:nvSpPr>
            <p:spPr bwMode="auto">
              <a:xfrm>
                <a:off x="1849655" y="181440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6" name="Rectangle 89"/>
              <p:cNvSpPr>
                <a:spLocks noChangeArrowheads="1"/>
              </p:cNvSpPr>
              <p:nvPr/>
            </p:nvSpPr>
            <p:spPr bwMode="auto">
              <a:xfrm>
                <a:off x="2051795" y="1970777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7" name="Rectangle 90"/>
              <p:cNvSpPr>
                <a:spLocks noChangeArrowheads="1"/>
              </p:cNvSpPr>
              <p:nvPr/>
            </p:nvSpPr>
            <p:spPr bwMode="auto">
              <a:xfrm>
                <a:off x="2044000" y="175249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8" name="Rectangle 91"/>
              <p:cNvSpPr>
                <a:spLocks noChangeArrowheads="1"/>
              </p:cNvSpPr>
              <p:nvPr/>
            </p:nvSpPr>
            <p:spPr bwMode="auto">
              <a:xfrm>
                <a:off x="1830629" y="199062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9" name="Rectangle 92"/>
              <p:cNvSpPr>
                <a:spLocks noChangeArrowheads="1"/>
              </p:cNvSpPr>
              <p:nvPr/>
            </p:nvSpPr>
            <p:spPr bwMode="auto">
              <a:xfrm>
                <a:off x="1789232" y="214540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0" name="Rectangle 93"/>
              <p:cNvSpPr>
                <a:spLocks noChangeArrowheads="1"/>
              </p:cNvSpPr>
              <p:nvPr/>
            </p:nvSpPr>
            <p:spPr bwMode="auto">
              <a:xfrm>
                <a:off x="1557410" y="248750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0.83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1" name="Rectangle 94"/>
              <p:cNvSpPr>
                <a:spLocks noChangeArrowheads="1"/>
              </p:cNvSpPr>
              <p:nvPr/>
            </p:nvSpPr>
            <p:spPr bwMode="auto">
              <a:xfrm>
                <a:off x="1804152" y="322807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2" name="Rectangle 95"/>
              <p:cNvSpPr>
                <a:spLocks noChangeArrowheads="1"/>
              </p:cNvSpPr>
              <p:nvPr/>
            </p:nvSpPr>
            <p:spPr bwMode="auto">
              <a:xfrm>
                <a:off x="1425982" y="280262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3" name="Rectangle 96"/>
              <p:cNvSpPr>
                <a:spLocks noChangeArrowheads="1"/>
              </p:cNvSpPr>
              <p:nvPr/>
            </p:nvSpPr>
            <p:spPr bwMode="auto">
              <a:xfrm>
                <a:off x="1935474" y="342730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5" name="Rectangle 98"/>
              <p:cNvSpPr>
                <a:spLocks noChangeArrowheads="1"/>
              </p:cNvSpPr>
              <p:nvPr/>
            </p:nvSpPr>
            <p:spPr bwMode="auto">
              <a:xfrm>
                <a:off x="1637350" y="432821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6" name="Rectangle 99"/>
              <p:cNvSpPr>
                <a:spLocks noChangeArrowheads="1"/>
              </p:cNvSpPr>
              <p:nvPr/>
            </p:nvSpPr>
            <p:spPr bwMode="auto">
              <a:xfrm>
                <a:off x="1432803" y="424884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7" name="Rectangle 100"/>
              <p:cNvSpPr>
                <a:spLocks noChangeArrowheads="1"/>
              </p:cNvSpPr>
              <p:nvPr/>
            </p:nvSpPr>
            <p:spPr bwMode="auto">
              <a:xfrm>
                <a:off x="1845883" y="393134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9" name="Rectangle 102"/>
              <p:cNvSpPr>
                <a:spLocks noChangeArrowheads="1"/>
              </p:cNvSpPr>
              <p:nvPr/>
            </p:nvSpPr>
            <p:spPr bwMode="auto">
              <a:xfrm>
                <a:off x="2368064" y="373210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40" name="Rectangle 103"/>
              <p:cNvSpPr>
                <a:spLocks noChangeArrowheads="1"/>
              </p:cNvSpPr>
              <p:nvPr/>
            </p:nvSpPr>
            <p:spPr bwMode="auto">
              <a:xfrm>
                <a:off x="1250047" y="316457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41" name="Rectangle 104"/>
              <p:cNvSpPr>
                <a:spLocks noChangeArrowheads="1"/>
              </p:cNvSpPr>
              <p:nvPr/>
            </p:nvSpPr>
            <p:spPr bwMode="auto">
              <a:xfrm>
                <a:off x="1658984" y="365114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42" name="Line 105"/>
              <p:cNvSpPr>
                <a:spLocks noChangeShapeType="1"/>
              </p:cNvSpPr>
              <p:nvPr/>
            </p:nvSpPr>
            <p:spPr bwMode="auto">
              <a:xfrm>
                <a:off x="1493503" y="4577453"/>
                <a:ext cx="122429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43" name="Line 106"/>
              <p:cNvSpPr>
                <a:spLocks noChangeShapeType="1"/>
              </p:cNvSpPr>
              <p:nvPr/>
            </p:nvSpPr>
            <p:spPr bwMode="auto">
              <a:xfrm>
                <a:off x="1493503" y="4555228"/>
                <a:ext cx="0" cy="4445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44" name="Line 107"/>
              <p:cNvSpPr>
                <a:spLocks noChangeShapeType="1"/>
              </p:cNvSpPr>
              <p:nvPr/>
            </p:nvSpPr>
            <p:spPr bwMode="auto">
              <a:xfrm>
                <a:off x="1615932" y="4555228"/>
                <a:ext cx="0" cy="4445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345" name="Rectangle 108"/>
              <p:cNvSpPr>
                <a:spLocks noChangeArrowheads="1"/>
              </p:cNvSpPr>
              <p:nvPr/>
            </p:nvSpPr>
            <p:spPr bwMode="auto">
              <a:xfrm>
                <a:off x="1524447" y="4596503"/>
                <a:ext cx="10596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0.2</a:t>
                </a: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4" name="Group 233"/>
            <p:cNvGrpSpPr/>
            <p:nvPr/>
          </p:nvGrpSpPr>
          <p:grpSpPr>
            <a:xfrm>
              <a:off x="5582216" y="1493164"/>
              <a:ext cx="3124671" cy="3272743"/>
              <a:chOff x="5639286" y="1500642"/>
              <a:chExt cx="4149857" cy="3272743"/>
            </a:xfrm>
          </p:grpSpPr>
          <p:sp>
            <p:nvSpPr>
              <p:cNvPr id="235" name="Rectangle 112"/>
              <p:cNvSpPr>
                <a:spLocks noChangeArrowheads="1"/>
              </p:cNvSpPr>
              <p:nvPr/>
            </p:nvSpPr>
            <p:spPr bwMode="auto">
              <a:xfrm>
                <a:off x="7123113" y="1500642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env144031040</a:t>
                </a:r>
              </a:p>
            </p:txBody>
          </p:sp>
          <p:sp>
            <p:nvSpPr>
              <p:cNvPr id="236" name="Freeform 113"/>
              <p:cNvSpPr>
                <a:spLocks/>
              </p:cNvSpPr>
              <p:nvPr/>
            </p:nvSpPr>
            <p:spPr bwMode="auto">
              <a:xfrm>
                <a:off x="6977063" y="1568450"/>
                <a:ext cx="142875" cy="60325"/>
              </a:xfrm>
              <a:custGeom>
                <a:avLst/>
                <a:gdLst>
                  <a:gd name="T0" fmla="*/ 0 w 90"/>
                  <a:gd name="T1" fmla="*/ 38 h 38"/>
                  <a:gd name="T2" fmla="*/ 0 w 90"/>
                  <a:gd name="T3" fmla="*/ 0 h 38"/>
                  <a:gd name="T4" fmla="*/ 90 w 90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38">
                    <a:moveTo>
                      <a:pt x="0" y="38"/>
                    </a:moveTo>
                    <a:lnTo>
                      <a:pt x="0" y="0"/>
                    </a:lnTo>
                    <a:lnTo>
                      <a:pt x="90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37" name="Rectangle 114"/>
              <p:cNvSpPr>
                <a:spLocks noChangeArrowheads="1"/>
              </p:cNvSpPr>
              <p:nvPr/>
            </p:nvSpPr>
            <p:spPr bwMode="auto">
              <a:xfrm>
                <a:off x="7064375" y="1629229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Phaglob357289857</a:t>
                </a:r>
              </a:p>
            </p:txBody>
          </p:sp>
          <p:sp>
            <p:nvSpPr>
              <p:cNvPr id="238" name="Freeform 115"/>
              <p:cNvSpPr>
                <a:spLocks/>
              </p:cNvSpPr>
              <p:nvPr/>
            </p:nvSpPr>
            <p:spPr bwMode="auto">
              <a:xfrm>
                <a:off x="6977063" y="1635125"/>
                <a:ext cx="84138" cy="60325"/>
              </a:xfrm>
              <a:custGeom>
                <a:avLst/>
                <a:gdLst>
                  <a:gd name="T0" fmla="*/ 0 w 53"/>
                  <a:gd name="T1" fmla="*/ 0 h 38"/>
                  <a:gd name="T2" fmla="*/ 0 w 53"/>
                  <a:gd name="T3" fmla="*/ 38 h 38"/>
                  <a:gd name="T4" fmla="*/ 53 w 53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38">
                    <a:moveTo>
                      <a:pt x="0" y="0"/>
                    </a:moveTo>
                    <a:lnTo>
                      <a:pt x="0" y="38"/>
                    </a:lnTo>
                    <a:lnTo>
                      <a:pt x="53" y="38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39" name="Freeform 116"/>
              <p:cNvSpPr>
                <a:spLocks/>
              </p:cNvSpPr>
              <p:nvPr/>
            </p:nvSpPr>
            <p:spPr bwMode="auto">
              <a:xfrm>
                <a:off x="6934200" y="1631950"/>
                <a:ext cx="42863" cy="93662"/>
              </a:xfrm>
              <a:custGeom>
                <a:avLst/>
                <a:gdLst>
                  <a:gd name="T0" fmla="*/ 0 w 27"/>
                  <a:gd name="T1" fmla="*/ 59 h 59"/>
                  <a:gd name="T2" fmla="*/ 0 w 27"/>
                  <a:gd name="T3" fmla="*/ 0 h 59"/>
                  <a:gd name="T4" fmla="*/ 27 w 27"/>
                  <a:gd name="T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59">
                    <a:moveTo>
                      <a:pt x="0" y="59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40" name="Rectangle 117"/>
              <p:cNvSpPr>
                <a:spLocks noChangeArrowheads="1"/>
              </p:cNvSpPr>
              <p:nvPr/>
            </p:nvSpPr>
            <p:spPr bwMode="auto">
              <a:xfrm>
                <a:off x="7056438" y="1757817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env143542043</a:t>
                </a:r>
              </a:p>
            </p:txBody>
          </p:sp>
          <p:sp>
            <p:nvSpPr>
              <p:cNvPr id="241" name="Freeform 118"/>
              <p:cNvSpPr>
                <a:spLocks/>
              </p:cNvSpPr>
              <p:nvPr/>
            </p:nvSpPr>
            <p:spPr bwMode="auto">
              <a:xfrm>
                <a:off x="6934200" y="1730375"/>
                <a:ext cx="119063" cy="93662"/>
              </a:xfrm>
              <a:custGeom>
                <a:avLst/>
                <a:gdLst>
                  <a:gd name="T0" fmla="*/ 0 w 75"/>
                  <a:gd name="T1" fmla="*/ 0 h 59"/>
                  <a:gd name="T2" fmla="*/ 0 w 75"/>
                  <a:gd name="T3" fmla="*/ 59 h 59"/>
                  <a:gd name="T4" fmla="*/ 75 w 75"/>
                  <a:gd name="T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59">
                    <a:moveTo>
                      <a:pt x="0" y="0"/>
                    </a:moveTo>
                    <a:lnTo>
                      <a:pt x="0" y="59"/>
                    </a:lnTo>
                    <a:lnTo>
                      <a:pt x="75" y="5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42" name="Freeform 119"/>
              <p:cNvSpPr>
                <a:spLocks/>
              </p:cNvSpPr>
              <p:nvPr/>
            </p:nvSpPr>
            <p:spPr bwMode="auto">
              <a:xfrm>
                <a:off x="6859588" y="1727200"/>
                <a:ext cx="74614" cy="109537"/>
              </a:xfrm>
              <a:custGeom>
                <a:avLst/>
                <a:gdLst>
                  <a:gd name="T0" fmla="*/ 0 w 47"/>
                  <a:gd name="T1" fmla="*/ 69 h 69"/>
                  <a:gd name="T2" fmla="*/ 0 w 47"/>
                  <a:gd name="T3" fmla="*/ 0 h 69"/>
                  <a:gd name="T4" fmla="*/ 47 w 47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69">
                    <a:moveTo>
                      <a:pt x="0" y="69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43" name="Rectangle 120"/>
              <p:cNvSpPr>
                <a:spLocks noChangeArrowheads="1"/>
              </p:cNvSpPr>
              <p:nvPr/>
            </p:nvSpPr>
            <p:spPr bwMode="auto">
              <a:xfrm>
                <a:off x="6959600" y="1884817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env141307370</a:t>
                </a:r>
              </a:p>
            </p:txBody>
          </p:sp>
          <p:sp>
            <p:nvSpPr>
              <p:cNvPr id="244" name="Freeform 121"/>
              <p:cNvSpPr>
                <a:spLocks/>
              </p:cNvSpPr>
              <p:nvPr/>
            </p:nvSpPr>
            <p:spPr bwMode="auto">
              <a:xfrm>
                <a:off x="6859588" y="1841500"/>
                <a:ext cx="96838" cy="109537"/>
              </a:xfrm>
              <a:custGeom>
                <a:avLst/>
                <a:gdLst>
                  <a:gd name="T0" fmla="*/ 0 w 61"/>
                  <a:gd name="T1" fmla="*/ 0 h 69"/>
                  <a:gd name="T2" fmla="*/ 0 w 61"/>
                  <a:gd name="T3" fmla="*/ 69 h 69"/>
                  <a:gd name="T4" fmla="*/ 61 w 61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9">
                    <a:moveTo>
                      <a:pt x="0" y="0"/>
                    </a:moveTo>
                    <a:lnTo>
                      <a:pt x="0" y="69"/>
                    </a:lnTo>
                    <a:lnTo>
                      <a:pt x="61" y="6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45" name="Freeform 122"/>
              <p:cNvSpPr>
                <a:spLocks/>
              </p:cNvSpPr>
              <p:nvPr/>
            </p:nvSpPr>
            <p:spPr bwMode="auto">
              <a:xfrm>
                <a:off x="6835775" y="1839913"/>
                <a:ext cx="23813" cy="117475"/>
              </a:xfrm>
              <a:custGeom>
                <a:avLst/>
                <a:gdLst>
                  <a:gd name="T0" fmla="*/ 0 w 15"/>
                  <a:gd name="T1" fmla="*/ 74 h 74"/>
                  <a:gd name="T2" fmla="*/ 0 w 15"/>
                  <a:gd name="T3" fmla="*/ 0 h 74"/>
                  <a:gd name="T4" fmla="*/ 15 w 15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4">
                    <a:moveTo>
                      <a:pt x="0" y="74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46" name="Rectangle 123"/>
              <p:cNvSpPr>
                <a:spLocks noChangeArrowheads="1"/>
              </p:cNvSpPr>
              <p:nvPr/>
            </p:nvSpPr>
            <p:spPr bwMode="auto">
              <a:xfrm>
                <a:off x="6945313" y="2013404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env135756836</a:t>
                </a:r>
              </a:p>
            </p:txBody>
          </p:sp>
          <p:sp>
            <p:nvSpPr>
              <p:cNvPr id="247" name="Freeform 124"/>
              <p:cNvSpPr>
                <a:spLocks/>
              </p:cNvSpPr>
              <p:nvPr/>
            </p:nvSpPr>
            <p:spPr bwMode="auto">
              <a:xfrm>
                <a:off x="6835775" y="1962150"/>
                <a:ext cx="106363" cy="117475"/>
              </a:xfrm>
              <a:custGeom>
                <a:avLst/>
                <a:gdLst>
                  <a:gd name="T0" fmla="*/ 0 w 67"/>
                  <a:gd name="T1" fmla="*/ 0 h 74"/>
                  <a:gd name="T2" fmla="*/ 0 w 67"/>
                  <a:gd name="T3" fmla="*/ 74 h 74"/>
                  <a:gd name="T4" fmla="*/ 67 w 67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74">
                    <a:moveTo>
                      <a:pt x="0" y="0"/>
                    </a:moveTo>
                    <a:lnTo>
                      <a:pt x="0" y="74"/>
                    </a:lnTo>
                    <a:lnTo>
                      <a:pt x="67" y="74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48" name="Freeform 125"/>
              <p:cNvSpPr>
                <a:spLocks/>
              </p:cNvSpPr>
              <p:nvPr/>
            </p:nvSpPr>
            <p:spPr bwMode="auto">
              <a:xfrm>
                <a:off x="6773881" y="1958975"/>
                <a:ext cx="61896" cy="123825"/>
              </a:xfrm>
              <a:custGeom>
                <a:avLst/>
                <a:gdLst>
                  <a:gd name="T0" fmla="*/ 0 w 13"/>
                  <a:gd name="T1" fmla="*/ 78 h 78"/>
                  <a:gd name="T2" fmla="*/ 0 w 13"/>
                  <a:gd name="T3" fmla="*/ 0 h 78"/>
                  <a:gd name="T4" fmla="*/ 13 w 13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8">
                    <a:moveTo>
                      <a:pt x="0" y="78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49" name="Rectangle 126"/>
              <p:cNvSpPr>
                <a:spLocks noChangeArrowheads="1"/>
              </p:cNvSpPr>
              <p:nvPr/>
            </p:nvSpPr>
            <p:spPr bwMode="auto">
              <a:xfrm>
                <a:off x="7021513" y="2143579"/>
                <a:ext cx="13465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environmental sequences</a:t>
                </a:r>
              </a:p>
            </p:txBody>
          </p:sp>
          <p:sp>
            <p:nvSpPr>
              <p:cNvPr id="250" name="Freeform 127"/>
              <p:cNvSpPr>
                <a:spLocks/>
              </p:cNvSpPr>
              <p:nvPr/>
            </p:nvSpPr>
            <p:spPr bwMode="auto">
              <a:xfrm>
                <a:off x="6835775" y="2154238"/>
                <a:ext cx="180975" cy="117475"/>
              </a:xfrm>
              <a:custGeom>
                <a:avLst/>
                <a:gdLst>
                  <a:gd name="T0" fmla="*/ 0 w 114"/>
                  <a:gd name="T1" fmla="*/ 37 h 74"/>
                  <a:gd name="T2" fmla="*/ 0 w 114"/>
                  <a:gd name="T3" fmla="*/ 36 h 74"/>
                  <a:gd name="T4" fmla="*/ 114 w 114"/>
                  <a:gd name="T5" fmla="*/ 0 h 74"/>
                  <a:gd name="T6" fmla="*/ 114 w 114"/>
                  <a:gd name="T7" fmla="*/ 74 h 74"/>
                  <a:gd name="T8" fmla="*/ 0 w 114"/>
                  <a:gd name="T9" fmla="*/ 3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74">
                    <a:moveTo>
                      <a:pt x="0" y="37"/>
                    </a:moveTo>
                    <a:lnTo>
                      <a:pt x="0" y="36"/>
                    </a:lnTo>
                    <a:lnTo>
                      <a:pt x="114" y="0"/>
                    </a:lnTo>
                    <a:lnTo>
                      <a:pt x="114" y="74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1" name="Line 131"/>
              <p:cNvSpPr>
                <a:spLocks noChangeShapeType="1"/>
              </p:cNvSpPr>
              <p:nvPr/>
            </p:nvSpPr>
            <p:spPr bwMode="auto">
              <a:xfrm>
                <a:off x="6777036" y="2212167"/>
                <a:ext cx="72744" cy="922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2" name="Rectangle 132"/>
              <p:cNvSpPr>
                <a:spLocks noChangeArrowheads="1"/>
              </p:cNvSpPr>
              <p:nvPr/>
            </p:nvSpPr>
            <p:spPr bwMode="auto">
              <a:xfrm>
                <a:off x="7121525" y="2278517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env143889796</a:t>
                </a:r>
              </a:p>
            </p:txBody>
          </p:sp>
          <p:sp>
            <p:nvSpPr>
              <p:cNvPr id="253" name="Freeform 133"/>
              <p:cNvSpPr>
                <a:spLocks/>
              </p:cNvSpPr>
              <p:nvPr/>
            </p:nvSpPr>
            <p:spPr bwMode="auto">
              <a:xfrm>
                <a:off x="7031038" y="2346325"/>
                <a:ext cx="87313" cy="60325"/>
              </a:xfrm>
              <a:custGeom>
                <a:avLst/>
                <a:gdLst>
                  <a:gd name="T0" fmla="*/ 0 w 55"/>
                  <a:gd name="T1" fmla="*/ 38 h 38"/>
                  <a:gd name="T2" fmla="*/ 0 w 55"/>
                  <a:gd name="T3" fmla="*/ 0 h 38"/>
                  <a:gd name="T4" fmla="*/ 55 w 55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8">
                    <a:moveTo>
                      <a:pt x="0" y="38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4" name="Rectangle 134"/>
              <p:cNvSpPr>
                <a:spLocks noChangeArrowheads="1"/>
              </p:cNvSpPr>
              <p:nvPr/>
            </p:nvSpPr>
            <p:spPr bwMode="auto">
              <a:xfrm>
                <a:off x="7132638" y="2407104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OLPV2 322511163</a:t>
                </a:r>
              </a:p>
            </p:txBody>
          </p:sp>
          <p:sp>
            <p:nvSpPr>
              <p:cNvPr id="255" name="Freeform 135"/>
              <p:cNvSpPr>
                <a:spLocks/>
              </p:cNvSpPr>
              <p:nvPr/>
            </p:nvSpPr>
            <p:spPr bwMode="auto">
              <a:xfrm>
                <a:off x="7031038" y="2411413"/>
                <a:ext cx="98425" cy="61912"/>
              </a:xfrm>
              <a:custGeom>
                <a:avLst/>
                <a:gdLst>
                  <a:gd name="T0" fmla="*/ 0 w 62"/>
                  <a:gd name="T1" fmla="*/ 0 h 39"/>
                  <a:gd name="T2" fmla="*/ 0 w 62"/>
                  <a:gd name="T3" fmla="*/ 39 h 39"/>
                  <a:gd name="T4" fmla="*/ 62 w 62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39">
                    <a:moveTo>
                      <a:pt x="0" y="0"/>
                    </a:moveTo>
                    <a:lnTo>
                      <a:pt x="0" y="39"/>
                    </a:lnTo>
                    <a:lnTo>
                      <a:pt x="62" y="3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6" name="Freeform 136"/>
              <p:cNvSpPr>
                <a:spLocks/>
              </p:cNvSpPr>
              <p:nvPr/>
            </p:nvSpPr>
            <p:spPr bwMode="auto">
              <a:xfrm>
                <a:off x="7026275" y="2409825"/>
                <a:ext cx="4763" cy="92075"/>
              </a:xfrm>
              <a:custGeom>
                <a:avLst/>
                <a:gdLst>
                  <a:gd name="T0" fmla="*/ 0 w 3"/>
                  <a:gd name="T1" fmla="*/ 58 h 58"/>
                  <a:gd name="T2" fmla="*/ 0 w 3"/>
                  <a:gd name="T3" fmla="*/ 0 h 58"/>
                  <a:gd name="T4" fmla="*/ 3 w 3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8">
                    <a:moveTo>
                      <a:pt x="0" y="58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7" name="Rectangle 137"/>
              <p:cNvSpPr>
                <a:spLocks noChangeArrowheads="1"/>
              </p:cNvSpPr>
              <p:nvPr/>
            </p:nvSpPr>
            <p:spPr bwMode="auto">
              <a:xfrm>
                <a:off x="7065963" y="2534104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OLPV1 322510548</a:t>
                </a:r>
              </a:p>
            </p:txBody>
          </p:sp>
          <p:sp>
            <p:nvSpPr>
              <p:cNvPr id="258" name="Freeform 138"/>
              <p:cNvSpPr>
                <a:spLocks/>
              </p:cNvSpPr>
              <p:nvPr/>
            </p:nvSpPr>
            <p:spPr bwMode="auto">
              <a:xfrm>
                <a:off x="7026275" y="2508250"/>
                <a:ext cx="36513" cy="93662"/>
              </a:xfrm>
              <a:custGeom>
                <a:avLst/>
                <a:gdLst>
                  <a:gd name="T0" fmla="*/ 0 w 23"/>
                  <a:gd name="T1" fmla="*/ 0 h 59"/>
                  <a:gd name="T2" fmla="*/ 0 w 23"/>
                  <a:gd name="T3" fmla="*/ 59 h 59"/>
                  <a:gd name="T4" fmla="*/ 23 w 23"/>
                  <a:gd name="T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59">
                    <a:moveTo>
                      <a:pt x="0" y="0"/>
                    </a:moveTo>
                    <a:lnTo>
                      <a:pt x="0" y="59"/>
                    </a:lnTo>
                    <a:lnTo>
                      <a:pt x="23" y="5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9" name="Freeform 139"/>
              <p:cNvSpPr>
                <a:spLocks/>
              </p:cNvSpPr>
              <p:nvPr/>
            </p:nvSpPr>
            <p:spPr bwMode="auto">
              <a:xfrm>
                <a:off x="6899275" y="2505075"/>
                <a:ext cx="127000" cy="141287"/>
              </a:xfrm>
              <a:custGeom>
                <a:avLst/>
                <a:gdLst>
                  <a:gd name="T0" fmla="*/ 0 w 80"/>
                  <a:gd name="T1" fmla="*/ 89 h 89"/>
                  <a:gd name="T2" fmla="*/ 0 w 80"/>
                  <a:gd name="T3" fmla="*/ 0 h 89"/>
                  <a:gd name="T4" fmla="*/ 80 w 80"/>
                  <a:gd name="T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89">
                    <a:moveTo>
                      <a:pt x="0" y="89"/>
                    </a:moveTo>
                    <a:lnTo>
                      <a:pt x="0" y="0"/>
                    </a:lnTo>
                    <a:lnTo>
                      <a:pt x="80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60" name="Rectangle 140"/>
              <p:cNvSpPr>
                <a:spLocks noChangeArrowheads="1"/>
              </p:cNvSpPr>
              <p:nvPr/>
            </p:nvSpPr>
            <p:spPr bwMode="auto">
              <a:xfrm>
                <a:off x="7107238" y="2662692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env141899856</a:t>
                </a:r>
              </a:p>
            </p:txBody>
          </p:sp>
          <p:sp>
            <p:nvSpPr>
              <p:cNvPr id="261" name="Freeform 141"/>
              <p:cNvSpPr>
                <a:spLocks/>
              </p:cNvSpPr>
              <p:nvPr/>
            </p:nvSpPr>
            <p:spPr bwMode="auto">
              <a:xfrm>
                <a:off x="6954838" y="2728913"/>
                <a:ext cx="149225" cy="61912"/>
              </a:xfrm>
              <a:custGeom>
                <a:avLst/>
                <a:gdLst>
                  <a:gd name="T0" fmla="*/ 0 w 94"/>
                  <a:gd name="T1" fmla="*/ 39 h 39"/>
                  <a:gd name="T2" fmla="*/ 0 w 94"/>
                  <a:gd name="T3" fmla="*/ 0 h 39"/>
                  <a:gd name="T4" fmla="*/ 94 w 94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39">
                    <a:moveTo>
                      <a:pt x="0" y="39"/>
                    </a:move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62" name="Rectangle 142"/>
              <p:cNvSpPr>
                <a:spLocks noChangeArrowheads="1"/>
              </p:cNvSpPr>
              <p:nvPr/>
            </p:nvSpPr>
            <p:spPr bwMode="auto">
              <a:xfrm>
                <a:off x="7221538" y="2789692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env138121415</a:t>
                </a:r>
              </a:p>
            </p:txBody>
          </p:sp>
          <p:sp>
            <p:nvSpPr>
              <p:cNvPr id="263" name="Freeform 143"/>
              <p:cNvSpPr>
                <a:spLocks/>
              </p:cNvSpPr>
              <p:nvPr/>
            </p:nvSpPr>
            <p:spPr bwMode="auto">
              <a:xfrm>
                <a:off x="6954838" y="2795588"/>
                <a:ext cx="263525" cy="61912"/>
              </a:xfrm>
              <a:custGeom>
                <a:avLst/>
                <a:gdLst>
                  <a:gd name="T0" fmla="*/ 0 w 166"/>
                  <a:gd name="T1" fmla="*/ 0 h 39"/>
                  <a:gd name="T2" fmla="*/ 0 w 166"/>
                  <a:gd name="T3" fmla="*/ 39 h 39"/>
                  <a:gd name="T4" fmla="*/ 166 w 166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" h="39">
                    <a:moveTo>
                      <a:pt x="0" y="0"/>
                    </a:moveTo>
                    <a:lnTo>
                      <a:pt x="0" y="39"/>
                    </a:lnTo>
                    <a:lnTo>
                      <a:pt x="166" y="3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64" name="Freeform 144"/>
              <p:cNvSpPr>
                <a:spLocks/>
              </p:cNvSpPr>
              <p:nvPr/>
            </p:nvSpPr>
            <p:spPr bwMode="auto">
              <a:xfrm>
                <a:off x="6899275" y="2651125"/>
                <a:ext cx="55563" cy="141287"/>
              </a:xfrm>
              <a:custGeom>
                <a:avLst/>
                <a:gdLst>
                  <a:gd name="T0" fmla="*/ 0 w 35"/>
                  <a:gd name="T1" fmla="*/ 0 h 89"/>
                  <a:gd name="T2" fmla="*/ 0 w 35"/>
                  <a:gd name="T3" fmla="*/ 89 h 89"/>
                  <a:gd name="T4" fmla="*/ 35 w 35"/>
                  <a:gd name="T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89">
                    <a:moveTo>
                      <a:pt x="0" y="0"/>
                    </a:moveTo>
                    <a:lnTo>
                      <a:pt x="0" y="89"/>
                    </a:lnTo>
                    <a:lnTo>
                      <a:pt x="35" y="8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65" name="Freeform 145"/>
              <p:cNvSpPr>
                <a:spLocks/>
              </p:cNvSpPr>
              <p:nvPr/>
            </p:nvSpPr>
            <p:spPr bwMode="auto">
              <a:xfrm>
                <a:off x="6773863" y="2370138"/>
                <a:ext cx="125413" cy="279400"/>
              </a:xfrm>
              <a:custGeom>
                <a:avLst/>
                <a:gdLst>
                  <a:gd name="T0" fmla="*/ 0 w 79"/>
                  <a:gd name="T1" fmla="*/ 0 h 176"/>
                  <a:gd name="T2" fmla="*/ 0 w 79"/>
                  <a:gd name="T3" fmla="*/ 176 h 176"/>
                  <a:gd name="T4" fmla="*/ 79 w 79"/>
                  <a:gd name="T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76">
                    <a:moveTo>
                      <a:pt x="0" y="0"/>
                    </a:moveTo>
                    <a:lnTo>
                      <a:pt x="0" y="176"/>
                    </a:lnTo>
                    <a:lnTo>
                      <a:pt x="79" y="176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66" name="Line 146"/>
              <p:cNvSpPr>
                <a:spLocks noChangeShapeType="1"/>
              </p:cNvSpPr>
              <p:nvPr/>
            </p:nvSpPr>
            <p:spPr bwMode="auto">
              <a:xfrm>
                <a:off x="6773863" y="2085975"/>
                <a:ext cx="0" cy="277812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67" name="Freeform 147"/>
              <p:cNvSpPr>
                <a:spLocks/>
              </p:cNvSpPr>
              <p:nvPr/>
            </p:nvSpPr>
            <p:spPr bwMode="auto">
              <a:xfrm>
                <a:off x="6046788" y="2366963"/>
                <a:ext cx="727075" cy="385762"/>
              </a:xfrm>
              <a:custGeom>
                <a:avLst/>
                <a:gdLst>
                  <a:gd name="T0" fmla="*/ 0 w 458"/>
                  <a:gd name="T1" fmla="*/ 243 h 243"/>
                  <a:gd name="T2" fmla="*/ 0 w 458"/>
                  <a:gd name="T3" fmla="*/ 0 h 243"/>
                  <a:gd name="T4" fmla="*/ 458 w 458"/>
                  <a:gd name="T5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8" h="243">
                    <a:moveTo>
                      <a:pt x="0" y="243"/>
                    </a:moveTo>
                    <a:lnTo>
                      <a:pt x="0" y="0"/>
                    </a:lnTo>
                    <a:lnTo>
                      <a:pt x="458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68" name="Rectangle 148"/>
              <p:cNvSpPr>
                <a:spLocks noChangeArrowheads="1"/>
              </p:cNvSpPr>
              <p:nvPr/>
            </p:nvSpPr>
            <p:spPr bwMode="auto">
              <a:xfrm>
                <a:off x="6991350" y="2940050"/>
                <a:ext cx="92974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900" dirty="0" err="1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CroV</a:t>
                </a:r>
                <a:r>
                  <a:rPr lang="en-US" sz="9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  310831171</a:t>
                </a:r>
                <a:endParaRPr lang="en-US" sz="9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Freeform 149"/>
              <p:cNvSpPr>
                <a:spLocks/>
              </p:cNvSpPr>
              <p:nvPr/>
            </p:nvSpPr>
            <p:spPr bwMode="auto">
              <a:xfrm>
                <a:off x="6262688" y="2984500"/>
                <a:ext cx="725488" cy="157162"/>
              </a:xfrm>
              <a:custGeom>
                <a:avLst/>
                <a:gdLst>
                  <a:gd name="T0" fmla="*/ 0 w 457"/>
                  <a:gd name="T1" fmla="*/ 99 h 99"/>
                  <a:gd name="T2" fmla="*/ 0 w 457"/>
                  <a:gd name="T3" fmla="*/ 0 h 99"/>
                  <a:gd name="T4" fmla="*/ 457 w 457"/>
                  <a:gd name="T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7" h="99">
                    <a:moveTo>
                      <a:pt x="0" y="99"/>
                    </a:moveTo>
                    <a:lnTo>
                      <a:pt x="0" y="0"/>
                    </a:lnTo>
                    <a:lnTo>
                      <a:pt x="457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0" name="Rectangle 150"/>
              <p:cNvSpPr>
                <a:spLocks noChangeArrowheads="1"/>
              </p:cNvSpPr>
              <p:nvPr/>
            </p:nvSpPr>
            <p:spPr bwMode="auto">
              <a:xfrm>
                <a:off x="6894513" y="3045279"/>
                <a:ext cx="12054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Mamavirus 351737494</a:t>
                </a:r>
              </a:p>
            </p:txBody>
          </p:sp>
          <p:sp>
            <p:nvSpPr>
              <p:cNvPr id="271" name="Freeform 151"/>
              <p:cNvSpPr>
                <a:spLocks/>
              </p:cNvSpPr>
              <p:nvPr/>
            </p:nvSpPr>
            <p:spPr bwMode="auto">
              <a:xfrm>
                <a:off x="6891338" y="3113088"/>
                <a:ext cx="0" cy="60325"/>
              </a:xfrm>
              <a:custGeom>
                <a:avLst/>
                <a:gdLst>
                  <a:gd name="T0" fmla="*/ 38 h 38"/>
                  <a:gd name="T1" fmla="*/ 0 h 38"/>
                  <a:gd name="T2" fmla="*/ 0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3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2" name="Rectangle 152"/>
              <p:cNvSpPr>
                <a:spLocks noChangeArrowheads="1"/>
              </p:cNvSpPr>
              <p:nvPr/>
            </p:nvSpPr>
            <p:spPr bwMode="auto">
              <a:xfrm>
                <a:off x="6894513" y="3173867"/>
                <a:ext cx="112851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Mimivirus 311977725</a:t>
                </a:r>
              </a:p>
            </p:txBody>
          </p:sp>
          <p:sp>
            <p:nvSpPr>
              <p:cNvPr id="273" name="Freeform 153"/>
              <p:cNvSpPr>
                <a:spLocks/>
              </p:cNvSpPr>
              <p:nvPr/>
            </p:nvSpPr>
            <p:spPr bwMode="auto">
              <a:xfrm>
                <a:off x="6891338" y="3179763"/>
                <a:ext cx="0" cy="60325"/>
              </a:xfrm>
              <a:custGeom>
                <a:avLst/>
                <a:gdLst>
                  <a:gd name="T0" fmla="*/ 0 h 38"/>
                  <a:gd name="T1" fmla="*/ 38 h 38"/>
                  <a:gd name="T2" fmla="*/ 38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0"/>
                    </a:moveTo>
                    <a:lnTo>
                      <a:pt x="0" y="38"/>
                    </a:lnTo>
                    <a:lnTo>
                      <a:pt x="0" y="38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4" name="Freeform 154"/>
              <p:cNvSpPr>
                <a:spLocks/>
              </p:cNvSpPr>
              <p:nvPr/>
            </p:nvSpPr>
            <p:spPr bwMode="auto">
              <a:xfrm>
                <a:off x="6726238" y="3176588"/>
                <a:ext cx="165100" cy="125412"/>
              </a:xfrm>
              <a:custGeom>
                <a:avLst/>
                <a:gdLst>
                  <a:gd name="T0" fmla="*/ 0 w 104"/>
                  <a:gd name="T1" fmla="*/ 79 h 79"/>
                  <a:gd name="T2" fmla="*/ 0 w 104"/>
                  <a:gd name="T3" fmla="*/ 0 h 79"/>
                  <a:gd name="T4" fmla="*/ 104 w 104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79">
                    <a:moveTo>
                      <a:pt x="0" y="79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5" name="Rectangle 155"/>
              <p:cNvSpPr>
                <a:spLocks noChangeArrowheads="1"/>
              </p:cNvSpPr>
              <p:nvPr/>
            </p:nvSpPr>
            <p:spPr bwMode="auto">
              <a:xfrm>
                <a:off x="6823075" y="3302454"/>
                <a:ext cx="11733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Megavirus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350611880</a:t>
                </a:r>
              </a:p>
            </p:txBody>
          </p:sp>
          <p:sp>
            <p:nvSpPr>
              <p:cNvPr id="276" name="Freeform 156"/>
              <p:cNvSpPr>
                <a:spLocks/>
              </p:cNvSpPr>
              <p:nvPr/>
            </p:nvSpPr>
            <p:spPr bwMode="auto">
              <a:xfrm>
                <a:off x="6757988" y="3368675"/>
                <a:ext cx="60325" cy="60325"/>
              </a:xfrm>
              <a:custGeom>
                <a:avLst/>
                <a:gdLst>
                  <a:gd name="T0" fmla="*/ 0 w 38"/>
                  <a:gd name="T1" fmla="*/ 38 h 38"/>
                  <a:gd name="T2" fmla="*/ 0 w 38"/>
                  <a:gd name="T3" fmla="*/ 0 h 38"/>
                  <a:gd name="T4" fmla="*/ 38 w 3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8">
                    <a:moveTo>
                      <a:pt x="0" y="38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7" name="Rectangle 157"/>
              <p:cNvSpPr>
                <a:spLocks noChangeArrowheads="1"/>
              </p:cNvSpPr>
              <p:nvPr/>
            </p:nvSpPr>
            <p:spPr bwMode="auto">
              <a:xfrm>
                <a:off x="6832600" y="3429454"/>
                <a:ext cx="99386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Moumou gene 465</a:t>
                </a:r>
              </a:p>
            </p:txBody>
          </p:sp>
          <p:sp>
            <p:nvSpPr>
              <p:cNvPr id="278" name="Freeform 158"/>
              <p:cNvSpPr>
                <a:spLocks/>
              </p:cNvSpPr>
              <p:nvPr/>
            </p:nvSpPr>
            <p:spPr bwMode="auto">
              <a:xfrm>
                <a:off x="6757988" y="3435350"/>
                <a:ext cx="71438" cy="60325"/>
              </a:xfrm>
              <a:custGeom>
                <a:avLst/>
                <a:gdLst>
                  <a:gd name="T0" fmla="*/ 0 w 45"/>
                  <a:gd name="T1" fmla="*/ 0 h 38"/>
                  <a:gd name="T2" fmla="*/ 0 w 45"/>
                  <a:gd name="T3" fmla="*/ 38 h 38"/>
                  <a:gd name="T4" fmla="*/ 45 w 45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8">
                    <a:moveTo>
                      <a:pt x="0" y="0"/>
                    </a:moveTo>
                    <a:lnTo>
                      <a:pt x="0" y="38"/>
                    </a:lnTo>
                    <a:lnTo>
                      <a:pt x="45" y="38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9" name="Freeform 159"/>
              <p:cNvSpPr>
                <a:spLocks/>
              </p:cNvSpPr>
              <p:nvPr/>
            </p:nvSpPr>
            <p:spPr bwMode="auto">
              <a:xfrm>
                <a:off x="6726238" y="3306763"/>
                <a:ext cx="31750" cy="125412"/>
              </a:xfrm>
              <a:custGeom>
                <a:avLst/>
                <a:gdLst>
                  <a:gd name="T0" fmla="*/ 0 w 20"/>
                  <a:gd name="T1" fmla="*/ 0 h 79"/>
                  <a:gd name="T2" fmla="*/ 0 w 20"/>
                  <a:gd name="T3" fmla="*/ 79 h 79"/>
                  <a:gd name="T4" fmla="*/ 20 w 20"/>
                  <a:gd name="T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79">
                    <a:moveTo>
                      <a:pt x="0" y="0"/>
                    </a:moveTo>
                    <a:lnTo>
                      <a:pt x="0" y="79"/>
                    </a:lnTo>
                    <a:lnTo>
                      <a:pt x="20" y="7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0" name="Freeform 160"/>
              <p:cNvSpPr>
                <a:spLocks/>
              </p:cNvSpPr>
              <p:nvPr/>
            </p:nvSpPr>
            <p:spPr bwMode="auto">
              <a:xfrm>
                <a:off x="6262688" y="3146425"/>
                <a:ext cx="463550" cy="157162"/>
              </a:xfrm>
              <a:custGeom>
                <a:avLst/>
                <a:gdLst>
                  <a:gd name="T0" fmla="*/ 0 w 292"/>
                  <a:gd name="T1" fmla="*/ 0 h 99"/>
                  <a:gd name="T2" fmla="*/ 0 w 292"/>
                  <a:gd name="T3" fmla="*/ 99 h 99"/>
                  <a:gd name="T4" fmla="*/ 292 w 292"/>
                  <a:gd name="T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99">
                    <a:moveTo>
                      <a:pt x="0" y="0"/>
                    </a:moveTo>
                    <a:lnTo>
                      <a:pt x="0" y="99"/>
                    </a:lnTo>
                    <a:lnTo>
                      <a:pt x="292" y="9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1" name="Freeform 161"/>
              <p:cNvSpPr>
                <a:spLocks/>
              </p:cNvSpPr>
              <p:nvPr/>
            </p:nvSpPr>
            <p:spPr bwMode="auto">
              <a:xfrm>
                <a:off x="6046788" y="2759075"/>
                <a:ext cx="215900" cy="385762"/>
              </a:xfrm>
              <a:custGeom>
                <a:avLst/>
                <a:gdLst>
                  <a:gd name="T0" fmla="*/ 0 w 136"/>
                  <a:gd name="T1" fmla="*/ 0 h 243"/>
                  <a:gd name="T2" fmla="*/ 0 w 136"/>
                  <a:gd name="T3" fmla="*/ 243 h 243"/>
                  <a:gd name="T4" fmla="*/ 136 w 136"/>
                  <a:gd name="T5" fmla="*/ 243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" h="243">
                    <a:moveTo>
                      <a:pt x="0" y="0"/>
                    </a:moveTo>
                    <a:lnTo>
                      <a:pt x="0" y="243"/>
                    </a:lnTo>
                    <a:lnTo>
                      <a:pt x="136" y="243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2" name="Freeform 162"/>
              <p:cNvSpPr>
                <a:spLocks/>
              </p:cNvSpPr>
              <p:nvPr/>
            </p:nvSpPr>
            <p:spPr bwMode="auto">
              <a:xfrm>
                <a:off x="5946775" y="2755900"/>
                <a:ext cx="100013" cy="433387"/>
              </a:xfrm>
              <a:custGeom>
                <a:avLst/>
                <a:gdLst>
                  <a:gd name="T0" fmla="*/ 0 w 63"/>
                  <a:gd name="T1" fmla="*/ 273 h 273"/>
                  <a:gd name="T2" fmla="*/ 0 w 63"/>
                  <a:gd name="T3" fmla="*/ 0 h 273"/>
                  <a:gd name="T4" fmla="*/ 63 w 63"/>
                  <a:gd name="T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273">
                    <a:moveTo>
                      <a:pt x="0" y="273"/>
                    </a:moveTo>
                    <a:lnTo>
                      <a:pt x="0" y="0"/>
                    </a:lnTo>
                    <a:lnTo>
                      <a:pt x="63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3" name="Rectangle 163"/>
              <p:cNvSpPr>
                <a:spLocks noChangeArrowheads="1"/>
              </p:cNvSpPr>
              <p:nvPr/>
            </p:nvSpPr>
            <p:spPr bwMode="auto">
              <a:xfrm>
                <a:off x="6927849" y="3561217"/>
                <a:ext cx="286129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Phycodnaviridae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chloro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-,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prasinoviruses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</a:p>
            </p:txBody>
          </p:sp>
          <p:sp>
            <p:nvSpPr>
              <p:cNvPr id="284" name="Freeform 164"/>
              <p:cNvSpPr>
                <a:spLocks/>
              </p:cNvSpPr>
              <p:nvPr/>
            </p:nvSpPr>
            <p:spPr bwMode="auto">
              <a:xfrm>
                <a:off x="6321425" y="3597275"/>
                <a:ext cx="601663" cy="63500"/>
              </a:xfrm>
              <a:custGeom>
                <a:avLst/>
                <a:gdLst>
                  <a:gd name="T0" fmla="*/ 0 w 379"/>
                  <a:gd name="T1" fmla="*/ 21 h 40"/>
                  <a:gd name="T2" fmla="*/ 0 w 379"/>
                  <a:gd name="T3" fmla="*/ 19 h 40"/>
                  <a:gd name="T4" fmla="*/ 379 w 379"/>
                  <a:gd name="T5" fmla="*/ 0 h 40"/>
                  <a:gd name="T6" fmla="*/ 379 w 379"/>
                  <a:gd name="T7" fmla="*/ 40 h 40"/>
                  <a:gd name="T8" fmla="*/ 0 w 379"/>
                  <a:gd name="T9" fmla="*/ 2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40">
                    <a:moveTo>
                      <a:pt x="0" y="21"/>
                    </a:moveTo>
                    <a:lnTo>
                      <a:pt x="0" y="19"/>
                    </a:lnTo>
                    <a:lnTo>
                      <a:pt x="379" y="0"/>
                    </a:lnTo>
                    <a:lnTo>
                      <a:pt x="379" y="4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5" name="Line 165"/>
              <p:cNvSpPr>
                <a:spLocks noChangeShapeType="1"/>
              </p:cNvSpPr>
              <p:nvPr/>
            </p:nvSpPr>
            <p:spPr bwMode="auto">
              <a:xfrm>
                <a:off x="5951538" y="3629025"/>
                <a:ext cx="365125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6" name="Line 166"/>
              <p:cNvSpPr>
                <a:spLocks noChangeShapeType="1"/>
              </p:cNvSpPr>
              <p:nvPr/>
            </p:nvSpPr>
            <p:spPr bwMode="auto">
              <a:xfrm>
                <a:off x="5946775" y="3195638"/>
                <a:ext cx="0" cy="433387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7" name="Freeform 167"/>
              <p:cNvSpPr>
                <a:spLocks/>
              </p:cNvSpPr>
              <p:nvPr/>
            </p:nvSpPr>
            <p:spPr bwMode="auto">
              <a:xfrm>
                <a:off x="5878513" y="3192463"/>
                <a:ext cx="68263" cy="285750"/>
              </a:xfrm>
              <a:custGeom>
                <a:avLst/>
                <a:gdLst>
                  <a:gd name="T0" fmla="*/ 0 w 43"/>
                  <a:gd name="T1" fmla="*/ 180 h 180"/>
                  <a:gd name="T2" fmla="*/ 0 w 43"/>
                  <a:gd name="T3" fmla="*/ 0 h 180"/>
                  <a:gd name="T4" fmla="*/ 43 w 43"/>
                  <a:gd name="T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80">
                    <a:moveTo>
                      <a:pt x="0" y="180"/>
                    </a:moveTo>
                    <a:lnTo>
                      <a:pt x="0" y="0"/>
                    </a:lnTo>
                    <a:lnTo>
                      <a:pt x="43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8" name="Rectangle 168"/>
              <p:cNvSpPr>
                <a:spLocks noChangeArrowheads="1"/>
              </p:cNvSpPr>
              <p:nvPr/>
            </p:nvSpPr>
            <p:spPr bwMode="auto">
              <a:xfrm>
                <a:off x="6591300" y="3699329"/>
                <a:ext cx="60461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Bacteria</a:t>
                </a:r>
              </a:p>
            </p:txBody>
          </p:sp>
          <p:sp>
            <p:nvSpPr>
              <p:cNvPr id="289" name="Freeform 169"/>
              <p:cNvSpPr>
                <a:spLocks/>
              </p:cNvSpPr>
              <p:nvPr/>
            </p:nvSpPr>
            <p:spPr bwMode="auto">
              <a:xfrm>
                <a:off x="6107113" y="3746500"/>
                <a:ext cx="481013" cy="42862"/>
              </a:xfrm>
              <a:custGeom>
                <a:avLst/>
                <a:gdLst>
                  <a:gd name="T0" fmla="*/ 0 w 303"/>
                  <a:gd name="T1" fmla="*/ 14 h 27"/>
                  <a:gd name="T2" fmla="*/ 0 w 303"/>
                  <a:gd name="T3" fmla="*/ 13 h 27"/>
                  <a:gd name="T4" fmla="*/ 303 w 303"/>
                  <a:gd name="T5" fmla="*/ 0 h 27"/>
                  <a:gd name="T6" fmla="*/ 303 w 303"/>
                  <a:gd name="T7" fmla="*/ 27 h 27"/>
                  <a:gd name="T8" fmla="*/ 0 w 303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27">
                    <a:moveTo>
                      <a:pt x="0" y="14"/>
                    </a:moveTo>
                    <a:lnTo>
                      <a:pt x="0" y="13"/>
                    </a:lnTo>
                    <a:lnTo>
                      <a:pt x="303" y="0"/>
                    </a:lnTo>
                    <a:lnTo>
                      <a:pt x="303" y="2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0" name="Line 170"/>
              <p:cNvSpPr>
                <a:spLocks noChangeShapeType="1"/>
              </p:cNvSpPr>
              <p:nvPr/>
            </p:nvSpPr>
            <p:spPr bwMode="auto">
              <a:xfrm>
                <a:off x="5881688" y="3767138"/>
                <a:ext cx="222250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1" name="Line 171"/>
              <p:cNvSpPr>
                <a:spLocks noChangeShapeType="1"/>
              </p:cNvSpPr>
              <p:nvPr/>
            </p:nvSpPr>
            <p:spPr bwMode="auto">
              <a:xfrm>
                <a:off x="5878513" y="3482975"/>
                <a:ext cx="0" cy="284162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2" name="Freeform 172"/>
              <p:cNvSpPr>
                <a:spLocks/>
              </p:cNvSpPr>
              <p:nvPr/>
            </p:nvSpPr>
            <p:spPr bwMode="auto">
              <a:xfrm>
                <a:off x="5795963" y="3479800"/>
                <a:ext cx="82550" cy="361950"/>
              </a:xfrm>
              <a:custGeom>
                <a:avLst/>
                <a:gdLst>
                  <a:gd name="T0" fmla="*/ 0 w 52"/>
                  <a:gd name="T1" fmla="*/ 228 h 228"/>
                  <a:gd name="T2" fmla="*/ 0 w 52"/>
                  <a:gd name="T3" fmla="*/ 0 h 228"/>
                  <a:gd name="T4" fmla="*/ 52 w 52"/>
                  <a:gd name="T5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228">
                    <a:moveTo>
                      <a:pt x="0" y="228"/>
                    </a:moveTo>
                    <a:lnTo>
                      <a:pt x="0" y="0"/>
                    </a:lnTo>
                    <a:lnTo>
                      <a:pt x="52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3" name="Rectangle 173"/>
              <p:cNvSpPr>
                <a:spLocks noChangeArrowheads="1"/>
              </p:cNvSpPr>
              <p:nvPr/>
            </p:nvSpPr>
            <p:spPr bwMode="auto">
              <a:xfrm>
                <a:off x="8283574" y="3837442"/>
                <a:ext cx="117517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Asco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/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Iridoviridae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Freeform 174"/>
              <p:cNvSpPr>
                <a:spLocks/>
              </p:cNvSpPr>
              <p:nvPr/>
            </p:nvSpPr>
            <p:spPr bwMode="auto">
              <a:xfrm>
                <a:off x="6524625" y="3848100"/>
                <a:ext cx="1755775" cy="117475"/>
              </a:xfrm>
              <a:custGeom>
                <a:avLst/>
                <a:gdLst>
                  <a:gd name="T0" fmla="*/ 0 w 1106"/>
                  <a:gd name="T1" fmla="*/ 37 h 74"/>
                  <a:gd name="T2" fmla="*/ 0 w 1106"/>
                  <a:gd name="T3" fmla="*/ 36 h 74"/>
                  <a:gd name="T4" fmla="*/ 1106 w 1106"/>
                  <a:gd name="T5" fmla="*/ 0 h 74"/>
                  <a:gd name="T6" fmla="*/ 1106 w 1106"/>
                  <a:gd name="T7" fmla="*/ 74 h 74"/>
                  <a:gd name="T8" fmla="*/ 0 w 1106"/>
                  <a:gd name="T9" fmla="*/ 3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6" h="74">
                    <a:moveTo>
                      <a:pt x="0" y="37"/>
                    </a:moveTo>
                    <a:lnTo>
                      <a:pt x="0" y="36"/>
                    </a:lnTo>
                    <a:lnTo>
                      <a:pt x="1106" y="0"/>
                    </a:lnTo>
                    <a:lnTo>
                      <a:pt x="1106" y="74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5" name="Line 175"/>
              <p:cNvSpPr>
                <a:spLocks noChangeShapeType="1"/>
              </p:cNvSpPr>
              <p:nvPr/>
            </p:nvSpPr>
            <p:spPr bwMode="auto">
              <a:xfrm>
                <a:off x="6116638" y="3906838"/>
                <a:ext cx="404813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6" name="Rectangle 176"/>
              <p:cNvSpPr>
                <a:spLocks noChangeArrowheads="1"/>
              </p:cNvSpPr>
              <p:nvPr/>
            </p:nvSpPr>
            <p:spPr bwMode="auto">
              <a:xfrm>
                <a:off x="6772275" y="3972379"/>
                <a:ext cx="112851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Arial" pitchFamily="34" charset="0"/>
                    <a:cs typeface="Arial" pitchFamily="34" charset="0"/>
                  </a:rPr>
                  <a:t>Ae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Arial" pitchFamily="34" charset="0"/>
                    <a:cs typeface="Arial" pitchFamily="34" charset="0"/>
                  </a:rPr>
                  <a:t> Metsm222444593</a:t>
                </a:r>
              </a:p>
            </p:txBody>
          </p:sp>
          <p:sp>
            <p:nvSpPr>
              <p:cNvPr id="297" name="Freeform 177"/>
              <p:cNvSpPr>
                <a:spLocks/>
              </p:cNvSpPr>
              <p:nvPr/>
            </p:nvSpPr>
            <p:spPr bwMode="auto">
              <a:xfrm>
                <a:off x="6113463" y="3975100"/>
                <a:ext cx="655638" cy="63500"/>
              </a:xfrm>
              <a:custGeom>
                <a:avLst/>
                <a:gdLst>
                  <a:gd name="T0" fmla="*/ 0 w 413"/>
                  <a:gd name="T1" fmla="*/ 0 h 40"/>
                  <a:gd name="T2" fmla="*/ 0 w 413"/>
                  <a:gd name="T3" fmla="*/ 40 h 40"/>
                  <a:gd name="T4" fmla="*/ 413 w 413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3" h="40">
                    <a:moveTo>
                      <a:pt x="0" y="0"/>
                    </a:moveTo>
                    <a:lnTo>
                      <a:pt x="0" y="40"/>
                    </a:lnTo>
                    <a:lnTo>
                      <a:pt x="413" y="4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8" name="Line 178"/>
              <p:cNvSpPr>
                <a:spLocks noChangeShapeType="1"/>
              </p:cNvSpPr>
              <p:nvPr/>
            </p:nvSpPr>
            <p:spPr bwMode="auto">
              <a:xfrm>
                <a:off x="6113463" y="3906838"/>
                <a:ext cx="0" cy="6350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9" name="Freeform 179"/>
              <p:cNvSpPr>
                <a:spLocks/>
              </p:cNvSpPr>
              <p:nvPr/>
            </p:nvSpPr>
            <p:spPr bwMode="auto">
              <a:xfrm>
                <a:off x="5885212" y="3973513"/>
                <a:ext cx="228252" cy="275544"/>
              </a:xfrm>
              <a:custGeom>
                <a:avLst/>
                <a:gdLst>
                  <a:gd name="T0" fmla="*/ 0 w 139"/>
                  <a:gd name="T1" fmla="*/ 59 h 59"/>
                  <a:gd name="T2" fmla="*/ 0 w 139"/>
                  <a:gd name="T3" fmla="*/ 0 h 59"/>
                  <a:gd name="T4" fmla="*/ 139 w 139"/>
                  <a:gd name="T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" h="59">
                    <a:moveTo>
                      <a:pt x="0" y="59"/>
                    </a:moveTo>
                    <a:lnTo>
                      <a:pt x="0" y="0"/>
                    </a:lnTo>
                    <a:lnTo>
                      <a:pt x="139" y="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0" name="Rectangle 180"/>
              <p:cNvSpPr>
                <a:spLocks noChangeArrowheads="1"/>
              </p:cNvSpPr>
              <p:nvPr/>
            </p:nvSpPr>
            <p:spPr bwMode="auto">
              <a:xfrm>
                <a:off x="7302500" y="4100967"/>
                <a:ext cx="1070806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El Phaca409050387</a:t>
                </a:r>
              </a:p>
            </p:txBody>
          </p:sp>
          <p:sp>
            <p:nvSpPr>
              <p:cNvPr id="301" name="Freeform 181"/>
              <p:cNvSpPr>
                <a:spLocks/>
              </p:cNvSpPr>
              <p:nvPr/>
            </p:nvSpPr>
            <p:spPr bwMode="auto">
              <a:xfrm>
                <a:off x="5886476" y="4071938"/>
                <a:ext cx="1406525" cy="95250"/>
              </a:xfrm>
              <a:custGeom>
                <a:avLst/>
                <a:gdLst>
                  <a:gd name="T0" fmla="*/ 0 w 886"/>
                  <a:gd name="T1" fmla="*/ 0 h 60"/>
                  <a:gd name="T2" fmla="*/ 0 w 886"/>
                  <a:gd name="T3" fmla="*/ 60 h 60"/>
                  <a:gd name="T4" fmla="*/ 886 w 886"/>
                  <a:gd name="T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6" h="60">
                    <a:moveTo>
                      <a:pt x="0" y="0"/>
                    </a:moveTo>
                    <a:lnTo>
                      <a:pt x="0" y="60"/>
                    </a:lnTo>
                    <a:lnTo>
                      <a:pt x="886" y="60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2" name="Rectangle 183"/>
              <p:cNvSpPr>
                <a:spLocks noChangeArrowheads="1"/>
              </p:cNvSpPr>
              <p:nvPr/>
            </p:nvSpPr>
            <p:spPr bwMode="auto">
              <a:xfrm>
                <a:off x="6918326" y="4285117"/>
                <a:ext cx="200971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Bacteria, Eukaryotes (plants)</a:t>
                </a:r>
              </a:p>
            </p:txBody>
          </p:sp>
          <p:sp>
            <p:nvSpPr>
              <p:cNvPr id="303" name="Freeform 184"/>
              <p:cNvSpPr>
                <a:spLocks/>
              </p:cNvSpPr>
              <p:nvPr/>
            </p:nvSpPr>
            <p:spPr bwMode="auto">
              <a:xfrm>
                <a:off x="5959475" y="4237038"/>
                <a:ext cx="955675" cy="233362"/>
              </a:xfrm>
              <a:custGeom>
                <a:avLst/>
                <a:gdLst>
                  <a:gd name="T0" fmla="*/ 0 w 602"/>
                  <a:gd name="T1" fmla="*/ 74 h 147"/>
                  <a:gd name="T2" fmla="*/ 0 w 602"/>
                  <a:gd name="T3" fmla="*/ 73 h 147"/>
                  <a:gd name="T4" fmla="*/ 602 w 602"/>
                  <a:gd name="T5" fmla="*/ 0 h 147"/>
                  <a:gd name="T6" fmla="*/ 602 w 602"/>
                  <a:gd name="T7" fmla="*/ 147 h 147"/>
                  <a:gd name="T8" fmla="*/ 0 w 602"/>
                  <a:gd name="T9" fmla="*/ 7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2" h="147">
                    <a:moveTo>
                      <a:pt x="0" y="74"/>
                    </a:moveTo>
                    <a:lnTo>
                      <a:pt x="0" y="73"/>
                    </a:lnTo>
                    <a:lnTo>
                      <a:pt x="602" y="0"/>
                    </a:lnTo>
                    <a:lnTo>
                      <a:pt x="602" y="147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4" name="Line 185"/>
              <p:cNvSpPr>
                <a:spLocks noChangeShapeType="1"/>
              </p:cNvSpPr>
              <p:nvPr/>
            </p:nvSpPr>
            <p:spPr bwMode="auto">
              <a:xfrm>
                <a:off x="5889625" y="4352925"/>
                <a:ext cx="66675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5" name="Line 186"/>
              <p:cNvSpPr>
                <a:spLocks noChangeShapeType="1"/>
              </p:cNvSpPr>
              <p:nvPr/>
            </p:nvSpPr>
            <p:spPr bwMode="auto">
              <a:xfrm>
                <a:off x="5886450" y="4213225"/>
                <a:ext cx="0" cy="13970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6" name="Freeform 187"/>
              <p:cNvSpPr>
                <a:spLocks/>
              </p:cNvSpPr>
              <p:nvPr/>
            </p:nvSpPr>
            <p:spPr bwMode="auto">
              <a:xfrm>
                <a:off x="5795963" y="3848100"/>
                <a:ext cx="90488" cy="363537"/>
              </a:xfrm>
              <a:custGeom>
                <a:avLst/>
                <a:gdLst>
                  <a:gd name="T0" fmla="*/ 0 w 57"/>
                  <a:gd name="T1" fmla="*/ 0 h 229"/>
                  <a:gd name="T2" fmla="*/ 0 w 57"/>
                  <a:gd name="T3" fmla="*/ 229 h 229"/>
                  <a:gd name="T4" fmla="*/ 57 w 57"/>
                  <a:gd name="T5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229">
                    <a:moveTo>
                      <a:pt x="0" y="0"/>
                    </a:moveTo>
                    <a:lnTo>
                      <a:pt x="0" y="229"/>
                    </a:lnTo>
                    <a:lnTo>
                      <a:pt x="57" y="229"/>
                    </a:lnTo>
                  </a:path>
                </a:pathLst>
              </a:cu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7" name="Rectangle 188"/>
              <p:cNvSpPr>
                <a:spLocks noChangeArrowheads="1"/>
              </p:cNvSpPr>
              <p:nvPr/>
            </p:nvSpPr>
            <p:spPr bwMode="auto">
              <a:xfrm>
                <a:off x="6402388" y="3814763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189"/>
              <p:cNvSpPr>
                <a:spLocks noChangeArrowheads="1"/>
              </p:cNvSpPr>
              <p:nvPr/>
            </p:nvSpPr>
            <p:spPr bwMode="auto">
              <a:xfrm>
                <a:off x="5880537" y="3875088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191"/>
              <p:cNvSpPr>
                <a:spLocks noChangeArrowheads="1"/>
              </p:cNvSpPr>
              <p:nvPr/>
            </p:nvSpPr>
            <p:spPr bwMode="auto">
              <a:xfrm>
                <a:off x="5839798" y="4360183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192"/>
              <p:cNvSpPr>
                <a:spLocks noChangeArrowheads="1"/>
              </p:cNvSpPr>
              <p:nvPr/>
            </p:nvSpPr>
            <p:spPr bwMode="auto">
              <a:xfrm>
                <a:off x="5639286" y="3378995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193"/>
              <p:cNvSpPr>
                <a:spLocks noChangeArrowheads="1"/>
              </p:cNvSpPr>
              <p:nvPr/>
            </p:nvSpPr>
            <p:spPr bwMode="auto">
              <a:xfrm>
                <a:off x="5940599" y="3671888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194"/>
              <p:cNvSpPr>
                <a:spLocks noChangeArrowheads="1"/>
              </p:cNvSpPr>
              <p:nvPr/>
            </p:nvSpPr>
            <p:spPr bwMode="auto">
              <a:xfrm>
                <a:off x="6648923" y="3077369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195"/>
              <p:cNvSpPr>
                <a:spLocks noChangeArrowheads="1"/>
              </p:cNvSpPr>
              <p:nvPr/>
            </p:nvSpPr>
            <p:spPr bwMode="auto">
              <a:xfrm>
                <a:off x="6513987" y="3442494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196"/>
              <p:cNvSpPr>
                <a:spLocks noChangeArrowheads="1"/>
              </p:cNvSpPr>
              <p:nvPr/>
            </p:nvSpPr>
            <p:spPr bwMode="auto">
              <a:xfrm>
                <a:off x="6483825" y="3313113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197"/>
              <p:cNvSpPr>
                <a:spLocks noChangeArrowheads="1"/>
              </p:cNvSpPr>
              <p:nvPr/>
            </p:nvSpPr>
            <p:spPr bwMode="auto">
              <a:xfrm>
                <a:off x="6017112" y="3152776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199"/>
              <p:cNvSpPr>
                <a:spLocks noChangeArrowheads="1"/>
              </p:cNvSpPr>
              <p:nvPr/>
            </p:nvSpPr>
            <p:spPr bwMode="auto">
              <a:xfrm>
                <a:off x="6793349" y="2410619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200"/>
              <p:cNvSpPr>
                <a:spLocks noChangeArrowheads="1"/>
              </p:cNvSpPr>
              <p:nvPr/>
            </p:nvSpPr>
            <p:spPr bwMode="auto">
              <a:xfrm>
                <a:off x="6710836" y="2799556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8" name="Rectangle 201"/>
              <p:cNvSpPr>
                <a:spLocks noChangeArrowheads="1"/>
              </p:cNvSpPr>
              <p:nvPr/>
            </p:nvSpPr>
            <p:spPr bwMode="auto">
              <a:xfrm>
                <a:off x="6647375" y="2652713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203"/>
              <p:cNvSpPr>
                <a:spLocks noChangeArrowheads="1"/>
              </p:cNvSpPr>
              <p:nvPr/>
            </p:nvSpPr>
            <p:spPr bwMode="auto">
              <a:xfrm>
                <a:off x="6685462" y="1630362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204"/>
              <p:cNvSpPr>
                <a:spLocks noChangeArrowheads="1"/>
              </p:cNvSpPr>
              <p:nvPr/>
            </p:nvSpPr>
            <p:spPr bwMode="auto">
              <a:xfrm>
                <a:off x="6631438" y="1745456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205"/>
              <p:cNvSpPr>
                <a:spLocks noChangeArrowheads="1"/>
              </p:cNvSpPr>
              <p:nvPr/>
            </p:nvSpPr>
            <p:spPr bwMode="auto">
              <a:xfrm>
                <a:off x="6598149" y="1864518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2" name="Rectangle 208"/>
              <p:cNvSpPr>
                <a:spLocks noChangeArrowheads="1"/>
              </p:cNvSpPr>
              <p:nvPr/>
            </p:nvSpPr>
            <p:spPr bwMode="auto">
              <a:xfrm>
                <a:off x="6534438" y="2265363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ctangle 209"/>
              <p:cNvSpPr>
                <a:spLocks noChangeArrowheads="1"/>
              </p:cNvSpPr>
              <p:nvPr/>
            </p:nvSpPr>
            <p:spPr bwMode="auto">
              <a:xfrm>
                <a:off x="5807537" y="2644775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210"/>
              <p:cNvSpPr>
                <a:spLocks noChangeArrowheads="1"/>
              </p:cNvSpPr>
              <p:nvPr/>
            </p:nvSpPr>
            <p:spPr bwMode="auto">
              <a:xfrm>
                <a:off x="6140675" y="3539331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211"/>
              <p:cNvSpPr>
                <a:spLocks noChangeArrowheads="1"/>
              </p:cNvSpPr>
              <p:nvPr/>
            </p:nvSpPr>
            <p:spPr bwMode="auto">
              <a:xfrm>
                <a:off x="5707525" y="3081338"/>
                <a:ext cx="232055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Line 212"/>
              <p:cNvSpPr>
                <a:spLocks noChangeShapeType="1"/>
              </p:cNvSpPr>
              <p:nvPr/>
            </p:nvSpPr>
            <p:spPr bwMode="auto">
              <a:xfrm>
                <a:off x="6138863" y="4649788"/>
                <a:ext cx="395288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27" name="Line 213"/>
              <p:cNvSpPr>
                <a:spLocks noChangeShapeType="1"/>
              </p:cNvSpPr>
              <p:nvPr/>
            </p:nvSpPr>
            <p:spPr bwMode="auto">
              <a:xfrm>
                <a:off x="6138863" y="4629150"/>
                <a:ext cx="0" cy="42862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28" name="Line 214"/>
              <p:cNvSpPr>
                <a:spLocks noChangeShapeType="1"/>
              </p:cNvSpPr>
              <p:nvPr/>
            </p:nvSpPr>
            <p:spPr bwMode="auto">
              <a:xfrm>
                <a:off x="6534150" y="4629150"/>
                <a:ext cx="0" cy="42862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29" name="Rectangle 215"/>
              <p:cNvSpPr>
                <a:spLocks noChangeArrowheads="1"/>
              </p:cNvSpPr>
              <p:nvPr/>
            </p:nvSpPr>
            <p:spPr bwMode="auto">
              <a:xfrm>
                <a:off x="6281738" y="4665663"/>
                <a:ext cx="12503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8" name="Group 197"/>
            <p:cNvGrpSpPr/>
            <p:nvPr/>
          </p:nvGrpSpPr>
          <p:grpSpPr>
            <a:xfrm>
              <a:off x="1098886" y="1975216"/>
              <a:ext cx="779437" cy="354413"/>
              <a:chOff x="-141859" y="1678441"/>
              <a:chExt cx="1337983" cy="354413"/>
            </a:xfrm>
          </p:grpSpPr>
          <p:sp>
            <p:nvSpPr>
              <p:cNvPr id="199" name="Rectangle 198"/>
              <p:cNvSpPr>
                <a:spLocks noChangeArrowheads="1"/>
              </p:cNvSpPr>
              <p:nvPr/>
            </p:nvSpPr>
            <p:spPr bwMode="auto">
              <a:xfrm>
                <a:off x="-141859" y="1678441"/>
                <a:ext cx="133798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lake</a:t>
                </a:r>
              </a:p>
            </p:txBody>
          </p:sp>
          <p:cxnSp>
            <p:nvCxnSpPr>
              <p:cNvPr id="200" name="Straight Connector 199"/>
              <p:cNvCxnSpPr/>
              <p:nvPr/>
            </p:nvCxnSpPr>
            <p:spPr>
              <a:xfrm>
                <a:off x="491512" y="1884953"/>
                <a:ext cx="551875" cy="147901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1" name="Group 200"/>
            <p:cNvGrpSpPr/>
            <p:nvPr/>
          </p:nvGrpSpPr>
          <p:grpSpPr>
            <a:xfrm>
              <a:off x="1026697" y="2913678"/>
              <a:ext cx="674419" cy="378476"/>
              <a:chOff x="300243" y="1654378"/>
              <a:chExt cx="743144" cy="378476"/>
            </a:xfrm>
          </p:grpSpPr>
          <p:sp>
            <p:nvSpPr>
              <p:cNvPr id="202" name="Rectangle 201"/>
              <p:cNvSpPr>
                <a:spLocks noChangeArrowheads="1"/>
              </p:cNvSpPr>
              <p:nvPr/>
            </p:nvSpPr>
            <p:spPr bwMode="auto">
              <a:xfrm>
                <a:off x="300243" y="1654378"/>
                <a:ext cx="31264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Q4</a:t>
                </a:r>
              </a:p>
            </p:txBody>
          </p:sp>
          <p:cxnSp>
            <p:nvCxnSpPr>
              <p:cNvPr id="203" name="Straight Connector 202"/>
              <p:cNvCxnSpPr/>
              <p:nvPr/>
            </p:nvCxnSpPr>
            <p:spPr>
              <a:xfrm>
                <a:off x="591909" y="1876932"/>
                <a:ext cx="451478" cy="155922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4" name="Group 203"/>
            <p:cNvGrpSpPr/>
            <p:nvPr/>
          </p:nvGrpSpPr>
          <p:grpSpPr>
            <a:xfrm>
              <a:off x="882317" y="3451090"/>
              <a:ext cx="753978" cy="246221"/>
              <a:chOff x="211857" y="1919073"/>
              <a:chExt cx="830811" cy="246221"/>
            </a:xfrm>
          </p:grpSpPr>
          <p:sp>
            <p:nvSpPr>
              <p:cNvPr id="205" name="Rectangle 204"/>
              <p:cNvSpPr>
                <a:spLocks noChangeArrowheads="1"/>
              </p:cNvSpPr>
              <p:nvPr/>
            </p:nvSpPr>
            <p:spPr bwMode="auto">
              <a:xfrm>
                <a:off x="211857" y="1919073"/>
                <a:ext cx="31264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Q3</a:t>
                </a:r>
              </a:p>
            </p:txBody>
          </p:sp>
          <p:cxnSp>
            <p:nvCxnSpPr>
              <p:cNvPr id="206" name="Straight Connector 205"/>
              <p:cNvCxnSpPr/>
              <p:nvPr/>
            </p:nvCxnSpPr>
            <p:spPr>
              <a:xfrm flipV="1">
                <a:off x="565394" y="1973183"/>
                <a:ext cx="477274" cy="80211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0" name="Group 209"/>
            <p:cNvGrpSpPr/>
            <p:nvPr/>
          </p:nvGrpSpPr>
          <p:grpSpPr>
            <a:xfrm>
              <a:off x="866275" y="3713747"/>
              <a:ext cx="729914" cy="368574"/>
              <a:chOff x="211857" y="1796720"/>
              <a:chExt cx="804295" cy="368574"/>
            </a:xfrm>
          </p:grpSpPr>
          <p:sp>
            <p:nvSpPr>
              <p:cNvPr id="211" name="Rectangle 210"/>
              <p:cNvSpPr>
                <a:spLocks noChangeArrowheads="1"/>
              </p:cNvSpPr>
              <p:nvPr/>
            </p:nvSpPr>
            <p:spPr bwMode="auto">
              <a:xfrm>
                <a:off x="211857" y="1919073"/>
                <a:ext cx="31264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Q1</a:t>
                </a:r>
              </a:p>
            </p:txBody>
          </p:sp>
          <p:cxnSp>
            <p:nvCxnSpPr>
              <p:cNvPr id="212" name="Straight Connector 211"/>
              <p:cNvCxnSpPr/>
              <p:nvPr/>
            </p:nvCxnSpPr>
            <p:spPr>
              <a:xfrm flipV="1">
                <a:off x="565394" y="1796720"/>
                <a:ext cx="450758" cy="256675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4" name="Group 213"/>
            <p:cNvGrpSpPr/>
            <p:nvPr/>
          </p:nvGrpSpPr>
          <p:grpSpPr>
            <a:xfrm>
              <a:off x="5342023" y="2007300"/>
              <a:ext cx="779437" cy="354413"/>
              <a:chOff x="-141859" y="1678441"/>
              <a:chExt cx="1337983" cy="354413"/>
            </a:xfrm>
          </p:grpSpPr>
          <p:sp>
            <p:nvSpPr>
              <p:cNvPr id="215" name="Rectangle 214"/>
              <p:cNvSpPr>
                <a:spLocks noChangeArrowheads="1"/>
              </p:cNvSpPr>
              <p:nvPr/>
            </p:nvSpPr>
            <p:spPr bwMode="auto">
              <a:xfrm>
                <a:off x="-141859" y="1678441"/>
                <a:ext cx="133798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lake</a:t>
                </a:r>
              </a:p>
            </p:txBody>
          </p:sp>
          <p:cxnSp>
            <p:nvCxnSpPr>
              <p:cNvPr id="216" name="Straight Connector 215"/>
              <p:cNvCxnSpPr/>
              <p:nvPr/>
            </p:nvCxnSpPr>
            <p:spPr>
              <a:xfrm>
                <a:off x="491512" y="1884953"/>
                <a:ext cx="551875" cy="147901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7" name="Group 216"/>
            <p:cNvGrpSpPr/>
            <p:nvPr/>
          </p:nvGrpSpPr>
          <p:grpSpPr>
            <a:xfrm>
              <a:off x="5221707" y="3545305"/>
              <a:ext cx="601577" cy="448784"/>
              <a:chOff x="353272" y="1796720"/>
              <a:chExt cx="662880" cy="448784"/>
            </a:xfrm>
          </p:grpSpPr>
          <p:sp>
            <p:nvSpPr>
              <p:cNvPr id="218" name="Rectangle 217"/>
              <p:cNvSpPr>
                <a:spLocks noChangeArrowheads="1"/>
              </p:cNvSpPr>
              <p:nvPr/>
            </p:nvSpPr>
            <p:spPr bwMode="auto">
              <a:xfrm>
                <a:off x="353272" y="1999283"/>
                <a:ext cx="17840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</a:t>
                </a:r>
              </a:p>
            </p:txBody>
          </p:sp>
          <p:cxnSp>
            <p:nvCxnSpPr>
              <p:cNvPr id="219" name="Straight Connector 218"/>
              <p:cNvCxnSpPr/>
              <p:nvPr/>
            </p:nvCxnSpPr>
            <p:spPr>
              <a:xfrm flipV="1">
                <a:off x="565394" y="1796720"/>
                <a:ext cx="450758" cy="256675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0" name="TextBox 219"/>
          <p:cNvSpPr txBox="1"/>
          <p:nvPr/>
        </p:nvSpPr>
        <p:spPr>
          <a:xfrm>
            <a:off x="5534527" y="6035624"/>
            <a:ext cx="3609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</a:t>
            </a:r>
            <a:r>
              <a:rPr lang="en-US" sz="1600" dirty="0" err="1" smtClean="0"/>
              <a:t>lake,Q</a:t>
            </a:r>
            <a:r>
              <a:rPr lang="en-US" sz="1600" dirty="0" smtClean="0"/>
              <a:t>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221" name="TextBox 220"/>
          <p:cNvSpPr txBox="1"/>
          <p:nvPr/>
        </p:nvSpPr>
        <p:spPr>
          <a:xfrm>
            <a:off x="946484" y="5543181"/>
            <a:ext cx="3609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(lake,Q1),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Constraint </a:t>
            </a:r>
            <a:r>
              <a:rPr lang="en-US" sz="1600" dirty="0" smtClean="0"/>
              <a:t>1: </a:t>
            </a:r>
            <a:r>
              <a:rPr lang="en-US" sz="1600" dirty="0"/>
              <a:t>(</a:t>
            </a:r>
            <a:r>
              <a:rPr lang="en-US" sz="1600" dirty="0" smtClean="0"/>
              <a:t>lake,Q3),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Constraint </a:t>
            </a:r>
            <a:r>
              <a:rPr lang="en-US" sz="1600" dirty="0" smtClean="0"/>
              <a:t>2: </a:t>
            </a:r>
            <a:r>
              <a:rPr lang="en-US" sz="1600" dirty="0"/>
              <a:t>(</a:t>
            </a:r>
            <a:r>
              <a:rPr lang="en-US" sz="1600" dirty="0" smtClean="0"/>
              <a:t>lake,Q4),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419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/>
          <p:cNvSpPr>
            <a:spLocks noChangeArrowheads="1"/>
          </p:cNvSpPr>
          <p:nvPr/>
        </p:nvSpPr>
        <p:spPr bwMode="auto">
          <a:xfrm>
            <a:off x="3200401" y="709836"/>
            <a:ext cx="14708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MS Sans Serif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effectLst/>
                <a:latin typeface="MS Sans Serif"/>
                <a:cs typeface="Arial" pitchFamily="34" charset="0"/>
              </a:rPr>
              <a:t>DNAP.freetree.nw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596" name="Group 8595"/>
          <p:cNvGrpSpPr/>
          <p:nvPr/>
        </p:nvGrpSpPr>
        <p:grpSpPr>
          <a:xfrm>
            <a:off x="1955165" y="1260000"/>
            <a:ext cx="3344511" cy="5291753"/>
            <a:chOff x="270743" y="939158"/>
            <a:chExt cx="3344511" cy="5291753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1789854" y="939158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322511170</a:t>
              </a:r>
            </a:p>
          </p:txBody>
        </p:sp>
        <p:sp>
          <p:nvSpPr>
            <p:cNvPr id="480" name="Freeform 7"/>
            <p:cNvSpPr>
              <a:spLocks/>
            </p:cNvSpPr>
            <p:nvPr/>
          </p:nvSpPr>
          <p:spPr bwMode="auto">
            <a:xfrm>
              <a:off x="1717060" y="1010021"/>
              <a:ext cx="70147" cy="61854"/>
            </a:xfrm>
            <a:custGeom>
              <a:avLst/>
              <a:gdLst>
                <a:gd name="T0" fmla="*/ 0 w 53"/>
                <a:gd name="T1" fmla="*/ 44 h 44"/>
                <a:gd name="T2" fmla="*/ 0 w 53"/>
                <a:gd name="T3" fmla="*/ 0 h 44"/>
                <a:gd name="T4" fmla="*/ 53 w 53"/>
                <a:gd name="T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4">
                  <a:moveTo>
                    <a:pt x="0" y="44"/>
                  </a:moveTo>
                  <a:lnTo>
                    <a:pt x="0" y="0"/>
                  </a:lnTo>
                  <a:lnTo>
                    <a:pt x="5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1" name="Rectangle 8"/>
            <p:cNvSpPr>
              <a:spLocks noChangeArrowheads="1"/>
            </p:cNvSpPr>
            <p:nvPr/>
          </p:nvSpPr>
          <p:spPr bwMode="auto">
            <a:xfrm>
              <a:off x="1832207" y="1069895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322510829</a:t>
              </a:r>
            </a:p>
          </p:txBody>
        </p:sp>
        <p:sp>
          <p:nvSpPr>
            <p:cNvPr id="482" name="Freeform 9"/>
            <p:cNvSpPr>
              <a:spLocks/>
            </p:cNvSpPr>
            <p:nvPr/>
          </p:nvSpPr>
          <p:spPr bwMode="auto">
            <a:xfrm>
              <a:off x="1717060" y="1077498"/>
              <a:ext cx="111176" cy="63260"/>
            </a:xfrm>
            <a:custGeom>
              <a:avLst/>
              <a:gdLst>
                <a:gd name="T0" fmla="*/ 0 w 84"/>
                <a:gd name="T1" fmla="*/ 0 h 45"/>
                <a:gd name="T2" fmla="*/ 0 w 84"/>
                <a:gd name="T3" fmla="*/ 45 h 45"/>
                <a:gd name="T4" fmla="*/ 84 w 84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45">
                  <a:moveTo>
                    <a:pt x="0" y="0"/>
                  </a:moveTo>
                  <a:lnTo>
                    <a:pt x="0" y="45"/>
                  </a:lnTo>
                  <a:lnTo>
                    <a:pt x="84" y="4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3" name="Freeform 10"/>
            <p:cNvSpPr>
              <a:spLocks/>
            </p:cNvSpPr>
            <p:nvPr/>
          </p:nvSpPr>
          <p:spPr bwMode="auto">
            <a:xfrm>
              <a:off x="1529120" y="1074687"/>
              <a:ext cx="187940" cy="95593"/>
            </a:xfrm>
            <a:custGeom>
              <a:avLst/>
              <a:gdLst>
                <a:gd name="T0" fmla="*/ 0 w 142"/>
                <a:gd name="T1" fmla="*/ 68 h 68"/>
                <a:gd name="T2" fmla="*/ 0 w 142"/>
                <a:gd name="T3" fmla="*/ 0 h 68"/>
                <a:gd name="T4" fmla="*/ 142 w 142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68">
                  <a:moveTo>
                    <a:pt x="0" y="68"/>
                  </a:moveTo>
                  <a:lnTo>
                    <a:pt x="0" y="0"/>
                  </a:lnTo>
                  <a:lnTo>
                    <a:pt x="142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4" name="Rectangle 11"/>
            <p:cNvSpPr>
              <a:spLocks noChangeArrowheads="1"/>
            </p:cNvSpPr>
            <p:nvPr/>
          </p:nvSpPr>
          <p:spPr bwMode="auto">
            <a:xfrm>
              <a:off x="1784560" y="1199227"/>
              <a:ext cx="105798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q0 Chrer190359301</a:t>
              </a:r>
            </a:p>
          </p:txBody>
        </p:sp>
        <p:sp>
          <p:nvSpPr>
            <p:cNvPr id="485" name="Freeform 12"/>
            <p:cNvSpPr>
              <a:spLocks/>
            </p:cNvSpPr>
            <p:nvPr/>
          </p:nvSpPr>
          <p:spPr bwMode="auto">
            <a:xfrm>
              <a:off x="1529120" y="1175903"/>
              <a:ext cx="252793" cy="94187"/>
            </a:xfrm>
            <a:custGeom>
              <a:avLst/>
              <a:gdLst>
                <a:gd name="T0" fmla="*/ 0 w 191"/>
                <a:gd name="T1" fmla="*/ 0 h 67"/>
                <a:gd name="T2" fmla="*/ 0 w 191"/>
                <a:gd name="T3" fmla="*/ 67 h 67"/>
                <a:gd name="T4" fmla="*/ 191 w 191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67">
                  <a:moveTo>
                    <a:pt x="0" y="0"/>
                  </a:moveTo>
                  <a:lnTo>
                    <a:pt x="0" y="67"/>
                  </a:lnTo>
                  <a:lnTo>
                    <a:pt x="191" y="6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6" name="Freeform 13"/>
            <p:cNvSpPr>
              <a:spLocks/>
            </p:cNvSpPr>
            <p:nvPr/>
          </p:nvSpPr>
          <p:spPr bwMode="auto">
            <a:xfrm>
              <a:off x="1494708" y="1173091"/>
              <a:ext cx="34412" cy="111056"/>
            </a:xfrm>
            <a:custGeom>
              <a:avLst/>
              <a:gdLst>
                <a:gd name="T0" fmla="*/ 0 w 26"/>
                <a:gd name="T1" fmla="*/ 79 h 79"/>
                <a:gd name="T2" fmla="*/ 0 w 26"/>
                <a:gd name="T3" fmla="*/ 0 h 79"/>
                <a:gd name="T4" fmla="*/ 26 w 26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79">
                  <a:moveTo>
                    <a:pt x="0" y="79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8" name="Rectangle 14"/>
            <p:cNvSpPr>
              <a:spLocks noChangeArrowheads="1"/>
            </p:cNvSpPr>
            <p:nvPr/>
          </p:nvSpPr>
          <p:spPr bwMode="auto">
            <a:xfrm>
              <a:off x="1898383" y="132996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env136785719</a:t>
              </a:r>
            </a:p>
          </p:txBody>
        </p:sp>
        <p:sp>
          <p:nvSpPr>
            <p:cNvPr id="489" name="Freeform 15"/>
            <p:cNvSpPr>
              <a:spLocks/>
            </p:cNvSpPr>
            <p:nvPr/>
          </p:nvSpPr>
          <p:spPr bwMode="auto">
            <a:xfrm>
              <a:off x="1494708" y="1289771"/>
              <a:ext cx="399704" cy="111056"/>
            </a:xfrm>
            <a:custGeom>
              <a:avLst/>
              <a:gdLst>
                <a:gd name="T0" fmla="*/ 0 w 302"/>
                <a:gd name="T1" fmla="*/ 0 h 79"/>
                <a:gd name="T2" fmla="*/ 0 w 302"/>
                <a:gd name="T3" fmla="*/ 79 h 79"/>
                <a:gd name="T4" fmla="*/ 302 w 302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2" h="79">
                  <a:moveTo>
                    <a:pt x="0" y="0"/>
                  </a:moveTo>
                  <a:lnTo>
                    <a:pt x="0" y="79"/>
                  </a:lnTo>
                  <a:lnTo>
                    <a:pt x="302" y="79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0" name="Freeform 16"/>
            <p:cNvSpPr>
              <a:spLocks/>
            </p:cNvSpPr>
            <p:nvPr/>
          </p:nvSpPr>
          <p:spPr bwMode="auto">
            <a:xfrm>
              <a:off x="1426370" y="1286959"/>
              <a:ext cx="68340" cy="168693"/>
            </a:xfrm>
            <a:custGeom>
              <a:avLst/>
              <a:gdLst>
                <a:gd name="T0" fmla="*/ 0 w 24"/>
                <a:gd name="T1" fmla="*/ 120 h 120"/>
                <a:gd name="T2" fmla="*/ 0 w 24"/>
                <a:gd name="T3" fmla="*/ 0 h 120"/>
                <a:gd name="T4" fmla="*/ 24 w 24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0">
                  <a:moveTo>
                    <a:pt x="0" y="12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1" name="Rectangle 17"/>
            <p:cNvSpPr>
              <a:spLocks noChangeArrowheads="1"/>
            </p:cNvSpPr>
            <p:nvPr/>
          </p:nvSpPr>
          <p:spPr bwMode="auto">
            <a:xfrm>
              <a:off x="1854706" y="146070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env134861790</a:t>
              </a:r>
            </a:p>
          </p:txBody>
        </p:sp>
        <p:sp>
          <p:nvSpPr>
            <p:cNvPr id="492" name="Freeform 18"/>
            <p:cNvSpPr>
              <a:spLocks/>
            </p:cNvSpPr>
            <p:nvPr/>
          </p:nvSpPr>
          <p:spPr bwMode="auto">
            <a:xfrm>
              <a:off x="1662796" y="1531565"/>
              <a:ext cx="187940" cy="94187"/>
            </a:xfrm>
            <a:custGeom>
              <a:avLst/>
              <a:gdLst>
                <a:gd name="T0" fmla="*/ 0 w 142"/>
                <a:gd name="T1" fmla="*/ 67 h 67"/>
                <a:gd name="T2" fmla="*/ 0 w 142"/>
                <a:gd name="T3" fmla="*/ 0 h 67"/>
                <a:gd name="T4" fmla="*/ 142 w 142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67">
                  <a:moveTo>
                    <a:pt x="0" y="67"/>
                  </a:moveTo>
                  <a:lnTo>
                    <a:pt x="0" y="0"/>
                  </a:lnTo>
                  <a:lnTo>
                    <a:pt x="142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3" name="Rectangle 19"/>
            <p:cNvSpPr>
              <a:spLocks noChangeArrowheads="1"/>
            </p:cNvSpPr>
            <p:nvPr/>
          </p:nvSpPr>
          <p:spPr bwMode="auto">
            <a:xfrm>
              <a:off x="1893089" y="1590033"/>
              <a:ext cx="110286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q0 Phapo190359303</a:t>
              </a:r>
            </a:p>
          </p:txBody>
        </p:sp>
        <p:sp>
          <p:nvSpPr>
            <p:cNvPr id="494" name="Freeform 20"/>
            <p:cNvSpPr>
              <a:spLocks/>
            </p:cNvSpPr>
            <p:nvPr/>
          </p:nvSpPr>
          <p:spPr bwMode="auto">
            <a:xfrm>
              <a:off x="1799119" y="1660896"/>
              <a:ext cx="90000" cy="63260"/>
            </a:xfrm>
            <a:custGeom>
              <a:avLst/>
              <a:gdLst>
                <a:gd name="T0" fmla="*/ 0 w 68"/>
                <a:gd name="T1" fmla="*/ 45 h 45"/>
                <a:gd name="T2" fmla="*/ 0 w 68"/>
                <a:gd name="T3" fmla="*/ 0 h 45"/>
                <a:gd name="T4" fmla="*/ 68 w 68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45">
                  <a:moveTo>
                    <a:pt x="0" y="45"/>
                  </a:moveTo>
                  <a:lnTo>
                    <a:pt x="0" y="0"/>
                  </a:lnTo>
                  <a:lnTo>
                    <a:pt x="6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5" name="Rectangle 21"/>
            <p:cNvSpPr>
              <a:spLocks noChangeArrowheads="1"/>
            </p:cNvSpPr>
            <p:nvPr/>
          </p:nvSpPr>
          <p:spPr bwMode="auto">
            <a:xfrm>
              <a:off x="1801766" y="1720771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Phaglob357289784</a:t>
              </a:r>
            </a:p>
          </p:txBody>
        </p:sp>
        <p:sp>
          <p:nvSpPr>
            <p:cNvPr id="496" name="Freeform 22"/>
            <p:cNvSpPr>
              <a:spLocks/>
            </p:cNvSpPr>
            <p:nvPr/>
          </p:nvSpPr>
          <p:spPr bwMode="auto">
            <a:xfrm>
              <a:off x="1799119" y="1729779"/>
              <a:ext cx="0" cy="61854"/>
            </a:xfrm>
            <a:custGeom>
              <a:avLst/>
              <a:gdLst>
                <a:gd name="T0" fmla="*/ 0 h 44"/>
                <a:gd name="T1" fmla="*/ 44 h 44"/>
                <a:gd name="T2" fmla="*/ 44 h 4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4">
                  <a:moveTo>
                    <a:pt x="0" y="0"/>
                  </a:moveTo>
                  <a:lnTo>
                    <a:pt x="0" y="44"/>
                  </a:lnTo>
                  <a:lnTo>
                    <a:pt x="0" y="4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7" name="Freeform 23"/>
            <p:cNvSpPr>
              <a:spLocks/>
            </p:cNvSpPr>
            <p:nvPr/>
          </p:nvSpPr>
          <p:spPr bwMode="auto">
            <a:xfrm>
              <a:off x="1662796" y="1631375"/>
              <a:ext cx="136323" cy="95593"/>
            </a:xfrm>
            <a:custGeom>
              <a:avLst/>
              <a:gdLst>
                <a:gd name="T0" fmla="*/ 0 w 103"/>
                <a:gd name="T1" fmla="*/ 0 h 68"/>
                <a:gd name="T2" fmla="*/ 0 w 103"/>
                <a:gd name="T3" fmla="*/ 68 h 68"/>
                <a:gd name="T4" fmla="*/ 103 w 103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68">
                  <a:moveTo>
                    <a:pt x="0" y="0"/>
                  </a:moveTo>
                  <a:lnTo>
                    <a:pt x="0" y="68"/>
                  </a:lnTo>
                  <a:lnTo>
                    <a:pt x="103" y="6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8" name="Freeform 24"/>
            <p:cNvSpPr>
              <a:spLocks/>
            </p:cNvSpPr>
            <p:nvPr/>
          </p:nvSpPr>
          <p:spPr bwMode="auto">
            <a:xfrm>
              <a:off x="1426369" y="1459870"/>
              <a:ext cx="236427" cy="168693"/>
            </a:xfrm>
            <a:custGeom>
              <a:avLst/>
              <a:gdLst>
                <a:gd name="T0" fmla="*/ 0 w 151"/>
                <a:gd name="T1" fmla="*/ 0 h 120"/>
                <a:gd name="T2" fmla="*/ 0 w 151"/>
                <a:gd name="T3" fmla="*/ 120 h 120"/>
                <a:gd name="T4" fmla="*/ 151 w 151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20">
                  <a:moveTo>
                    <a:pt x="0" y="0"/>
                  </a:moveTo>
                  <a:lnTo>
                    <a:pt x="0" y="120"/>
                  </a:lnTo>
                  <a:lnTo>
                    <a:pt x="151" y="12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0" name="Rectangle 26"/>
            <p:cNvSpPr>
              <a:spLocks noChangeArrowheads="1"/>
            </p:cNvSpPr>
            <p:nvPr/>
          </p:nvSpPr>
          <p:spPr bwMode="auto">
            <a:xfrm>
              <a:off x="1732942" y="185150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env143390902</a:t>
              </a:r>
            </a:p>
          </p:txBody>
        </p:sp>
        <p:sp>
          <p:nvSpPr>
            <p:cNvPr id="501" name="Freeform 27"/>
            <p:cNvSpPr>
              <a:spLocks/>
            </p:cNvSpPr>
            <p:nvPr/>
          </p:nvSpPr>
          <p:spPr bwMode="auto">
            <a:xfrm>
              <a:off x="1595296" y="1922371"/>
              <a:ext cx="133676" cy="61854"/>
            </a:xfrm>
            <a:custGeom>
              <a:avLst/>
              <a:gdLst>
                <a:gd name="T0" fmla="*/ 0 w 101"/>
                <a:gd name="T1" fmla="*/ 44 h 44"/>
                <a:gd name="T2" fmla="*/ 0 w 101"/>
                <a:gd name="T3" fmla="*/ 0 h 44"/>
                <a:gd name="T4" fmla="*/ 101 w 101"/>
                <a:gd name="T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44">
                  <a:moveTo>
                    <a:pt x="0" y="44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2" name="Rectangle 28"/>
            <p:cNvSpPr>
              <a:spLocks noChangeArrowheads="1"/>
            </p:cNvSpPr>
            <p:nvPr/>
          </p:nvSpPr>
          <p:spPr bwMode="auto">
            <a:xfrm>
              <a:off x="1717060" y="1980840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env136479644</a:t>
              </a:r>
            </a:p>
          </p:txBody>
        </p:sp>
        <p:sp>
          <p:nvSpPr>
            <p:cNvPr id="503" name="Freeform 29"/>
            <p:cNvSpPr>
              <a:spLocks/>
            </p:cNvSpPr>
            <p:nvPr/>
          </p:nvSpPr>
          <p:spPr bwMode="auto">
            <a:xfrm>
              <a:off x="1595296" y="1989848"/>
              <a:ext cx="117794" cy="61854"/>
            </a:xfrm>
            <a:custGeom>
              <a:avLst/>
              <a:gdLst>
                <a:gd name="T0" fmla="*/ 0 w 89"/>
                <a:gd name="T1" fmla="*/ 0 h 44"/>
                <a:gd name="T2" fmla="*/ 0 w 89"/>
                <a:gd name="T3" fmla="*/ 44 h 44"/>
                <a:gd name="T4" fmla="*/ 89 w 89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44">
                  <a:moveTo>
                    <a:pt x="0" y="0"/>
                  </a:moveTo>
                  <a:lnTo>
                    <a:pt x="0" y="44"/>
                  </a:lnTo>
                  <a:lnTo>
                    <a:pt x="89" y="4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4" name="Freeform 30"/>
            <p:cNvSpPr>
              <a:spLocks/>
            </p:cNvSpPr>
            <p:nvPr/>
          </p:nvSpPr>
          <p:spPr bwMode="auto">
            <a:xfrm>
              <a:off x="1425885" y="1626394"/>
              <a:ext cx="169411" cy="360643"/>
            </a:xfrm>
            <a:custGeom>
              <a:avLst/>
              <a:gdLst>
                <a:gd name="T0" fmla="*/ 0 w 128"/>
                <a:gd name="T1" fmla="*/ 0 h 186"/>
                <a:gd name="T2" fmla="*/ 0 w 128"/>
                <a:gd name="T3" fmla="*/ 186 h 186"/>
                <a:gd name="T4" fmla="*/ 128 w 128"/>
                <a:gd name="T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186">
                  <a:moveTo>
                    <a:pt x="0" y="0"/>
                  </a:moveTo>
                  <a:lnTo>
                    <a:pt x="0" y="186"/>
                  </a:lnTo>
                  <a:lnTo>
                    <a:pt x="128" y="18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5" name="Freeform 31"/>
            <p:cNvSpPr>
              <a:spLocks/>
            </p:cNvSpPr>
            <p:nvPr/>
          </p:nvSpPr>
          <p:spPr bwMode="auto">
            <a:xfrm>
              <a:off x="1110887" y="1722751"/>
              <a:ext cx="314998" cy="226330"/>
            </a:xfrm>
            <a:custGeom>
              <a:avLst/>
              <a:gdLst>
                <a:gd name="T0" fmla="*/ 0 w 238"/>
                <a:gd name="T1" fmla="*/ 161 h 161"/>
                <a:gd name="T2" fmla="*/ 0 w 238"/>
                <a:gd name="T3" fmla="*/ 0 h 161"/>
                <a:gd name="T4" fmla="*/ 238 w 238"/>
                <a:gd name="T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161">
                  <a:moveTo>
                    <a:pt x="0" y="161"/>
                  </a:moveTo>
                  <a:lnTo>
                    <a:pt x="0" y="0"/>
                  </a:lnTo>
                  <a:lnTo>
                    <a:pt x="23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6" name="Rectangle 32"/>
            <p:cNvSpPr>
              <a:spLocks noChangeArrowheads="1"/>
            </p:cNvSpPr>
            <p:nvPr/>
          </p:nvSpPr>
          <p:spPr bwMode="auto">
            <a:xfrm>
              <a:off x="1478826" y="2111577"/>
              <a:ext cx="10451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q0 Pyror190359302</a:t>
              </a:r>
            </a:p>
          </p:txBody>
        </p:sp>
        <p:sp>
          <p:nvSpPr>
            <p:cNvPr id="507" name="Freeform 33"/>
            <p:cNvSpPr>
              <a:spLocks/>
            </p:cNvSpPr>
            <p:nvPr/>
          </p:nvSpPr>
          <p:spPr bwMode="auto">
            <a:xfrm>
              <a:off x="1110887" y="1954704"/>
              <a:ext cx="363969" cy="227736"/>
            </a:xfrm>
            <a:custGeom>
              <a:avLst/>
              <a:gdLst>
                <a:gd name="T0" fmla="*/ 0 w 275"/>
                <a:gd name="T1" fmla="*/ 0 h 162"/>
                <a:gd name="T2" fmla="*/ 0 w 275"/>
                <a:gd name="T3" fmla="*/ 162 h 162"/>
                <a:gd name="T4" fmla="*/ 275 w 275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162">
                  <a:moveTo>
                    <a:pt x="0" y="0"/>
                  </a:moveTo>
                  <a:lnTo>
                    <a:pt x="0" y="162"/>
                  </a:lnTo>
                  <a:lnTo>
                    <a:pt x="275" y="162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8" name="Freeform 34"/>
            <p:cNvSpPr>
              <a:spLocks/>
            </p:cNvSpPr>
            <p:nvPr/>
          </p:nvSpPr>
          <p:spPr bwMode="auto">
            <a:xfrm>
              <a:off x="1043387" y="1951892"/>
              <a:ext cx="67500" cy="258663"/>
            </a:xfrm>
            <a:custGeom>
              <a:avLst/>
              <a:gdLst>
                <a:gd name="T0" fmla="*/ 0 w 51"/>
                <a:gd name="T1" fmla="*/ 184 h 184"/>
                <a:gd name="T2" fmla="*/ 0 w 51"/>
                <a:gd name="T3" fmla="*/ 0 h 184"/>
                <a:gd name="T4" fmla="*/ 51 w 51"/>
                <a:gd name="T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84">
                  <a:moveTo>
                    <a:pt x="0" y="184"/>
                  </a:moveTo>
                  <a:lnTo>
                    <a:pt x="0" y="0"/>
                  </a:lnTo>
                  <a:lnTo>
                    <a:pt x="5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9" name="Rectangle 35"/>
            <p:cNvSpPr>
              <a:spLocks noChangeArrowheads="1"/>
            </p:cNvSpPr>
            <p:nvPr/>
          </p:nvSpPr>
          <p:spPr bwMode="auto">
            <a:xfrm>
              <a:off x="1669413" y="2242315"/>
              <a:ext cx="90409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310831487</a:t>
              </a:r>
            </a:p>
          </p:txBody>
        </p:sp>
        <p:sp>
          <p:nvSpPr>
            <p:cNvPr id="510" name="Freeform 36"/>
            <p:cNvSpPr>
              <a:spLocks/>
            </p:cNvSpPr>
            <p:nvPr/>
          </p:nvSpPr>
          <p:spPr bwMode="auto">
            <a:xfrm>
              <a:off x="1042988" y="2313178"/>
              <a:ext cx="623779" cy="160259"/>
            </a:xfrm>
            <a:custGeom>
              <a:avLst/>
              <a:gdLst>
                <a:gd name="T0" fmla="*/ 0 w 420"/>
                <a:gd name="T1" fmla="*/ 114 h 114"/>
                <a:gd name="T2" fmla="*/ 0 w 420"/>
                <a:gd name="T3" fmla="*/ 0 h 114"/>
                <a:gd name="T4" fmla="*/ 420 w 420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114">
                  <a:moveTo>
                    <a:pt x="0" y="114"/>
                  </a:moveTo>
                  <a:lnTo>
                    <a:pt x="0" y="0"/>
                  </a:lnTo>
                  <a:lnTo>
                    <a:pt x="42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11" name="Rectangle 37"/>
            <p:cNvSpPr>
              <a:spLocks noChangeArrowheads="1"/>
            </p:cNvSpPr>
            <p:nvPr/>
          </p:nvSpPr>
          <p:spPr bwMode="auto">
            <a:xfrm>
              <a:off x="1652207" y="2371646"/>
              <a:ext cx="121828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Moumou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gene 487 486</a:t>
              </a:r>
            </a:p>
          </p:txBody>
        </p:sp>
        <p:sp>
          <p:nvSpPr>
            <p:cNvPr id="8192" name="Freeform 38"/>
            <p:cNvSpPr>
              <a:spLocks/>
            </p:cNvSpPr>
            <p:nvPr/>
          </p:nvSpPr>
          <p:spPr bwMode="auto">
            <a:xfrm>
              <a:off x="1595296" y="2442509"/>
              <a:ext cx="54264" cy="63260"/>
            </a:xfrm>
            <a:custGeom>
              <a:avLst/>
              <a:gdLst>
                <a:gd name="T0" fmla="*/ 0 w 41"/>
                <a:gd name="T1" fmla="*/ 45 h 45"/>
                <a:gd name="T2" fmla="*/ 0 w 41"/>
                <a:gd name="T3" fmla="*/ 0 h 45"/>
                <a:gd name="T4" fmla="*/ 41 w 4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5">
                  <a:moveTo>
                    <a:pt x="0" y="45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93" name="Rectangle 39"/>
            <p:cNvSpPr>
              <a:spLocks noChangeArrowheads="1"/>
            </p:cNvSpPr>
            <p:nvPr/>
          </p:nvSpPr>
          <p:spPr bwMode="auto">
            <a:xfrm>
              <a:off x="1645590" y="2502384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350611686</a:t>
              </a:r>
            </a:p>
          </p:txBody>
        </p:sp>
        <p:sp>
          <p:nvSpPr>
            <p:cNvPr id="8195" name="Freeform 40"/>
            <p:cNvSpPr>
              <a:spLocks/>
            </p:cNvSpPr>
            <p:nvPr/>
          </p:nvSpPr>
          <p:spPr bwMode="auto">
            <a:xfrm>
              <a:off x="1595296" y="2511392"/>
              <a:ext cx="46323" cy="61854"/>
            </a:xfrm>
            <a:custGeom>
              <a:avLst/>
              <a:gdLst>
                <a:gd name="T0" fmla="*/ 0 w 35"/>
                <a:gd name="T1" fmla="*/ 0 h 44"/>
                <a:gd name="T2" fmla="*/ 0 w 35"/>
                <a:gd name="T3" fmla="*/ 44 h 44"/>
                <a:gd name="T4" fmla="*/ 35 w 35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4">
                  <a:moveTo>
                    <a:pt x="0" y="0"/>
                  </a:moveTo>
                  <a:lnTo>
                    <a:pt x="0" y="44"/>
                  </a:lnTo>
                  <a:lnTo>
                    <a:pt x="35" y="4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96" name="Freeform 41"/>
            <p:cNvSpPr>
              <a:spLocks/>
            </p:cNvSpPr>
            <p:nvPr/>
          </p:nvSpPr>
          <p:spPr bwMode="auto">
            <a:xfrm>
              <a:off x="1550296" y="2508581"/>
              <a:ext cx="45000" cy="126520"/>
            </a:xfrm>
            <a:custGeom>
              <a:avLst/>
              <a:gdLst>
                <a:gd name="T0" fmla="*/ 0 w 34"/>
                <a:gd name="T1" fmla="*/ 90 h 90"/>
                <a:gd name="T2" fmla="*/ 0 w 34"/>
                <a:gd name="T3" fmla="*/ 0 h 90"/>
                <a:gd name="T4" fmla="*/ 34 w 34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90">
                  <a:moveTo>
                    <a:pt x="0" y="90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97" name="Rectangle 42"/>
            <p:cNvSpPr>
              <a:spLocks noChangeArrowheads="1"/>
            </p:cNvSpPr>
            <p:nvPr/>
          </p:nvSpPr>
          <p:spPr bwMode="auto">
            <a:xfrm>
              <a:off x="1613825" y="2633121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311977705</a:t>
              </a:r>
            </a:p>
          </p:txBody>
        </p:sp>
        <p:sp>
          <p:nvSpPr>
            <p:cNvPr id="8198" name="Freeform 43"/>
            <p:cNvSpPr>
              <a:spLocks/>
            </p:cNvSpPr>
            <p:nvPr/>
          </p:nvSpPr>
          <p:spPr bwMode="auto">
            <a:xfrm>
              <a:off x="1611178" y="2703984"/>
              <a:ext cx="0" cy="61854"/>
            </a:xfrm>
            <a:custGeom>
              <a:avLst/>
              <a:gdLst>
                <a:gd name="T0" fmla="*/ 44 h 44"/>
                <a:gd name="T1" fmla="*/ 0 h 44"/>
                <a:gd name="T2" fmla="*/ 0 h 4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4">
                  <a:moveTo>
                    <a:pt x="0" y="4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99" name="Rectangle 44"/>
            <p:cNvSpPr>
              <a:spLocks noChangeArrowheads="1"/>
            </p:cNvSpPr>
            <p:nvPr/>
          </p:nvSpPr>
          <p:spPr bwMode="auto">
            <a:xfrm>
              <a:off x="1613825" y="2762453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351737476</a:t>
              </a:r>
            </a:p>
          </p:txBody>
        </p:sp>
        <p:sp>
          <p:nvSpPr>
            <p:cNvPr id="8200" name="Freeform 45"/>
            <p:cNvSpPr>
              <a:spLocks/>
            </p:cNvSpPr>
            <p:nvPr/>
          </p:nvSpPr>
          <p:spPr bwMode="auto">
            <a:xfrm>
              <a:off x="1611178" y="2771461"/>
              <a:ext cx="0" cy="61854"/>
            </a:xfrm>
            <a:custGeom>
              <a:avLst/>
              <a:gdLst>
                <a:gd name="T0" fmla="*/ 0 h 44"/>
                <a:gd name="T1" fmla="*/ 44 h 44"/>
                <a:gd name="T2" fmla="*/ 44 h 4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4">
                  <a:moveTo>
                    <a:pt x="0" y="0"/>
                  </a:moveTo>
                  <a:lnTo>
                    <a:pt x="0" y="44"/>
                  </a:lnTo>
                  <a:lnTo>
                    <a:pt x="0" y="4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01" name="Freeform 46"/>
            <p:cNvSpPr>
              <a:spLocks/>
            </p:cNvSpPr>
            <p:nvPr/>
          </p:nvSpPr>
          <p:spPr bwMode="auto">
            <a:xfrm>
              <a:off x="1550296" y="2640724"/>
              <a:ext cx="60882" cy="127926"/>
            </a:xfrm>
            <a:custGeom>
              <a:avLst/>
              <a:gdLst>
                <a:gd name="T0" fmla="*/ 0 w 46"/>
                <a:gd name="T1" fmla="*/ 0 h 91"/>
                <a:gd name="T2" fmla="*/ 0 w 46"/>
                <a:gd name="T3" fmla="*/ 91 h 91"/>
                <a:gd name="T4" fmla="*/ 46 w 46"/>
                <a:gd name="T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91">
                  <a:moveTo>
                    <a:pt x="0" y="0"/>
                  </a:moveTo>
                  <a:lnTo>
                    <a:pt x="0" y="91"/>
                  </a:lnTo>
                  <a:lnTo>
                    <a:pt x="46" y="91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02" name="Freeform 47"/>
            <p:cNvSpPr>
              <a:spLocks/>
            </p:cNvSpPr>
            <p:nvPr/>
          </p:nvSpPr>
          <p:spPr bwMode="auto">
            <a:xfrm>
              <a:off x="1042988" y="2212182"/>
              <a:ext cx="507309" cy="425732"/>
            </a:xfrm>
            <a:custGeom>
              <a:avLst/>
              <a:gdLst>
                <a:gd name="T0" fmla="*/ 0 w 332"/>
                <a:gd name="T1" fmla="*/ 0 h 114"/>
                <a:gd name="T2" fmla="*/ 0 w 332"/>
                <a:gd name="T3" fmla="*/ 114 h 114"/>
                <a:gd name="T4" fmla="*/ 332 w 332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2" h="114">
                  <a:moveTo>
                    <a:pt x="0" y="0"/>
                  </a:moveTo>
                  <a:lnTo>
                    <a:pt x="0" y="114"/>
                  </a:lnTo>
                  <a:lnTo>
                    <a:pt x="332" y="11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04" name="Freeform 49"/>
            <p:cNvSpPr>
              <a:spLocks/>
            </p:cNvSpPr>
            <p:nvPr/>
          </p:nvSpPr>
          <p:spPr bwMode="auto">
            <a:xfrm>
              <a:off x="922946" y="2213367"/>
              <a:ext cx="120441" cy="404864"/>
            </a:xfrm>
            <a:custGeom>
              <a:avLst/>
              <a:gdLst>
                <a:gd name="T0" fmla="*/ 0 w 91"/>
                <a:gd name="T1" fmla="*/ 288 h 288"/>
                <a:gd name="T2" fmla="*/ 0 w 91"/>
                <a:gd name="T3" fmla="*/ 0 h 288"/>
                <a:gd name="T4" fmla="*/ 91 w 91"/>
                <a:gd name="T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88">
                  <a:moveTo>
                    <a:pt x="0" y="288"/>
                  </a:moveTo>
                  <a:lnTo>
                    <a:pt x="0" y="0"/>
                  </a:lnTo>
                  <a:lnTo>
                    <a:pt x="9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05" name="Rectangle 50"/>
            <p:cNvSpPr>
              <a:spLocks noChangeArrowheads="1"/>
            </p:cNvSpPr>
            <p:nvPr/>
          </p:nvSpPr>
          <p:spPr bwMode="auto">
            <a:xfrm>
              <a:off x="1458973" y="2893190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env144201673</a:t>
              </a:r>
            </a:p>
          </p:txBody>
        </p:sp>
        <p:sp>
          <p:nvSpPr>
            <p:cNvPr id="8206" name="Freeform 51"/>
            <p:cNvSpPr>
              <a:spLocks/>
            </p:cNvSpPr>
            <p:nvPr/>
          </p:nvSpPr>
          <p:spPr bwMode="auto">
            <a:xfrm>
              <a:off x="1106916" y="2964053"/>
              <a:ext cx="349410" cy="61854"/>
            </a:xfrm>
            <a:custGeom>
              <a:avLst/>
              <a:gdLst>
                <a:gd name="T0" fmla="*/ 0 w 264"/>
                <a:gd name="T1" fmla="*/ 44 h 44"/>
                <a:gd name="T2" fmla="*/ 0 w 264"/>
                <a:gd name="T3" fmla="*/ 0 h 44"/>
                <a:gd name="T4" fmla="*/ 264 w 264"/>
                <a:gd name="T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44">
                  <a:moveTo>
                    <a:pt x="0" y="44"/>
                  </a:moveTo>
                  <a:lnTo>
                    <a:pt x="0" y="0"/>
                  </a:lnTo>
                  <a:lnTo>
                    <a:pt x="26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07" name="Rectangle 52"/>
            <p:cNvSpPr>
              <a:spLocks noChangeArrowheads="1"/>
            </p:cNvSpPr>
            <p:nvPr/>
          </p:nvSpPr>
          <p:spPr bwMode="auto">
            <a:xfrm>
              <a:off x="1791177" y="302392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env142224512</a:t>
              </a:r>
            </a:p>
          </p:txBody>
        </p:sp>
        <p:sp>
          <p:nvSpPr>
            <p:cNvPr id="8208" name="Freeform 53"/>
            <p:cNvSpPr>
              <a:spLocks/>
            </p:cNvSpPr>
            <p:nvPr/>
          </p:nvSpPr>
          <p:spPr bwMode="auto">
            <a:xfrm>
              <a:off x="1106916" y="3031530"/>
              <a:ext cx="681614" cy="63260"/>
            </a:xfrm>
            <a:custGeom>
              <a:avLst/>
              <a:gdLst>
                <a:gd name="T0" fmla="*/ 0 w 515"/>
                <a:gd name="T1" fmla="*/ 0 h 45"/>
                <a:gd name="T2" fmla="*/ 0 w 515"/>
                <a:gd name="T3" fmla="*/ 45 h 45"/>
                <a:gd name="T4" fmla="*/ 515 w 515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5" h="45">
                  <a:moveTo>
                    <a:pt x="0" y="0"/>
                  </a:moveTo>
                  <a:lnTo>
                    <a:pt x="0" y="45"/>
                  </a:lnTo>
                  <a:lnTo>
                    <a:pt x="515" y="4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09" name="Freeform 54"/>
            <p:cNvSpPr>
              <a:spLocks/>
            </p:cNvSpPr>
            <p:nvPr/>
          </p:nvSpPr>
          <p:spPr bwMode="auto">
            <a:xfrm>
              <a:off x="922946" y="2623855"/>
              <a:ext cx="183970" cy="404864"/>
            </a:xfrm>
            <a:custGeom>
              <a:avLst/>
              <a:gdLst>
                <a:gd name="T0" fmla="*/ 0 w 139"/>
                <a:gd name="T1" fmla="*/ 0 h 288"/>
                <a:gd name="T2" fmla="*/ 0 w 139"/>
                <a:gd name="T3" fmla="*/ 288 h 288"/>
                <a:gd name="T4" fmla="*/ 139 w 139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288">
                  <a:moveTo>
                    <a:pt x="0" y="0"/>
                  </a:moveTo>
                  <a:lnTo>
                    <a:pt x="0" y="288"/>
                  </a:lnTo>
                  <a:lnTo>
                    <a:pt x="139" y="28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0" name="Freeform 55"/>
            <p:cNvSpPr>
              <a:spLocks/>
            </p:cNvSpPr>
            <p:nvPr/>
          </p:nvSpPr>
          <p:spPr bwMode="auto">
            <a:xfrm>
              <a:off x="750888" y="2621043"/>
              <a:ext cx="172058" cy="298025"/>
            </a:xfrm>
            <a:custGeom>
              <a:avLst/>
              <a:gdLst>
                <a:gd name="T0" fmla="*/ 0 w 130"/>
                <a:gd name="T1" fmla="*/ 212 h 212"/>
                <a:gd name="T2" fmla="*/ 0 w 130"/>
                <a:gd name="T3" fmla="*/ 0 h 212"/>
                <a:gd name="T4" fmla="*/ 130 w 130"/>
                <a:gd name="T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12">
                  <a:moveTo>
                    <a:pt x="0" y="212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1" name="Rectangle 56"/>
            <p:cNvSpPr>
              <a:spLocks noChangeArrowheads="1"/>
            </p:cNvSpPr>
            <p:nvPr/>
          </p:nvSpPr>
          <p:spPr bwMode="auto">
            <a:xfrm>
              <a:off x="1552943" y="315325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env143013254</a:t>
              </a:r>
            </a:p>
          </p:txBody>
        </p:sp>
        <p:sp>
          <p:nvSpPr>
            <p:cNvPr id="8212" name="Freeform 57"/>
            <p:cNvSpPr>
              <a:spLocks/>
            </p:cNvSpPr>
            <p:nvPr/>
          </p:nvSpPr>
          <p:spPr bwMode="auto">
            <a:xfrm>
              <a:off x="750888" y="2924691"/>
              <a:ext cx="799408" cy="299431"/>
            </a:xfrm>
            <a:custGeom>
              <a:avLst/>
              <a:gdLst>
                <a:gd name="T0" fmla="*/ 0 w 604"/>
                <a:gd name="T1" fmla="*/ 0 h 213"/>
                <a:gd name="T2" fmla="*/ 0 w 604"/>
                <a:gd name="T3" fmla="*/ 213 h 213"/>
                <a:gd name="T4" fmla="*/ 604 w 604"/>
                <a:gd name="T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4" h="213">
                  <a:moveTo>
                    <a:pt x="0" y="0"/>
                  </a:moveTo>
                  <a:lnTo>
                    <a:pt x="0" y="213"/>
                  </a:lnTo>
                  <a:lnTo>
                    <a:pt x="604" y="21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3" name="Freeform 58"/>
            <p:cNvSpPr>
              <a:spLocks/>
            </p:cNvSpPr>
            <p:nvPr/>
          </p:nvSpPr>
          <p:spPr bwMode="auto">
            <a:xfrm>
              <a:off x="667506" y="2921880"/>
              <a:ext cx="83382" cy="293808"/>
            </a:xfrm>
            <a:custGeom>
              <a:avLst/>
              <a:gdLst>
                <a:gd name="T0" fmla="*/ 0 w 63"/>
                <a:gd name="T1" fmla="*/ 209 h 209"/>
                <a:gd name="T2" fmla="*/ 0 w 63"/>
                <a:gd name="T3" fmla="*/ 0 h 209"/>
                <a:gd name="T4" fmla="*/ 63 w 63"/>
                <a:gd name="T5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09">
                  <a:moveTo>
                    <a:pt x="0" y="209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4" name="Rectangle 59"/>
            <p:cNvSpPr>
              <a:spLocks noChangeArrowheads="1"/>
            </p:cNvSpPr>
            <p:nvPr/>
          </p:nvSpPr>
          <p:spPr bwMode="auto">
            <a:xfrm>
              <a:off x="1605884" y="3295243"/>
              <a:ext cx="7373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Chloroviruses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15" name="Freeform 60"/>
            <p:cNvSpPr>
              <a:spLocks/>
            </p:cNvSpPr>
            <p:nvPr/>
          </p:nvSpPr>
          <p:spPr bwMode="auto">
            <a:xfrm>
              <a:off x="1457650" y="3343613"/>
              <a:ext cx="144264" cy="33739"/>
            </a:xfrm>
            <a:custGeom>
              <a:avLst/>
              <a:gdLst>
                <a:gd name="T0" fmla="*/ 0 w 109"/>
                <a:gd name="T1" fmla="*/ 13 h 24"/>
                <a:gd name="T2" fmla="*/ 0 w 109"/>
                <a:gd name="T3" fmla="*/ 11 h 24"/>
                <a:gd name="T4" fmla="*/ 109 w 109"/>
                <a:gd name="T5" fmla="*/ 0 h 24"/>
                <a:gd name="T6" fmla="*/ 109 w 109"/>
                <a:gd name="T7" fmla="*/ 24 h 24"/>
                <a:gd name="T8" fmla="*/ 0 w 109"/>
                <a:gd name="T9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4">
                  <a:moveTo>
                    <a:pt x="0" y="13"/>
                  </a:moveTo>
                  <a:lnTo>
                    <a:pt x="0" y="11"/>
                  </a:lnTo>
                  <a:lnTo>
                    <a:pt x="109" y="0"/>
                  </a:lnTo>
                  <a:lnTo>
                    <a:pt x="109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6" name="Line 61"/>
            <p:cNvSpPr>
              <a:spLocks noChangeShapeType="1"/>
            </p:cNvSpPr>
            <p:nvPr/>
          </p:nvSpPr>
          <p:spPr bwMode="auto">
            <a:xfrm>
              <a:off x="827653" y="3360482"/>
              <a:ext cx="626026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7" name="Rectangle 62"/>
            <p:cNvSpPr>
              <a:spLocks noChangeArrowheads="1"/>
            </p:cNvSpPr>
            <p:nvPr/>
          </p:nvSpPr>
          <p:spPr bwMode="auto">
            <a:xfrm>
              <a:off x="1503973" y="3437226"/>
              <a:ext cx="7886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Prasinoviruses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18" name="Freeform 63"/>
            <p:cNvSpPr>
              <a:spLocks/>
            </p:cNvSpPr>
            <p:nvPr/>
          </p:nvSpPr>
          <p:spPr bwMode="auto">
            <a:xfrm>
              <a:off x="1358385" y="3479974"/>
              <a:ext cx="142940" cy="43579"/>
            </a:xfrm>
            <a:custGeom>
              <a:avLst/>
              <a:gdLst>
                <a:gd name="T0" fmla="*/ 0 w 108"/>
                <a:gd name="T1" fmla="*/ 16 h 31"/>
                <a:gd name="T2" fmla="*/ 0 w 108"/>
                <a:gd name="T3" fmla="*/ 14 h 31"/>
                <a:gd name="T4" fmla="*/ 108 w 108"/>
                <a:gd name="T5" fmla="*/ 0 h 31"/>
                <a:gd name="T6" fmla="*/ 108 w 108"/>
                <a:gd name="T7" fmla="*/ 31 h 31"/>
                <a:gd name="T8" fmla="*/ 0 w 108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31">
                  <a:moveTo>
                    <a:pt x="0" y="16"/>
                  </a:moveTo>
                  <a:lnTo>
                    <a:pt x="0" y="14"/>
                  </a:lnTo>
                  <a:lnTo>
                    <a:pt x="108" y="0"/>
                  </a:lnTo>
                  <a:lnTo>
                    <a:pt x="108" y="3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9" name="Line 64"/>
            <p:cNvSpPr>
              <a:spLocks noChangeShapeType="1"/>
            </p:cNvSpPr>
            <p:nvPr/>
          </p:nvSpPr>
          <p:spPr bwMode="auto">
            <a:xfrm>
              <a:off x="1300150" y="3501060"/>
              <a:ext cx="54264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0" name="Rectangle 65"/>
            <p:cNvSpPr>
              <a:spLocks noChangeArrowheads="1"/>
            </p:cNvSpPr>
            <p:nvPr/>
          </p:nvSpPr>
          <p:spPr bwMode="auto">
            <a:xfrm>
              <a:off x="1353091" y="356655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env143826647</a:t>
              </a:r>
            </a:p>
          </p:txBody>
        </p:sp>
        <p:sp>
          <p:nvSpPr>
            <p:cNvPr id="8221" name="Freeform 66"/>
            <p:cNvSpPr>
              <a:spLocks/>
            </p:cNvSpPr>
            <p:nvPr/>
          </p:nvSpPr>
          <p:spPr bwMode="auto">
            <a:xfrm>
              <a:off x="1297503" y="3572755"/>
              <a:ext cx="51617" cy="64666"/>
            </a:xfrm>
            <a:custGeom>
              <a:avLst/>
              <a:gdLst>
                <a:gd name="T0" fmla="*/ 0 w 39"/>
                <a:gd name="T1" fmla="*/ 0 h 46"/>
                <a:gd name="T2" fmla="*/ 0 w 39"/>
                <a:gd name="T3" fmla="*/ 46 h 46"/>
                <a:gd name="T4" fmla="*/ 39 w 39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6">
                  <a:moveTo>
                    <a:pt x="0" y="0"/>
                  </a:moveTo>
                  <a:lnTo>
                    <a:pt x="0" y="46"/>
                  </a:lnTo>
                  <a:lnTo>
                    <a:pt x="39" y="4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2" name="Line 67"/>
            <p:cNvSpPr>
              <a:spLocks noChangeShapeType="1"/>
            </p:cNvSpPr>
            <p:nvPr/>
          </p:nvSpPr>
          <p:spPr bwMode="auto">
            <a:xfrm>
              <a:off x="1297503" y="3501060"/>
              <a:ext cx="0" cy="66072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3" name="Freeform 68"/>
            <p:cNvSpPr>
              <a:spLocks/>
            </p:cNvSpPr>
            <p:nvPr/>
          </p:nvSpPr>
          <p:spPr bwMode="auto">
            <a:xfrm>
              <a:off x="1230004" y="3569943"/>
              <a:ext cx="67500" cy="95593"/>
            </a:xfrm>
            <a:custGeom>
              <a:avLst/>
              <a:gdLst>
                <a:gd name="T0" fmla="*/ 0 w 51"/>
                <a:gd name="T1" fmla="*/ 68 h 68"/>
                <a:gd name="T2" fmla="*/ 0 w 51"/>
                <a:gd name="T3" fmla="*/ 0 h 68"/>
                <a:gd name="T4" fmla="*/ 51 w 5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68">
                  <a:moveTo>
                    <a:pt x="0" y="68"/>
                  </a:moveTo>
                  <a:lnTo>
                    <a:pt x="0" y="0"/>
                  </a:lnTo>
                  <a:lnTo>
                    <a:pt x="5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72" name="Rectangle 69"/>
            <p:cNvSpPr>
              <a:spLocks noChangeArrowheads="1"/>
            </p:cNvSpPr>
            <p:nvPr/>
          </p:nvSpPr>
          <p:spPr bwMode="auto">
            <a:xfrm>
              <a:off x="1314709" y="3697295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env143974677</a:t>
              </a:r>
            </a:p>
          </p:txBody>
        </p:sp>
        <p:sp>
          <p:nvSpPr>
            <p:cNvPr id="3073" name="Freeform 70"/>
            <p:cNvSpPr>
              <a:spLocks/>
            </p:cNvSpPr>
            <p:nvPr/>
          </p:nvSpPr>
          <p:spPr bwMode="auto">
            <a:xfrm>
              <a:off x="1230004" y="3671160"/>
              <a:ext cx="80735" cy="96999"/>
            </a:xfrm>
            <a:custGeom>
              <a:avLst/>
              <a:gdLst>
                <a:gd name="T0" fmla="*/ 0 w 61"/>
                <a:gd name="T1" fmla="*/ 0 h 69"/>
                <a:gd name="T2" fmla="*/ 0 w 61"/>
                <a:gd name="T3" fmla="*/ 69 h 69"/>
                <a:gd name="T4" fmla="*/ 61 w 61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9">
                  <a:moveTo>
                    <a:pt x="0" y="0"/>
                  </a:moveTo>
                  <a:lnTo>
                    <a:pt x="0" y="69"/>
                  </a:lnTo>
                  <a:lnTo>
                    <a:pt x="61" y="69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75" name="Freeform 71"/>
            <p:cNvSpPr>
              <a:spLocks/>
            </p:cNvSpPr>
            <p:nvPr/>
          </p:nvSpPr>
          <p:spPr bwMode="auto">
            <a:xfrm>
              <a:off x="823682" y="3516524"/>
              <a:ext cx="406322" cy="151824"/>
            </a:xfrm>
            <a:custGeom>
              <a:avLst/>
              <a:gdLst>
                <a:gd name="T0" fmla="*/ 0 w 307"/>
                <a:gd name="T1" fmla="*/ 0 h 108"/>
                <a:gd name="T2" fmla="*/ 0 w 307"/>
                <a:gd name="T3" fmla="*/ 108 h 108"/>
                <a:gd name="T4" fmla="*/ 307 w 307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108">
                  <a:moveTo>
                    <a:pt x="0" y="0"/>
                  </a:moveTo>
                  <a:lnTo>
                    <a:pt x="0" y="108"/>
                  </a:lnTo>
                  <a:lnTo>
                    <a:pt x="307" y="10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76" name="Line 72"/>
            <p:cNvSpPr>
              <a:spLocks noChangeShapeType="1"/>
            </p:cNvSpPr>
            <p:nvPr/>
          </p:nvSpPr>
          <p:spPr bwMode="auto">
            <a:xfrm>
              <a:off x="823682" y="3360482"/>
              <a:ext cx="0" cy="150418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77" name="Freeform 73"/>
            <p:cNvSpPr>
              <a:spLocks/>
            </p:cNvSpPr>
            <p:nvPr/>
          </p:nvSpPr>
          <p:spPr bwMode="auto">
            <a:xfrm>
              <a:off x="667506" y="3219905"/>
              <a:ext cx="156176" cy="293808"/>
            </a:xfrm>
            <a:custGeom>
              <a:avLst/>
              <a:gdLst>
                <a:gd name="T0" fmla="*/ 0 w 118"/>
                <a:gd name="T1" fmla="*/ 0 h 209"/>
                <a:gd name="T2" fmla="*/ 0 w 118"/>
                <a:gd name="T3" fmla="*/ 209 h 209"/>
                <a:gd name="T4" fmla="*/ 118 w 118"/>
                <a:gd name="T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0" y="209"/>
                  </a:lnTo>
                  <a:lnTo>
                    <a:pt x="118" y="209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78" name="Freeform 74"/>
            <p:cNvSpPr>
              <a:spLocks/>
            </p:cNvSpPr>
            <p:nvPr/>
          </p:nvSpPr>
          <p:spPr bwMode="auto">
            <a:xfrm>
              <a:off x="576183" y="3218499"/>
              <a:ext cx="91323" cy="385183"/>
            </a:xfrm>
            <a:custGeom>
              <a:avLst/>
              <a:gdLst>
                <a:gd name="T0" fmla="*/ 0 w 69"/>
                <a:gd name="T1" fmla="*/ 274 h 274"/>
                <a:gd name="T2" fmla="*/ 0 w 69"/>
                <a:gd name="T3" fmla="*/ 0 h 274"/>
                <a:gd name="T4" fmla="*/ 69 w 69"/>
                <a:gd name="T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74">
                  <a:moveTo>
                    <a:pt x="0" y="274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79" name="Rectangle 75"/>
            <p:cNvSpPr>
              <a:spLocks noChangeArrowheads="1"/>
            </p:cNvSpPr>
            <p:nvPr/>
          </p:nvSpPr>
          <p:spPr bwMode="auto">
            <a:xfrm>
              <a:off x="1492061" y="3826627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q2 Emihu73852500</a:t>
              </a:r>
            </a:p>
          </p:txBody>
        </p:sp>
        <p:sp>
          <p:nvSpPr>
            <p:cNvPr id="3080" name="Freeform 76"/>
            <p:cNvSpPr>
              <a:spLocks/>
            </p:cNvSpPr>
            <p:nvPr/>
          </p:nvSpPr>
          <p:spPr bwMode="auto">
            <a:xfrm>
              <a:off x="652948" y="3897490"/>
              <a:ext cx="836467" cy="95593"/>
            </a:xfrm>
            <a:custGeom>
              <a:avLst/>
              <a:gdLst>
                <a:gd name="T0" fmla="*/ 0 w 632"/>
                <a:gd name="T1" fmla="*/ 68 h 68"/>
                <a:gd name="T2" fmla="*/ 0 w 632"/>
                <a:gd name="T3" fmla="*/ 0 h 68"/>
                <a:gd name="T4" fmla="*/ 632 w 632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2" h="68">
                  <a:moveTo>
                    <a:pt x="0" y="68"/>
                  </a:moveTo>
                  <a:lnTo>
                    <a:pt x="0" y="0"/>
                  </a:lnTo>
                  <a:lnTo>
                    <a:pt x="632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81" name="Rectangle 77"/>
            <p:cNvSpPr>
              <a:spLocks noChangeArrowheads="1"/>
            </p:cNvSpPr>
            <p:nvPr/>
          </p:nvSpPr>
          <p:spPr bwMode="auto">
            <a:xfrm>
              <a:off x="1629708" y="3957364"/>
              <a:ext cx="105157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q3 Felsp197322442</a:t>
              </a:r>
            </a:p>
          </p:txBody>
        </p:sp>
        <p:sp>
          <p:nvSpPr>
            <p:cNvPr id="3082" name="Freeform 78"/>
            <p:cNvSpPr>
              <a:spLocks/>
            </p:cNvSpPr>
            <p:nvPr/>
          </p:nvSpPr>
          <p:spPr bwMode="auto">
            <a:xfrm>
              <a:off x="1227357" y="4028227"/>
              <a:ext cx="398380" cy="61854"/>
            </a:xfrm>
            <a:custGeom>
              <a:avLst/>
              <a:gdLst>
                <a:gd name="T0" fmla="*/ 0 w 301"/>
                <a:gd name="T1" fmla="*/ 44 h 44"/>
                <a:gd name="T2" fmla="*/ 0 w 301"/>
                <a:gd name="T3" fmla="*/ 0 h 44"/>
                <a:gd name="T4" fmla="*/ 301 w 301"/>
                <a:gd name="T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1" h="44">
                  <a:moveTo>
                    <a:pt x="0" y="44"/>
                  </a:moveTo>
                  <a:lnTo>
                    <a:pt x="0" y="0"/>
                  </a:lnTo>
                  <a:lnTo>
                    <a:pt x="30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83" name="Rectangle 79"/>
            <p:cNvSpPr>
              <a:spLocks noChangeArrowheads="1"/>
            </p:cNvSpPr>
            <p:nvPr/>
          </p:nvSpPr>
          <p:spPr bwMode="auto">
            <a:xfrm>
              <a:off x="1579414" y="4088102"/>
              <a:ext cx="95539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q3 Ectsi13242564</a:t>
              </a:r>
            </a:p>
          </p:txBody>
        </p:sp>
        <p:sp>
          <p:nvSpPr>
            <p:cNvPr id="3084" name="Freeform 80"/>
            <p:cNvSpPr>
              <a:spLocks/>
            </p:cNvSpPr>
            <p:nvPr/>
          </p:nvSpPr>
          <p:spPr bwMode="auto">
            <a:xfrm>
              <a:off x="1227357" y="4095705"/>
              <a:ext cx="348087" cy="63260"/>
            </a:xfrm>
            <a:custGeom>
              <a:avLst/>
              <a:gdLst>
                <a:gd name="T0" fmla="*/ 0 w 263"/>
                <a:gd name="T1" fmla="*/ 0 h 45"/>
                <a:gd name="T2" fmla="*/ 0 w 263"/>
                <a:gd name="T3" fmla="*/ 45 h 45"/>
                <a:gd name="T4" fmla="*/ 263 w 263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3" h="45">
                  <a:moveTo>
                    <a:pt x="0" y="0"/>
                  </a:moveTo>
                  <a:lnTo>
                    <a:pt x="0" y="45"/>
                  </a:lnTo>
                  <a:lnTo>
                    <a:pt x="263" y="4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85" name="Freeform 81"/>
            <p:cNvSpPr>
              <a:spLocks/>
            </p:cNvSpPr>
            <p:nvPr/>
          </p:nvSpPr>
          <p:spPr bwMode="auto">
            <a:xfrm>
              <a:off x="652948" y="3998706"/>
              <a:ext cx="574409" cy="94187"/>
            </a:xfrm>
            <a:custGeom>
              <a:avLst/>
              <a:gdLst>
                <a:gd name="T0" fmla="*/ 0 w 434"/>
                <a:gd name="T1" fmla="*/ 0 h 67"/>
                <a:gd name="T2" fmla="*/ 0 w 434"/>
                <a:gd name="T3" fmla="*/ 67 h 67"/>
                <a:gd name="T4" fmla="*/ 434 w 434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67">
                  <a:moveTo>
                    <a:pt x="0" y="0"/>
                  </a:moveTo>
                  <a:lnTo>
                    <a:pt x="0" y="67"/>
                  </a:lnTo>
                  <a:lnTo>
                    <a:pt x="434" y="6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86" name="Freeform 82"/>
            <p:cNvSpPr>
              <a:spLocks/>
            </p:cNvSpPr>
            <p:nvPr/>
          </p:nvSpPr>
          <p:spPr bwMode="auto">
            <a:xfrm>
              <a:off x="576183" y="3609305"/>
              <a:ext cx="76764" cy="386589"/>
            </a:xfrm>
            <a:custGeom>
              <a:avLst/>
              <a:gdLst>
                <a:gd name="T0" fmla="*/ 0 w 58"/>
                <a:gd name="T1" fmla="*/ 0 h 275"/>
                <a:gd name="T2" fmla="*/ 0 w 58"/>
                <a:gd name="T3" fmla="*/ 275 h 275"/>
                <a:gd name="T4" fmla="*/ 58 w 58"/>
                <a:gd name="T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275">
                  <a:moveTo>
                    <a:pt x="0" y="0"/>
                  </a:moveTo>
                  <a:lnTo>
                    <a:pt x="0" y="275"/>
                  </a:lnTo>
                  <a:lnTo>
                    <a:pt x="58" y="27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87" name="Freeform 83"/>
            <p:cNvSpPr>
              <a:spLocks/>
            </p:cNvSpPr>
            <p:nvPr/>
          </p:nvSpPr>
          <p:spPr bwMode="auto">
            <a:xfrm>
              <a:off x="515301" y="3606494"/>
              <a:ext cx="60882" cy="420328"/>
            </a:xfrm>
            <a:custGeom>
              <a:avLst/>
              <a:gdLst>
                <a:gd name="T0" fmla="*/ 0 w 46"/>
                <a:gd name="T1" fmla="*/ 299 h 299"/>
                <a:gd name="T2" fmla="*/ 0 w 46"/>
                <a:gd name="T3" fmla="*/ 0 h 299"/>
                <a:gd name="T4" fmla="*/ 46 w 46"/>
                <a:gd name="T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99">
                  <a:moveTo>
                    <a:pt x="0" y="299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88" name="Rectangle 84"/>
            <p:cNvSpPr>
              <a:spLocks noChangeArrowheads="1"/>
            </p:cNvSpPr>
            <p:nvPr/>
          </p:nvSpPr>
          <p:spPr bwMode="auto">
            <a:xfrm>
              <a:off x="1784560" y="4217433"/>
              <a:ext cx="10964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Marsei</a:t>
              </a:r>
              <a:r>
                <a:rPr lang="en-US" sz="900" dirty="0" err="1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llevirus</a:t>
              </a:r>
              <a:r>
                <a:rPr lang="en-US" sz="900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orf329</a:t>
              </a:r>
            </a:p>
          </p:txBody>
        </p:sp>
        <p:sp>
          <p:nvSpPr>
            <p:cNvPr id="3089" name="Freeform 85"/>
            <p:cNvSpPr>
              <a:spLocks/>
            </p:cNvSpPr>
            <p:nvPr/>
          </p:nvSpPr>
          <p:spPr bwMode="auto">
            <a:xfrm>
              <a:off x="1617796" y="4288296"/>
              <a:ext cx="164117" cy="63260"/>
            </a:xfrm>
            <a:custGeom>
              <a:avLst/>
              <a:gdLst>
                <a:gd name="T0" fmla="*/ 0 w 124"/>
                <a:gd name="T1" fmla="*/ 45 h 45"/>
                <a:gd name="T2" fmla="*/ 0 w 124"/>
                <a:gd name="T3" fmla="*/ 0 h 45"/>
                <a:gd name="T4" fmla="*/ 124 w 124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5">
                  <a:moveTo>
                    <a:pt x="0" y="45"/>
                  </a:moveTo>
                  <a:lnTo>
                    <a:pt x="0" y="0"/>
                  </a:lnTo>
                  <a:lnTo>
                    <a:pt x="12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0" name="Rectangle 86"/>
            <p:cNvSpPr>
              <a:spLocks noChangeArrowheads="1"/>
            </p:cNvSpPr>
            <p:nvPr/>
          </p:nvSpPr>
          <p:spPr bwMode="auto">
            <a:xfrm>
              <a:off x="1781913" y="4348171"/>
              <a:ext cx="139140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Lausannevirus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327409888</a:t>
              </a:r>
            </a:p>
          </p:txBody>
        </p:sp>
        <p:sp>
          <p:nvSpPr>
            <p:cNvPr id="3091" name="Freeform 87"/>
            <p:cNvSpPr>
              <a:spLocks/>
            </p:cNvSpPr>
            <p:nvPr/>
          </p:nvSpPr>
          <p:spPr bwMode="auto">
            <a:xfrm>
              <a:off x="1617796" y="4357179"/>
              <a:ext cx="160146" cy="61854"/>
            </a:xfrm>
            <a:custGeom>
              <a:avLst/>
              <a:gdLst>
                <a:gd name="T0" fmla="*/ 0 w 121"/>
                <a:gd name="T1" fmla="*/ 0 h 44"/>
                <a:gd name="T2" fmla="*/ 0 w 121"/>
                <a:gd name="T3" fmla="*/ 44 h 44"/>
                <a:gd name="T4" fmla="*/ 121 w 121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44">
                  <a:moveTo>
                    <a:pt x="0" y="0"/>
                  </a:moveTo>
                  <a:lnTo>
                    <a:pt x="0" y="44"/>
                  </a:lnTo>
                  <a:lnTo>
                    <a:pt x="121" y="4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2" name="Freeform 88"/>
            <p:cNvSpPr>
              <a:spLocks/>
            </p:cNvSpPr>
            <p:nvPr/>
          </p:nvSpPr>
          <p:spPr bwMode="auto">
            <a:xfrm>
              <a:off x="733682" y="4354368"/>
              <a:ext cx="884113" cy="96999"/>
            </a:xfrm>
            <a:custGeom>
              <a:avLst/>
              <a:gdLst>
                <a:gd name="T0" fmla="*/ 0 w 668"/>
                <a:gd name="T1" fmla="*/ 69 h 69"/>
                <a:gd name="T2" fmla="*/ 0 w 668"/>
                <a:gd name="T3" fmla="*/ 0 h 69"/>
                <a:gd name="T4" fmla="*/ 668 w 668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8" h="69">
                  <a:moveTo>
                    <a:pt x="0" y="69"/>
                  </a:moveTo>
                  <a:lnTo>
                    <a:pt x="0" y="0"/>
                  </a:lnTo>
                  <a:lnTo>
                    <a:pt x="66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3" name="Rectangle 89"/>
            <p:cNvSpPr>
              <a:spLocks noChangeArrowheads="1"/>
            </p:cNvSpPr>
            <p:nvPr/>
          </p:nvSpPr>
          <p:spPr bwMode="auto">
            <a:xfrm>
              <a:off x="2049264" y="4490154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Asco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/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Iridoviridae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4" name="Freeform 90"/>
            <p:cNvSpPr>
              <a:spLocks/>
            </p:cNvSpPr>
            <p:nvPr/>
          </p:nvSpPr>
          <p:spPr bwMode="auto">
            <a:xfrm>
              <a:off x="895152" y="4516032"/>
              <a:ext cx="1151465" cy="75912"/>
            </a:xfrm>
            <a:custGeom>
              <a:avLst/>
              <a:gdLst>
                <a:gd name="T0" fmla="*/ 0 w 870"/>
                <a:gd name="T1" fmla="*/ 28 h 54"/>
                <a:gd name="T2" fmla="*/ 0 w 870"/>
                <a:gd name="T3" fmla="*/ 26 h 54"/>
                <a:gd name="T4" fmla="*/ 870 w 870"/>
                <a:gd name="T5" fmla="*/ 0 h 54"/>
                <a:gd name="T6" fmla="*/ 870 w 870"/>
                <a:gd name="T7" fmla="*/ 54 h 54"/>
                <a:gd name="T8" fmla="*/ 0 w 870"/>
                <a:gd name="T9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0" h="54">
                  <a:moveTo>
                    <a:pt x="0" y="28"/>
                  </a:moveTo>
                  <a:lnTo>
                    <a:pt x="0" y="26"/>
                  </a:lnTo>
                  <a:lnTo>
                    <a:pt x="870" y="0"/>
                  </a:lnTo>
                  <a:lnTo>
                    <a:pt x="870" y="54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5" name="Line 91"/>
            <p:cNvSpPr>
              <a:spLocks noChangeShapeType="1"/>
            </p:cNvSpPr>
            <p:nvPr/>
          </p:nvSpPr>
          <p:spPr bwMode="auto">
            <a:xfrm>
              <a:off x="736330" y="4553988"/>
              <a:ext cx="154852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6" name="Line 92"/>
            <p:cNvSpPr>
              <a:spLocks noChangeShapeType="1"/>
            </p:cNvSpPr>
            <p:nvPr/>
          </p:nvSpPr>
          <p:spPr bwMode="auto">
            <a:xfrm>
              <a:off x="733682" y="4456990"/>
              <a:ext cx="0" cy="96999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7" name="Freeform 93"/>
            <p:cNvSpPr>
              <a:spLocks/>
            </p:cNvSpPr>
            <p:nvPr/>
          </p:nvSpPr>
          <p:spPr bwMode="auto">
            <a:xfrm>
              <a:off x="515301" y="4032445"/>
              <a:ext cx="218381" cy="421734"/>
            </a:xfrm>
            <a:custGeom>
              <a:avLst/>
              <a:gdLst>
                <a:gd name="T0" fmla="*/ 0 w 165"/>
                <a:gd name="T1" fmla="*/ 0 h 300"/>
                <a:gd name="T2" fmla="*/ 0 w 165"/>
                <a:gd name="T3" fmla="*/ 300 h 300"/>
                <a:gd name="T4" fmla="*/ 165 w 165"/>
                <a:gd name="T5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300">
                  <a:moveTo>
                    <a:pt x="0" y="0"/>
                  </a:moveTo>
                  <a:lnTo>
                    <a:pt x="0" y="300"/>
                  </a:lnTo>
                  <a:lnTo>
                    <a:pt x="165" y="30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8" name="Freeform 94"/>
            <p:cNvSpPr>
              <a:spLocks/>
            </p:cNvSpPr>
            <p:nvPr/>
          </p:nvSpPr>
          <p:spPr bwMode="auto">
            <a:xfrm>
              <a:off x="451772" y="4029633"/>
              <a:ext cx="63529" cy="334575"/>
            </a:xfrm>
            <a:custGeom>
              <a:avLst/>
              <a:gdLst>
                <a:gd name="T0" fmla="*/ 0 w 48"/>
                <a:gd name="T1" fmla="*/ 238 h 238"/>
                <a:gd name="T2" fmla="*/ 0 w 48"/>
                <a:gd name="T3" fmla="*/ 0 h 238"/>
                <a:gd name="T4" fmla="*/ 48 w 48"/>
                <a:gd name="T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38">
                  <a:moveTo>
                    <a:pt x="0" y="238"/>
                  </a:moveTo>
                  <a:lnTo>
                    <a:pt x="0" y="0"/>
                  </a:lnTo>
                  <a:lnTo>
                    <a:pt x="4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099" name="Rectangle 95"/>
            <p:cNvSpPr>
              <a:spLocks noChangeArrowheads="1"/>
            </p:cNvSpPr>
            <p:nvPr/>
          </p:nvSpPr>
          <p:spPr bwMode="auto">
            <a:xfrm>
              <a:off x="1110887" y="4641978"/>
              <a:ext cx="8527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Eukaryotic delta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0" name="Freeform 96"/>
            <p:cNvSpPr>
              <a:spLocks/>
            </p:cNvSpPr>
            <p:nvPr/>
          </p:nvSpPr>
          <p:spPr bwMode="auto">
            <a:xfrm>
              <a:off x="683389" y="4631306"/>
              <a:ext cx="423527" cy="151824"/>
            </a:xfrm>
            <a:custGeom>
              <a:avLst/>
              <a:gdLst>
                <a:gd name="T0" fmla="*/ 0 w 320"/>
                <a:gd name="T1" fmla="*/ 55 h 108"/>
                <a:gd name="T2" fmla="*/ 0 w 320"/>
                <a:gd name="T3" fmla="*/ 53 h 108"/>
                <a:gd name="T4" fmla="*/ 320 w 320"/>
                <a:gd name="T5" fmla="*/ 0 h 108"/>
                <a:gd name="T6" fmla="*/ 320 w 320"/>
                <a:gd name="T7" fmla="*/ 108 h 108"/>
                <a:gd name="T8" fmla="*/ 0 w 320"/>
                <a:gd name="T9" fmla="*/ 5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08">
                  <a:moveTo>
                    <a:pt x="0" y="55"/>
                  </a:moveTo>
                  <a:lnTo>
                    <a:pt x="0" y="53"/>
                  </a:lnTo>
                  <a:lnTo>
                    <a:pt x="320" y="0"/>
                  </a:lnTo>
                  <a:lnTo>
                    <a:pt x="320" y="108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101" name="Line 97"/>
            <p:cNvSpPr>
              <a:spLocks noChangeShapeType="1"/>
            </p:cNvSpPr>
            <p:nvPr/>
          </p:nvSpPr>
          <p:spPr bwMode="auto">
            <a:xfrm>
              <a:off x="454419" y="4707218"/>
              <a:ext cx="224999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102" name="Line 98"/>
            <p:cNvSpPr>
              <a:spLocks noChangeShapeType="1"/>
            </p:cNvSpPr>
            <p:nvPr/>
          </p:nvSpPr>
          <p:spPr bwMode="auto">
            <a:xfrm>
              <a:off x="451772" y="4369831"/>
              <a:ext cx="0" cy="337387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103" name="Freeform 99"/>
            <p:cNvSpPr>
              <a:spLocks/>
            </p:cNvSpPr>
            <p:nvPr/>
          </p:nvSpPr>
          <p:spPr bwMode="auto">
            <a:xfrm>
              <a:off x="397508" y="4367020"/>
              <a:ext cx="54264" cy="340198"/>
            </a:xfrm>
            <a:custGeom>
              <a:avLst/>
              <a:gdLst>
                <a:gd name="T0" fmla="*/ 0 w 41"/>
                <a:gd name="T1" fmla="*/ 242 h 242"/>
                <a:gd name="T2" fmla="*/ 0 w 41"/>
                <a:gd name="T3" fmla="*/ 0 h 242"/>
                <a:gd name="T4" fmla="*/ 41 w 41"/>
                <a:gd name="T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2">
                  <a:moveTo>
                    <a:pt x="0" y="242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7" name="Rectangle 100"/>
            <p:cNvSpPr>
              <a:spLocks noChangeArrowheads="1"/>
            </p:cNvSpPr>
            <p:nvPr/>
          </p:nvSpPr>
          <p:spPr bwMode="auto">
            <a:xfrm>
              <a:off x="1640296" y="4791422"/>
              <a:ext cx="74379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Herpesviridae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Freeform 101"/>
            <p:cNvSpPr>
              <a:spLocks/>
            </p:cNvSpPr>
            <p:nvPr/>
          </p:nvSpPr>
          <p:spPr bwMode="auto">
            <a:xfrm>
              <a:off x="949417" y="4804217"/>
              <a:ext cx="686908" cy="108245"/>
            </a:xfrm>
            <a:custGeom>
              <a:avLst/>
              <a:gdLst>
                <a:gd name="T0" fmla="*/ 0 w 519"/>
                <a:gd name="T1" fmla="*/ 40 h 77"/>
                <a:gd name="T2" fmla="*/ 0 w 519"/>
                <a:gd name="T3" fmla="*/ 38 h 77"/>
                <a:gd name="T4" fmla="*/ 519 w 519"/>
                <a:gd name="T5" fmla="*/ 0 h 77"/>
                <a:gd name="T6" fmla="*/ 519 w 519"/>
                <a:gd name="T7" fmla="*/ 77 h 77"/>
                <a:gd name="T8" fmla="*/ 0 w 519"/>
                <a:gd name="T9" fmla="*/ 4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77">
                  <a:moveTo>
                    <a:pt x="0" y="40"/>
                  </a:moveTo>
                  <a:lnTo>
                    <a:pt x="0" y="38"/>
                  </a:lnTo>
                  <a:lnTo>
                    <a:pt x="519" y="0"/>
                  </a:lnTo>
                  <a:lnTo>
                    <a:pt x="519" y="77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9" name="Line 102"/>
            <p:cNvSpPr>
              <a:spLocks noChangeShapeType="1"/>
            </p:cNvSpPr>
            <p:nvPr/>
          </p:nvSpPr>
          <p:spPr bwMode="auto">
            <a:xfrm>
              <a:off x="437213" y="4859042"/>
              <a:ext cx="508233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0" name="Rectangle 103"/>
            <p:cNvSpPr>
              <a:spLocks noChangeArrowheads="1"/>
            </p:cNvSpPr>
            <p:nvPr/>
          </p:nvSpPr>
          <p:spPr bwMode="auto">
            <a:xfrm>
              <a:off x="1805736" y="4934380"/>
              <a:ext cx="82073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Eukaryotic zeta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Freeform 104"/>
            <p:cNvSpPr>
              <a:spLocks/>
            </p:cNvSpPr>
            <p:nvPr/>
          </p:nvSpPr>
          <p:spPr bwMode="auto">
            <a:xfrm>
              <a:off x="1130739" y="4967287"/>
              <a:ext cx="671026" cy="64666"/>
            </a:xfrm>
            <a:custGeom>
              <a:avLst/>
              <a:gdLst>
                <a:gd name="T0" fmla="*/ 0 w 507"/>
                <a:gd name="T1" fmla="*/ 24 h 46"/>
                <a:gd name="T2" fmla="*/ 0 w 507"/>
                <a:gd name="T3" fmla="*/ 22 h 46"/>
                <a:gd name="T4" fmla="*/ 507 w 507"/>
                <a:gd name="T5" fmla="*/ 0 h 46"/>
                <a:gd name="T6" fmla="*/ 507 w 507"/>
                <a:gd name="T7" fmla="*/ 46 h 46"/>
                <a:gd name="T8" fmla="*/ 0 w 507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46">
                  <a:moveTo>
                    <a:pt x="0" y="24"/>
                  </a:moveTo>
                  <a:lnTo>
                    <a:pt x="0" y="22"/>
                  </a:lnTo>
                  <a:lnTo>
                    <a:pt x="507" y="0"/>
                  </a:lnTo>
                  <a:lnTo>
                    <a:pt x="507" y="4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2" name="Line 105"/>
            <p:cNvSpPr>
              <a:spLocks noChangeShapeType="1"/>
            </p:cNvSpPr>
            <p:nvPr/>
          </p:nvSpPr>
          <p:spPr bwMode="auto">
            <a:xfrm>
              <a:off x="486184" y="4999620"/>
              <a:ext cx="640585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3" name="Rectangle 106"/>
            <p:cNvSpPr>
              <a:spLocks noChangeArrowheads="1"/>
            </p:cNvSpPr>
            <p:nvPr/>
          </p:nvSpPr>
          <p:spPr bwMode="auto">
            <a:xfrm>
              <a:off x="2855290" y="5076364"/>
              <a:ext cx="5706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Poxviridae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Freeform 107"/>
            <p:cNvSpPr>
              <a:spLocks/>
            </p:cNvSpPr>
            <p:nvPr/>
          </p:nvSpPr>
          <p:spPr bwMode="auto">
            <a:xfrm>
              <a:off x="1624413" y="5107865"/>
              <a:ext cx="1228229" cy="66072"/>
            </a:xfrm>
            <a:custGeom>
              <a:avLst/>
              <a:gdLst>
                <a:gd name="T0" fmla="*/ 0 w 928"/>
                <a:gd name="T1" fmla="*/ 24 h 47"/>
                <a:gd name="T2" fmla="*/ 0 w 928"/>
                <a:gd name="T3" fmla="*/ 23 h 47"/>
                <a:gd name="T4" fmla="*/ 928 w 928"/>
                <a:gd name="T5" fmla="*/ 0 h 47"/>
                <a:gd name="T6" fmla="*/ 928 w 928"/>
                <a:gd name="T7" fmla="*/ 47 h 47"/>
                <a:gd name="T8" fmla="*/ 0 w 928"/>
                <a:gd name="T9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8" h="47">
                  <a:moveTo>
                    <a:pt x="0" y="24"/>
                  </a:moveTo>
                  <a:lnTo>
                    <a:pt x="0" y="23"/>
                  </a:lnTo>
                  <a:lnTo>
                    <a:pt x="928" y="0"/>
                  </a:lnTo>
                  <a:lnTo>
                    <a:pt x="928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5" name="Line 108"/>
            <p:cNvSpPr>
              <a:spLocks noChangeShapeType="1"/>
            </p:cNvSpPr>
            <p:nvPr/>
          </p:nvSpPr>
          <p:spPr bwMode="auto">
            <a:xfrm>
              <a:off x="868682" y="5140198"/>
              <a:ext cx="753085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6" name="Rectangle 109"/>
            <p:cNvSpPr>
              <a:spLocks noChangeArrowheads="1"/>
            </p:cNvSpPr>
            <p:nvPr/>
          </p:nvSpPr>
          <p:spPr bwMode="auto">
            <a:xfrm>
              <a:off x="2853966" y="5216942"/>
              <a:ext cx="72455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Baculoviridae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Freeform 110"/>
            <p:cNvSpPr>
              <a:spLocks/>
            </p:cNvSpPr>
            <p:nvPr/>
          </p:nvSpPr>
          <p:spPr bwMode="auto">
            <a:xfrm>
              <a:off x="1281621" y="5255472"/>
              <a:ext cx="1568375" cy="53420"/>
            </a:xfrm>
            <a:custGeom>
              <a:avLst/>
              <a:gdLst>
                <a:gd name="T0" fmla="*/ 0 w 1185"/>
                <a:gd name="T1" fmla="*/ 20 h 38"/>
                <a:gd name="T2" fmla="*/ 0 w 1185"/>
                <a:gd name="T3" fmla="*/ 18 h 38"/>
                <a:gd name="T4" fmla="*/ 1185 w 1185"/>
                <a:gd name="T5" fmla="*/ 0 h 38"/>
                <a:gd name="T6" fmla="*/ 1185 w 1185"/>
                <a:gd name="T7" fmla="*/ 38 h 38"/>
                <a:gd name="T8" fmla="*/ 0 w 1185"/>
                <a:gd name="T9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5" h="38">
                  <a:moveTo>
                    <a:pt x="0" y="20"/>
                  </a:moveTo>
                  <a:lnTo>
                    <a:pt x="0" y="18"/>
                  </a:lnTo>
                  <a:lnTo>
                    <a:pt x="1185" y="0"/>
                  </a:lnTo>
                  <a:lnTo>
                    <a:pt x="1185" y="3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8" name="Line 111"/>
            <p:cNvSpPr>
              <a:spLocks noChangeShapeType="1"/>
            </p:cNvSpPr>
            <p:nvPr/>
          </p:nvSpPr>
          <p:spPr bwMode="auto">
            <a:xfrm>
              <a:off x="868682" y="5282182"/>
              <a:ext cx="408969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9" name="Line 112"/>
            <p:cNvSpPr>
              <a:spLocks noChangeShapeType="1"/>
            </p:cNvSpPr>
            <p:nvPr/>
          </p:nvSpPr>
          <p:spPr bwMode="auto">
            <a:xfrm>
              <a:off x="866035" y="5140198"/>
              <a:ext cx="0" cy="68883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0" name="Line 113"/>
            <p:cNvSpPr>
              <a:spLocks noChangeShapeType="1"/>
            </p:cNvSpPr>
            <p:nvPr/>
          </p:nvSpPr>
          <p:spPr bwMode="auto">
            <a:xfrm>
              <a:off x="866035" y="5214704"/>
              <a:ext cx="0" cy="67477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1" name="Freeform 114"/>
            <p:cNvSpPr>
              <a:spLocks/>
            </p:cNvSpPr>
            <p:nvPr/>
          </p:nvSpPr>
          <p:spPr bwMode="auto">
            <a:xfrm>
              <a:off x="729712" y="5211893"/>
              <a:ext cx="136323" cy="102622"/>
            </a:xfrm>
            <a:custGeom>
              <a:avLst/>
              <a:gdLst>
                <a:gd name="T0" fmla="*/ 0 w 103"/>
                <a:gd name="T1" fmla="*/ 73 h 73"/>
                <a:gd name="T2" fmla="*/ 0 w 103"/>
                <a:gd name="T3" fmla="*/ 0 h 73"/>
                <a:gd name="T4" fmla="*/ 103 w 103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73">
                  <a:moveTo>
                    <a:pt x="0" y="73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4" name="Rectangle 115"/>
            <p:cNvSpPr>
              <a:spLocks noChangeArrowheads="1"/>
            </p:cNvSpPr>
            <p:nvPr/>
          </p:nvSpPr>
          <p:spPr bwMode="auto">
            <a:xfrm>
              <a:off x="2527056" y="5358925"/>
              <a:ext cx="64120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Asfarviridae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25" name="Freeform 116"/>
            <p:cNvSpPr>
              <a:spLocks/>
            </p:cNvSpPr>
            <p:nvPr/>
          </p:nvSpPr>
          <p:spPr bwMode="auto">
            <a:xfrm>
              <a:off x="1432503" y="5412919"/>
              <a:ext cx="1090583" cy="21087"/>
            </a:xfrm>
            <a:custGeom>
              <a:avLst/>
              <a:gdLst>
                <a:gd name="T0" fmla="*/ 0 w 824"/>
                <a:gd name="T1" fmla="*/ 8 h 15"/>
                <a:gd name="T2" fmla="*/ 0 w 824"/>
                <a:gd name="T3" fmla="*/ 6 h 15"/>
                <a:gd name="T4" fmla="*/ 824 w 824"/>
                <a:gd name="T5" fmla="*/ 0 h 15"/>
                <a:gd name="T6" fmla="*/ 824 w 824"/>
                <a:gd name="T7" fmla="*/ 15 h 15"/>
                <a:gd name="T8" fmla="*/ 0 w 824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4" h="15">
                  <a:moveTo>
                    <a:pt x="0" y="8"/>
                  </a:moveTo>
                  <a:lnTo>
                    <a:pt x="0" y="6"/>
                  </a:lnTo>
                  <a:lnTo>
                    <a:pt x="824" y="0"/>
                  </a:lnTo>
                  <a:lnTo>
                    <a:pt x="824" y="15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6" name="Line 117"/>
            <p:cNvSpPr>
              <a:spLocks noChangeShapeType="1"/>
            </p:cNvSpPr>
            <p:nvPr/>
          </p:nvSpPr>
          <p:spPr bwMode="auto">
            <a:xfrm>
              <a:off x="733682" y="5422759"/>
              <a:ext cx="696173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7" name="Line 118"/>
            <p:cNvSpPr>
              <a:spLocks noChangeShapeType="1"/>
            </p:cNvSpPr>
            <p:nvPr/>
          </p:nvSpPr>
          <p:spPr bwMode="auto">
            <a:xfrm>
              <a:off x="729712" y="5320138"/>
              <a:ext cx="0" cy="102622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8" name="Freeform 119"/>
            <p:cNvSpPr>
              <a:spLocks/>
            </p:cNvSpPr>
            <p:nvPr/>
          </p:nvSpPr>
          <p:spPr bwMode="auto">
            <a:xfrm>
              <a:off x="564272" y="5317326"/>
              <a:ext cx="165440" cy="174317"/>
            </a:xfrm>
            <a:custGeom>
              <a:avLst/>
              <a:gdLst>
                <a:gd name="T0" fmla="*/ 0 w 125"/>
                <a:gd name="T1" fmla="*/ 124 h 124"/>
                <a:gd name="T2" fmla="*/ 0 w 125"/>
                <a:gd name="T3" fmla="*/ 0 h 124"/>
                <a:gd name="T4" fmla="*/ 125 w 125"/>
                <a:gd name="T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124">
                  <a:moveTo>
                    <a:pt x="0" y="124"/>
                  </a:moveTo>
                  <a:lnTo>
                    <a:pt x="0" y="0"/>
                  </a:lnTo>
                  <a:lnTo>
                    <a:pt x="12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29" name="Rectangle 120"/>
            <p:cNvSpPr>
              <a:spLocks noChangeArrowheads="1"/>
            </p:cNvSpPr>
            <p:nvPr/>
          </p:nvSpPr>
          <p:spPr bwMode="auto">
            <a:xfrm>
              <a:off x="2290146" y="5525381"/>
              <a:ext cx="21176" cy="108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 </a:t>
              </a:r>
              <a:endPara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30" name="Freeform 121"/>
            <p:cNvSpPr>
              <a:spLocks/>
            </p:cNvSpPr>
            <p:nvPr/>
          </p:nvSpPr>
          <p:spPr bwMode="auto">
            <a:xfrm>
              <a:off x="1214121" y="5509918"/>
              <a:ext cx="1072054" cy="108245"/>
            </a:xfrm>
            <a:custGeom>
              <a:avLst/>
              <a:gdLst>
                <a:gd name="T0" fmla="*/ 0 w 810"/>
                <a:gd name="T1" fmla="*/ 40 h 77"/>
                <a:gd name="T2" fmla="*/ 0 w 810"/>
                <a:gd name="T3" fmla="*/ 38 h 77"/>
                <a:gd name="T4" fmla="*/ 810 w 810"/>
                <a:gd name="T5" fmla="*/ 0 h 77"/>
                <a:gd name="T6" fmla="*/ 810 w 810"/>
                <a:gd name="T7" fmla="*/ 77 h 77"/>
                <a:gd name="T8" fmla="*/ 0 w 810"/>
                <a:gd name="T9" fmla="*/ 4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0" h="77">
                  <a:moveTo>
                    <a:pt x="0" y="40"/>
                  </a:moveTo>
                  <a:lnTo>
                    <a:pt x="0" y="38"/>
                  </a:lnTo>
                  <a:lnTo>
                    <a:pt x="810" y="0"/>
                  </a:lnTo>
                  <a:lnTo>
                    <a:pt x="810" y="77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1" name="Line 122"/>
            <p:cNvSpPr>
              <a:spLocks noChangeShapeType="1"/>
            </p:cNvSpPr>
            <p:nvPr/>
          </p:nvSpPr>
          <p:spPr bwMode="auto">
            <a:xfrm>
              <a:off x="670153" y="5564743"/>
              <a:ext cx="539997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2" name="Rectangle 123"/>
            <p:cNvSpPr>
              <a:spLocks noChangeArrowheads="1"/>
            </p:cNvSpPr>
            <p:nvPr/>
          </p:nvSpPr>
          <p:spPr bwMode="auto">
            <a:xfrm>
              <a:off x="2589262" y="5640081"/>
              <a:ext cx="6347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Archaea B3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33" name="Freeform 124"/>
            <p:cNvSpPr>
              <a:spLocks/>
            </p:cNvSpPr>
            <p:nvPr/>
          </p:nvSpPr>
          <p:spPr bwMode="auto">
            <a:xfrm>
              <a:off x="1882500" y="5667365"/>
              <a:ext cx="702791" cy="75912"/>
            </a:xfrm>
            <a:custGeom>
              <a:avLst/>
              <a:gdLst>
                <a:gd name="T0" fmla="*/ 0 w 531"/>
                <a:gd name="T1" fmla="*/ 28 h 54"/>
                <a:gd name="T2" fmla="*/ 0 w 531"/>
                <a:gd name="T3" fmla="*/ 26 h 54"/>
                <a:gd name="T4" fmla="*/ 531 w 531"/>
                <a:gd name="T5" fmla="*/ 0 h 54"/>
                <a:gd name="T6" fmla="*/ 531 w 531"/>
                <a:gd name="T7" fmla="*/ 54 h 54"/>
                <a:gd name="T8" fmla="*/ 0 w 531"/>
                <a:gd name="T9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54">
                  <a:moveTo>
                    <a:pt x="0" y="28"/>
                  </a:moveTo>
                  <a:lnTo>
                    <a:pt x="0" y="26"/>
                  </a:lnTo>
                  <a:lnTo>
                    <a:pt x="531" y="0"/>
                  </a:lnTo>
                  <a:lnTo>
                    <a:pt x="531" y="54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4" name="Line 125"/>
            <p:cNvSpPr>
              <a:spLocks noChangeShapeType="1"/>
            </p:cNvSpPr>
            <p:nvPr/>
          </p:nvSpPr>
          <p:spPr bwMode="auto">
            <a:xfrm>
              <a:off x="965299" y="5705321"/>
              <a:ext cx="913231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5" name="Rectangle 126"/>
            <p:cNvSpPr>
              <a:spLocks noChangeArrowheads="1"/>
            </p:cNvSpPr>
            <p:nvPr/>
          </p:nvSpPr>
          <p:spPr bwMode="auto">
            <a:xfrm>
              <a:off x="2033382" y="5782065"/>
              <a:ext cx="6347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Archaea B1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36" name="Freeform 127"/>
            <p:cNvSpPr>
              <a:spLocks/>
            </p:cNvSpPr>
            <p:nvPr/>
          </p:nvSpPr>
          <p:spPr bwMode="auto">
            <a:xfrm>
              <a:off x="1084416" y="5792479"/>
              <a:ext cx="946319" cy="108245"/>
            </a:xfrm>
            <a:custGeom>
              <a:avLst/>
              <a:gdLst>
                <a:gd name="T0" fmla="*/ 0 w 715"/>
                <a:gd name="T1" fmla="*/ 39 h 77"/>
                <a:gd name="T2" fmla="*/ 0 w 715"/>
                <a:gd name="T3" fmla="*/ 38 h 77"/>
                <a:gd name="T4" fmla="*/ 715 w 715"/>
                <a:gd name="T5" fmla="*/ 0 h 77"/>
                <a:gd name="T6" fmla="*/ 715 w 715"/>
                <a:gd name="T7" fmla="*/ 77 h 77"/>
                <a:gd name="T8" fmla="*/ 0 w 715"/>
                <a:gd name="T9" fmla="*/ 3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77">
                  <a:moveTo>
                    <a:pt x="0" y="39"/>
                  </a:moveTo>
                  <a:lnTo>
                    <a:pt x="0" y="38"/>
                  </a:lnTo>
                  <a:lnTo>
                    <a:pt x="715" y="0"/>
                  </a:lnTo>
                  <a:lnTo>
                    <a:pt x="715" y="77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7" name="Line 128"/>
            <p:cNvSpPr>
              <a:spLocks noChangeShapeType="1"/>
            </p:cNvSpPr>
            <p:nvPr/>
          </p:nvSpPr>
          <p:spPr bwMode="auto">
            <a:xfrm>
              <a:off x="965299" y="5845899"/>
              <a:ext cx="116470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8" name="Line 129"/>
            <p:cNvSpPr>
              <a:spLocks noChangeShapeType="1"/>
            </p:cNvSpPr>
            <p:nvPr/>
          </p:nvSpPr>
          <p:spPr bwMode="auto">
            <a:xfrm>
              <a:off x="961328" y="5705321"/>
              <a:ext cx="0" cy="67477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9" name="Line 130"/>
            <p:cNvSpPr>
              <a:spLocks noChangeShapeType="1"/>
            </p:cNvSpPr>
            <p:nvPr/>
          </p:nvSpPr>
          <p:spPr bwMode="auto">
            <a:xfrm>
              <a:off x="961328" y="5778421"/>
              <a:ext cx="0" cy="67477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0" name="Freeform 131"/>
            <p:cNvSpPr>
              <a:spLocks/>
            </p:cNvSpPr>
            <p:nvPr/>
          </p:nvSpPr>
          <p:spPr bwMode="auto">
            <a:xfrm>
              <a:off x="667506" y="5672988"/>
              <a:ext cx="293822" cy="102622"/>
            </a:xfrm>
            <a:custGeom>
              <a:avLst/>
              <a:gdLst>
                <a:gd name="T0" fmla="*/ 0 w 222"/>
                <a:gd name="T1" fmla="*/ 0 h 73"/>
                <a:gd name="T2" fmla="*/ 0 w 222"/>
                <a:gd name="T3" fmla="*/ 73 h 73"/>
                <a:gd name="T4" fmla="*/ 222 w 222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73">
                  <a:moveTo>
                    <a:pt x="0" y="0"/>
                  </a:moveTo>
                  <a:lnTo>
                    <a:pt x="0" y="73"/>
                  </a:lnTo>
                  <a:lnTo>
                    <a:pt x="222" y="7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1" name="Line 132"/>
            <p:cNvSpPr>
              <a:spLocks noChangeShapeType="1"/>
            </p:cNvSpPr>
            <p:nvPr/>
          </p:nvSpPr>
          <p:spPr bwMode="auto">
            <a:xfrm>
              <a:off x="667506" y="5564743"/>
              <a:ext cx="0" cy="102622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2" name="Freeform 133"/>
            <p:cNvSpPr>
              <a:spLocks/>
            </p:cNvSpPr>
            <p:nvPr/>
          </p:nvSpPr>
          <p:spPr bwMode="auto">
            <a:xfrm>
              <a:off x="564272" y="5495860"/>
              <a:ext cx="103235" cy="174317"/>
            </a:xfrm>
            <a:custGeom>
              <a:avLst/>
              <a:gdLst>
                <a:gd name="T0" fmla="*/ 0 w 78"/>
                <a:gd name="T1" fmla="*/ 0 h 124"/>
                <a:gd name="T2" fmla="*/ 0 w 78"/>
                <a:gd name="T3" fmla="*/ 124 h 124"/>
                <a:gd name="T4" fmla="*/ 78 w 7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4">
                  <a:moveTo>
                    <a:pt x="0" y="0"/>
                  </a:moveTo>
                  <a:lnTo>
                    <a:pt x="0" y="124"/>
                  </a:lnTo>
                  <a:lnTo>
                    <a:pt x="78" y="12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3" name="Freeform 134"/>
            <p:cNvSpPr>
              <a:spLocks/>
            </p:cNvSpPr>
            <p:nvPr/>
          </p:nvSpPr>
          <p:spPr bwMode="auto">
            <a:xfrm>
              <a:off x="482213" y="5249849"/>
              <a:ext cx="82058" cy="243200"/>
            </a:xfrm>
            <a:custGeom>
              <a:avLst/>
              <a:gdLst>
                <a:gd name="T0" fmla="*/ 0 w 62"/>
                <a:gd name="T1" fmla="*/ 0 h 173"/>
                <a:gd name="T2" fmla="*/ 0 w 62"/>
                <a:gd name="T3" fmla="*/ 173 h 173"/>
                <a:gd name="T4" fmla="*/ 62 w 62"/>
                <a:gd name="T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173">
                  <a:moveTo>
                    <a:pt x="0" y="0"/>
                  </a:moveTo>
                  <a:lnTo>
                    <a:pt x="0" y="173"/>
                  </a:lnTo>
                  <a:lnTo>
                    <a:pt x="62" y="17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4" name="Line 135"/>
            <p:cNvSpPr>
              <a:spLocks noChangeShapeType="1"/>
            </p:cNvSpPr>
            <p:nvPr/>
          </p:nvSpPr>
          <p:spPr bwMode="auto">
            <a:xfrm>
              <a:off x="482213" y="4999620"/>
              <a:ext cx="0" cy="244605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5" name="Freeform 136"/>
            <p:cNvSpPr>
              <a:spLocks/>
            </p:cNvSpPr>
            <p:nvPr/>
          </p:nvSpPr>
          <p:spPr bwMode="auto">
            <a:xfrm>
              <a:off x="433243" y="5055851"/>
              <a:ext cx="48970" cy="191186"/>
            </a:xfrm>
            <a:custGeom>
              <a:avLst/>
              <a:gdLst>
                <a:gd name="T0" fmla="*/ 0 w 37"/>
                <a:gd name="T1" fmla="*/ 0 h 136"/>
                <a:gd name="T2" fmla="*/ 0 w 37"/>
                <a:gd name="T3" fmla="*/ 136 h 136"/>
                <a:gd name="T4" fmla="*/ 37 w 37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36">
                  <a:moveTo>
                    <a:pt x="0" y="0"/>
                  </a:moveTo>
                  <a:lnTo>
                    <a:pt x="0" y="136"/>
                  </a:lnTo>
                  <a:lnTo>
                    <a:pt x="37" y="13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6" name="Line 137"/>
            <p:cNvSpPr>
              <a:spLocks noChangeShapeType="1"/>
            </p:cNvSpPr>
            <p:nvPr/>
          </p:nvSpPr>
          <p:spPr bwMode="auto">
            <a:xfrm>
              <a:off x="433243" y="4859042"/>
              <a:ext cx="0" cy="191186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7" name="Freeform 138"/>
            <p:cNvSpPr>
              <a:spLocks/>
            </p:cNvSpPr>
            <p:nvPr/>
          </p:nvSpPr>
          <p:spPr bwMode="auto">
            <a:xfrm>
              <a:off x="397508" y="4711436"/>
              <a:ext cx="35735" cy="341604"/>
            </a:xfrm>
            <a:custGeom>
              <a:avLst/>
              <a:gdLst>
                <a:gd name="T0" fmla="*/ 0 w 27"/>
                <a:gd name="T1" fmla="*/ 0 h 243"/>
                <a:gd name="T2" fmla="*/ 0 w 27"/>
                <a:gd name="T3" fmla="*/ 243 h 243"/>
                <a:gd name="T4" fmla="*/ 27 w 27"/>
                <a:gd name="T5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43">
                  <a:moveTo>
                    <a:pt x="0" y="0"/>
                  </a:moveTo>
                  <a:lnTo>
                    <a:pt x="0" y="243"/>
                  </a:lnTo>
                  <a:lnTo>
                    <a:pt x="27" y="24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8" name="Rectangle 139"/>
            <p:cNvSpPr>
              <a:spLocks noChangeArrowheads="1"/>
            </p:cNvSpPr>
            <p:nvPr/>
          </p:nvSpPr>
          <p:spPr bwMode="auto">
            <a:xfrm>
              <a:off x="1722354" y="561480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49" name="Rectangle 140"/>
            <p:cNvSpPr>
              <a:spLocks noChangeArrowheads="1"/>
            </p:cNvSpPr>
            <p:nvPr/>
          </p:nvSpPr>
          <p:spPr bwMode="auto">
            <a:xfrm>
              <a:off x="995198" y="574218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0" name="Rectangle 141"/>
            <p:cNvSpPr>
              <a:spLocks noChangeArrowheads="1"/>
            </p:cNvSpPr>
            <p:nvPr/>
          </p:nvSpPr>
          <p:spPr bwMode="auto">
            <a:xfrm>
              <a:off x="784003" y="567427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1" name="Rectangle 142"/>
            <p:cNvSpPr>
              <a:spLocks noChangeArrowheads="1"/>
            </p:cNvSpPr>
            <p:nvPr/>
          </p:nvSpPr>
          <p:spPr bwMode="auto">
            <a:xfrm>
              <a:off x="1049212" y="547422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2" name="Rectangle 143"/>
            <p:cNvSpPr>
              <a:spLocks noChangeArrowheads="1"/>
            </p:cNvSpPr>
            <p:nvPr/>
          </p:nvSpPr>
          <p:spPr bwMode="auto">
            <a:xfrm>
              <a:off x="486477" y="56831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3" name="Rectangle 144"/>
            <p:cNvSpPr>
              <a:spLocks noChangeArrowheads="1"/>
            </p:cNvSpPr>
            <p:nvPr/>
          </p:nvSpPr>
          <p:spPr bwMode="auto">
            <a:xfrm>
              <a:off x="1258069" y="533095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4" name="Rectangle 145"/>
            <p:cNvSpPr>
              <a:spLocks noChangeArrowheads="1"/>
            </p:cNvSpPr>
            <p:nvPr/>
          </p:nvSpPr>
          <p:spPr bwMode="auto">
            <a:xfrm>
              <a:off x="1125727" y="517846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5" name="Rectangle 146"/>
            <p:cNvSpPr>
              <a:spLocks noChangeArrowheads="1"/>
            </p:cNvSpPr>
            <p:nvPr/>
          </p:nvSpPr>
          <p:spPr bwMode="auto">
            <a:xfrm>
              <a:off x="1464267" y="50534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6" name="Rectangle 147"/>
            <p:cNvSpPr>
              <a:spLocks noChangeArrowheads="1"/>
            </p:cNvSpPr>
            <p:nvPr/>
          </p:nvSpPr>
          <p:spPr bwMode="auto">
            <a:xfrm>
              <a:off x="696912" y="511899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7" name="Rectangle 148"/>
            <p:cNvSpPr>
              <a:spLocks noChangeArrowheads="1"/>
            </p:cNvSpPr>
            <p:nvPr/>
          </p:nvSpPr>
          <p:spPr bwMode="auto">
            <a:xfrm>
              <a:off x="554768" y="522681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8" name="Rectangle 149"/>
            <p:cNvSpPr>
              <a:spLocks noChangeArrowheads="1"/>
            </p:cNvSpPr>
            <p:nvPr/>
          </p:nvSpPr>
          <p:spPr bwMode="auto">
            <a:xfrm>
              <a:off x="384565" y="549887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59" name="Rectangle 150"/>
            <p:cNvSpPr>
              <a:spLocks noChangeArrowheads="1"/>
            </p:cNvSpPr>
            <p:nvPr/>
          </p:nvSpPr>
          <p:spPr bwMode="auto">
            <a:xfrm>
              <a:off x="958687" y="489719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0" name="Rectangle 151"/>
            <p:cNvSpPr>
              <a:spLocks noChangeArrowheads="1"/>
            </p:cNvSpPr>
            <p:nvPr/>
          </p:nvSpPr>
          <p:spPr bwMode="auto">
            <a:xfrm>
              <a:off x="302508" y="524431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1" name="Rectangle 152"/>
            <p:cNvSpPr>
              <a:spLocks noChangeArrowheads="1"/>
            </p:cNvSpPr>
            <p:nvPr/>
          </p:nvSpPr>
          <p:spPr bwMode="auto">
            <a:xfrm>
              <a:off x="770220" y="476376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2" name="Rectangle 153"/>
            <p:cNvSpPr>
              <a:spLocks noChangeArrowheads="1"/>
            </p:cNvSpPr>
            <p:nvPr/>
          </p:nvSpPr>
          <p:spPr bwMode="auto">
            <a:xfrm>
              <a:off x="507631" y="470925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3" name="Rectangle 154"/>
            <p:cNvSpPr>
              <a:spLocks noChangeArrowheads="1"/>
            </p:cNvSpPr>
            <p:nvPr/>
          </p:nvSpPr>
          <p:spPr bwMode="auto">
            <a:xfrm>
              <a:off x="270743" y="427314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4" name="Rectangle 155"/>
            <p:cNvSpPr>
              <a:spLocks noChangeArrowheads="1"/>
            </p:cNvSpPr>
            <p:nvPr/>
          </p:nvSpPr>
          <p:spPr bwMode="auto">
            <a:xfrm>
              <a:off x="1432529" y="277685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5" name="Rectangle 156"/>
            <p:cNvSpPr>
              <a:spLocks noChangeArrowheads="1"/>
            </p:cNvSpPr>
            <p:nvPr/>
          </p:nvSpPr>
          <p:spPr bwMode="auto">
            <a:xfrm>
              <a:off x="1411885" y="241092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6" name="Rectangle 157"/>
            <p:cNvSpPr>
              <a:spLocks noChangeArrowheads="1"/>
            </p:cNvSpPr>
            <p:nvPr/>
          </p:nvSpPr>
          <p:spPr bwMode="auto">
            <a:xfrm>
              <a:off x="1368719" y="264611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8" name="Rectangle 159"/>
            <p:cNvSpPr>
              <a:spLocks noChangeArrowheads="1"/>
            </p:cNvSpPr>
            <p:nvPr/>
          </p:nvSpPr>
          <p:spPr bwMode="auto">
            <a:xfrm>
              <a:off x="1545014" y="97605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9" name="Rectangle 160"/>
            <p:cNvSpPr>
              <a:spLocks noChangeArrowheads="1"/>
            </p:cNvSpPr>
            <p:nvPr/>
          </p:nvSpPr>
          <p:spPr bwMode="auto">
            <a:xfrm>
              <a:off x="1345716" y="107543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0" name="Rectangle 161"/>
            <p:cNvSpPr>
              <a:spLocks noChangeArrowheads="1"/>
            </p:cNvSpPr>
            <p:nvPr/>
          </p:nvSpPr>
          <p:spPr bwMode="auto">
            <a:xfrm>
              <a:off x="1311304" y="118930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1" name="Rectangle 162"/>
            <p:cNvSpPr>
              <a:spLocks noChangeArrowheads="1"/>
            </p:cNvSpPr>
            <p:nvPr/>
          </p:nvSpPr>
          <p:spPr bwMode="auto">
            <a:xfrm>
              <a:off x="1622851" y="172900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2" name="Rectangle 163"/>
            <p:cNvSpPr>
              <a:spLocks noChangeArrowheads="1"/>
            </p:cNvSpPr>
            <p:nvPr/>
          </p:nvSpPr>
          <p:spPr bwMode="auto">
            <a:xfrm>
              <a:off x="1478836" y="164153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4" name="Rectangle 165"/>
            <p:cNvSpPr>
              <a:spLocks noChangeArrowheads="1"/>
            </p:cNvSpPr>
            <p:nvPr/>
          </p:nvSpPr>
          <p:spPr bwMode="auto">
            <a:xfrm>
              <a:off x="1413719" y="199047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5" name="Rectangle 166"/>
            <p:cNvSpPr>
              <a:spLocks noChangeArrowheads="1"/>
            </p:cNvSpPr>
            <p:nvPr/>
          </p:nvSpPr>
          <p:spPr bwMode="auto">
            <a:xfrm>
              <a:off x="1244314" y="162509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6" name="Rectangle 167"/>
            <p:cNvSpPr>
              <a:spLocks noChangeArrowheads="1"/>
            </p:cNvSpPr>
            <p:nvPr/>
          </p:nvSpPr>
          <p:spPr bwMode="auto">
            <a:xfrm>
              <a:off x="928806" y="185423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7" name="Rectangle 168"/>
            <p:cNvSpPr>
              <a:spLocks noChangeArrowheads="1"/>
            </p:cNvSpPr>
            <p:nvPr/>
          </p:nvSpPr>
          <p:spPr bwMode="auto">
            <a:xfrm>
              <a:off x="859983" y="211711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8" name="Rectangle 169"/>
            <p:cNvSpPr>
              <a:spLocks noChangeArrowheads="1"/>
            </p:cNvSpPr>
            <p:nvPr/>
          </p:nvSpPr>
          <p:spPr bwMode="auto">
            <a:xfrm>
              <a:off x="917685" y="302978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79" name="Rectangle 170"/>
            <p:cNvSpPr>
              <a:spLocks noChangeArrowheads="1"/>
            </p:cNvSpPr>
            <p:nvPr/>
          </p:nvSpPr>
          <p:spPr bwMode="auto">
            <a:xfrm>
              <a:off x="738987" y="252338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0" name="Rectangle 171"/>
            <p:cNvSpPr>
              <a:spLocks noChangeArrowheads="1"/>
            </p:cNvSpPr>
            <p:nvPr/>
          </p:nvSpPr>
          <p:spPr bwMode="auto">
            <a:xfrm>
              <a:off x="577002" y="281133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1" name="Rectangle 172"/>
            <p:cNvSpPr>
              <a:spLocks noChangeArrowheads="1"/>
            </p:cNvSpPr>
            <p:nvPr/>
          </p:nvSpPr>
          <p:spPr bwMode="auto">
            <a:xfrm>
              <a:off x="1212533" y="339052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2" name="Rectangle 173"/>
            <p:cNvSpPr>
              <a:spLocks noChangeArrowheads="1"/>
            </p:cNvSpPr>
            <p:nvPr/>
          </p:nvSpPr>
          <p:spPr bwMode="auto">
            <a:xfrm>
              <a:off x="1126005" y="348181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3" name="Rectangle 174"/>
            <p:cNvSpPr>
              <a:spLocks noChangeArrowheads="1"/>
            </p:cNvSpPr>
            <p:nvPr/>
          </p:nvSpPr>
          <p:spPr bwMode="auto">
            <a:xfrm>
              <a:off x="1048433" y="367655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4" name="Rectangle 175"/>
            <p:cNvSpPr>
              <a:spLocks noChangeArrowheads="1"/>
            </p:cNvSpPr>
            <p:nvPr/>
          </p:nvSpPr>
          <p:spPr bwMode="auto">
            <a:xfrm>
              <a:off x="1297503" y="327473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5" name="Rectangle 176"/>
            <p:cNvSpPr>
              <a:spLocks noChangeArrowheads="1"/>
            </p:cNvSpPr>
            <p:nvPr/>
          </p:nvSpPr>
          <p:spPr bwMode="auto">
            <a:xfrm>
              <a:off x="646364" y="351477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6" name="Rectangle 177"/>
            <p:cNvSpPr>
              <a:spLocks noChangeArrowheads="1"/>
            </p:cNvSpPr>
            <p:nvPr/>
          </p:nvSpPr>
          <p:spPr bwMode="auto">
            <a:xfrm>
              <a:off x="496001" y="311845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7" name="Rectangle 178"/>
            <p:cNvSpPr>
              <a:spLocks noChangeArrowheads="1"/>
            </p:cNvSpPr>
            <p:nvPr/>
          </p:nvSpPr>
          <p:spPr bwMode="auto">
            <a:xfrm>
              <a:off x="1041016" y="409395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8" name="Rectangle 179"/>
            <p:cNvSpPr>
              <a:spLocks noChangeArrowheads="1"/>
            </p:cNvSpPr>
            <p:nvPr/>
          </p:nvSpPr>
          <p:spPr bwMode="auto">
            <a:xfrm>
              <a:off x="663742" y="393125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89" name="Rectangle 180"/>
            <p:cNvSpPr>
              <a:spLocks noChangeArrowheads="1"/>
            </p:cNvSpPr>
            <p:nvPr/>
          </p:nvSpPr>
          <p:spPr bwMode="auto">
            <a:xfrm>
              <a:off x="394103" y="351121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90" name="Rectangle 181"/>
            <p:cNvSpPr>
              <a:spLocks noChangeArrowheads="1"/>
            </p:cNvSpPr>
            <p:nvPr/>
          </p:nvSpPr>
          <p:spPr bwMode="auto">
            <a:xfrm>
              <a:off x="333214" y="39272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91" name="Rectangle 182"/>
            <p:cNvSpPr>
              <a:spLocks noChangeArrowheads="1"/>
            </p:cNvSpPr>
            <p:nvPr/>
          </p:nvSpPr>
          <p:spPr bwMode="auto">
            <a:xfrm>
              <a:off x="1424313" y="425909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92" name="Rectangle 183"/>
            <p:cNvSpPr>
              <a:spLocks noChangeArrowheads="1"/>
            </p:cNvSpPr>
            <p:nvPr/>
          </p:nvSpPr>
          <p:spPr bwMode="auto">
            <a:xfrm>
              <a:off x="789265" y="446456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93" name="Rectangle 184"/>
            <p:cNvSpPr>
              <a:spLocks noChangeArrowheads="1"/>
            </p:cNvSpPr>
            <p:nvPr/>
          </p:nvSpPr>
          <p:spPr bwMode="auto">
            <a:xfrm>
              <a:off x="555034" y="445762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594" name="Group 8593"/>
            <p:cNvGrpSpPr/>
            <p:nvPr/>
          </p:nvGrpSpPr>
          <p:grpSpPr>
            <a:xfrm>
              <a:off x="407300" y="6076275"/>
              <a:ext cx="198529" cy="154636"/>
              <a:chOff x="695300" y="6083475"/>
              <a:chExt cx="198529" cy="154636"/>
            </a:xfrm>
          </p:grpSpPr>
          <p:sp>
            <p:nvSpPr>
              <p:cNvPr id="8294" name="Line 185"/>
              <p:cNvSpPr>
                <a:spLocks noChangeShapeType="1"/>
              </p:cNvSpPr>
              <p:nvPr/>
            </p:nvSpPr>
            <p:spPr bwMode="auto">
              <a:xfrm>
                <a:off x="695300" y="6105968"/>
                <a:ext cx="198528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295" name="Line 186"/>
              <p:cNvSpPr>
                <a:spLocks noChangeShapeType="1"/>
              </p:cNvSpPr>
              <p:nvPr/>
            </p:nvSpPr>
            <p:spPr bwMode="auto">
              <a:xfrm>
                <a:off x="695300" y="6083475"/>
                <a:ext cx="0" cy="43579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296" name="Line 187"/>
              <p:cNvSpPr>
                <a:spLocks noChangeShapeType="1"/>
              </p:cNvSpPr>
              <p:nvPr/>
            </p:nvSpPr>
            <p:spPr bwMode="auto">
              <a:xfrm>
                <a:off x="893829" y="6083475"/>
                <a:ext cx="0" cy="43579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297" name="Rectangle 188"/>
              <p:cNvSpPr>
                <a:spLocks noChangeArrowheads="1"/>
              </p:cNvSpPr>
              <p:nvPr/>
            </p:nvSpPr>
            <p:spPr bwMode="auto">
              <a:xfrm>
                <a:off x="741624" y="6129866"/>
                <a:ext cx="104558" cy="108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0.2</a:t>
                </a: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75" name="Rectangle 103"/>
            <p:cNvSpPr>
              <a:spLocks noChangeArrowheads="1"/>
            </p:cNvSpPr>
            <p:nvPr/>
          </p:nvSpPr>
          <p:spPr bwMode="auto">
            <a:xfrm>
              <a:off x="2303192" y="5492222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Eukaryotic alpha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93" name="Right Bracket 8592"/>
            <p:cNvSpPr/>
            <p:nvPr/>
          </p:nvSpPr>
          <p:spPr>
            <a:xfrm>
              <a:off x="2656911" y="3328985"/>
              <a:ext cx="45719" cy="861525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6" name="Rectangle 59"/>
            <p:cNvSpPr>
              <a:spLocks noChangeArrowheads="1"/>
            </p:cNvSpPr>
            <p:nvPr/>
          </p:nvSpPr>
          <p:spPr bwMode="auto">
            <a:xfrm>
              <a:off x="2730396" y="3582118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Phycodnaviridae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80" name="TextBox 879"/>
          <p:cNvSpPr txBox="1"/>
          <p:nvPr/>
        </p:nvSpPr>
        <p:spPr>
          <a:xfrm>
            <a:off x="2903621" y="632892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093319" y="1846883"/>
            <a:ext cx="634490" cy="506813"/>
            <a:chOff x="408897" y="1526041"/>
            <a:chExt cx="634490" cy="506813"/>
          </a:xfrm>
        </p:grpSpPr>
        <p:sp>
          <p:nvSpPr>
            <p:cNvPr id="398" name="Rectangle 397"/>
            <p:cNvSpPr>
              <a:spLocks noChangeArrowheads="1"/>
            </p:cNvSpPr>
            <p:nvPr/>
          </p:nvSpPr>
          <p:spPr bwMode="auto">
            <a:xfrm>
              <a:off x="408897" y="1526041"/>
              <a:ext cx="4089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52463" y="1766888"/>
              <a:ext cx="390924" cy="265966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4" name="Group 403"/>
          <p:cNvGrpSpPr/>
          <p:nvPr/>
        </p:nvGrpSpPr>
        <p:grpSpPr>
          <a:xfrm>
            <a:off x="1865396" y="3364080"/>
            <a:ext cx="491615" cy="365978"/>
            <a:chOff x="408897" y="1526041"/>
            <a:chExt cx="634490" cy="506813"/>
          </a:xfrm>
        </p:grpSpPr>
        <p:sp>
          <p:nvSpPr>
            <p:cNvPr id="405" name="Rectangle 404"/>
            <p:cNvSpPr>
              <a:spLocks noChangeArrowheads="1"/>
            </p:cNvSpPr>
            <p:nvPr/>
          </p:nvSpPr>
          <p:spPr bwMode="auto">
            <a:xfrm>
              <a:off x="408897" y="1526041"/>
              <a:ext cx="2837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Q4</a:t>
              </a:r>
            </a:p>
          </p:txBody>
        </p:sp>
        <p:cxnSp>
          <p:nvCxnSpPr>
            <p:cNvPr id="406" name="Straight Connector 405"/>
            <p:cNvCxnSpPr/>
            <p:nvPr/>
          </p:nvCxnSpPr>
          <p:spPr>
            <a:xfrm>
              <a:off x="777694" y="1836015"/>
              <a:ext cx="265693" cy="196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7" name="Group 406"/>
          <p:cNvGrpSpPr/>
          <p:nvPr/>
        </p:nvGrpSpPr>
        <p:grpSpPr>
          <a:xfrm>
            <a:off x="1860631" y="3892715"/>
            <a:ext cx="404814" cy="361950"/>
            <a:chOff x="408897" y="1526041"/>
            <a:chExt cx="634490" cy="506813"/>
          </a:xfrm>
        </p:grpSpPr>
        <p:sp>
          <p:nvSpPr>
            <p:cNvPr id="408" name="Rectangle 407"/>
            <p:cNvSpPr>
              <a:spLocks noChangeArrowheads="1"/>
            </p:cNvSpPr>
            <p:nvPr/>
          </p:nvSpPr>
          <p:spPr bwMode="auto">
            <a:xfrm>
              <a:off x="408897" y="1526041"/>
              <a:ext cx="2837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Q3</a:t>
              </a:r>
            </a:p>
          </p:txBody>
        </p:sp>
        <p:cxnSp>
          <p:nvCxnSpPr>
            <p:cNvPr id="409" name="Straight Connector 408"/>
            <p:cNvCxnSpPr/>
            <p:nvPr/>
          </p:nvCxnSpPr>
          <p:spPr>
            <a:xfrm>
              <a:off x="737339" y="1852803"/>
              <a:ext cx="306048" cy="180051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5390146" y="2363814"/>
            <a:ext cx="3609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((Q3,Q4), the rest);</a:t>
            </a:r>
          </a:p>
          <a:p>
            <a:r>
              <a:rPr lang="en-US" sz="1600" dirty="0"/>
              <a:t>Constraint </a:t>
            </a:r>
            <a:r>
              <a:rPr lang="en-US" sz="1600" dirty="0" smtClean="0"/>
              <a:t>1: (lake,Q3</a:t>
            </a:r>
            <a:r>
              <a:rPr lang="en-US" sz="1600" dirty="0"/>
              <a:t>), the rest);</a:t>
            </a:r>
          </a:p>
          <a:p>
            <a:r>
              <a:rPr lang="en-US" sz="1600" dirty="0" smtClean="0"/>
              <a:t>Constraint 2: </a:t>
            </a:r>
            <a:r>
              <a:rPr lang="en-US" sz="1600" dirty="0"/>
              <a:t>(</a:t>
            </a:r>
            <a:r>
              <a:rPr lang="en-US" sz="1600" dirty="0" smtClean="0"/>
              <a:t>lake,Q4),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3: </a:t>
            </a:r>
            <a:r>
              <a:rPr lang="en-US" sz="1600" dirty="0"/>
              <a:t>(</a:t>
            </a:r>
            <a:r>
              <a:rPr lang="en-US" sz="1600" dirty="0" smtClean="0"/>
              <a:t>lake,Q3,Q4),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424" name="Rectangle 423"/>
          <p:cNvSpPr>
            <a:spLocks noChangeArrowheads="1"/>
          </p:cNvSpPr>
          <p:nvPr/>
        </p:nvSpPr>
        <p:spPr bwMode="auto">
          <a:xfrm>
            <a:off x="108858" y="130628"/>
            <a:ext cx="50527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 Fig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4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- DNA replication, recombination and repair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5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4" name="Group 793"/>
          <p:cNvGrpSpPr/>
          <p:nvPr/>
        </p:nvGrpSpPr>
        <p:grpSpPr>
          <a:xfrm>
            <a:off x="5490460" y="1717993"/>
            <a:ext cx="3123111" cy="2887489"/>
            <a:chOff x="925516" y="2586040"/>
            <a:chExt cx="3123111" cy="2887489"/>
          </a:xfrm>
        </p:grpSpPr>
        <p:sp>
          <p:nvSpPr>
            <p:cNvPr id="795" name="Rectangle 62"/>
            <p:cNvSpPr>
              <a:spLocks noChangeArrowheads="1"/>
            </p:cNvSpPr>
            <p:nvPr/>
          </p:nvSpPr>
          <p:spPr bwMode="auto">
            <a:xfrm>
              <a:off x="1880737" y="4810907"/>
              <a:ext cx="132925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Prasinoviruses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6" name="Freeform 63"/>
            <p:cNvSpPr>
              <a:spLocks/>
            </p:cNvSpPr>
            <p:nvPr/>
          </p:nvSpPr>
          <p:spPr bwMode="auto">
            <a:xfrm>
              <a:off x="1611258" y="4810775"/>
              <a:ext cx="269983" cy="126757"/>
            </a:xfrm>
            <a:custGeom>
              <a:avLst/>
              <a:gdLst>
                <a:gd name="T0" fmla="*/ 0 w 108"/>
                <a:gd name="T1" fmla="*/ 16 h 31"/>
                <a:gd name="T2" fmla="*/ 0 w 108"/>
                <a:gd name="T3" fmla="*/ 14 h 31"/>
                <a:gd name="T4" fmla="*/ 108 w 108"/>
                <a:gd name="T5" fmla="*/ 0 h 31"/>
                <a:gd name="T6" fmla="*/ 108 w 108"/>
                <a:gd name="T7" fmla="*/ 31 h 31"/>
                <a:gd name="T8" fmla="*/ 0 w 108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31">
                  <a:moveTo>
                    <a:pt x="0" y="16"/>
                  </a:moveTo>
                  <a:lnTo>
                    <a:pt x="0" y="14"/>
                  </a:lnTo>
                  <a:lnTo>
                    <a:pt x="108" y="0"/>
                  </a:lnTo>
                  <a:lnTo>
                    <a:pt x="108" y="3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97" name="Rectangle 5"/>
            <p:cNvSpPr>
              <a:spLocks noChangeArrowheads="1"/>
            </p:cNvSpPr>
            <p:nvPr/>
          </p:nvSpPr>
          <p:spPr bwMode="auto">
            <a:xfrm>
              <a:off x="1976568" y="2586040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322510575</a:t>
              </a:r>
            </a:p>
          </p:txBody>
        </p:sp>
        <p:sp>
          <p:nvSpPr>
            <p:cNvPr id="798" name="Freeform 6"/>
            <p:cNvSpPr>
              <a:spLocks/>
            </p:cNvSpPr>
            <p:nvPr/>
          </p:nvSpPr>
          <p:spPr bwMode="auto">
            <a:xfrm>
              <a:off x="1869547" y="2650471"/>
              <a:ext cx="105309" cy="61597"/>
            </a:xfrm>
            <a:custGeom>
              <a:avLst/>
              <a:gdLst>
                <a:gd name="T0" fmla="*/ 0 w 123"/>
                <a:gd name="T1" fmla="*/ 53 h 53"/>
                <a:gd name="T2" fmla="*/ 0 w 123"/>
                <a:gd name="T3" fmla="*/ 0 h 53"/>
                <a:gd name="T4" fmla="*/ 123 w 12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53">
                  <a:moveTo>
                    <a:pt x="0" y="53"/>
                  </a:moveTo>
                  <a:lnTo>
                    <a:pt x="0" y="0"/>
                  </a:lnTo>
                  <a:lnTo>
                    <a:pt x="12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99" name="Rectangle 7"/>
            <p:cNvSpPr>
              <a:spLocks noChangeArrowheads="1"/>
            </p:cNvSpPr>
            <p:nvPr/>
          </p:nvSpPr>
          <p:spPr bwMode="auto">
            <a:xfrm>
              <a:off x="1992835" y="2715044"/>
              <a:ext cx="165429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322510996..322510995</a:t>
              </a:r>
            </a:p>
          </p:txBody>
        </p:sp>
        <p:sp>
          <p:nvSpPr>
            <p:cNvPr id="800" name="Freeform 8"/>
            <p:cNvSpPr>
              <a:spLocks/>
            </p:cNvSpPr>
            <p:nvPr/>
          </p:nvSpPr>
          <p:spPr bwMode="auto">
            <a:xfrm>
              <a:off x="1869547" y="2717878"/>
              <a:ext cx="120720" cy="61597"/>
            </a:xfrm>
            <a:custGeom>
              <a:avLst/>
              <a:gdLst>
                <a:gd name="T0" fmla="*/ 0 w 141"/>
                <a:gd name="T1" fmla="*/ 0 h 53"/>
                <a:gd name="T2" fmla="*/ 0 w 141"/>
                <a:gd name="T3" fmla="*/ 53 h 53"/>
                <a:gd name="T4" fmla="*/ 141 w 141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53">
                  <a:moveTo>
                    <a:pt x="0" y="0"/>
                  </a:moveTo>
                  <a:lnTo>
                    <a:pt x="0" y="53"/>
                  </a:lnTo>
                  <a:lnTo>
                    <a:pt x="141" y="5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01" name="Freeform 9"/>
            <p:cNvSpPr>
              <a:spLocks/>
            </p:cNvSpPr>
            <p:nvPr/>
          </p:nvSpPr>
          <p:spPr bwMode="auto">
            <a:xfrm>
              <a:off x="1690609" y="2714391"/>
              <a:ext cx="178939" cy="94138"/>
            </a:xfrm>
            <a:custGeom>
              <a:avLst/>
              <a:gdLst>
                <a:gd name="T0" fmla="*/ 0 w 209"/>
                <a:gd name="T1" fmla="*/ 81 h 81"/>
                <a:gd name="T2" fmla="*/ 0 w 209"/>
                <a:gd name="T3" fmla="*/ 0 h 81"/>
                <a:gd name="T4" fmla="*/ 209 w 209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" h="81">
                  <a:moveTo>
                    <a:pt x="0" y="81"/>
                  </a:moveTo>
                  <a:lnTo>
                    <a:pt x="0" y="0"/>
                  </a:lnTo>
                  <a:lnTo>
                    <a:pt x="20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02" name="Rectangle 10"/>
            <p:cNvSpPr>
              <a:spLocks noChangeArrowheads="1"/>
            </p:cNvSpPr>
            <p:nvPr/>
          </p:nvSpPr>
          <p:spPr bwMode="auto">
            <a:xfrm>
              <a:off x="1956020" y="284404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env144049751</a:t>
              </a:r>
            </a:p>
          </p:txBody>
        </p:sp>
        <p:sp>
          <p:nvSpPr>
            <p:cNvPr id="803" name="Freeform 11"/>
            <p:cNvSpPr>
              <a:spLocks/>
            </p:cNvSpPr>
            <p:nvPr/>
          </p:nvSpPr>
          <p:spPr bwMode="auto">
            <a:xfrm>
              <a:off x="1690609" y="2814340"/>
              <a:ext cx="263699" cy="94138"/>
            </a:xfrm>
            <a:custGeom>
              <a:avLst/>
              <a:gdLst>
                <a:gd name="T0" fmla="*/ 0 w 308"/>
                <a:gd name="T1" fmla="*/ 0 h 81"/>
                <a:gd name="T2" fmla="*/ 0 w 308"/>
                <a:gd name="T3" fmla="*/ 81 h 81"/>
                <a:gd name="T4" fmla="*/ 308 w 308"/>
                <a:gd name="T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8" h="81">
                  <a:moveTo>
                    <a:pt x="0" y="0"/>
                  </a:moveTo>
                  <a:lnTo>
                    <a:pt x="0" y="81"/>
                  </a:lnTo>
                  <a:lnTo>
                    <a:pt x="308" y="81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04" name="Freeform 12"/>
            <p:cNvSpPr>
              <a:spLocks/>
            </p:cNvSpPr>
            <p:nvPr/>
          </p:nvSpPr>
          <p:spPr bwMode="auto">
            <a:xfrm>
              <a:off x="1574170" y="2812015"/>
              <a:ext cx="116439" cy="146437"/>
            </a:xfrm>
            <a:custGeom>
              <a:avLst/>
              <a:gdLst>
                <a:gd name="T0" fmla="*/ 0 w 136"/>
                <a:gd name="T1" fmla="*/ 126 h 126"/>
                <a:gd name="T2" fmla="*/ 0 w 136"/>
                <a:gd name="T3" fmla="*/ 0 h 126"/>
                <a:gd name="T4" fmla="*/ 136 w 136"/>
                <a:gd name="T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126">
                  <a:moveTo>
                    <a:pt x="0" y="126"/>
                  </a:moveTo>
                  <a:lnTo>
                    <a:pt x="0" y="0"/>
                  </a:lnTo>
                  <a:lnTo>
                    <a:pt x="13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05" name="Rectangle 13"/>
            <p:cNvSpPr>
              <a:spLocks noChangeArrowheads="1"/>
            </p:cNvSpPr>
            <p:nvPr/>
          </p:nvSpPr>
          <p:spPr bwMode="auto">
            <a:xfrm>
              <a:off x="1911500" y="2983511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806" name="Freeform 14"/>
            <p:cNvSpPr>
              <a:spLocks/>
            </p:cNvSpPr>
            <p:nvPr/>
          </p:nvSpPr>
          <p:spPr bwMode="auto">
            <a:xfrm>
              <a:off x="1638382" y="3004940"/>
              <a:ext cx="271405" cy="75543"/>
            </a:xfrm>
            <a:custGeom>
              <a:avLst/>
              <a:gdLst>
                <a:gd name="T0" fmla="*/ 0 w 317"/>
                <a:gd name="T1" fmla="*/ 34 h 65"/>
                <a:gd name="T2" fmla="*/ 0 w 317"/>
                <a:gd name="T3" fmla="*/ 31 h 65"/>
                <a:gd name="T4" fmla="*/ 317 w 317"/>
                <a:gd name="T5" fmla="*/ 0 h 65"/>
                <a:gd name="T6" fmla="*/ 317 w 317"/>
                <a:gd name="T7" fmla="*/ 65 h 65"/>
                <a:gd name="T8" fmla="*/ 0 w 317"/>
                <a:gd name="T9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65">
                  <a:moveTo>
                    <a:pt x="0" y="34"/>
                  </a:moveTo>
                  <a:lnTo>
                    <a:pt x="0" y="31"/>
                  </a:lnTo>
                  <a:lnTo>
                    <a:pt x="317" y="0"/>
                  </a:lnTo>
                  <a:lnTo>
                    <a:pt x="317" y="6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07" name="Line 15"/>
            <p:cNvSpPr>
              <a:spLocks noChangeShapeType="1"/>
            </p:cNvSpPr>
            <p:nvPr/>
          </p:nvSpPr>
          <p:spPr bwMode="auto">
            <a:xfrm>
              <a:off x="1597286" y="3042130"/>
              <a:ext cx="38528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08" name="Rectangle 16"/>
            <p:cNvSpPr>
              <a:spLocks noChangeArrowheads="1"/>
            </p:cNvSpPr>
            <p:nvPr/>
          </p:nvSpPr>
          <p:spPr bwMode="auto">
            <a:xfrm>
              <a:off x="1873828" y="3112515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Phaglob357289588</a:t>
              </a:r>
            </a:p>
          </p:txBody>
        </p:sp>
        <p:sp>
          <p:nvSpPr>
            <p:cNvPr id="809" name="Freeform 17"/>
            <p:cNvSpPr>
              <a:spLocks/>
            </p:cNvSpPr>
            <p:nvPr/>
          </p:nvSpPr>
          <p:spPr bwMode="auto">
            <a:xfrm>
              <a:off x="1595574" y="3111862"/>
              <a:ext cx="276542" cy="65083"/>
            </a:xfrm>
            <a:custGeom>
              <a:avLst/>
              <a:gdLst>
                <a:gd name="T0" fmla="*/ 0 w 323"/>
                <a:gd name="T1" fmla="*/ 0 h 56"/>
                <a:gd name="T2" fmla="*/ 0 w 323"/>
                <a:gd name="T3" fmla="*/ 56 h 56"/>
                <a:gd name="T4" fmla="*/ 323 w 323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3" h="56">
                  <a:moveTo>
                    <a:pt x="0" y="0"/>
                  </a:moveTo>
                  <a:lnTo>
                    <a:pt x="0" y="56"/>
                  </a:lnTo>
                  <a:lnTo>
                    <a:pt x="323" y="5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0" name="Line 18"/>
            <p:cNvSpPr>
              <a:spLocks noChangeShapeType="1"/>
            </p:cNvSpPr>
            <p:nvPr/>
          </p:nvSpPr>
          <p:spPr bwMode="auto">
            <a:xfrm>
              <a:off x="1595574" y="3042130"/>
              <a:ext cx="0" cy="65083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1" name="Freeform 19"/>
            <p:cNvSpPr>
              <a:spLocks/>
            </p:cNvSpPr>
            <p:nvPr/>
          </p:nvSpPr>
          <p:spPr bwMode="auto">
            <a:xfrm>
              <a:off x="1574170" y="2963101"/>
              <a:ext cx="21404" cy="146437"/>
            </a:xfrm>
            <a:custGeom>
              <a:avLst/>
              <a:gdLst>
                <a:gd name="T0" fmla="*/ 0 w 25"/>
                <a:gd name="T1" fmla="*/ 0 h 126"/>
                <a:gd name="T2" fmla="*/ 0 w 25"/>
                <a:gd name="T3" fmla="*/ 126 h 126"/>
                <a:gd name="T4" fmla="*/ 25 w 25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26">
                  <a:moveTo>
                    <a:pt x="0" y="0"/>
                  </a:moveTo>
                  <a:lnTo>
                    <a:pt x="0" y="126"/>
                  </a:lnTo>
                  <a:lnTo>
                    <a:pt x="25" y="12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2" name="Freeform 20"/>
            <p:cNvSpPr>
              <a:spLocks/>
            </p:cNvSpPr>
            <p:nvPr/>
          </p:nvSpPr>
          <p:spPr bwMode="auto">
            <a:xfrm>
              <a:off x="1497971" y="2960777"/>
              <a:ext cx="76199" cy="168519"/>
            </a:xfrm>
            <a:custGeom>
              <a:avLst/>
              <a:gdLst>
                <a:gd name="T0" fmla="*/ 0 w 89"/>
                <a:gd name="T1" fmla="*/ 145 h 145"/>
                <a:gd name="T2" fmla="*/ 0 w 89"/>
                <a:gd name="T3" fmla="*/ 0 h 145"/>
                <a:gd name="T4" fmla="*/ 89 w 89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145">
                  <a:moveTo>
                    <a:pt x="0" y="145"/>
                  </a:moveTo>
                  <a:lnTo>
                    <a:pt x="0" y="0"/>
                  </a:lnTo>
                  <a:lnTo>
                    <a:pt x="8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3" name="Rectangle 21"/>
            <p:cNvSpPr>
              <a:spLocks noChangeArrowheads="1"/>
            </p:cNvSpPr>
            <p:nvPr/>
          </p:nvSpPr>
          <p:spPr bwMode="auto">
            <a:xfrm>
              <a:off x="1787355" y="324151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env143933665</a:t>
              </a:r>
            </a:p>
          </p:txBody>
        </p:sp>
        <p:sp>
          <p:nvSpPr>
            <p:cNvPr id="814" name="Freeform 22"/>
            <p:cNvSpPr>
              <a:spLocks/>
            </p:cNvSpPr>
            <p:nvPr/>
          </p:nvSpPr>
          <p:spPr bwMode="auto">
            <a:xfrm>
              <a:off x="1497971" y="3135106"/>
              <a:ext cx="287672" cy="170843"/>
            </a:xfrm>
            <a:custGeom>
              <a:avLst/>
              <a:gdLst>
                <a:gd name="T0" fmla="*/ 0 w 336"/>
                <a:gd name="T1" fmla="*/ 0 h 147"/>
                <a:gd name="T2" fmla="*/ 0 w 336"/>
                <a:gd name="T3" fmla="*/ 147 h 147"/>
                <a:gd name="T4" fmla="*/ 336 w 336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147">
                  <a:moveTo>
                    <a:pt x="0" y="0"/>
                  </a:moveTo>
                  <a:lnTo>
                    <a:pt x="0" y="147"/>
                  </a:lnTo>
                  <a:lnTo>
                    <a:pt x="336" y="14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5" name="Freeform 23"/>
            <p:cNvSpPr>
              <a:spLocks/>
            </p:cNvSpPr>
            <p:nvPr/>
          </p:nvSpPr>
          <p:spPr bwMode="auto">
            <a:xfrm>
              <a:off x="1235128" y="3132782"/>
              <a:ext cx="262843" cy="147599"/>
            </a:xfrm>
            <a:custGeom>
              <a:avLst/>
              <a:gdLst>
                <a:gd name="T0" fmla="*/ 0 w 307"/>
                <a:gd name="T1" fmla="*/ 127 h 127"/>
                <a:gd name="T2" fmla="*/ 0 w 307"/>
                <a:gd name="T3" fmla="*/ 0 h 127"/>
                <a:gd name="T4" fmla="*/ 307 w 307"/>
                <a:gd name="T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127">
                  <a:moveTo>
                    <a:pt x="0" y="127"/>
                  </a:moveTo>
                  <a:lnTo>
                    <a:pt x="0" y="0"/>
                  </a:lnTo>
                  <a:lnTo>
                    <a:pt x="307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6" name="Rectangle 24"/>
            <p:cNvSpPr>
              <a:spLocks noChangeArrowheads="1"/>
            </p:cNvSpPr>
            <p:nvPr/>
          </p:nvSpPr>
          <p:spPr bwMode="auto">
            <a:xfrm>
              <a:off x="1795917" y="3370523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env144065368</a:t>
              </a:r>
            </a:p>
          </p:txBody>
        </p:sp>
        <p:sp>
          <p:nvSpPr>
            <p:cNvPr id="817" name="Freeform 25"/>
            <p:cNvSpPr>
              <a:spLocks/>
            </p:cNvSpPr>
            <p:nvPr/>
          </p:nvSpPr>
          <p:spPr bwMode="auto">
            <a:xfrm>
              <a:off x="1235128" y="3286191"/>
              <a:ext cx="558220" cy="148761"/>
            </a:xfrm>
            <a:custGeom>
              <a:avLst/>
              <a:gdLst>
                <a:gd name="T0" fmla="*/ 0 w 652"/>
                <a:gd name="T1" fmla="*/ 0 h 128"/>
                <a:gd name="T2" fmla="*/ 0 w 652"/>
                <a:gd name="T3" fmla="*/ 128 h 128"/>
                <a:gd name="T4" fmla="*/ 652 w 652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2" h="128">
                  <a:moveTo>
                    <a:pt x="0" y="0"/>
                  </a:moveTo>
                  <a:lnTo>
                    <a:pt x="0" y="128"/>
                  </a:lnTo>
                  <a:lnTo>
                    <a:pt x="652" y="12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8" name="Freeform 26"/>
            <p:cNvSpPr>
              <a:spLocks/>
            </p:cNvSpPr>
            <p:nvPr/>
          </p:nvSpPr>
          <p:spPr bwMode="auto">
            <a:xfrm>
              <a:off x="1170916" y="3282705"/>
              <a:ext cx="64213" cy="314955"/>
            </a:xfrm>
            <a:custGeom>
              <a:avLst/>
              <a:gdLst>
                <a:gd name="T0" fmla="*/ 0 w 75"/>
                <a:gd name="T1" fmla="*/ 271 h 271"/>
                <a:gd name="T2" fmla="*/ 0 w 75"/>
                <a:gd name="T3" fmla="*/ 0 h 271"/>
                <a:gd name="T4" fmla="*/ 75 w 75"/>
                <a:gd name="T5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71">
                  <a:moveTo>
                    <a:pt x="0" y="271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19" name="Rectangle 27"/>
            <p:cNvSpPr>
              <a:spLocks noChangeArrowheads="1"/>
            </p:cNvSpPr>
            <p:nvPr/>
          </p:nvSpPr>
          <p:spPr bwMode="auto">
            <a:xfrm>
              <a:off x="1853280" y="3499526"/>
              <a:ext cx="9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Moumou gene 316</a:t>
              </a:r>
            </a:p>
          </p:txBody>
        </p:sp>
        <p:sp>
          <p:nvSpPr>
            <p:cNvPr id="820" name="Freeform 28"/>
            <p:cNvSpPr>
              <a:spLocks/>
            </p:cNvSpPr>
            <p:nvPr/>
          </p:nvSpPr>
          <p:spPr bwMode="auto">
            <a:xfrm>
              <a:off x="1758245" y="3563957"/>
              <a:ext cx="92466" cy="61597"/>
            </a:xfrm>
            <a:custGeom>
              <a:avLst/>
              <a:gdLst>
                <a:gd name="T0" fmla="*/ 0 w 108"/>
                <a:gd name="T1" fmla="*/ 53 h 53"/>
                <a:gd name="T2" fmla="*/ 0 w 108"/>
                <a:gd name="T3" fmla="*/ 0 h 53"/>
                <a:gd name="T4" fmla="*/ 108 w 108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53">
                  <a:moveTo>
                    <a:pt x="0" y="53"/>
                  </a:moveTo>
                  <a:lnTo>
                    <a:pt x="0" y="0"/>
                  </a:lnTo>
                  <a:lnTo>
                    <a:pt x="10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1" name="Rectangle 29"/>
            <p:cNvSpPr>
              <a:spLocks noChangeArrowheads="1"/>
            </p:cNvSpPr>
            <p:nvPr/>
          </p:nvSpPr>
          <p:spPr bwMode="auto">
            <a:xfrm>
              <a:off x="1814752" y="3628530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350611400</a:t>
              </a:r>
            </a:p>
          </p:txBody>
        </p:sp>
        <p:sp>
          <p:nvSpPr>
            <p:cNvPr id="822" name="Freeform 30"/>
            <p:cNvSpPr>
              <a:spLocks/>
            </p:cNvSpPr>
            <p:nvPr/>
          </p:nvSpPr>
          <p:spPr bwMode="auto">
            <a:xfrm>
              <a:off x="1758245" y="3631364"/>
              <a:ext cx="53939" cy="61597"/>
            </a:xfrm>
            <a:custGeom>
              <a:avLst/>
              <a:gdLst>
                <a:gd name="T0" fmla="*/ 0 w 63"/>
                <a:gd name="T1" fmla="*/ 0 h 53"/>
                <a:gd name="T2" fmla="*/ 0 w 63"/>
                <a:gd name="T3" fmla="*/ 53 h 53"/>
                <a:gd name="T4" fmla="*/ 63 w 63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53">
                  <a:moveTo>
                    <a:pt x="0" y="0"/>
                  </a:moveTo>
                  <a:lnTo>
                    <a:pt x="0" y="53"/>
                  </a:lnTo>
                  <a:lnTo>
                    <a:pt x="63" y="5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3" name="Freeform 31"/>
            <p:cNvSpPr>
              <a:spLocks/>
            </p:cNvSpPr>
            <p:nvPr/>
          </p:nvSpPr>
          <p:spPr bwMode="auto">
            <a:xfrm>
              <a:off x="1694033" y="3627877"/>
              <a:ext cx="64213" cy="126680"/>
            </a:xfrm>
            <a:custGeom>
              <a:avLst/>
              <a:gdLst>
                <a:gd name="T0" fmla="*/ 0 w 75"/>
                <a:gd name="T1" fmla="*/ 109 h 109"/>
                <a:gd name="T2" fmla="*/ 0 w 75"/>
                <a:gd name="T3" fmla="*/ 0 h 109"/>
                <a:gd name="T4" fmla="*/ 75 w 75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09">
                  <a:moveTo>
                    <a:pt x="0" y="109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4" name="Rectangle 32"/>
            <p:cNvSpPr>
              <a:spLocks noChangeArrowheads="1"/>
            </p:cNvSpPr>
            <p:nvPr/>
          </p:nvSpPr>
          <p:spPr bwMode="auto">
            <a:xfrm>
              <a:off x="1813040" y="3757534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311977868</a:t>
              </a:r>
            </a:p>
          </p:txBody>
        </p:sp>
        <p:sp>
          <p:nvSpPr>
            <p:cNvPr id="825" name="Freeform 33"/>
            <p:cNvSpPr>
              <a:spLocks/>
            </p:cNvSpPr>
            <p:nvPr/>
          </p:nvSpPr>
          <p:spPr bwMode="auto">
            <a:xfrm>
              <a:off x="1811328" y="3821964"/>
              <a:ext cx="0" cy="61597"/>
            </a:xfrm>
            <a:custGeom>
              <a:avLst/>
              <a:gdLst>
                <a:gd name="T0" fmla="*/ 53 h 53"/>
                <a:gd name="T1" fmla="*/ 0 h 53"/>
                <a:gd name="T2" fmla="*/ 0 h 5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3">
                  <a:moveTo>
                    <a:pt x="0" y="5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6" name="Rectangle 34"/>
            <p:cNvSpPr>
              <a:spLocks noChangeArrowheads="1"/>
            </p:cNvSpPr>
            <p:nvPr/>
          </p:nvSpPr>
          <p:spPr bwMode="auto">
            <a:xfrm>
              <a:off x="1813040" y="3886538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351737633</a:t>
              </a:r>
            </a:p>
          </p:txBody>
        </p:sp>
        <p:sp>
          <p:nvSpPr>
            <p:cNvPr id="827" name="Freeform 35"/>
            <p:cNvSpPr>
              <a:spLocks/>
            </p:cNvSpPr>
            <p:nvPr/>
          </p:nvSpPr>
          <p:spPr bwMode="auto">
            <a:xfrm>
              <a:off x="1811328" y="3888209"/>
              <a:ext cx="0" cy="62759"/>
            </a:xfrm>
            <a:custGeom>
              <a:avLst/>
              <a:gdLst>
                <a:gd name="T0" fmla="*/ 0 h 54"/>
                <a:gd name="T1" fmla="*/ 54 h 54"/>
                <a:gd name="T2" fmla="*/ 54 h 5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4">
                  <a:moveTo>
                    <a:pt x="0" y="0"/>
                  </a:moveTo>
                  <a:lnTo>
                    <a:pt x="0" y="54"/>
                  </a:lnTo>
                  <a:lnTo>
                    <a:pt x="0" y="5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8" name="Freeform 36"/>
            <p:cNvSpPr>
              <a:spLocks/>
            </p:cNvSpPr>
            <p:nvPr/>
          </p:nvSpPr>
          <p:spPr bwMode="auto">
            <a:xfrm>
              <a:off x="1694033" y="3760367"/>
              <a:ext cx="117295" cy="125517"/>
            </a:xfrm>
            <a:custGeom>
              <a:avLst/>
              <a:gdLst>
                <a:gd name="T0" fmla="*/ 0 w 137"/>
                <a:gd name="T1" fmla="*/ 0 h 108"/>
                <a:gd name="T2" fmla="*/ 0 w 137"/>
                <a:gd name="T3" fmla="*/ 108 h 108"/>
                <a:gd name="T4" fmla="*/ 137 w 137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08">
                  <a:moveTo>
                    <a:pt x="0" y="0"/>
                  </a:moveTo>
                  <a:lnTo>
                    <a:pt x="0" y="108"/>
                  </a:lnTo>
                  <a:lnTo>
                    <a:pt x="137" y="10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29" name="Freeform 37"/>
            <p:cNvSpPr>
              <a:spLocks/>
            </p:cNvSpPr>
            <p:nvPr/>
          </p:nvSpPr>
          <p:spPr bwMode="auto">
            <a:xfrm>
              <a:off x="1307902" y="3756881"/>
              <a:ext cx="386131" cy="159221"/>
            </a:xfrm>
            <a:custGeom>
              <a:avLst/>
              <a:gdLst>
                <a:gd name="T0" fmla="*/ 0 w 451"/>
                <a:gd name="T1" fmla="*/ 137 h 137"/>
                <a:gd name="T2" fmla="*/ 0 w 451"/>
                <a:gd name="T3" fmla="*/ 0 h 137"/>
                <a:gd name="T4" fmla="*/ 451 w 451"/>
                <a:gd name="T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137">
                  <a:moveTo>
                    <a:pt x="0" y="137"/>
                  </a:moveTo>
                  <a:lnTo>
                    <a:pt x="0" y="0"/>
                  </a:lnTo>
                  <a:lnTo>
                    <a:pt x="45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0" name="Rectangle 38"/>
            <p:cNvSpPr>
              <a:spLocks noChangeArrowheads="1"/>
            </p:cNvSpPr>
            <p:nvPr/>
          </p:nvSpPr>
          <p:spPr bwMode="auto">
            <a:xfrm>
              <a:off x="1931191" y="4015541"/>
              <a:ext cx="9361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 310831315</a:t>
              </a:r>
            </a:p>
          </p:txBody>
        </p:sp>
        <p:sp>
          <p:nvSpPr>
            <p:cNvPr id="831" name="Freeform 39"/>
            <p:cNvSpPr>
              <a:spLocks/>
            </p:cNvSpPr>
            <p:nvPr/>
          </p:nvSpPr>
          <p:spPr bwMode="auto">
            <a:xfrm>
              <a:off x="1307902" y="3920750"/>
              <a:ext cx="621577" cy="159221"/>
            </a:xfrm>
            <a:custGeom>
              <a:avLst/>
              <a:gdLst>
                <a:gd name="T0" fmla="*/ 0 w 726"/>
                <a:gd name="T1" fmla="*/ 0 h 137"/>
                <a:gd name="T2" fmla="*/ 0 w 726"/>
                <a:gd name="T3" fmla="*/ 137 h 137"/>
                <a:gd name="T4" fmla="*/ 726 w 726"/>
                <a:gd name="T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137">
                  <a:moveTo>
                    <a:pt x="0" y="0"/>
                  </a:moveTo>
                  <a:lnTo>
                    <a:pt x="0" y="137"/>
                  </a:lnTo>
                  <a:lnTo>
                    <a:pt x="726" y="13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2" name="Freeform 40"/>
            <p:cNvSpPr>
              <a:spLocks/>
            </p:cNvSpPr>
            <p:nvPr/>
          </p:nvSpPr>
          <p:spPr bwMode="auto">
            <a:xfrm>
              <a:off x="1170916" y="3602309"/>
              <a:ext cx="136987" cy="316117"/>
            </a:xfrm>
            <a:custGeom>
              <a:avLst/>
              <a:gdLst>
                <a:gd name="T0" fmla="*/ 0 w 160"/>
                <a:gd name="T1" fmla="*/ 0 h 272"/>
                <a:gd name="T2" fmla="*/ 0 w 160"/>
                <a:gd name="T3" fmla="*/ 272 h 272"/>
                <a:gd name="T4" fmla="*/ 160 w 160"/>
                <a:gd name="T5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272">
                  <a:moveTo>
                    <a:pt x="0" y="0"/>
                  </a:moveTo>
                  <a:lnTo>
                    <a:pt x="0" y="272"/>
                  </a:lnTo>
                  <a:lnTo>
                    <a:pt x="160" y="272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3" name="Freeform 41"/>
            <p:cNvSpPr>
              <a:spLocks/>
            </p:cNvSpPr>
            <p:nvPr/>
          </p:nvSpPr>
          <p:spPr bwMode="auto">
            <a:xfrm>
              <a:off x="1104135" y="3599984"/>
              <a:ext cx="66781" cy="699642"/>
            </a:xfrm>
            <a:custGeom>
              <a:avLst/>
              <a:gdLst>
                <a:gd name="T0" fmla="*/ 0 w 78"/>
                <a:gd name="T1" fmla="*/ 602 h 602"/>
                <a:gd name="T2" fmla="*/ 0 w 78"/>
                <a:gd name="T3" fmla="*/ 0 h 602"/>
                <a:gd name="T4" fmla="*/ 78 w 78"/>
                <a:gd name="T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602">
                  <a:moveTo>
                    <a:pt x="0" y="602"/>
                  </a:moveTo>
                  <a:lnTo>
                    <a:pt x="0" y="0"/>
                  </a:lnTo>
                  <a:lnTo>
                    <a:pt x="7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4" name="Rectangle 42"/>
            <p:cNvSpPr>
              <a:spLocks noChangeArrowheads="1"/>
            </p:cNvSpPr>
            <p:nvPr/>
          </p:nvSpPr>
          <p:spPr bwMode="auto">
            <a:xfrm>
              <a:off x="2657220" y="4144545"/>
              <a:ext cx="139140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Lausannevirus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327409604</a:t>
              </a:r>
            </a:p>
          </p:txBody>
        </p:sp>
        <p:sp>
          <p:nvSpPr>
            <p:cNvPr id="835" name="Freeform 43"/>
            <p:cNvSpPr>
              <a:spLocks/>
            </p:cNvSpPr>
            <p:nvPr/>
          </p:nvSpPr>
          <p:spPr bwMode="auto">
            <a:xfrm>
              <a:off x="2503110" y="4208975"/>
              <a:ext cx="152398" cy="61597"/>
            </a:xfrm>
            <a:custGeom>
              <a:avLst/>
              <a:gdLst>
                <a:gd name="T0" fmla="*/ 0 w 178"/>
                <a:gd name="T1" fmla="*/ 53 h 53"/>
                <a:gd name="T2" fmla="*/ 0 w 178"/>
                <a:gd name="T3" fmla="*/ 0 h 53"/>
                <a:gd name="T4" fmla="*/ 178 w 178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53">
                  <a:moveTo>
                    <a:pt x="0" y="53"/>
                  </a:moveTo>
                  <a:lnTo>
                    <a:pt x="0" y="0"/>
                  </a:lnTo>
                  <a:lnTo>
                    <a:pt x="17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6" name="Rectangle 44"/>
            <p:cNvSpPr>
              <a:spLocks noChangeArrowheads="1"/>
            </p:cNvSpPr>
            <p:nvPr/>
          </p:nvSpPr>
          <p:spPr bwMode="auto">
            <a:xfrm>
              <a:off x="2674343" y="4273549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Marseillevirus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284504201</a:t>
              </a:r>
            </a:p>
          </p:txBody>
        </p:sp>
        <p:sp>
          <p:nvSpPr>
            <p:cNvPr id="837" name="Freeform 45"/>
            <p:cNvSpPr>
              <a:spLocks/>
            </p:cNvSpPr>
            <p:nvPr/>
          </p:nvSpPr>
          <p:spPr bwMode="auto">
            <a:xfrm>
              <a:off x="2503110" y="4275221"/>
              <a:ext cx="169521" cy="62759"/>
            </a:xfrm>
            <a:custGeom>
              <a:avLst/>
              <a:gdLst>
                <a:gd name="T0" fmla="*/ 0 w 198"/>
                <a:gd name="T1" fmla="*/ 0 h 54"/>
                <a:gd name="T2" fmla="*/ 0 w 198"/>
                <a:gd name="T3" fmla="*/ 54 h 54"/>
                <a:gd name="T4" fmla="*/ 198 w 198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" h="54">
                  <a:moveTo>
                    <a:pt x="0" y="0"/>
                  </a:moveTo>
                  <a:lnTo>
                    <a:pt x="0" y="54"/>
                  </a:lnTo>
                  <a:lnTo>
                    <a:pt x="198" y="5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8" name="Freeform 46"/>
            <p:cNvSpPr>
              <a:spLocks/>
            </p:cNvSpPr>
            <p:nvPr/>
          </p:nvSpPr>
          <p:spPr bwMode="auto">
            <a:xfrm>
              <a:off x="1549341" y="4272896"/>
              <a:ext cx="953769" cy="126680"/>
            </a:xfrm>
            <a:custGeom>
              <a:avLst/>
              <a:gdLst>
                <a:gd name="T0" fmla="*/ 0 w 1114"/>
                <a:gd name="T1" fmla="*/ 109 h 109"/>
                <a:gd name="T2" fmla="*/ 0 w 1114"/>
                <a:gd name="T3" fmla="*/ 0 h 109"/>
                <a:gd name="T4" fmla="*/ 1114 w 1114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4" h="109">
                  <a:moveTo>
                    <a:pt x="0" y="109"/>
                  </a:moveTo>
                  <a:lnTo>
                    <a:pt x="0" y="0"/>
                  </a:lnTo>
                  <a:lnTo>
                    <a:pt x="111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9" name="Rectangle 47"/>
            <p:cNvSpPr>
              <a:spLocks noChangeArrowheads="1"/>
            </p:cNvSpPr>
            <p:nvPr/>
          </p:nvSpPr>
          <p:spPr bwMode="auto">
            <a:xfrm>
              <a:off x="2688898" y="4402553"/>
              <a:ext cx="94897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l1 Invir109287964</a:t>
              </a:r>
            </a:p>
          </p:txBody>
        </p:sp>
        <p:sp>
          <p:nvSpPr>
            <p:cNvPr id="840" name="Freeform 48"/>
            <p:cNvSpPr>
              <a:spLocks/>
            </p:cNvSpPr>
            <p:nvPr/>
          </p:nvSpPr>
          <p:spPr bwMode="auto">
            <a:xfrm>
              <a:off x="2044205" y="4465821"/>
              <a:ext cx="642981" cy="62759"/>
            </a:xfrm>
            <a:custGeom>
              <a:avLst/>
              <a:gdLst>
                <a:gd name="T0" fmla="*/ 0 w 751"/>
                <a:gd name="T1" fmla="*/ 54 h 54"/>
                <a:gd name="T2" fmla="*/ 0 w 751"/>
                <a:gd name="T3" fmla="*/ 0 h 54"/>
                <a:gd name="T4" fmla="*/ 751 w 751"/>
                <a:gd name="T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1" h="54">
                  <a:moveTo>
                    <a:pt x="0" y="54"/>
                  </a:moveTo>
                  <a:lnTo>
                    <a:pt x="0" y="0"/>
                  </a:lnTo>
                  <a:lnTo>
                    <a:pt x="75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1" name="Rectangle 49"/>
            <p:cNvSpPr>
              <a:spLocks noChangeArrowheads="1"/>
            </p:cNvSpPr>
            <p:nvPr/>
          </p:nvSpPr>
          <p:spPr bwMode="auto">
            <a:xfrm>
              <a:off x="2616124" y="4530394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l2 Invir15078758</a:t>
              </a:r>
            </a:p>
          </p:txBody>
        </p:sp>
        <p:sp>
          <p:nvSpPr>
            <p:cNvPr id="842" name="Freeform 50"/>
            <p:cNvSpPr>
              <a:spLocks/>
            </p:cNvSpPr>
            <p:nvPr/>
          </p:nvSpPr>
          <p:spPr bwMode="auto">
            <a:xfrm>
              <a:off x="2044205" y="4533228"/>
              <a:ext cx="570207" cy="61597"/>
            </a:xfrm>
            <a:custGeom>
              <a:avLst/>
              <a:gdLst>
                <a:gd name="T0" fmla="*/ 0 w 666"/>
                <a:gd name="T1" fmla="*/ 0 h 53"/>
                <a:gd name="T2" fmla="*/ 0 w 666"/>
                <a:gd name="T3" fmla="*/ 53 h 53"/>
                <a:gd name="T4" fmla="*/ 666 w 666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6" h="53">
                  <a:moveTo>
                    <a:pt x="0" y="0"/>
                  </a:moveTo>
                  <a:lnTo>
                    <a:pt x="0" y="53"/>
                  </a:lnTo>
                  <a:lnTo>
                    <a:pt x="666" y="5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3" name="Freeform 51"/>
            <p:cNvSpPr>
              <a:spLocks/>
            </p:cNvSpPr>
            <p:nvPr/>
          </p:nvSpPr>
          <p:spPr bwMode="auto">
            <a:xfrm>
              <a:off x="1549341" y="4404224"/>
              <a:ext cx="494864" cy="126680"/>
            </a:xfrm>
            <a:custGeom>
              <a:avLst/>
              <a:gdLst>
                <a:gd name="T0" fmla="*/ 0 w 578"/>
                <a:gd name="T1" fmla="*/ 0 h 109"/>
                <a:gd name="T2" fmla="*/ 0 w 578"/>
                <a:gd name="T3" fmla="*/ 109 h 109"/>
                <a:gd name="T4" fmla="*/ 578 w 578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8" h="109">
                  <a:moveTo>
                    <a:pt x="0" y="0"/>
                  </a:moveTo>
                  <a:lnTo>
                    <a:pt x="0" y="109"/>
                  </a:lnTo>
                  <a:lnTo>
                    <a:pt x="578" y="109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4" name="Freeform 52"/>
            <p:cNvSpPr>
              <a:spLocks/>
            </p:cNvSpPr>
            <p:nvPr/>
          </p:nvSpPr>
          <p:spPr bwMode="auto">
            <a:xfrm>
              <a:off x="1276224" y="4401900"/>
              <a:ext cx="273117" cy="158059"/>
            </a:xfrm>
            <a:custGeom>
              <a:avLst/>
              <a:gdLst>
                <a:gd name="T0" fmla="*/ 0 w 319"/>
                <a:gd name="T1" fmla="*/ 136 h 136"/>
                <a:gd name="T2" fmla="*/ 0 w 319"/>
                <a:gd name="T3" fmla="*/ 0 h 136"/>
                <a:gd name="T4" fmla="*/ 319 w 319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9" h="136">
                  <a:moveTo>
                    <a:pt x="0" y="136"/>
                  </a:moveTo>
                  <a:lnTo>
                    <a:pt x="0" y="0"/>
                  </a:lnTo>
                  <a:lnTo>
                    <a:pt x="31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5" name="Rectangle 53"/>
            <p:cNvSpPr>
              <a:spLocks noChangeArrowheads="1"/>
            </p:cNvSpPr>
            <p:nvPr/>
          </p:nvSpPr>
          <p:spPr bwMode="auto">
            <a:xfrm>
              <a:off x="1789067" y="4659398"/>
              <a:ext cx="107721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q1 Parbu157953897</a:t>
              </a:r>
            </a:p>
          </p:txBody>
        </p:sp>
        <p:sp>
          <p:nvSpPr>
            <p:cNvPr id="846" name="Freeform 54"/>
            <p:cNvSpPr>
              <a:spLocks/>
            </p:cNvSpPr>
            <p:nvPr/>
          </p:nvSpPr>
          <p:spPr bwMode="auto">
            <a:xfrm>
              <a:off x="1276224" y="4565770"/>
              <a:ext cx="510275" cy="158059"/>
            </a:xfrm>
            <a:custGeom>
              <a:avLst/>
              <a:gdLst>
                <a:gd name="T0" fmla="*/ 0 w 596"/>
                <a:gd name="T1" fmla="*/ 0 h 136"/>
                <a:gd name="T2" fmla="*/ 0 w 596"/>
                <a:gd name="T3" fmla="*/ 136 h 136"/>
                <a:gd name="T4" fmla="*/ 596 w 596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6" h="136">
                  <a:moveTo>
                    <a:pt x="0" y="0"/>
                  </a:moveTo>
                  <a:lnTo>
                    <a:pt x="0" y="136"/>
                  </a:lnTo>
                  <a:lnTo>
                    <a:pt x="596" y="13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7" name="Freeform 55"/>
            <p:cNvSpPr>
              <a:spLocks/>
            </p:cNvSpPr>
            <p:nvPr/>
          </p:nvSpPr>
          <p:spPr bwMode="auto">
            <a:xfrm>
              <a:off x="1200882" y="4563445"/>
              <a:ext cx="75343" cy="310973"/>
            </a:xfrm>
            <a:custGeom>
              <a:avLst/>
              <a:gdLst>
                <a:gd name="T0" fmla="*/ 0 w 88"/>
                <a:gd name="T1" fmla="*/ 379 h 379"/>
                <a:gd name="T2" fmla="*/ 0 w 88"/>
                <a:gd name="T3" fmla="*/ 0 h 379"/>
                <a:gd name="T4" fmla="*/ 88 w 88"/>
                <a:gd name="T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379">
                  <a:moveTo>
                    <a:pt x="0" y="379"/>
                  </a:moveTo>
                  <a:lnTo>
                    <a:pt x="0" y="0"/>
                  </a:lnTo>
                  <a:lnTo>
                    <a:pt x="8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8" name="Freeform 77"/>
            <p:cNvSpPr>
              <a:spLocks/>
            </p:cNvSpPr>
            <p:nvPr/>
          </p:nvSpPr>
          <p:spPr bwMode="auto">
            <a:xfrm>
              <a:off x="1200150" y="4748213"/>
              <a:ext cx="411956" cy="123826"/>
            </a:xfrm>
            <a:custGeom>
              <a:avLst/>
              <a:gdLst>
                <a:gd name="T0" fmla="*/ 0 w 431"/>
                <a:gd name="T1" fmla="*/ 0 h 381"/>
                <a:gd name="T2" fmla="*/ 0 w 431"/>
                <a:gd name="T3" fmla="*/ 381 h 381"/>
                <a:gd name="T4" fmla="*/ 431 w 431"/>
                <a:gd name="T5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" h="381">
                  <a:moveTo>
                    <a:pt x="0" y="0"/>
                  </a:moveTo>
                  <a:lnTo>
                    <a:pt x="0" y="381"/>
                  </a:lnTo>
                  <a:lnTo>
                    <a:pt x="431" y="381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9" name="Freeform 78"/>
            <p:cNvSpPr>
              <a:spLocks/>
            </p:cNvSpPr>
            <p:nvPr/>
          </p:nvSpPr>
          <p:spPr bwMode="auto">
            <a:xfrm>
              <a:off x="1104135" y="4305439"/>
              <a:ext cx="96747" cy="426106"/>
            </a:xfrm>
            <a:custGeom>
              <a:avLst/>
              <a:gdLst>
                <a:gd name="T0" fmla="*/ 0 w 113"/>
                <a:gd name="T1" fmla="*/ 0 h 603"/>
                <a:gd name="T2" fmla="*/ 0 w 113"/>
                <a:gd name="T3" fmla="*/ 603 h 603"/>
                <a:gd name="T4" fmla="*/ 113 w 113"/>
                <a:gd name="T5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603">
                  <a:moveTo>
                    <a:pt x="0" y="0"/>
                  </a:moveTo>
                  <a:lnTo>
                    <a:pt x="0" y="603"/>
                  </a:lnTo>
                  <a:lnTo>
                    <a:pt x="113" y="60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0" name="Freeform 79"/>
            <p:cNvSpPr>
              <a:spLocks/>
            </p:cNvSpPr>
            <p:nvPr/>
          </p:nvSpPr>
          <p:spPr bwMode="auto">
            <a:xfrm>
              <a:off x="1074837" y="4314824"/>
              <a:ext cx="27432" cy="812006"/>
            </a:xfrm>
            <a:custGeom>
              <a:avLst/>
              <a:gdLst>
                <a:gd name="T0" fmla="*/ 0 w 37"/>
                <a:gd name="T1" fmla="*/ 672 h 672"/>
                <a:gd name="T2" fmla="*/ 0 w 37"/>
                <a:gd name="T3" fmla="*/ 0 h 672"/>
                <a:gd name="T4" fmla="*/ 37 w 37"/>
                <a:gd name="T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672">
                  <a:moveTo>
                    <a:pt x="0" y="672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1" name="Rectangle 84"/>
            <p:cNvSpPr>
              <a:spLocks noChangeArrowheads="1"/>
            </p:cNvSpPr>
            <p:nvPr/>
          </p:nvSpPr>
          <p:spPr bwMode="auto">
            <a:xfrm>
              <a:off x="1627707" y="389484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2" name="Rectangle 85"/>
            <p:cNvSpPr>
              <a:spLocks noChangeArrowheads="1"/>
            </p:cNvSpPr>
            <p:nvPr/>
          </p:nvSpPr>
          <p:spPr bwMode="auto">
            <a:xfrm>
              <a:off x="1576310" y="353705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3" name="Rectangle 86"/>
            <p:cNvSpPr>
              <a:spLocks noChangeArrowheads="1"/>
            </p:cNvSpPr>
            <p:nvPr/>
          </p:nvSpPr>
          <p:spPr bwMode="auto">
            <a:xfrm>
              <a:off x="1514317" y="366129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4" name="Rectangle 87"/>
            <p:cNvSpPr>
              <a:spLocks noChangeArrowheads="1"/>
            </p:cNvSpPr>
            <p:nvPr/>
          </p:nvSpPr>
          <p:spPr bwMode="auto">
            <a:xfrm>
              <a:off x="1135490" y="391907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5" name="Rectangle 88"/>
            <p:cNvSpPr>
              <a:spLocks noChangeArrowheads="1"/>
            </p:cNvSpPr>
            <p:nvPr/>
          </p:nvSpPr>
          <p:spPr bwMode="auto">
            <a:xfrm>
              <a:off x="1685934" y="26235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" name="Rectangle 89"/>
            <p:cNvSpPr>
              <a:spLocks noChangeArrowheads="1"/>
            </p:cNvSpPr>
            <p:nvPr/>
          </p:nvSpPr>
          <p:spPr bwMode="auto">
            <a:xfrm>
              <a:off x="1506997" y="27211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" name="Rectangle 90"/>
            <p:cNvSpPr>
              <a:spLocks noChangeArrowheads="1"/>
            </p:cNvSpPr>
            <p:nvPr/>
          </p:nvSpPr>
          <p:spPr bwMode="auto">
            <a:xfrm>
              <a:off x="1592176" y="294178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" name="Rectangle 91"/>
            <p:cNvSpPr>
              <a:spLocks noChangeArrowheads="1"/>
            </p:cNvSpPr>
            <p:nvPr/>
          </p:nvSpPr>
          <p:spPr bwMode="auto">
            <a:xfrm>
              <a:off x="1518413" y="311611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9" name="Rectangle 92"/>
            <p:cNvSpPr>
              <a:spLocks noChangeArrowheads="1"/>
            </p:cNvSpPr>
            <p:nvPr/>
          </p:nvSpPr>
          <p:spPr bwMode="auto">
            <a:xfrm>
              <a:off x="1392244" y="286995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0" name="Rectangle 93"/>
            <p:cNvSpPr>
              <a:spLocks noChangeArrowheads="1"/>
            </p:cNvSpPr>
            <p:nvPr/>
          </p:nvSpPr>
          <p:spPr bwMode="auto">
            <a:xfrm>
              <a:off x="1313502" y="304196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1" name="Rectangle 94"/>
            <p:cNvSpPr>
              <a:spLocks noChangeArrowheads="1"/>
            </p:cNvSpPr>
            <p:nvPr/>
          </p:nvSpPr>
          <p:spPr bwMode="auto">
            <a:xfrm>
              <a:off x="1054059" y="319188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" name="Rectangle 95"/>
            <p:cNvSpPr>
              <a:spLocks noChangeArrowheads="1"/>
            </p:cNvSpPr>
            <p:nvPr/>
          </p:nvSpPr>
          <p:spPr bwMode="auto">
            <a:xfrm>
              <a:off x="996980" y="350439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3" name="Rectangle 96"/>
            <p:cNvSpPr>
              <a:spLocks noChangeArrowheads="1"/>
            </p:cNvSpPr>
            <p:nvPr/>
          </p:nvSpPr>
          <p:spPr bwMode="auto">
            <a:xfrm>
              <a:off x="925516" y="421781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4" name="Rectangle 97"/>
            <p:cNvSpPr>
              <a:spLocks noChangeArrowheads="1"/>
            </p:cNvSpPr>
            <p:nvPr/>
          </p:nvSpPr>
          <p:spPr bwMode="auto">
            <a:xfrm>
              <a:off x="2314724" y="417731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5" name="Rectangle 98"/>
            <p:cNvSpPr>
              <a:spLocks noChangeArrowheads="1"/>
            </p:cNvSpPr>
            <p:nvPr/>
          </p:nvSpPr>
          <p:spPr bwMode="auto">
            <a:xfrm>
              <a:off x="1864489" y="453631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6" name="Rectangle 99"/>
            <p:cNvSpPr>
              <a:spLocks noChangeArrowheads="1"/>
            </p:cNvSpPr>
            <p:nvPr/>
          </p:nvSpPr>
          <p:spPr bwMode="auto">
            <a:xfrm>
              <a:off x="1369785" y="430393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7" name="Rectangle 100"/>
            <p:cNvSpPr>
              <a:spLocks noChangeArrowheads="1"/>
            </p:cNvSpPr>
            <p:nvPr/>
          </p:nvSpPr>
          <p:spPr bwMode="auto">
            <a:xfrm>
              <a:off x="1289549" y="447738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8" name="Rectangle 107"/>
            <p:cNvSpPr>
              <a:spLocks noChangeArrowheads="1"/>
            </p:cNvSpPr>
            <p:nvPr/>
          </p:nvSpPr>
          <p:spPr bwMode="auto">
            <a:xfrm>
              <a:off x="1026697" y="473525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69" name="Group 868"/>
            <p:cNvGrpSpPr/>
            <p:nvPr/>
          </p:nvGrpSpPr>
          <p:grpSpPr>
            <a:xfrm>
              <a:off x="1074169" y="4964096"/>
              <a:ext cx="1383115" cy="323090"/>
              <a:chOff x="1074169" y="5707046"/>
              <a:chExt cx="1383115" cy="323090"/>
            </a:xfrm>
          </p:grpSpPr>
          <p:sp>
            <p:nvSpPr>
              <p:cNvPr id="875" name="Rectangle 80"/>
              <p:cNvSpPr>
                <a:spLocks noChangeArrowheads="1"/>
              </p:cNvSpPr>
              <p:nvPr/>
            </p:nvSpPr>
            <p:spPr bwMode="auto">
              <a:xfrm>
                <a:off x="1848143" y="5831401"/>
                <a:ext cx="609141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Eukaryotes</a:t>
                </a: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6" name="Freeform 81"/>
              <p:cNvSpPr>
                <a:spLocks/>
              </p:cNvSpPr>
              <p:nvPr/>
            </p:nvSpPr>
            <p:spPr bwMode="auto">
              <a:xfrm>
                <a:off x="1116977" y="5707046"/>
                <a:ext cx="729453" cy="323090"/>
              </a:xfrm>
              <a:custGeom>
                <a:avLst/>
                <a:gdLst>
                  <a:gd name="T0" fmla="*/ 0 w 852"/>
                  <a:gd name="T1" fmla="*/ 140 h 278"/>
                  <a:gd name="T2" fmla="*/ 0 w 852"/>
                  <a:gd name="T3" fmla="*/ 138 h 278"/>
                  <a:gd name="T4" fmla="*/ 852 w 852"/>
                  <a:gd name="T5" fmla="*/ 0 h 278"/>
                  <a:gd name="T6" fmla="*/ 852 w 852"/>
                  <a:gd name="T7" fmla="*/ 278 h 278"/>
                  <a:gd name="T8" fmla="*/ 0 w 852"/>
                  <a:gd name="T9" fmla="*/ 14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278">
                    <a:moveTo>
                      <a:pt x="0" y="140"/>
                    </a:moveTo>
                    <a:lnTo>
                      <a:pt x="0" y="138"/>
                    </a:lnTo>
                    <a:lnTo>
                      <a:pt x="852" y="0"/>
                    </a:lnTo>
                    <a:lnTo>
                      <a:pt x="852" y="278"/>
                    </a:lnTo>
                    <a:lnTo>
                      <a:pt x="0" y="1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77" name="Line 82"/>
              <p:cNvSpPr>
                <a:spLocks noChangeShapeType="1"/>
              </p:cNvSpPr>
              <p:nvPr/>
            </p:nvSpPr>
            <p:spPr bwMode="auto">
              <a:xfrm>
                <a:off x="1074169" y="5868591"/>
                <a:ext cx="40240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78" name="Rectangle 108"/>
              <p:cNvSpPr>
                <a:spLocks noChangeArrowheads="1"/>
              </p:cNvSpPr>
              <p:nvPr/>
            </p:nvSpPr>
            <p:spPr bwMode="auto">
              <a:xfrm>
                <a:off x="1078477" y="575100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70" name="Group 869"/>
            <p:cNvGrpSpPr/>
            <p:nvPr/>
          </p:nvGrpSpPr>
          <p:grpSpPr>
            <a:xfrm>
              <a:off x="995620" y="5318157"/>
              <a:ext cx="184076" cy="155372"/>
              <a:chOff x="1254820" y="6189357"/>
              <a:chExt cx="184076" cy="155372"/>
            </a:xfrm>
          </p:grpSpPr>
          <p:sp>
            <p:nvSpPr>
              <p:cNvPr id="871" name="Line 109"/>
              <p:cNvSpPr>
                <a:spLocks noChangeShapeType="1"/>
              </p:cNvSpPr>
              <p:nvPr/>
            </p:nvSpPr>
            <p:spPr bwMode="auto">
              <a:xfrm>
                <a:off x="1254820" y="6211439"/>
                <a:ext cx="184076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72" name="Line 110"/>
              <p:cNvSpPr>
                <a:spLocks noChangeShapeType="1"/>
              </p:cNvSpPr>
              <p:nvPr/>
            </p:nvSpPr>
            <p:spPr bwMode="auto">
              <a:xfrm>
                <a:off x="1254820" y="6189357"/>
                <a:ext cx="0" cy="43002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73" name="Line 111"/>
              <p:cNvSpPr>
                <a:spLocks noChangeShapeType="1"/>
              </p:cNvSpPr>
              <p:nvPr/>
            </p:nvSpPr>
            <p:spPr bwMode="auto">
              <a:xfrm>
                <a:off x="1438896" y="6189357"/>
                <a:ext cx="0" cy="43002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74" name="Rectangle 112"/>
              <p:cNvSpPr>
                <a:spLocks noChangeArrowheads="1"/>
              </p:cNvSpPr>
              <p:nvPr/>
            </p:nvSpPr>
            <p:spPr bwMode="auto">
              <a:xfrm>
                <a:off x="1317320" y="6237007"/>
                <a:ext cx="94581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0.2</a:t>
                </a: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258252" y="1000663"/>
            <a:ext cx="1749643" cy="369332"/>
            <a:chOff x="7298104" y="0"/>
            <a:chExt cx="1749643" cy="369332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7585808" y="80211"/>
              <a:ext cx="146193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MS Sans Serif"/>
                  <a:cs typeface="Arial" pitchFamily="34" charset="0"/>
                </a:rPr>
                <a:t> D5hel.freetree.nw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" name="TextBox 880"/>
            <p:cNvSpPr txBox="1"/>
            <p:nvPr/>
          </p:nvSpPr>
          <p:spPr>
            <a:xfrm>
              <a:off x="7298104" y="0"/>
              <a:ext cx="310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45766" y="1000663"/>
            <a:ext cx="2142676" cy="369332"/>
            <a:chOff x="7594882" y="3517315"/>
            <a:chExt cx="2142676" cy="369332"/>
          </a:xfrm>
        </p:grpSpPr>
        <p:sp>
          <p:nvSpPr>
            <p:cNvPr id="879" name="Rectangle 878"/>
            <p:cNvSpPr>
              <a:spLocks noChangeArrowheads="1"/>
            </p:cNvSpPr>
            <p:nvPr/>
          </p:nvSpPr>
          <p:spPr bwMode="auto">
            <a:xfrm>
              <a:off x="7916547" y="3586535"/>
              <a:ext cx="182101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MS Sans Serif"/>
                  <a:cs typeface="Arial" pitchFamily="34" charset="0"/>
                </a:rPr>
                <a:t>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effectLst/>
                  <a:latin typeface="MS Sans Serif"/>
                  <a:cs typeface="Arial" pitchFamily="34" charset="0"/>
                </a:rPr>
                <a:t>DNAtopoII.freetree.nw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2" name="TextBox 881"/>
            <p:cNvSpPr txBox="1"/>
            <p:nvPr/>
          </p:nvSpPr>
          <p:spPr>
            <a:xfrm>
              <a:off x="7594882" y="3517315"/>
              <a:ext cx="310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8595" name="Group 8594"/>
          <p:cNvGrpSpPr/>
          <p:nvPr/>
        </p:nvGrpSpPr>
        <p:grpSpPr>
          <a:xfrm>
            <a:off x="1000764" y="1501109"/>
            <a:ext cx="3151006" cy="3307553"/>
            <a:chOff x="5630077" y="2011366"/>
            <a:chExt cx="3151006" cy="3307553"/>
          </a:xfrm>
        </p:grpSpPr>
        <p:sp>
          <p:nvSpPr>
            <p:cNvPr id="8437" name="Rectangle 327"/>
            <p:cNvSpPr>
              <a:spLocks noChangeArrowheads="1"/>
            </p:cNvSpPr>
            <p:nvPr/>
          </p:nvSpPr>
          <p:spPr bwMode="auto">
            <a:xfrm>
              <a:off x="6572250" y="2011366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env142114771</a:t>
              </a:r>
            </a:p>
          </p:txBody>
        </p:sp>
        <p:sp>
          <p:nvSpPr>
            <p:cNvPr id="8438" name="Freeform 328"/>
            <p:cNvSpPr>
              <a:spLocks/>
            </p:cNvSpPr>
            <p:nvPr/>
          </p:nvSpPr>
          <p:spPr bwMode="auto">
            <a:xfrm>
              <a:off x="6532563" y="2084388"/>
              <a:ext cx="36513" cy="60325"/>
            </a:xfrm>
            <a:custGeom>
              <a:avLst/>
              <a:gdLst>
                <a:gd name="T0" fmla="*/ 0 w 23"/>
                <a:gd name="T1" fmla="*/ 38 h 38"/>
                <a:gd name="T2" fmla="*/ 0 w 23"/>
                <a:gd name="T3" fmla="*/ 0 h 38"/>
                <a:gd name="T4" fmla="*/ 23 w 23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8">
                  <a:moveTo>
                    <a:pt x="0" y="38"/>
                  </a:move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39" name="Rectangle 329"/>
            <p:cNvSpPr>
              <a:spLocks noChangeArrowheads="1"/>
            </p:cNvSpPr>
            <p:nvPr/>
          </p:nvSpPr>
          <p:spPr bwMode="auto">
            <a:xfrm>
              <a:off x="6580188" y="2138366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Phaglob357289735</a:t>
              </a:r>
            </a:p>
          </p:txBody>
        </p:sp>
        <p:sp>
          <p:nvSpPr>
            <p:cNvPr id="8440" name="Freeform 330"/>
            <p:cNvSpPr>
              <a:spLocks/>
            </p:cNvSpPr>
            <p:nvPr/>
          </p:nvSpPr>
          <p:spPr bwMode="auto">
            <a:xfrm>
              <a:off x="6532563" y="2149475"/>
              <a:ext cx="44450" cy="60325"/>
            </a:xfrm>
            <a:custGeom>
              <a:avLst/>
              <a:gdLst>
                <a:gd name="T0" fmla="*/ 0 w 28"/>
                <a:gd name="T1" fmla="*/ 0 h 38"/>
                <a:gd name="T2" fmla="*/ 0 w 28"/>
                <a:gd name="T3" fmla="*/ 38 h 38"/>
                <a:gd name="T4" fmla="*/ 28 w 28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8">
                  <a:moveTo>
                    <a:pt x="0" y="0"/>
                  </a:moveTo>
                  <a:lnTo>
                    <a:pt x="0" y="38"/>
                  </a:lnTo>
                  <a:lnTo>
                    <a:pt x="28" y="3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41" name="Freeform 331"/>
            <p:cNvSpPr>
              <a:spLocks/>
            </p:cNvSpPr>
            <p:nvPr/>
          </p:nvSpPr>
          <p:spPr bwMode="auto">
            <a:xfrm>
              <a:off x="6400800" y="2146300"/>
              <a:ext cx="131763" cy="92075"/>
            </a:xfrm>
            <a:custGeom>
              <a:avLst/>
              <a:gdLst>
                <a:gd name="T0" fmla="*/ 0 w 83"/>
                <a:gd name="T1" fmla="*/ 58 h 58"/>
                <a:gd name="T2" fmla="*/ 0 w 83"/>
                <a:gd name="T3" fmla="*/ 0 h 58"/>
                <a:gd name="T4" fmla="*/ 83 w 83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8">
                  <a:moveTo>
                    <a:pt x="0" y="58"/>
                  </a:moveTo>
                  <a:lnTo>
                    <a:pt x="0" y="0"/>
                  </a:lnTo>
                  <a:lnTo>
                    <a:pt x="8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42" name="Rectangle 332"/>
            <p:cNvSpPr>
              <a:spLocks noChangeArrowheads="1"/>
            </p:cNvSpPr>
            <p:nvPr/>
          </p:nvSpPr>
          <p:spPr bwMode="auto">
            <a:xfrm>
              <a:off x="6545263" y="226377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env144058283</a:t>
              </a:r>
            </a:p>
          </p:txBody>
        </p:sp>
        <p:sp>
          <p:nvSpPr>
            <p:cNvPr id="8443" name="Freeform 333"/>
            <p:cNvSpPr>
              <a:spLocks/>
            </p:cNvSpPr>
            <p:nvPr/>
          </p:nvSpPr>
          <p:spPr bwMode="auto">
            <a:xfrm>
              <a:off x="6400800" y="2244725"/>
              <a:ext cx="141288" cy="92075"/>
            </a:xfrm>
            <a:custGeom>
              <a:avLst/>
              <a:gdLst>
                <a:gd name="T0" fmla="*/ 0 w 89"/>
                <a:gd name="T1" fmla="*/ 0 h 58"/>
                <a:gd name="T2" fmla="*/ 0 w 89"/>
                <a:gd name="T3" fmla="*/ 58 h 58"/>
                <a:gd name="T4" fmla="*/ 89 w 89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58">
                  <a:moveTo>
                    <a:pt x="0" y="0"/>
                  </a:moveTo>
                  <a:lnTo>
                    <a:pt x="0" y="58"/>
                  </a:lnTo>
                  <a:lnTo>
                    <a:pt x="89" y="5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44" name="Freeform 334"/>
            <p:cNvSpPr>
              <a:spLocks/>
            </p:cNvSpPr>
            <p:nvPr/>
          </p:nvSpPr>
          <p:spPr bwMode="auto">
            <a:xfrm>
              <a:off x="6350000" y="2241550"/>
              <a:ext cx="50800" cy="139700"/>
            </a:xfrm>
            <a:custGeom>
              <a:avLst/>
              <a:gdLst>
                <a:gd name="T0" fmla="*/ 0 w 32"/>
                <a:gd name="T1" fmla="*/ 88 h 88"/>
                <a:gd name="T2" fmla="*/ 0 w 32"/>
                <a:gd name="T3" fmla="*/ 0 h 88"/>
                <a:gd name="T4" fmla="*/ 32 w 32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88">
                  <a:moveTo>
                    <a:pt x="0" y="88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45" name="Rectangle 335"/>
            <p:cNvSpPr>
              <a:spLocks noChangeArrowheads="1"/>
            </p:cNvSpPr>
            <p:nvPr/>
          </p:nvSpPr>
          <p:spPr bwMode="auto">
            <a:xfrm>
              <a:off x="6616700" y="2390778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322511112</a:t>
              </a:r>
            </a:p>
          </p:txBody>
        </p:sp>
        <p:sp>
          <p:nvSpPr>
            <p:cNvPr id="8446" name="Freeform 336"/>
            <p:cNvSpPr>
              <a:spLocks/>
            </p:cNvSpPr>
            <p:nvPr/>
          </p:nvSpPr>
          <p:spPr bwMode="auto">
            <a:xfrm>
              <a:off x="6516688" y="2462213"/>
              <a:ext cx="96838" cy="60325"/>
            </a:xfrm>
            <a:custGeom>
              <a:avLst/>
              <a:gdLst>
                <a:gd name="T0" fmla="*/ 0 w 61"/>
                <a:gd name="T1" fmla="*/ 38 h 38"/>
                <a:gd name="T2" fmla="*/ 0 w 61"/>
                <a:gd name="T3" fmla="*/ 0 h 38"/>
                <a:gd name="T4" fmla="*/ 61 w 61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8">
                  <a:moveTo>
                    <a:pt x="0" y="38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47" name="Rectangle 337"/>
            <p:cNvSpPr>
              <a:spLocks noChangeArrowheads="1"/>
            </p:cNvSpPr>
            <p:nvPr/>
          </p:nvSpPr>
          <p:spPr bwMode="auto">
            <a:xfrm>
              <a:off x="6632575" y="2516191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322510700</a:t>
              </a:r>
            </a:p>
          </p:txBody>
        </p:sp>
        <p:sp>
          <p:nvSpPr>
            <p:cNvPr id="8512" name="Freeform 338"/>
            <p:cNvSpPr>
              <a:spLocks/>
            </p:cNvSpPr>
            <p:nvPr/>
          </p:nvSpPr>
          <p:spPr bwMode="auto">
            <a:xfrm>
              <a:off x="6516688" y="2527300"/>
              <a:ext cx="112713" cy="60325"/>
            </a:xfrm>
            <a:custGeom>
              <a:avLst/>
              <a:gdLst>
                <a:gd name="T0" fmla="*/ 0 w 71"/>
                <a:gd name="T1" fmla="*/ 0 h 38"/>
                <a:gd name="T2" fmla="*/ 0 w 71"/>
                <a:gd name="T3" fmla="*/ 38 h 38"/>
                <a:gd name="T4" fmla="*/ 71 w 71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38">
                  <a:moveTo>
                    <a:pt x="0" y="0"/>
                  </a:moveTo>
                  <a:lnTo>
                    <a:pt x="0" y="38"/>
                  </a:lnTo>
                  <a:lnTo>
                    <a:pt x="71" y="3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13" name="Freeform 339"/>
            <p:cNvSpPr>
              <a:spLocks/>
            </p:cNvSpPr>
            <p:nvPr/>
          </p:nvSpPr>
          <p:spPr bwMode="auto">
            <a:xfrm>
              <a:off x="6350000" y="2386013"/>
              <a:ext cx="166688" cy="139700"/>
            </a:xfrm>
            <a:custGeom>
              <a:avLst/>
              <a:gdLst>
                <a:gd name="T0" fmla="*/ 0 w 105"/>
                <a:gd name="T1" fmla="*/ 0 h 88"/>
                <a:gd name="T2" fmla="*/ 0 w 105"/>
                <a:gd name="T3" fmla="*/ 88 h 88"/>
                <a:gd name="T4" fmla="*/ 105 w 105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88">
                  <a:moveTo>
                    <a:pt x="0" y="0"/>
                  </a:moveTo>
                  <a:lnTo>
                    <a:pt x="0" y="88"/>
                  </a:lnTo>
                  <a:lnTo>
                    <a:pt x="105" y="8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16" name="Freeform 340"/>
            <p:cNvSpPr>
              <a:spLocks/>
            </p:cNvSpPr>
            <p:nvPr/>
          </p:nvSpPr>
          <p:spPr bwMode="auto">
            <a:xfrm>
              <a:off x="6288088" y="2382838"/>
              <a:ext cx="61913" cy="163512"/>
            </a:xfrm>
            <a:custGeom>
              <a:avLst/>
              <a:gdLst>
                <a:gd name="T0" fmla="*/ 0 w 39"/>
                <a:gd name="T1" fmla="*/ 103 h 103"/>
                <a:gd name="T2" fmla="*/ 0 w 39"/>
                <a:gd name="T3" fmla="*/ 0 h 103"/>
                <a:gd name="T4" fmla="*/ 39 w 39"/>
                <a:gd name="T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103">
                  <a:moveTo>
                    <a:pt x="0" y="103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17" name="Rectangle 341"/>
            <p:cNvSpPr>
              <a:spLocks noChangeArrowheads="1"/>
            </p:cNvSpPr>
            <p:nvPr/>
          </p:nvSpPr>
          <p:spPr bwMode="auto">
            <a:xfrm>
              <a:off x="6764338" y="2641603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env136385816</a:t>
              </a:r>
            </a:p>
          </p:txBody>
        </p:sp>
        <p:sp>
          <p:nvSpPr>
            <p:cNvPr id="8518" name="Freeform 342"/>
            <p:cNvSpPr>
              <a:spLocks/>
            </p:cNvSpPr>
            <p:nvPr/>
          </p:nvSpPr>
          <p:spPr bwMode="auto">
            <a:xfrm>
              <a:off x="6288088" y="2551113"/>
              <a:ext cx="473075" cy="163512"/>
            </a:xfrm>
            <a:custGeom>
              <a:avLst/>
              <a:gdLst>
                <a:gd name="T0" fmla="*/ 0 w 298"/>
                <a:gd name="T1" fmla="*/ 0 h 103"/>
                <a:gd name="T2" fmla="*/ 0 w 298"/>
                <a:gd name="T3" fmla="*/ 103 h 103"/>
                <a:gd name="T4" fmla="*/ 298 w 298"/>
                <a:gd name="T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8" h="103">
                  <a:moveTo>
                    <a:pt x="0" y="0"/>
                  </a:moveTo>
                  <a:lnTo>
                    <a:pt x="0" y="103"/>
                  </a:lnTo>
                  <a:lnTo>
                    <a:pt x="298" y="103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19" name="Freeform 343"/>
            <p:cNvSpPr>
              <a:spLocks/>
            </p:cNvSpPr>
            <p:nvPr/>
          </p:nvSpPr>
          <p:spPr bwMode="auto">
            <a:xfrm>
              <a:off x="6224588" y="2549525"/>
              <a:ext cx="63500" cy="142875"/>
            </a:xfrm>
            <a:custGeom>
              <a:avLst/>
              <a:gdLst>
                <a:gd name="T0" fmla="*/ 0 w 40"/>
                <a:gd name="T1" fmla="*/ 90 h 90"/>
                <a:gd name="T2" fmla="*/ 0 w 40"/>
                <a:gd name="T3" fmla="*/ 0 h 90"/>
                <a:gd name="T4" fmla="*/ 40 w 40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90">
                  <a:moveTo>
                    <a:pt x="0" y="90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20" name="Rectangle 344"/>
            <p:cNvSpPr>
              <a:spLocks noChangeArrowheads="1"/>
            </p:cNvSpPr>
            <p:nvPr/>
          </p:nvSpPr>
          <p:spPr bwMode="auto">
            <a:xfrm>
              <a:off x="6527800" y="2768603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env135455398</a:t>
              </a:r>
            </a:p>
          </p:txBody>
        </p:sp>
        <p:sp>
          <p:nvSpPr>
            <p:cNvPr id="8521" name="Freeform 345"/>
            <p:cNvSpPr>
              <a:spLocks/>
            </p:cNvSpPr>
            <p:nvPr/>
          </p:nvSpPr>
          <p:spPr bwMode="auto">
            <a:xfrm>
              <a:off x="6224588" y="2697163"/>
              <a:ext cx="300038" cy="142875"/>
            </a:xfrm>
            <a:custGeom>
              <a:avLst/>
              <a:gdLst>
                <a:gd name="T0" fmla="*/ 0 w 189"/>
                <a:gd name="T1" fmla="*/ 0 h 90"/>
                <a:gd name="T2" fmla="*/ 0 w 189"/>
                <a:gd name="T3" fmla="*/ 90 h 90"/>
                <a:gd name="T4" fmla="*/ 189 w 189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" h="90">
                  <a:moveTo>
                    <a:pt x="0" y="0"/>
                  </a:moveTo>
                  <a:lnTo>
                    <a:pt x="0" y="90"/>
                  </a:lnTo>
                  <a:lnTo>
                    <a:pt x="189" y="9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22" name="Freeform 346"/>
            <p:cNvSpPr>
              <a:spLocks/>
            </p:cNvSpPr>
            <p:nvPr/>
          </p:nvSpPr>
          <p:spPr bwMode="auto">
            <a:xfrm>
              <a:off x="5935663" y="2693988"/>
              <a:ext cx="288925" cy="409575"/>
            </a:xfrm>
            <a:custGeom>
              <a:avLst/>
              <a:gdLst>
                <a:gd name="T0" fmla="*/ 0 w 182"/>
                <a:gd name="T1" fmla="*/ 258 h 258"/>
                <a:gd name="T2" fmla="*/ 0 w 182"/>
                <a:gd name="T3" fmla="*/ 0 h 258"/>
                <a:gd name="T4" fmla="*/ 182 w 182"/>
                <a:gd name="T5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2" h="258">
                  <a:moveTo>
                    <a:pt x="0" y="258"/>
                  </a:moveTo>
                  <a:lnTo>
                    <a:pt x="0" y="0"/>
                  </a:lnTo>
                  <a:lnTo>
                    <a:pt x="18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23" name="Rectangle 347"/>
            <p:cNvSpPr>
              <a:spLocks noChangeArrowheads="1"/>
            </p:cNvSpPr>
            <p:nvPr/>
          </p:nvSpPr>
          <p:spPr bwMode="auto">
            <a:xfrm>
              <a:off x="6742112" y="2902744"/>
              <a:ext cx="59631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Iridoviridae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24" name="Freeform 348"/>
            <p:cNvSpPr>
              <a:spLocks/>
            </p:cNvSpPr>
            <p:nvPr/>
          </p:nvSpPr>
          <p:spPr bwMode="auto">
            <a:xfrm>
              <a:off x="6215063" y="2919413"/>
              <a:ext cx="528638" cy="104775"/>
            </a:xfrm>
            <a:custGeom>
              <a:avLst/>
              <a:gdLst>
                <a:gd name="T0" fmla="*/ 0 w 333"/>
                <a:gd name="T1" fmla="*/ 34 h 66"/>
                <a:gd name="T2" fmla="*/ 0 w 333"/>
                <a:gd name="T3" fmla="*/ 32 h 66"/>
                <a:gd name="T4" fmla="*/ 333 w 333"/>
                <a:gd name="T5" fmla="*/ 0 h 66"/>
                <a:gd name="T6" fmla="*/ 333 w 333"/>
                <a:gd name="T7" fmla="*/ 66 h 66"/>
                <a:gd name="T8" fmla="*/ 0 w 333"/>
                <a:gd name="T9" fmla="*/ 3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66">
                  <a:moveTo>
                    <a:pt x="0" y="34"/>
                  </a:moveTo>
                  <a:lnTo>
                    <a:pt x="0" y="32"/>
                  </a:lnTo>
                  <a:lnTo>
                    <a:pt x="333" y="0"/>
                  </a:lnTo>
                  <a:lnTo>
                    <a:pt x="333" y="66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8525" name="Line 349"/>
            <p:cNvSpPr>
              <a:spLocks noChangeShapeType="1"/>
            </p:cNvSpPr>
            <p:nvPr/>
          </p:nvSpPr>
          <p:spPr bwMode="auto">
            <a:xfrm>
              <a:off x="6156325" y="2971800"/>
              <a:ext cx="5556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26" name="Rectangle 350"/>
            <p:cNvSpPr>
              <a:spLocks noChangeArrowheads="1"/>
            </p:cNvSpPr>
            <p:nvPr/>
          </p:nvSpPr>
          <p:spPr bwMode="auto">
            <a:xfrm>
              <a:off x="6597650" y="303292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env136670131</a:t>
              </a:r>
            </a:p>
          </p:txBody>
        </p:sp>
        <p:sp>
          <p:nvSpPr>
            <p:cNvPr id="8527" name="Freeform 351"/>
            <p:cNvSpPr>
              <a:spLocks/>
            </p:cNvSpPr>
            <p:nvPr/>
          </p:nvSpPr>
          <p:spPr bwMode="auto">
            <a:xfrm>
              <a:off x="6213475" y="3103563"/>
              <a:ext cx="381000" cy="92075"/>
            </a:xfrm>
            <a:custGeom>
              <a:avLst/>
              <a:gdLst>
                <a:gd name="T0" fmla="*/ 0 w 240"/>
                <a:gd name="T1" fmla="*/ 58 h 58"/>
                <a:gd name="T2" fmla="*/ 0 w 240"/>
                <a:gd name="T3" fmla="*/ 0 h 58"/>
                <a:gd name="T4" fmla="*/ 240 w 240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58">
                  <a:moveTo>
                    <a:pt x="0" y="58"/>
                  </a:moveTo>
                  <a:lnTo>
                    <a:pt x="0" y="0"/>
                  </a:lnTo>
                  <a:lnTo>
                    <a:pt x="24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28" name="Rectangle 352"/>
            <p:cNvSpPr>
              <a:spLocks noChangeArrowheads="1"/>
            </p:cNvSpPr>
            <p:nvPr/>
          </p:nvSpPr>
          <p:spPr bwMode="auto">
            <a:xfrm>
              <a:off x="6672263" y="3159922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Marseillevirus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284504180</a:t>
              </a:r>
            </a:p>
          </p:txBody>
        </p:sp>
        <p:sp>
          <p:nvSpPr>
            <p:cNvPr id="8529" name="Freeform 353"/>
            <p:cNvSpPr>
              <a:spLocks/>
            </p:cNvSpPr>
            <p:nvPr/>
          </p:nvSpPr>
          <p:spPr bwMode="auto">
            <a:xfrm>
              <a:off x="6605588" y="3228975"/>
              <a:ext cx="63500" cy="60325"/>
            </a:xfrm>
            <a:custGeom>
              <a:avLst/>
              <a:gdLst>
                <a:gd name="T0" fmla="*/ 0 w 40"/>
                <a:gd name="T1" fmla="*/ 38 h 38"/>
                <a:gd name="T2" fmla="*/ 0 w 40"/>
                <a:gd name="T3" fmla="*/ 0 h 38"/>
                <a:gd name="T4" fmla="*/ 40 w 40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8">
                  <a:moveTo>
                    <a:pt x="0" y="38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30" name="Rectangle 354"/>
            <p:cNvSpPr>
              <a:spLocks noChangeArrowheads="1"/>
            </p:cNvSpPr>
            <p:nvPr/>
          </p:nvSpPr>
          <p:spPr bwMode="auto">
            <a:xfrm>
              <a:off x="6691313" y="3285334"/>
              <a:ext cx="139140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Lausannevirus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327409707</a:t>
              </a:r>
            </a:p>
          </p:txBody>
        </p:sp>
        <p:sp>
          <p:nvSpPr>
            <p:cNvPr id="8531" name="Freeform 355"/>
            <p:cNvSpPr>
              <a:spLocks/>
            </p:cNvSpPr>
            <p:nvPr/>
          </p:nvSpPr>
          <p:spPr bwMode="auto">
            <a:xfrm>
              <a:off x="6605588" y="3295650"/>
              <a:ext cx="82550" cy="60325"/>
            </a:xfrm>
            <a:custGeom>
              <a:avLst/>
              <a:gdLst>
                <a:gd name="T0" fmla="*/ 0 w 52"/>
                <a:gd name="T1" fmla="*/ 0 h 38"/>
                <a:gd name="T2" fmla="*/ 0 w 52"/>
                <a:gd name="T3" fmla="*/ 38 h 38"/>
                <a:gd name="T4" fmla="*/ 52 w 52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38">
                  <a:moveTo>
                    <a:pt x="0" y="0"/>
                  </a:moveTo>
                  <a:lnTo>
                    <a:pt x="0" y="38"/>
                  </a:lnTo>
                  <a:lnTo>
                    <a:pt x="52" y="3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32" name="Freeform 356"/>
            <p:cNvSpPr>
              <a:spLocks/>
            </p:cNvSpPr>
            <p:nvPr/>
          </p:nvSpPr>
          <p:spPr bwMode="auto">
            <a:xfrm>
              <a:off x="6213475" y="3200400"/>
              <a:ext cx="392113" cy="92075"/>
            </a:xfrm>
            <a:custGeom>
              <a:avLst/>
              <a:gdLst>
                <a:gd name="T0" fmla="*/ 0 w 247"/>
                <a:gd name="T1" fmla="*/ 0 h 58"/>
                <a:gd name="T2" fmla="*/ 0 w 247"/>
                <a:gd name="T3" fmla="*/ 58 h 58"/>
                <a:gd name="T4" fmla="*/ 247 w 247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58">
                  <a:moveTo>
                    <a:pt x="0" y="0"/>
                  </a:moveTo>
                  <a:lnTo>
                    <a:pt x="0" y="58"/>
                  </a:lnTo>
                  <a:lnTo>
                    <a:pt x="247" y="5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33" name="Freeform 357"/>
            <p:cNvSpPr>
              <a:spLocks/>
            </p:cNvSpPr>
            <p:nvPr/>
          </p:nvSpPr>
          <p:spPr bwMode="auto">
            <a:xfrm>
              <a:off x="6153150" y="3087688"/>
              <a:ext cx="60325" cy="109537"/>
            </a:xfrm>
            <a:custGeom>
              <a:avLst/>
              <a:gdLst>
                <a:gd name="T0" fmla="*/ 0 w 38"/>
                <a:gd name="T1" fmla="*/ 0 h 69"/>
                <a:gd name="T2" fmla="*/ 0 w 38"/>
                <a:gd name="T3" fmla="*/ 69 h 69"/>
                <a:gd name="T4" fmla="*/ 38 w 38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69">
                  <a:moveTo>
                    <a:pt x="0" y="0"/>
                  </a:moveTo>
                  <a:lnTo>
                    <a:pt x="0" y="69"/>
                  </a:lnTo>
                  <a:lnTo>
                    <a:pt x="38" y="6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34" name="Line 358"/>
            <p:cNvSpPr>
              <a:spLocks noChangeShapeType="1"/>
            </p:cNvSpPr>
            <p:nvPr/>
          </p:nvSpPr>
          <p:spPr bwMode="auto">
            <a:xfrm>
              <a:off x="6153150" y="2971800"/>
              <a:ext cx="0" cy="11112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35" name="Freeform 359"/>
            <p:cNvSpPr>
              <a:spLocks/>
            </p:cNvSpPr>
            <p:nvPr/>
          </p:nvSpPr>
          <p:spPr bwMode="auto">
            <a:xfrm>
              <a:off x="5962650" y="3084513"/>
              <a:ext cx="190500" cy="431800"/>
            </a:xfrm>
            <a:custGeom>
              <a:avLst/>
              <a:gdLst>
                <a:gd name="T0" fmla="*/ 0 w 120"/>
                <a:gd name="T1" fmla="*/ 272 h 272"/>
                <a:gd name="T2" fmla="*/ 0 w 120"/>
                <a:gd name="T3" fmla="*/ 0 h 272"/>
                <a:gd name="T4" fmla="*/ 120 w 120"/>
                <a:gd name="T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72">
                  <a:moveTo>
                    <a:pt x="0" y="272"/>
                  </a:moveTo>
                  <a:lnTo>
                    <a:pt x="0" y="0"/>
                  </a:lnTo>
                  <a:lnTo>
                    <a:pt x="12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36" name="Rectangle 360"/>
            <p:cNvSpPr>
              <a:spLocks noChangeArrowheads="1"/>
            </p:cNvSpPr>
            <p:nvPr/>
          </p:nvSpPr>
          <p:spPr bwMode="auto">
            <a:xfrm>
              <a:off x="6608763" y="341233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env135956574</a:t>
              </a:r>
            </a:p>
          </p:txBody>
        </p:sp>
        <p:sp>
          <p:nvSpPr>
            <p:cNvPr id="8537" name="Freeform 361"/>
            <p:cNvSpPr>
              <a:spLocks/>
            </p:cNvSpPr>
            <p:nvPr/>
          </p:nvSpPr>
          <p:spPr bwMode="auto">
            <a:xfrm>
              <a:off x="6313488" y="3481388"/>
              <a:ext cx="292100" cy="60325"/>
            </a:xfrm>
            <a:custGeom>
              <a:avLst/>
              <a:gdLst>
                <a:gd name="T0" fmla="*/ 0 w 184"/>
                <a:gd name="T1" fmla="*/ 38 h 38"/>
                <a:gd name="T2" fmla="*/ 0 w 184"/>
                <a:gd name="T3" fmla="*/ 0 h 38"/>
                <a:gd name="T4" fmla="*/ 184 w 184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38">
                  <a:moveTo>
                    <a:pt x="0" y="38"/>
                  </a:moveTo>
                  <a:lnTo>
                    <a:pt x="0" y="0"/>
                  </a:lnTo>
                  <a:lnTo>
                    <a:pt x="184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38" name="Rectangle 362"/>
            <p:cNvSpPr>
              <a:spLocks noChangeArrowheads="1"/>
            </p:cNvSpPr>
            <p:nvPr/>
          </p:nvSpPr>
          <p:spPr bwMode="auto">
            <a:xfrm>
              <a:off x="6562725" y="353774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env135433921</a:t>
              </a:r>
            </a:p>
          </p:txBody>
        </p:sp>
        <p:sp>
          <p:nvSpPr>
            <p:cNvPr id="8539" name="Freeform 363"/>
            <p:cNvSpPr>
              <a:spLocks/>
            </p:cNvSpPr>
            <p:nvPr/>
          </p:nvSpPr>
          <p:spPr bwMode="auto">
            <a:xfrm>
              <a:off x="6313488" y="3548063"/>
              <a:ext cx="246063" cy="60325"/>
            </a:xfrm>
            <a:custGeom>
              <a:avLst/>
              <a:gdLst>
                <a:gd name="T0" fmla="*/ 0 w 155"/>
                <a:gd name="T1" fmla="*/ 0 h 38"/>
                <a:gd name="T2" fmla="*/ 0 w 155"/>
                <a:gd name="T3" fmla="*/ 38 h 38"/>
                <a:gd name="T4" fmla="*/ 155 w 15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38">
                  <a:moveTo>
                    <a:pt x="0" y="0"/>
                  </a:moveTo>
                  <a:lnTo>
                    <a:pt x="0" y="38"/>
                  </a:lnTo>
                  <a:lnTo>
                    <a:pt x="155" y="3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40" name="Freeform 364"/>
            <p:cNvSpPr>
              <a:spLocks/>
            </p:cNvSpPr>
            <p:nvPr/>
          </p:nvSpPr>
          <p:spPr bwMode="auto">
            <a:xfrm>
              <a:off x="6191250" y="3544888"/>
              <a:ext cx="122238" cy="92075"/>
            </a:xfrm>
            <a:custGeom>
              <a:avLst/>
              <a:gdLst>
                <a:gd name="T0" fmla="*/ 0 w 77"/>
                <a:gd name="T1" fmla="*/ 58 h 58"/>
                <a:gd name="T2" fmla="*/ 0 w 77"/>
                <a:gd name="T3" fmla="*/ 0 h 58"/>
                <a:gd name="T4" fmla="*/ 77 w 77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8">
                  <a:moveTo>
                    <a:pt x="0" y="58"/>
                  </a:move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41" name="Rectangle 365"/>
            <p:cNvSpPr>
              <a:spLocks noChangeArrowheads="1"/>
            </p:cNvSpPr>
            <p:nvPr/>
          </p:nvSpPr>
          <p:spPr bwMode="auto">
            <a:xfrm>
              <a:off x="6635750" y="3664747"/>
              <a:ext cx="9361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 310831484</a:t>
              </a:r>
            </a:p>
          </p:txBody>
        </p:sp>
        <p:sp>
          <p:nvSpPr>
            <p:cNvPr id="8542" name="Freeform 366"/>
            <p:cNvSpPr>
              <a:spLocks/>
            </p:cNvSpPr>
            <p:nvPr/>
          </p:nvSpPr>
          <p:spPr bwMode="auto">
            <a:xfrm>
              <a:off x="6191250" y="3641725"/>
              <a:ext cx="441325" cy="92075"/>
            </a:xfrm>
            <a:custGeom>
              <a:avLst/>
              <a:gdLst>
                <a:gd name="T0" fmla="*/ 0 w 278"/>
                <a:gd name="T1" fmla="*/ 0 h 58"/>
                <a:gd name="T2" fmla="*/ 0 w 278"/>
                <a:gd name="T3" fmla="*/ 58 h 58"/>
                <a:gd name="T4" fmla="*/ 278 w 278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8" h="58">
                  <a:moveTo>
                    <a:pt x="0" y="0"/>
                  </a:moveTo>
                  <a:lnTo>
                    <a:pt x="0" y="58"/>
                  </a:lnTo>
                  <a:lnTo>
                    <a:pt x="278" y="5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43" name="Freeform 367"/>
            <p:cNvSpPr>
              <a:spLocks/>
            </p:cNvSpPr>
            <p:nvPr/>
          </p:nvSpPr>
          <p:spPr bwMode="auto">
            <a:xfrm>
              <a:off x="6045200" y="3640138"/>
              <a:ext cx="146050" cy="109537"/>
            </a:xfrm>
            <a:custGeom>
              <a:avLst/>
              <a:gdLst>
                <a:gd name="T0" fmla="*/ 0 w 92"/>
                <a:gd name="T1" fmla="*/ 69 h 69"/>
                <a:gd name="T2" fmla="*/ 0 w 92"/>
                <a:gd name="T3" fmla="*/ 0 h 69"/>
                <a:gd name="T4" fmla="*/ 92 w 9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69">
                  <a:moveTo>
                    <a:pt x="0" y="69"/>
                  </a:moveTo>
                  <a:lnTo>
                    <a:pt x="0" y="0"/>
                  </a:lnTo>
                  <a:lnTo>
                    <a:pt x="9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78" name="Rectangle 368"/>
            <p:cNvSpPr>
              <a:spLocks noChangeArrowheads="1"/>
            </p:cNvSpPr>
            <p:nvPr/>
          </p:nvSpPr>
          <p:spPr bwMode="auto">
            <a:xfrm>
              <a:off x="6549231" y="3791744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679" name="Freeform 369"/>
            <p:cNvSpPr>
              <a:spLocks/>
            </p:cNvSpPr>
            <p:nvPr/>
          </p:nvSpPr>
          <p:spPr bwMode="auto">
            <a:xfrm>
              <a:off x="6080125" y="3833813"/>
              <a:ext cx="473075" cy="63500"/>
            </a:xfrm>
            <a:custGeom>
              <a:avLst/>
              <a:gdLst>
                <a:gd name="T0" fmla="*/ 0 w 298"/>
                <a:gd name="T1" fmla="*/ 21 h 40"/>
                <a:gd name="T2" fmla="*/ 0 w 298"/>
                <a:gd name="T3" fmla="*/ 19 h 40"/>
                <a:gd name="T4" fmla="*/ 298 w 298"/>
                <a:gd name="T5" fmla="*/ 0 h 40"/>
                <a:gd name="T6" fmla="*/ 298 w 298"/>
                <a:gd name="T7" fmla="*/ 40 h 40"/>
                <a:gd name="T8" fmla="*/ 0 w 298"/>
                <a:gd name="T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40">
                  <a:moveTo>
                    <a:pt x="0" y="21"/>
                  </a:moveTo>
                  <a:lnTo>
                    <a:pt x="0" y="19"/>
                  </a:lnTo>
                  <a:lnTo>
                    <a:pt x="298" y="0"/>
                  </a:lnTo>
                  <a:lnTo>
                    <a:pt x="298" y="4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0" name="Line 370"/>
            <p:cNvSpPr>
              <a:spLocks noChangeShapeType="1"/>
            </p:cNvSpPr>
            <p:nvPr/>
          </p:nvSpPr>
          <p:spPr bwMode="auto">
            <a:xfrm>
              <a:off x="6048375" y="3865563"/>
              <a:ext cx="28575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1" name="Line 371"/>
            <p:cNvSpPr>
              <a:spLocks noChangeShapeType="1"/>
            </p:cNvSpPr>
            <p:nvPr/>
          </p:nvSpPr>
          <p:spPr bwMode="auto">
            <a:xfrm>
              <a:off x="6045200" y="3754438"/>
              <a:ext cx="0" cy="11112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2" name="Freeform 372"/>
            <p:cNvSpPr>
              <a:spLocks/>
            </p:cNvSpPr>
            <p:nvPr/>
          </p:nvSpPr>
          <p:spPr bwMode="auto">
            <a:xfrm>
              <a:off x="6011863" y="3752850"/>
              <a:ext cx="33338" cy="198437"/>
            </a:xfrm>
            <a:custGeom>
              <a:avLst/>
              <a:gdLst>
                <a:gd name="T0" fmla="*/ 0 w 21"/>
                <a:gd name="T1" fmla="*/ 125 h 125"/>
                <a:gd name="T2" fmla="*/ 0 w 21"/>
                <a:gd name="T3" fmla="*/ 0 h 125"/>
                <a:gd name="T4" fmla="*/ 21 w 21"/>
                <a:gd name="T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25">
                  <a:moveTo>
                    <a:pt x="0" y="125"/>
                  </a:moveTo>
                  <a:lnTo>
                    <a:pt x="0" y="0"/>
                  </a:lnTo>
                  <a:lnTo>
                    <a:pt x="2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3" name="Rectangle 373"/>
            <p:cNvSpPr>
              <a:spLocks noChangeArrowheads="1"/>
            </p:cNvSpPr>
            <p:nvPr/>
          </p:nvSpPr>
          <p:spPr bwMode="auto">
            <a:xfrm>
              <a:off x="6469063" y="393620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env136829783</a:t>
              </a:r>
            </a:p>
          </p:txBody>
        </p:sp>
        <p:sp>
          <p:nvSpPr>
            <p:cNvPr id="684" name="Freeform 374"/>
            <p:cNvSpPr>
              <a:spLocks/>
            </p:cNvSpPr>
            <p:nvPr/>
          </p:nvSpPr>
          <p:spPr bwMode="auto">
            <a:xfrm>
              <a:off x="6073775" y="3997325"/>
              <a:ext cx="392113" cy="153987"/>
            </a:xfrm>
            <a:custGeom>
              <a:avLst/>
              <a:gdLst>
                <a:gd name="T0" fmla="*/ 0 w 247"/>
                <a:gd name="T1" fmla="*/ 97 h 97"/>
                <a:gd name="T2" fmla="*/ 0 w 247"/>
                <a:gd name="T3" fmla="*/ 0 h 97"/>
                <a:gd name="T4" fmla="*/ 247 w 247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97">
                  <a:moveTo>
                    <a:pt x="0" y="97"/>
                  </a:moveTo>
                  <a:lnTo>
                    <a:pt x="0" y="0"/>
                  </a:lnTo>
                  <a:lnTo>
                    <a:pt x="24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5" name="Rectangle 375"/>
            <p:cNvSpPr>
              <a:spLocks noChangeArrowheads="1"/>
            </p:cNvSpPr>
            <p:nvPr/>
          </p:nvSpPr>
          <p:spPr bwMode="auto">
            <a:xfrm>
              <a:off x="6427788" y="4063208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351737355</a:t>
              </a:r>
            </a:p>
          </p:txBody>
        </p:sp>
        <p:sp>
          <p:nvSpPr>
            <p:cNvPr id="686" name="Freeform 376"/>
            <p:cNvSpPr>
              <a:spLocks/>
            </p:cNvSpPr>
            <p:nvPr/>
          </p:nvSpPr>
          <p:spPr bwMode="auto">
            <a:xfrm>
              <a:off x="6424613" y="4122738"/>
              <a:ext cx="0" cy="60325"/>
            </a:xfrm>
            <a:custGeom>
              <a:avLst/>
              <a:gdLst>
                <a:gd name="T0" fmla="*/ 38 h 38"/>
                <a:gd name="T1" fmla="*/ 0 h 38"/>
                <a:gd name="T2" fmla="*/ 0 h 3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">
                  <a:moveTo>
                    <a:pt x="0" y="3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7" name="Rectangle 377"/>
            <p:cNvSpPr>
              <a:spLocks noChangeArrowheads="1"/>
            </p:cNvSpPr>
            <p:nvPr/>
          </p:nvSpPr>
          <p:spPr bwMode="auto">
            <a:xfrm>
              <a:off x="6429375" y="4188621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311977583</a:t>
              </a:r>
            </a:p>
          </p:txBody>
        </p:sp>
        <p:sp>
          <p:nvSpPr>
            <p:cNvPr id="688" name="Freeform 378"/>
            <p:cNvSpPr>
              <a:spLocks/>
            </p:cNvSpPr>
            <p:nvPr/>
          </p:nvSpPr>
          <p:spPr bwMode="auto">
            <a:xfrm>
              <a:off x="6424613" y="4187825"/>
              <a:ext cx="1588" cy="61912"/>
            </a:xfrm>
            <a:custGeom>
              <a:avLst/>
              <a:gdLst>
                <a:gd name="T0" fmla="*/ 0 w 1"/>
                <a:gd name="T1" fmla="*/ 0 h 39"/>
                <a:gd name="T2" fmla="*/ 0 w 1"/>
                <a:gd name="T3" fmla="*/ 39 h 39"/>
                <a:gd name="T4" fmla="*/ 1 w 1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9">
                  <a:moveTo>
                    <a:pt x="0" y="0"/>
                  </a:moveTo>
                  <a:lnTo>
                    <a:pt x="0" y="39"/>
                  </a:lnTo>
                  <a:lnTo>
                    <a:pt x="1" y="3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9" name="Freeform 379"/>
            <p:cNvSpPr>
              <a:spLocks/>
            </p:cNvSpPr>
            <p:nvPr/>
          </p:nvSpPr>
          <p:spPr bwMode="auto">
            <a:xfrm>
              <a:off x="6372225" y="4186238"/>
              <a:ext cx="52388" cy="123825"/>
            </a:xfrm>
            <a:custGeom>
              <a:avLst/>
              <a:gdLst>
                <a:gd name="T0" fmla="*/ 0 w 33"/>
                <a:gd name="T1" fmla="*/ 78 h 78"/>
                <a:gd name="T2" fmla="*/ 0 w 33"/>
                <a:gd name="T3" fmla="*/ 0 h 78"/>
                <a:gd name="T4" fmla="*/ 33 w 33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78">
                  <a:moveTo>
                    <a:pt x="0" y="78"/>
                  </a:moveTo>
                  <a:lnTo>
                    <a:pt x="0" y="0"/>
                  </a:lnTo>
                  <a:lnTo>
                    <a:pt x="3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0" name="Rectangle 380"/>
            <p:cNvSpPr>
              <a:spLocks noChangeArrowheads="1"/>
            </p:cNvSpPr>
            <p:nvPr/>
          </p:nvSpPr>
          <p:spPr bwMode="auto">
            <a:xfrm>
              <a:off x="6451600" y="4314033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350611289</a:t>
              </a:r>
            </a:p>
          </p:txBody>
        </p:sp>
        <p:sp>
          <p:nvSpPr>
            <p:cNvPr id="691" name="Freeform 381"/>
            <p:cNvSpPr>
              <a:spLocks/>
            </p:cNvSpPr>
            <p:nvPr/>
          </p:nvSpPr>
          <p:spPr bwMode="auto">
            <a:xfrm>
              <a:off x="6415088" y="4375150"/>
              <a:ext cx="33338" cy="60325"/>
            </a:xfrm>
            <a:custGeom>
              <a:avLst/>
              <a:gdLst>
                <a:gd name="T0" fmla="*/ 0 w 21"/>
                <a:gd name="T1" fmla="*/ 38 h 38"/>
                <a:gd name="T2" fmla="*/ 0 w 21"/>
                <a:gd name="T3" fmla="*/ 0 h 38"/>
                <a:gd name="T4" fmla="*/ 21 w 21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8">
                  <a:moveTo>
                    <a:pt x="0" y="38"/>
                  </a:moveTo>
                  <a:lnTo>
                    <a:pt x="0" y="0"/>
                  </a:lnTo>
                  <a:lnTo>
                    <a:pt x="2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2" name="Rectangle 382"/>
            <p:cNvSpPr>
              <a:spLocks noChangeArrowheads="1"/>
            </p:cNvSpPr>
            <p:nvPr/>
          </p:nvSpPr>
          <p:spPr bwMode="auto">
            <a:xfrm>
              <a:off x="6464300" y="4441033"/>
              <a:ext cx="9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Moumou gene 220</a:t>
              </a:r>
            </a:p>
          </p:txBody>
        </p:sp>
        <p:sp>
          <p:nvSpPr>
            <p:cNvPr id="693" name="Freeform 383"/>
            <p:cNvSpPr>
              <a:spLocks/>
            </p:cNvSpPr>
            <p:nvPr/>
          </p:nvSpPr>
          <p:spPr bwMode="auto">
            <a:xfrm>
              <a:off x="6415088" y="4440238"/>
              <a:ext cx="46038" cy="60325"/>
            </a:xfrm>
            <a:custGeom>
              <a:avLst/>
              <a:gdLst>
                <a:gd name="T0" fmla="*/ 0 w 29"/>
                <a:gd name="T1" fmla="*/ 0 h 38"/>
                <a:gd name="T2" fmla="*/ 0 w 29"/>
                <a:gd name="T3" fmla="*/ 38 h 38"/>
                <a:gd name="T4" fmla="*/ 29 w 29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38">
                  <a:moveTo>
                    <a:pt x="0" y="0"/>
                  </a:moveTo>
                  <a:lnTo>
                    <a:pt x="0" y="38"/>
                  </a:lnTo>
                  <a:lnTo>
                    <a:pt x="29" y="3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4" name="Freeform 384"/>
            <p:cNvSpPr>
              <a:spLocks/>
            </p:cNvSpPr>
            <p:nvPr/>
          </p:nvSpPr>
          <p:spPr bwMode="auto">
            <a:xfrm>
              <a:off x="6372225" y="4314825"/>
              <a:ext cx="42863" cy="123825"/>
            </a:xfrm>
            <a:custGeom>
              <a:avLst/>
              <a:gdLst>
                <a:gd name="T0" fmla="*/ 0 w 27"/>
                <a:gd name="T1" fmla="*/ 0 h 78"/>
                <a:gd name="T2" fmla="*/ 0 w 27"/>
                <a:gd name="T3" fmla="*/ 78 h 78"/>
                <a:gd name="T4" fmla="*/ 27 w 27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78">
                  <a:moveTo>
                    <a:pt x="0" y="0"/>
                  </a:moveTo>
                  <a:lnTo>
                    <a:pt x="0" y="78"/>
                  </a:lnTo>
                  <a:lnTo>
                    <a:pt x="27" y="7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5" name="Freeform 385"/>
            <p:cNvSpPr>
              <a:spLocks/>
            </p:cNvSpPr>
            <p:nvPr/>
          </p:nvSpPr>
          <p:spPr bwMode="auto">
            <a:xfrm>
              <a:off x="6073775" y="4157663"/>
              <a:ext cx="298450" cy="153987"/>
            </a:xfrm>
            <a:custGeom>
              <a:avLst/>
              <a:gdLst>
                <a:gd name="T0" fmla="*/ 0 w 188"/>
                <a:gd name="T1" fmla="*/ 0 h 97"/>
                <a:gd name="T2" fmla="*/ 0 w 188"/>
                <a:gd name="T3" fmla="*/ 97 h 97"/>
                <a:gd name="T4" fmla="*/ 188 w 188"/>
                <a:gd name="T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" h="97">
                  <a:moveTo>
                    <a:pt x="0" y="0"/>
                  </a:moveTo>
                  <a:lnTo>
                    <a:pt x="0" y="97"/>
                  </a:lnTo>
                  <a:lnTo>
                    <a:pt x="188" y="97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6" name="Freeform 386"/>
            <p:cNvSpPr>
              <a:spLocks/>
            </p:cNvSpPr>
            <p:nvPr/>
          </p:nvSpPr>
          <p:spPr bwMode="auto">
            <a:xfrm>
              <a:off x="6011863" y="3956050"/>
              <a:ext cx="61913" cy="198437"/>
            </a:xfrm>
            <a:custGeom>
              <a:avLst/>
              <a:gdLst>
                <a:gd name="T0" fmla="*/ 0 w 39"/>
                <a:gd name="T1" fmla="*/ 0 h 125"/>
                <a:gd name="T2" fmla="*/ 0 w 39"/>
                <a:gd name="T3" fmla="*/ 125 h 125"/>
                <a:gd name="T4" fmla="*/ 39 w 39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125">
                  <a:moveTo>
                    <a:pt x="0" y="0"/>
                  </a:moveTo>
                  <a:lnTo>
                    <a:pt x="0" y="125"/>
                  </a:lnTo>
                  <a:lnTo>
                    <a:pt x="39" y="12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7" name="Freeform 387"/>
            <p:cNvSpPr>
              <a:spLocks/>
            </p:cNvSpPr>
            <p:nvPr/>
          </p:nvSpPr>
          <p:spPr bwMode="auto">
            <a:xfrm>
              <a:off x="5962650" y="3521075"/>
              <a:ext cx="49213" cy="431800"/>
            </a:xfrm>
            <a:custGeom>
              <a:avLst/>
              <a:gdLst>
                <a:gd name="T0" fmla="*/ 0 w 31"/>
                <a:gd name="T1" fmla="*/ 0 h 272"/>
                <a:gd name="T2" fmla="*/ 0 w 31"/>
                <a:gd name="T3" fmla="*/ 272 h 272"/>
                <a:gd name="T4" fmla="*/ 31 w 31"/>
                <a:gd name="T5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72">
                  <a:moveTo>
                    <a:pt x="0" y="0"/>
                  </a:moveTo>
                  <a:lnTo>
                    <a:pt x="0" y="272"/>
                  </a:lnTo>
                  <a:lnTo>
                    <a:pt x="31" y="272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8" name="Freeform 388"/>
            <p:cNvSpPr>
              <a:spLocks/>
            </p:cNvSpPr>
            <p:nvPr/>
          </p:nvSpPr>
          <p:spPr bwMode="auto">
            <a:xfrm>
              <a:off x="5935663" y="3108325"/>
              <a:ext cx="26988" cy="409575"/>
            </a:xfrm>
            <a:custGeom>
              <a:avLst/>
              <a:gdLst>
                <a:gd name="T0" fmla="*/ 0 w 17"/>
                <a:gd name="T1" fmla="*/ 0 h 258"/>
                <a:gd name="T2" fmla="*/ 0 w 17"/>
                <a:gd name="T3" fmla="*/ 258 h 258"/>
                <a:gd name="T4" fmla="*/ 17 w 17"/>
                <a:gd name="T5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58">
                  <a:moveTo>
                    <a:pt x="0" y="0"/>
                  </a:moveTo>
                  <a:lnTo>
                    <a:pt x="0" y="258"/>
                  </a:lnTo>
                  <a:lnTo>
                    <a:pt x="17" y="25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9" name="Freeform 389"/>
            <p:cNvSpPr>
              <a:spLocks/>
            </p:cNvSpPr>
            <p:nvPr/>
          </p:nvSpPr>
          <p:spPr bwMode="auto">
            <a:xfrm>
              <a:off x="5811838" y="3106738"/>
              <a:ext cx="123825" cy="760412"/>
            </a:xfrm>
            <a:custGeom>
              <a:avLst/>
              <a:gdLst>
                <a:gd name="T0" fmla="*/ 0 w 78"/>
                <a:gd name="T1" fmla="*/ 479 h 479"/>
                <a:gd name="T2" fmla="*/ 0 w 78"/>
                <a:gd name="T3" fmla="*/ 0 h 479"/>
                <a:gd name="T4" fmla="*/ 78 w 78"/>
                <a:gd name="T5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479">
                  <a:moveTo>
                    <a:pt x="0" y="479"/>
                  </a:moveTo>
                  <a:lnTo>
                    <a:pt x="0" y="0"/>
                  </a:lnTo>
                  <a:lnTo>
                    <a:pt x="7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00" name="Rectangle 390"/>
            <p:cNvSpPr>
              <a:spLocks noChangeArrowheads="1"/>
            </p:cNvSpPr>
            <p:nvPr/>
          </p:nvSpPr>
          <p:spPr bwMode="auto">
            <a:xfrm>
              <a:off x="7700963" y="4556128"/>
              <a:ext cx="5706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Poxviridae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1" name="Freeform 391"/>
            <p:cNvSpPr>
              <a:spLocks/>
            </p:cNvSpPr>
            <p:nvPr/>
          </p:nvSpPr>
          <p:spPr bwMode="auto">
            <a:xfrm>
              <a:off x="6754813" y="4591050"/>
              <a:ext cx="942975" cy="84137"/>
            </a:xfrm>
            <a:custGeom>
              <a:avLst/>
              <a:gdLst>
                <a:gd name="T0" fmla="*/ 0 w 594"/>
                <a:gd name="T1" fmla="*/ 27 h 53"/>
                <a:gd name="T2" fmla="*/ 0 w 594"/>
                <a:gd name="T3" fmla="*/ 25 h 53"/>
                <a:gd name="T4" fmla="*/ 594 w 594"/>
                <a:gd name="T5" fmla="*/ 0 h 53"/>
                <a:gd name="T6" fmla="*/ 594 w 594"/>
                <a:gd name="T7" fmla="*/ 53 h 53"/>
                <a:gd name="T8" fmla="*/ 0 w 594"/>
                <a:gd name="T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53">
                  <a:moveTo>
                    <a:pt x="0" y="27"/>
                  </a:moveTo>
                  <a:lnTo>
                    <a:pt x="0" y="25"/>
                  </a:lnTo>
                  <a:lnTo>
                    <a:pt x="594" y="0"/>
                  </a:lnTo>
                  <a:lnTo>
                    <a:pt x="594" y="53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702" name="Line 392"/>
            <p:cNvSpPr>
              <a:spLocks noChangeShapeType="1"/>
            </p:cNvSpPr>
            <p:nvPr/>
          </p:nvSpPr>
          <p:spPr bwMode="auto">
            <a:xfrm>
              <a:off x="5815013" y="4632325"/>
              <a:ext cx="936625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03" name="Line 393"/>
            <p:cNvSpPr>
              <a:spLocks noChangeShapeType="1"/>
            </p:cNvSpPr>
            <p:nvPr/>
          </p:nvSpPr>
          <p:spPr bwMode="auto">
            <a:xfrm>
              <a:off x="5811838" y="3871913"/>
              <a:ext cx="0" cy="760412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44" name="Freeform 394"/>
            <p:cNvSpPr>
              <a:spLocks/>
            </p:cNvSpPr>
            <p:nvPr/>
          </p:nvSpPr>
          <p:spPr bwMode="auto">
            <a:xfrm>
              <a:off x="5715000" y="3868738"/>
              <a:ext cx="96838" cy="498475"/>
            </a:xfrm>
            <a:custGeom>
              <a:avLst/>
              <a:gdLst>
                <a:gd name="T0" fmla="*/ 0 w 61"/>
                <a:gd name="T1" fmla="*/ 314 h 314"/>
                <a:gd name="T2" fmla="*/ 0 w 61"/>
                <a:gd name="T3" fmla="*/ 0 h 314"/>
                <a:gd name="T4" fmla="*/ 61 w 61"/>
                <a:gd name="T5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14">
                  <a:moveTo>
                    <a:pt x="0" y="314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45" name="Rectangle 395"/>
            <p:cNvSpPr>
              <a:spLocks noChangeArrowheads="1"/>
            </p:cNvSpPr>
            <p:nvPr/>
          </p:nvSpPr>
          <p:spPr bwMode="auto">
            <a:xfrm>
              <a:off x="6846888" y="4692653"/>
              <a:ext cx="4552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Bacteria</a:t>
              </a:r>
            </a:p>
          </p:txBody>
        </p:sp>
        <p:sp>
          <p:nvSpPr>
            <p:cNvPr id="8546" name="Freeform 396"/>
            <p:cNvSpPr>
              <a:spLocks/>
            </p:cNvSpPr>
            <p:nvPr/>
          </p:nvSpPr>
          <p:spPr bwMode="auto">
            <a:xfrm>
              <a:off x="6113463" y="4743450"/>
              <a:ext cx="730250" cy="52387"/>
            </a:xfrm>
            <a:custGeom>
              <a:avLst/>
              <a:gdLst>
                <a:gd name="T0" fmla="*/ 0 w 460"/>
                <a:gd name="T1" fmla="*/ 17 h 33"/>
                <a:gd name="T2" fmla="*/ 0 w 460"/>
                <a:gd name="T3" fmla="*/ 15 h 33"/>
                <a:gd name="T4" fmla="*/ 460 w 460"/>
                <a:gd name="T5" fmla="*/ 0 h 33"/>
                <a:gd name="T6" fmla="*/ 460 w 460"/>
                <a:gd name="T7" fmla="*/ 33 h 33"/>
                <a:gd name="T8" fmla="*/ 0 w 460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" h="33">
                  <a:moveTo>
                    <a:pt x="0" y="17"/>
                  </a:moveTo>
                  <a:lnTo>
                    <a:pt x="0" y="15"/>
                  </a:lnTo>
                  <a:lnTo>
                    <a:pt x="460" y="0"/>
                  </a:lnTo>
                  <a:lnTo>
                    <a:pt x="460" y="3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47" name="Line 397"/>
            <p:cNvSpPr>
              <a:spLocks noChangeShapeType="1"/>
            </p:cNvSpPr>
            <p:nvPr/>
          </p:nvSpPr>
          <p:spPr bwMode="auto">
            <a:xfrm>
              <a:off x="5807075" y="4768850"/>
              <a:ext cx="30321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54" name="Line 404"/>
            <p:cNvSpPr>
              <a:spLocks noChangeShapeType="1"/>
            </p:cNvSpPr>
            <p:nvPr/>
          </p:nvSpPr>
          <p:spPr bwMode="auto">
            <a:xfrm>
              <a:off x="6224588" y="4905375"/>
              <a:ext cx="0" cy="6667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55" name="Line 405"/>
            <p:cNvSpPr>
              <a:spLocks noChangeShapeType="1"/>
            </p:cNvSpPr>
            <p:nvPr/>
          </p:nvSpPr>
          <p:spPr bwMode="auto">
            <a:xfrm>
              <a:off x="6224588" y="4976813"/>
              <a:ext cx="0" cy="65087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56" name="Freeform 406"/>
            <p:cNvSpPr>
              <a:spLocks/>
            </p:cNvSpPr>
            <p:nvPr/>
          </p:nvSpPr>
          <p:spPr bwMode="auto">
            <a:xfrm>
              <a:off x="5803900" y="4873625"/>
              <a:ext cx="420688" cy="100012"/>
            </a:xfrm>
            <a:custGeom>
              <a:avLst/>
              <a:gdLst>
                <a:gd name="T0" fmla="*/ 0 w 265"/>
                <a:gd name="T1" fmla="*/ 0 h 63"/>
                <a:gd name="T2" fmla="*/ 0 w 265"/>
                <a:gd name="T3" fmla="*/ 63 h 63"/>
                <a:gd name="T4" fmla="*/ 265 w 265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63">
                  <a:moveTo>
                    <a:pt x="0" y="0"/>
                  </a:moveTo>
                  <a:lnTo>
                    <a:pt x="0" y="63"/>
                  </a:lnTo>
                  <a:lnTo>
                    <a:pt x="265" y="63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57" name="Line 407"/>
            <p:cNvSpPr>
              <a:spLocks noChangeShapeType="1"/>
            </p:cNvSpPr>
            <p:nvPr/>
          </p:nvSpPr>
          <p:spPr bwMode="auto">
            <a:xfrm>
              <a:off x="5803900" y="4768850"/>
              <a:ext cx="0" cy="100012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58" name="Freeform 408"/>
            <p:cNvSpPr>
              <a:spLocks/>
            </p:cNvSpPr>
            <p:nvPr/>
          </p:nvSpPr>
          <p:spPr bwMode="auto">
            <a:xfrm>
              <a:off x="5715000" y="4371975"/>
              <a:ext cx="88900" cy="500062"/>
            </a:xfrm>
            <a:custGeom>
              <a:avLst/>
              <a:gdLst>
                <a:gd name="T0" fmla="*/ 0 w 56"/>
                <a:gd name="T1" fmla="*/ 0 h 315"/>
                <a:gd name="T2" fmla="*/ 0 w 56"/>
                <a:gd name="T3" fmla="*/ 315 h 315"/>
                <a:gd name="T4" fmla="*/ 56 w 56"/>
                <a:gd name="T5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15">
                  <a:moveTo>
                    <a:pt x="0" y="0"/>
                  </a:moveTo>
                  <a:lnTo>
                    <a:pt x="0" y="315"/>
                  </a:lnTo>
                  <a:lnTo>
                    <a:pt x="56" y="31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59" name="Rectangle 409"/>
            <p:cNvSpPr>
              <a:spLocks noChangeArrowheads="1"/>
            </p:cNvSpPr>
            <p:nvPr/>
          </p:nvSpPr>
          <p:spPr bwMode="auto">
            <a:xfrm>
              <a:off x="6005513" y="46743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590" name="Group 8589"/>
            <p:cNvGrpSpPr/>
            <p:nvPr/>
          </p:nvGrpSpPr>
          <p:grpSpPr>
            <a:xfrm>
              <a:off x="6227763" y="4946636"/>
              <a:ext cx="2034802" cy="158346"/>
              <a:chOff x="6227763" y="4810919"/>
              <a:chExt cx="2034802" cy="158346"/>
            </a:xfrm>
          </p:grpSpPr>
          <p:sp>
            <p:nvSpPr>
              <p:cNvPr id="8548" name="Rectangle 398"/>
              <p:cNvSpPr>
                <a:spLocks noChangeArrowheads="1"/>
              </p:cNvSpPr>
              <p:nvPr/>
            </p:nvSpPr>
            <p:spPr bwMode="auto">
              <a:xfrm>
                <a:off x="7480300" y="4830766"/>
                <a:ext cx="78226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proteobacteria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49" name="Freeform 399"/>
              <p:cNvSpPr>
                <a:spLocks/>
              </p:cNvSpPr>
              <p:nvPr/>
            </p:nvSpPr>
            <p:spPr bwMode="auto">
              <a:xfrm>
                <a:off x="6777038" y="4879975"/>
                <a:ext cx="700088" cy="52387"/>
              </a:xfrm>
              <a:custGeom>
                <a:avLst/>
                <a:gdLst>
                  <a:gd name="T0" fmla="*/ 0 w 441"/>
                  <a:gd name="T1" fmla="*/ 17 h 33"/>
                  <a:gd name="T2" fmla="*/ 0 w 441"/>
                  <a:gd name="T3" fmla="*/ 15 h 33"/>
                  <a:gd name="T4" fmla="*/ 441 w 441"/>
                  <a:gd name="T5" fmla="*/ 0 h 33"/>
                  <a:gd name="T6" fmla="*/ 441 w 441"/>
                  <a:gd name="T7" fmla="*/ 33 h 33"/>
                  <a:gd name="T8" fmla="*/ 0 w 441"/>
                  <a:gd name="T9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33">
                    <a:moveTo>
                      <a:pt x="0" y="17"/>
                    </a:moveTo>
                    <a:lnTo>
                      <a:pt x="0" y="15"/>
                    </a:lnTo>
                    <a:lnTo>
                      <a:pt x="441" y="0"/>
                    </a:lnTo>
                    <a:lnTo>
                      <a:pt x="441" y="33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550" name="Line 400"/>
              <p:cNvSpPr>
                <a:spLocks noChangeShapeType="1"/>
              </p:cNvSpPr>
              <p:nvPr/>
            </p:nvSpPr>
            <p:spPr bwMode="auto">
              <a:xfrm>
                <a:off x="6227763" y="4905375"/>
                <a:ext cx="546100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560" name="Rectangle 410"/>
              <p:cNvSpPr>
                <a:spLocks noChangeArrowheads="1"/>
              </p:cNvSpPr>
              <p:nvPr/>
            </p:nvSpPr>
            <p:spPr bwMode="auto">
              <a:xfrm>
                <a:off x="6669088" y="481091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591" name="Group 8590"/>
            <p:cNvGrpSpPr/>
            <p:nvPr/>
          </p:nvGrpSpPr>
          <p:grpSpPr>
            <a:xfrm>
              <a:off x="6227763" y="4811726"/>
              <a:ext cx="2553320" cy="158347"/>
              <a:chOff x="6227763" y="4947443"/>
              <a:chExt cx="2553320" cy="158347"/>
            </a:xfrm>
          </p:grpSpPr>
          <p:sp>
            <p:nvSpPr>
              <p:cNvPr id="8551" name="Rectangle 401"/>
              <p:cNvSpPr>
                <a:spLocks noChangeArrowheads="1"/>
              </p:cNvSpPr>
              <p:nvPr/>
            </p:nvSpPr>
            <p:spPr bwMode="auto">
              <a:xfrm>
                <a:off x="7896225" y="4967291"/>
                <a:ext cx="8848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Phycodnaviridae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52" name="Freeform 402"/>
              <p:cNvSpPr>
                <a:spLocks/>
              </p:cNvSpPr>
              <p:nvPr/>
            </p:nvSpPr>
            <p:spPr bwMode="auto">
              <a:xfrm>
                <a:off x="7015163" y="4995863"/>
                <a:ext cx="877888" cy="93662"/>
              </a:xfrm>
              <a:custGeom>
                <a:avLst/>
                <a:gdLst>
                  <a:gd name="T0" fmla="*/ 0 w 553"/>
                  <a:gd name="T1" fmla="*/ 30 h 59"/>
                  <a:gd name="T2" fmla="*/ 0 w 553"/>
                  <a:gd name="T3" fmla="*/ 29 h 59"/>
                  <a:gd name="T4" fmla="*/ 553 w 553"/>
                  <a:gd name="T5" fmla="*/ 0 h 59"/>
                  <a:gd name="T6" fmla="*/ 553 w 553"/>
                  <a:gd name="T7" fmla="*/ 59 h 59"/>
                  <a:gd name="T8" fmla="*/ 0 w 553"/>
                  <a:gd name="T9" fmla="*/ 3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3" h="59">
                    <a:moveTo>
                      <a:pt x="0" y="30"/>
                    </a:moveTo>
                    <a:lnTo>
                      <a:pt x="0" y="29"/>
                    </a:lnTo>
                    <a:lnTo>
                      <a:pt x="553" y="0"/>
                    </a:lnTo>
                    <a:lnTo>
                      <a:pt x="553" y="5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8553" name="Line 403"/>
              <p:cNvSpPr>
                <a:spLocks noChangeShapeType="1"/>
              </p:cNvSpPr>
              <p:nvPr/>
            </p:nvSpPr>
            <p:spPr bwMode="auto">
              <a:xfrm>
                <a:off x="6227763" y="5041900"/>
                <a:ext cx="784225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561" name="Rectangle 411"/>
              <p:cNvSpPr>
                <a:spLocks noChangeArrowheads="1"/>
              </p:cNvSpPr>
              <p:nvPr/>
            </p:nvSpPr>
            <p:spPr bwMode="auto">
              <a:xfrm>
                <a:off x="6871495" y="494744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562" name="Rectangle 412"/>
            <p:cNvSpPr>
              <a:spLocks noChangeArrowheads="1"/>
            </p:cNvSpPr>
            <p:nvPr/>
          </p:nvSpPr>
          <p:spPr bwMode="auto">
            <a:xfrm>
              <a:off x="6038056" y="49791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3" name="Rectangle 413"/>
            <p:cNvSpPr>
              <a:spLocks noChangeArrowheads="1"/>
            </p:cNvSpPr>
            <p:nvPr/>
          </p:nvSpPr>
          <p:spPr bwMode="auto">
            <a:xfrm>
              <a:off x="6608763" y="464502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4" name="Rectangle 414"/>
            <p:cNvSpPr>
              <a:spLocks noChangeArrowheads="1"/>
            </p:cNvSpPr>
            <p:nvPr/>
          </p:nvSpPr>
          <p:spPr bwMode="auto">
            <a:xfrm>
              <a:off x="5630077" y="377428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5" name="Rectangle 415"/>
            <p:cNvSpPr>
              <a:spLocks noChangeArrowheads="1"/>
            </p:cNvSpPr>
            <p:nvPr/>
          </p:nvSpPr>
          <p:spPr bwMode="auto">
            <a:xfrm>
              <a:off x="6131727" y="345043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6" name="Rectangle 416"/>
            <p:cNvSpPr>
              <a:spLocks noChangeArrowheads="1"/>
            </p:cNvSpPr>
            <p:nvPr/>
          </p:nvSpPr>
          <p:spPr bwMode="auto">
            <a:xfrm>
              <a:off x="6009489" y="354568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7" name="Rectangle 417"/>
            <p:cNvSpPr>
              <a:spLocks noChangeArrowheads="1"/>
            </p:cNvSpPr>
            <p:nvPr/>
          </p:nvSpPr>
          <p:spPr bwMode="auto">
            <a:xfrm>
              <a:off x="6060282" y="37576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8" name="Rectangle 418"/>
            <p:cNvSpPr>
              <a:spLocks noChangeArrowheads="1"/>
            </p:cNvSpPr>
            <p:nvPr/>
          </p:nvSpPr>
          <p:spPr bwMode="auto">
            <a:xfrm>
              <a:off x="5863439" y="36583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9" name="Rectangle 419"/>
            <p:cNvSpPr>
              <a:spLocks noChangeArrowheads="1"/>
            </p:cNvSpPr>
            <p:nvPr/>
          </p:nvSpPr>
          <p:spPr bwMode="auto">
            <a:xfrm>
              <a:off x="6252376" y="408225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0" name="Rectangle 420"/>
            <p:cNvSpPr>
              <a:spLocks noChangeArrowheads="1"/>
            </p:cNvSpPr>
            <p:nvPr/>
          </p:nvSpPr>
          <p:spPr bwMode="auto">
            <a:xfrm>
              <a:off x="6242851" y="443785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1" name="Rectangle 421"/>
            <p:cNvSpPr>
              <a:spLocks noChangeArrowheads="1"/>
            </p:cNvSpPr>
            <p:nvPr/>
          </p:nvSpPr>
          <p:spPr bwMode="auto">
            <a:xfrm>
              <a:off x="6188082" y="431006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2" name="Rectangle 422"/>
            <p:cNvSpPr>
              <a:spLocks noChangeArrowheads="1"/>
            </p:cNvSpPr>
            <p:nvPr/>
          </p:nvSpPr>
          <p:spPr bwMode="auto">
            <a:xfrm>
              <a:off x="5894387" y="416321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3" name="Rectangle 423"/>
            <p:cNvSpPr>
              <a:spLocks noChangeArrowheads="1"/>
            </p:cNvSpPr>
            <p:nvPr/>
          </p:nvSpPr>
          <p:spPr bwMode="auto">
            <a:xfrm>
              <a:off x="5832476" y="395605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4" name="Rectangle 424"/>
            <p:cNvSpPr>
              <a:spLocks noChangeArrowheads="1"/>
            </p:cNvSpPr>
            <p:nvPr/>
          </p:nvSpPr>
          <p:spPr bwMode="auto">
            <a:xfrm>
              <a:off x="6426200" y="33035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5" name="Rectangle 425"/>
            <p:cNvSpPr>
              <a:spLocks noChangeArrowheads="1"/>
            </p:cNvSpPr>
            <p:nvPr/>
          </p:nvSpPr>
          <p:spPr bwMode="auto">
            <a:xfrm>
              <a:off x="6222207" y="312658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6" name="Rectangle 426"/>
            <p:cNvSpPr>
              <a:spLocks noChangeArrowheads="1"/>
            </p:cNvSpPr>
            <p:nvPr/>
          </p:nvSpPr>
          <p:spPr bwMode="auto">
            <a:xfrm>
              <a:off x="6066636" y="287496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7" name="Rectangle 427"/>
            <p:cNvSpPr>
              <a:spLocks noChangeArrowheads="1"/>
            </p:cNvSpPr>
            <p:nvPr/>
          </p:nvSpPr>
          <p:spPr bwMode="auto">
            <a:xfrm>
              <a:off x="5966623" y="298767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8" name="Rectangle 428"/>
            <p:cNvSpPr>
              <a:spLocks noChangeArrowheads="1"/>
            </p:cNvSpPr>
            <p:nvPr/>
          </p:nvSpPr>
          <p:spPr bwMode="auto">
            <a:xfrm>
              <a:off x="5780889" y="352821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9" name="Rectangle 429"/>
            <p:cNvSpPr>
              <a:spLocks noChangeArrowheads="1"/>
            </p:cNvSpPr>
            <p:nvPr/>
          </p:nvSpPr>
          <p:spPr bwMode="auto">
            <a:xfrm>
              <a:off x="5753894" y="300275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0" name="Rectangle 430"/>
            <p:cNvSpPr>
              <a:spLocks noChangeArrowheads="1"/>
            </p:cNvSpPr>
            <p:nvPr/>
          </p:nvSpPr>
          <p:spPr bwMode="auto">
            <a:xfrm>
              <a:off x="6330157" y="25344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1" name="Rectangle 431"/>
            <p:cNvSpPr>
              <a:spLocks noChangeArrowheads="1"/>
            </p:cNvSpPr>
            <p:nvPr/>
          </p:nvSpPr>
          <p:spPr bwMode="auto">
            <a:xfrm>
              <a:off x="6343655" y="204708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2" name="Rectangle 432"/>
            <p:cNvSpPr>
              <a:spLocks noChangeArrowheads="1"/>
            </p:cNvSpPr>
            <p:nvPr/>
          </p:nvSpPr>
          <p:spPr bwMode="auto">
            <a:xfrm>
              <a:off x="6216658" y="21447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3" name="Rectangle 433"/>
            <p:cNvSpPr>
              <a:spLocks noChangeArrowheads="1"/>
            </p:cNvSpPr>
            <p:nvPr/>
          </p:nvSpPr>
          <p:spPr bwMode="auto">
            <a:xfrm>
              <a:off x="6165858" y="22860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4" name="Rectangle 434"/>
            <p:cNvSpPr>
              <a:spLocks noChangeArrowheads="1"/>
            </p:cNvSpPr>
            <p:nvPr/>
          </p:nvSpPr>
          <p:spPr bwMode="auto">
            <a:xfrm>
              <a:off x="6103946" y="24526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5" name="Rectangle 435"/>
            <p:cNvSpPr>
              <a:spLocks noChangeArrowheads="1"/>
            </p:cNvSpPr>
            <p:nvPr/>
          </p:nvSpPr>
          <p:spPr bwMode="auto">
            <a:xfrm>
              <a:off x="6035680" y="259635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592" name="Group 8591"/>
            <p:cNvGrpSpPr/>
            <p:nvPr/>
          </p:nvGrpSpPr>
          <p:grpSpPr>
            <a:xfrm>
              <a:off x="5680075" y="5174457"/>
              <a:ext cx="146051" cy="144462"/>
              <a:chOff x="6032500" y="5272088"/>
              <a:chExt cx="146051" cy="144462"/>
            </a:xfrm>
          </p:grpSpPr>
          <p:sp>
            <p:nvSpPr>
              <p:cNvPr id="8586" name="Line 436"/>
              <p:cNvSpPr>
                <a:spLocks noChangeShapeType="1"/>
              </p:cNvSpPr>
              <p:nvPr/>
            </p:nvSpPr>
            <p:spPr bwMode="auto">
              <a:xfrm>
                <a:off x="6032500" y="5292725"/>
                <a:ext cx="138113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587" name="Line 437"/>
              <p:cNvSpPr>
                <a:spLocks noChangeShapeType="1"/>
              </p:cNvSpPr>
              <p:nvPr/>
            </p:nvSpPr>
            <p:spPr bwMode="auto">
              <a:xfrm>
                <a:off x="6032500" y="5272088"/>
                <a:ext cx="0" cy="42862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588" name="Line 438"/>
              <p:cNvSpPr>
                <a:spLocks noChangeShapeType="1"/>
              </p:cNvSpPr>
              <p:nvPr/>
            </p:nvSpPr>
            <p:spPr bwMode="auto">
              <a:xfrm>
                <a:off x="6170613" y="5272088"/>
                <a:ext cx="0" cy="42862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8589" name="Rectangle 439"/>
              <p:cNvSpPr>
                <a:spLocks noChangeArrowheads="1"/>
              </p:cNvSpPr>
              <p:nvPr/>
            </p:nvSpPr>
            <p:spPr bwMode="auto">
              <a:xfrm>
                <a:off x="6053138" y="5308600"/>
                <a:ext cx="125413" cy="107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0.2</a:t>
                </a: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414" name="Group 413"/>
          <p:cNvGrpSpPr/>
          <p:nvPr/>
        </p:nvGrpSpPr>
        <p:grpSpPr>
          <a:xfrm>
            <a:off x="721718" y="1678437"/>
            <a:ext cx="634490" cy="506813"/>
            <a:chOff x="408897" y="1526041"/>
            <a:chExt cx="634490" cy="506813"/>
          </a:xfrm>
        </p:grpSpPr>
        <p:sp>
          <p:nvSpPr>
            <p:cNvPr id="415" name="Rectangle 414"/>
            <p:cNvSpPr>
              <a:spLocks noChangeArrowheads="1"/>
            </p:cNvSpPr>
            <p:nvPr/>
          </p:nvSpPr>
          <p:spPr bwMode="auto">
            <a:xfrm>
              <a:off x="408897" y="1526041"/>
              <a:ext cx="4089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</a:t>
              </a:r>
            </a:p>
          </p:txBody>
        </p:sp>
        <p:cxnSp>
          <p:nvCxnSpPr>
            <p:cNvPr id="416" name="Straight Connector 415"/>
            <p:cNvCxnSpPr/>
            <p:nvPr/>
          </p:nvCxnSpPr>
          <p:spPr>
            <a:xfrm>
              <a:off x="652463" y="1766888"/>
              <a:ext cx="390924" cy="265966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7" name="Group 416"/>
          <p:cNvGrpSpPr/>
          <p:nvPr/>
        </p:nvGrpSpPr>
        <p:grpSpPr>
          <a:xfrm>
            <a:off x="561476" y="2963022"/>
            <a:ext cx="989791" cy="382020"/>
            <a:chOff x="572665" y="1503825"/>
            <a:chExt cx="612387" cy="529029"/>
          </a:xfrm>
        </p:grpSpPr>
        <p:sp>
          <p:nvSpPr>
            <p:cNvPr id="418" name="Rectangle 417"/>
            <p:cNvSpPr>
              <a:spLocks noChangeArrowheads="1"/>
            </p:cNvSpPr>
            <p:nvPr/>
          </p:nvSpPr>
          <p:spPr bwMode="auto">
            <a:xfrm>
              <a:off x="572665" y="1503825"/>
              <a:ext cx="612387" cy="34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mimi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itchFamily="34" charset="0"/>
                <a:ea typeface="Microsoft YaHei" pitchFamily="34" charset="-122"/>
                <a:cs typeface="Aharoni" pitchFamily="2" charset="-79"/>
              </a:endParaRPr>
            </a:p>
          </p:txBody>
        </p:sp>
        <p:cxnSp>
          <p:nvCxnSpPr>
            <p:cNvPr id="419" name="Straight Connector 418"/>
            <p:cNvCxnSpPr/>
            <p:nvPr/>
          </p:nvCxnSpPr>
          <p:spPr>
            <a:xfrm>
              <a:off x="777694" y="1836015"/>
              <a:ext cx="265693" cy="196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0" name="Group 419"/>
          <p:cNvGrpSpPr/>
          <p:nvPr/>
        </p:nvGrpSpPr>
        <p:grpSpPr>
          <a:xfrm>
            <a:off x="697835" y="4117302"/>
            <a:ext cx="1294894" cy="281739"/>
            <a:chOff x="470478" y="1638355"/>
            <a:chExt cx="572909" cy="394499"/>
          </a:xfrm>
        </p:grpSpPr>
        <p:sp>
          <p:nvSpPr>
            <p:cNvPr id="421" name="Rectangle 420"/>
            <p:cNvSpPr>
              <a:spLocks noChangeArrowheads="1"/>
            </p:cNvSpPr>
            <p:nvPr/>
          </p:nvSpPr>
          <p:spPr bwMode="auto">
            <a:xfrm>
              <a:off x="470478" y="1638355"/>
              <a:ext cx="253762" cy="344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</a:t>
              </a:r>
            </a:p>
          </p:txBody>
        </p:sp>
        <p:cxnSp>
          <p:nvCxnSpPr>
            <p:cNvPr id="422" name="Straight Connector 421"/>
            <p:cNvCxnSpPr/>
            <p:nvPr/>
          </p:nvCxnSpPr>
          <p:spPr>
            <a:xfrm>
              <a:off x="548550" y="1837011"/>
              <a:ext cx="494837" cy="195843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3" name="Group 422"/>
          <p:cNvGrpSpPr/>
          <p:nvPr/>
        </p:nvGrpSpPr>
        <p:grpSpPr>
          <a:xfrm>
            <a:off x="5221529" y="1758647"/>
            <a:ext cx="634490" cy="506813"/>
            <a:chOff x="408897" y="1526041"/>
            <a:chExt cx="634490" cy="506813"/>
          </a:xfrm>
        </p:grpSpPr>
        <p:sp>
          <p:nvSpPr>
            <p:cNvPr id="424" name="Rectangle 423"/>
            <p:cNvSpPr>
              <a:spLocks noChangeArrowheads="1"/>
            </p:cNvSpPr>
            <p:nvPr/>
          </p:nvSpPr>
          <p:spPr bwMode="auto">
            <a:xfrm>
              <a:off x="408897" y="1526041"/>
              <a:ext cx="53078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lake1</a:t>
              </a:r>
            </a:p>
          </p:txBody>
        </p:sp>
        <p:cxnSp>
          <p:nvCxnSpPr>
            <p:cNvPr id="425" name="Straight Connector 424"/>
            <p:cNvCxnSpPr/>
            <p:nvPr/>
          </p:nvCxnSpPr>
          <p:spPr>
            <a:xfrm>
              <a:off x="652463" y="1766888"/>
              <a:ext cx="390924" cy="265966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6" name="Group 425"/>
          <p:cNvGrpSpPr/>
          <p:nvPr/>
        </p:nvGrpSpPr>
        <p:grpSpPr>
          <a:xfrm>
            <a:off x="4965034" y="2112790"/>
            <a:ext cx="760820" cy="382020"/>
            <a:chOff x="572665" y="1503825"/>
            <a:chExt cx="470722" cy="529029"/>
          </a:xfrm>
        </p:grpSpPr>
        <p:sp>
          <p:nvSpPr>
            <p:cNvPr id="427" name="Rectangle 426"/>
            <p:cNvSpPr>
              <a:spLocks noChangeArrowheads="1"/>
            </p:cNvSpPr>
            <p:nvPr/>
          </p:nvSpPr>
          <p:spPr bwMode="auto">
            <a:xfrm>
              <a:off x="572665" y="1503825"/>
              <a:ext cx="328399" cy="34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lake2</a:t>
              </a:r>
            </a:p>
          </p:txBody>
        </p:sp>
        <p:cxnSp>
          <p:nvCxnSpPr>
            <p:cNvPr id="428" name="Straight Connector 427"/>
            <p:cNvCxnSpPr/>
            <p:nvPr/>
          </p:nvCxnSpPr>
          <p:spPr>
            <a:xfrm>
              <a:off x="777694" y="1836015"/>
              <a:ext cx="265693" cy="196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9" name="Group 428"/>
          <p:cNvGrpSpPr/>
          <p:nvPr/>
        </p:nvGrpSpPr>
        <p:grpSpPr>
          <a:xfrm>
            <a:off x="5301915" y="3788436"/>
            <a:ext cx="717382" cy="246221"/>
            <a:chOff x="552763" y="1739436"/>
            <a:chExt cx="490624" cy="344766"/>
          </a:xfrm>
        </p:grpSpPr>
        <p:sp>
          <p:nvSpPr>
            <p:cNvPr id="430" name="Rectangle 429"/>
            <p:cNvSpPr>
              <a:spLocks noChangeArrowheads="1"/>
            </p:cNvSpPr>
            <p:nvPr/>
          </p:nvSpPr>
          <p:spPr bwMode="auto">
            <a:xfrm>
              <a:off x="552763" y="1739436"/>
              <a:ext cx="253762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</a:t>
              </a:r>
            </a:p>
          </p:txBody>
        </p:sp>
        <p:cxnSp>
          <p:nvCxnSpPr>
            <p:cNvPr id="431" name="Straight Connector 430"/>
            <p:cNvCxnSpPr/>
            <p:nvPr/>
          </p:nvCxnSpPr>
          <p:spPr>
            <a:xfrm>
              <a:off x="689905" y="1960556"/>
              <a:ext cx="353482" cy="72298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2" name="TextBox 431"/>
          <p:cNvSpPr txBox="1"/>
          <p:nvPr/>
        </p:nvSpPr>
        <p:spPr>
          <a:xfrm>
            <a:off x="489284" y="5074927"/>
            <a:ext cx="360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</a:t>
            </a:r>
            <a:r>
              <a:rPr lang="en-US" sz="1600" dirty="0" err="1" smtClean="0"/>
              <a:t>lake,Q</a:t>
            </a:r>
            <a:r>
              <a:rPr lang="en-US" sz="1600" dirty="0" smtClean="0"/>
              <a:t>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1: </a:t>
            </a:r>
            <a:r>
              <a:rPr lang="en-US" sz="1600" dirty="0"/>
              <a:t>(</a:t>
            </a:r>
            <a:r>
              <a:rPr lang="en-US" sz="1600" dirty="0" err="1" smtClean="0"/>
              <a:t>lake,mimi</a:t>
            </a:r>
            <a:r>
              <a:rPr lang="en-US" sz="1600" dirty="0" smtClean="0"/>
              <a:t>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433" name="TextBox 432"/>
          <p:cNvSpPr txBox="1"/>
          <p:nvPr/>
        </p:nvSpPr>
        <p:spPr>
          <a:xfrm>
            <a:off x="5253789" y="5074927"/>
            <a:ext cx="360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(lake1,Q),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1: </a:t>
            </a:r>
            <a:r>
              <a:rPr lang="en-US" sz="1600" dirty="0"/>
              <a:t>(</a:t>
            </a:r>
            <a:r>
              <a:rPr lang="en-US" sz="1600" dirty="0" smtClean="0"/>
              <a:t>lake2,Q),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434" name="Rectangle 433"/>
          <p:cNvSpPr>
            <a:spLocks noChangeArrowheads="1"/>
          </p:cNvSpPr>
          <p:nvPr/>
        </p:nvSpPr>
        <p:spPr bwMode="auto">
          <a:xfrm>
            <a:off x="108858" y="130628"/>
            <a:ext cx="50527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 Fig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4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- DNA replication, recombination and repair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65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Box 486"/>
          <p:cNvSpPr txBox="1"/>
          <p:nvPr/>
        </p:nvSpPr>
        <p:spPr>
          <a:xfrm>
            <a:off x="563824" y="776890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2" name="Rectangle 121"/>
          <p:cNvSpPr>
            <a:spLocks noChangeArrowheads="1"/>
          </p:cNvSpPr>
          <p:nvPr/>
        </p:nvSpPr>
        <p:spPr bwMode="auto">
          <a:xfrm>
            <a:off x="961585" y="853834"/>
            <a:ext cx="14218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latin typeface="MS Sans Serif"/>
                <a:cs typeface="Arial" pitchFamily="34" charset="0"/>
              </a:rPr>
              <a:t> </a:t>
            </a:r>
            <a:r>
              <a:rPr lang="en-US" sz="1400" dirty="0" err="1" smtClean="0">
                <a:latin typeface="MS Sans Serif"/>
                <a:cs typeface="Arial" pitchFamily="34" charset="0"/>
              </a:rPr>
              <a:t>RuvC.freetree.nw</a:t>
            </a:r>
            <a:endParaRPr lang="en-US" sz="1400" dirty="0">
              <a:latin typeface="MS Sans Serif"/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603855" y="776890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38" name="Rectangle 137"/>
          <p:cNvSpPr>
            <a:spLocks noChangeArrowheads="1"/>
          </p:cNvSpPr>
          <p:nvPr/>
        </p:nvSpPr>
        <p:spPr bwMode="auto">
          <a:xfrm>
            <a:off x="6124598" y="823057"/>
            <a:ext cx="14005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 </a:t>
            </a:r>
            <a:r>
              <a:rPr lang="en-US" sz="1400" dirty="0" err="1" smtClean="0">
                <a:latin typeface="MS Sans Serif"/>
                <a:cs typeface="Arial" pitchFamily="34" charset="0"/>
              </a:rPr>
              <a:t>YqaJ.freetree.nw</a:t>
            </a:r>
            <a:endParaRPr lang="en-US" sz="1400" dirty="0">
              <a:latin typeface="MS Sans Serif"/>
              <a:cs typeface="Arial" pitchFamily="34" charset="0"/>
            </a:endParaRPr>
          </a:p>
        </p:txBody>
      </p:sp>
      <p:grpSp>
        <p:nvGrpSpPr>
          <p:cNvPr id="419" name="Group 418"/>
          <p:cNvGrpSpPr/>
          <p:nvPr/>
        </p:nvGrpSpPr>
        <p:grpSpPr>
          <a:xfrm>
            <a:off x="5404036" y="1525950"/>
            <a:ext cx="2813249" cy="4305234"/>
            <a:chOff x="6049044" y="1610450"/>
            <a:chExt cx="2813249" cy="4305234"/>
          </a:xfrm>
        </p:grpSpPr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6997575" y="1610450"/>
              <a:ext cx="7886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env136238294</a:t>
              </a:r>
            </a:p>
          </p:txBody>
        </p:sp>
        <p:sp>
          <p:nvSpPr>
            <p:cNvPr id="141" name="Freeform 7"/>
            <p:cNvSpPr>
              <a:spLocks/>
            </p:cNvSpPr>
            <p:nvPr/>
          </p:nvSpPr>
          <p:spPr bwMode="auto">
            <a:xfrm>
              <a:off x="6878513" y="1691409"/>
              <a:ext cx="115888" cy="61913"/>
            </a:xfrm>
            <a:custGeom>
              <a:avLst/>
              <a:gdLst>
                <a:gd name="T0" fmla="*/ 0 w 73"/>
                <a:gd name="T1" fmla="*/ 39 h 39"/>
                <a:gd name="T2" fmla="*/ 0 w 73"/>
                <a:gd name="T3" fmla="*/ 0 h 39"/>
                <a:gd name="T4" fmla="*/ 73 w 73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39">
                  <a:moveTo>
                    <a:pt x="0" y="39"/>
                  </a:moveTo>
                  <a:lnTo>
                    <a:pt x="0" y="0"/>
                  </a:lnTo>
                  <a:lnTo>
                    <a:pt x="7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7051550" y="1738244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Phaglob357289664</a:t>
              </a:r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6878513" y="1759671"/>
              <a:ext cx="169863" cy="61913"/>
            </a:xfrm>
            <a:custGeom>
              <a:avLst/>
              <a:gdLst>
                <a:gd name="T0" fmla="*/ 0 w 107"/>
                <a:gd name="T1" fmla="*/ 0 h 39"/>
                <a:gd name="T2" fmla="*/ 0 w 107"/>
                <a:gd name="T3" fmla="*/ 39 h 39"/>
                <a:gd name="T4" fmla="*/ 107 w 107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39">
                  <a:moveTo>
                    <a:pt x="0" y="0"/>
                  </a:moveTo>
                  <a:lnTo>
                    <a:pt x="0" y="39"/>
                  </a:lnTo>
                  <a:lnTo>
                    <a:pt x="107" y="3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6747220" y="1756496"/>
              <a:ext cx="131294" cy="98425"/>
            </a:xfrm>
            <a:custGeom>
              <a:avLst/>
              <a:gdLst>
                <a:gd name="T0" fmla="*/ 0 w 58"/>
                <a:gd name="T1" fmla="*/ 62 h 62"/>
                <a:gd name="T2" fmla="*/ 0 w 58"/>
                <a:gd name="T3" fmla="*/ 0 h 62"/>
                <a:gd name="T4" fmla="*/ 58 w 5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62">
                  <a:moveTo>
                    <a:pt x="0" y="62"/>
                  </a:moveTo>
                  <a:lnTo>
                    <a:pt x="0" y="0"/>
                  </a:lnTo>
                  <a:lnTo>
                    <a:pt x="5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5" name="Rectangle 11"/>
            <p:cNvSpPr>
              <a:spLocks noChangeArrowheads="1"/>
            </p:cNvSpPr>
            <p:nvPr/>
          </p:nvSpPr>
          <p:spPr bwMode="auto">
            <a:xfrm>
              <a:off x="7105525" y="1871594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146" name="Freeform 12"/>
            <p:cNvSpPr>
              <a:spLocks/>
            </p:cNvSpPr>
            <p:nvPr/>
          </p:nvSpPr>
          <p:spPr bwMode="auto">
            <a:xfrm>
              <a:off x="6830888" y="1915247"/>
              <a:ext cx="271463" cy="76200"/>
            </a:xfrm>
            <a:custGeom>
              <a:avLst/>
              <a:gdLst>
                <a:gd name="T0" fmla="*/ 0 w 171"/>
                <a:gd name="T1" fmla="*/ 25 h 48"/>
                <a:gd name="T2" fmla="*/ 0 w 171"/>
                <a:gd name="T3" fmla="*/ 23 h 48"/>
                <a:gd name="T4" fmla="*/ 171 w 171"/>
                <a:gd name="T5" fmla="*/ 0 h 48"/>
                <a:gd name="T6" fmla="*/ 171 w 171"/>
                <a:gd name="T7" fmla="*/ 48 h 48"/>
                <a:gd name="T8" fmla="*/ 0 w 171"/>
                <a:gd name="T9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48">
                  <a:moveTo>
                    <a:pt x="0" y="25"/>
                  </a:moveTo>
                  <a:lnTo>
                    <a:pt x="0" y="23"/>
                  </a:lnTo>
                  <a:lnTo>
                    <a:pt x="171" y="0"/>
                  </a:lnTo>
                  <a:lnTo>
                    <a:pt x="171" y="48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7" name="Line 13"/>
            <p:cNvSpPr>
              <a:spLocks noChangeShapeType="1"/>
            </p:cNvSpPr>
            <p:nvPr/>
          </p:nvSpPr>
          <p:spPr bwMode="auto">
            <a:xfrm>
              <a:off x="6789613" y="1953347"/>
              <a:ext cx="38100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8" name="Freeform 15"/>
            <p:cNvSpPr>
              <a:spLocks/>
            </p:cNvSpPr>
            <p:nvPr/>
          </p:nvSpPr>
          <p:spPr bwMode="auto">
            <a:xfrm>
              <a:off x="6745956" y="1951908"/>
              <a:ext cx="45719" cy="62558"/>
            </a:xfrm>
            <a:custGeom>
              <a:avLst/>
              <a:gdLst>
                <a:gd name="T0" fmla="*/ 0 w 24"/>
                <a:gd name="T1" fmla="*/ 104 h 104"/>
                <a:gd name="T2" fmla="*/ 0 w 24"/>
                <a:gd name="T3" fmla="*/ 0 h 104"/>
                <a:gd name="T4" fmla="*/ 24 w 24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04">
                  <a:moveTo>
                    <a:pt x="0" y="104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9" name="Rectangle 16"/>
            <p:cNvSpPr>
              <a:spLocks noChangeArrowheads="1"/>
            </p:cNvSpPr>
            <p:nvPr/>
          </p:nvSpPr>
          <p:spPr bwMode="auto">
            <a:xfrm>
              <a:off x="7316663" y="199780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env141126187</a:t>
              </a:r>
            </a:p>
          </p:txBody>
        </p:sp>
        <p:sp>
          <p:nvSpPr>
            <p:cNvPr id="150" name="Freeform 17"/>
            <p:cNvSpPr>
              <a:spLocks/>
            </p:cNvSpPr>
            <p:nvPr/>
          </p:nvSpPr>
          <p:spPr bwMode="auto">
            <a:xfrm>
              <a:off x="6832475" y="2054950"/>
              <a:ext cx="481013" cy="95250"/>
            </a:xfrm>
            <a:custGeom>
              <a:avLst/>
              <a:gdLst>
                <a:gd name="T0" fmla="*/ 0 w 303"/>
                <a:gd name="T1" fmla="*/ 60 h 60"/>
                <a:gd name="T2" fmla="*/ 0 w 303"/>
                <a:gd name="T3" fmla="*/ 0 h 60"/>
                <a:gd name="T4" fmla="*/ 303 w 303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3" h="60">
                  <a:moveTo>
                    <a:pt x="0" y="60"/>
                  </a:moveTo>
                  <a:lnTo>
                    <a:pt x="0" y="0"/>
                  </a:lnTo>
                  <a:lnTo>
                    <a:pt x="30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1" name="Rectangle 18"/>
            <p:cNvSpPr>
              <a:spLocks noChangeArrowheads="1"/>
            </p:cNvSpPr>
            <p:nvPr/>
          </p:nvSpPr>
          <p:spPr bwMode="auto">
            <a:xfrm>
              <a:off x="7197600" y="2129564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322510639</a:t>
              </a:r>
            </a:p>
          </p:txBody>
        </p:sp>
        <p:sp>
          <p:nvSpPr>
            <p:cNvPr id="152" name="Freeform 19"/>
            <p:cNvSpPr>
              <a:spLocks/>
            </p:cNvSpPr>
            <p:nvPr/>
          </p:nvSpPr>
          <p:spPr bwMode="auto">
            <a:xfrm>
              <a:off x="7030913" y="2185125"/>
              <a:ext cx="163513" cy="63500"/>
            </a:xfrm>
            <a:custGeom>
              <a:avLst/>
              <a:gdLst>
                <a:gd name="T0" fmla="*/ 0 w 103"/>
                <a:gd name="T1" fmla="*/ 40 h 40"/>
                <a:gd name="T2" fmla="*/ 0 w 103"/>
                <a:gd name="T3" fmla="*/ 0 h 40"/>
                <a:gd name="T4" fmla="*/ 103 w 103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40">
                  <a:moveTo>
                    <a:pt x="0" y="40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3" name="Rectangle 20"/>
            <p:cNvSpPr>
              <a:spLocks noChangeArrowheads="1"/>
            </p:cNvSpPr>
            <p:nvPr/>
          </p:nvSpPr>
          <p:spPr bwMode="auto">
            <a:xfrm>
              <a:off x="7130925" y="2259739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322511021</a:t>
              </a:r>
            </a:p>
          </p:txBody>
        </p:sp>
        <p:sp>
          <p:nvSpPr>
            <p:cNvPr id="154" name="Freeform 21"/>
            <p:cNvSpPr>
              <a:spLocks/>
            </p:cNvSpPr>
            <p:nvPr/>
          </p:nvSpPr>
          <p:spPr bwMode="auto">
            <a:xfrm>
              <a:off x="7030913" y="2253388"/>
              <a:ext cx="96838" cy="61913"/>
            </a:xfrm>
            <a:custGeom>
              <a:avLst/>
              <a:gdLst>
                <a:gd name="T0" fmla="*/ 0 w 61"/>
                <a:gd name="T1" fmla="*/ 0 h 39"/>
                <a:gd name="T2" fmla="*/ 0 w 61"/>
                <a:gd name="T3" fmla="*/ 39 h 39"/>
                <a:gd name="T4" fmla="*/ 61 w 61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9">
                  <a:moveTo>
                    <a:pt x="0" y="0"/>
                  </a:moveTo>
                  <a:lnTo>
                    <a:pt x="0" y="39"/>
                  </a:lnTo>
                  <a:lnTo>
                    <a:pt x="61" y="3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5" name="Freeform 22"/>
            <p:cNvSpPr>
              <a:spLocks/>
            </p:cNvSpPr>
            <p:nvPr/>
          </p:nvSpPr>
          <p:spPr bwMode="auto">
            <a:xfrm>
              <a:off x="6832475" y="2156550"/>
              <a:ext cx="198438" cy="93663"/>
            </a:xfrm>
            <a:custGeom>
              <a:avLst/>
              <a:gdLst>
                <a:gd name="T0" fmla="*/ 0 w 125"/>
                <a:gd name="T1" fmla="*/ 0 h 59"/>
                <a:gd name="T2" fmla="*/ 0 w 125"/>
                <a:gd name="T3" fmla="*/ 59 h 59"/>
                <a:gd name="T4" fmla="*/ 125 w 125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59">
                  <a:moveTo>
                    <a:pt x="0" y="0"/>
                  </a:moveTo>
                  <a:lnTo>
                    <a:pt x="0" y="59"/>
                  </a:lnTo>
                  <a:lnTo>
                    <a:pt x="125" y="5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6" name="Freeform 23"/>
            <p:cNvSpPr>
              <a:spLocks/>
            </p:cNvSpPr>
            <p:nvPr/>
          </p:nvSpPr>
          <p:spPr bwMode="auto">
            <a:xfrm>
              <a:off x="6745957" y="1816180"/>
              <a:ext cx="84138" cy="337195"/>
            </a:xfrm>
            <a:custGeom>
              <a:avLst/>
              <a:gdLst>
                <a:gd name="T0" fmla="*/ 0 w 53"/>
                <a:gd name="T1" fmla="*/ 0 h 104"/>
                <a:gd name="T2" fmla="*/ 0 w 53"/>
                <a:gd name="T3" fmla="*/ 104 h 104"/>
                <a:gd name="T4" fmla="*/ 53 w 53"/>
                <a:gd name="T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04">
                  <a:moveTo>
                    <a:pt x="0" y="0"/>
                  </a:moveTo>
                  <a:lnTo>
                    <a:pt x="0" y="104"/>
                  </a:lnTo>
                  <a:lnTo>
                    <a:pt x="53" y="104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dirty="0"/>
            </a:p>
          </p:txBody>
        </p:sp>
        <p:sp>
          <p:nvSpPr>
            <p:cNvPr id="157" name="Freeform 24"/>
            <p:cNvSpPr>
              <a:spLocks/>
            </p:cNvSpPr>
            <p:nvPr/>
          </p:nvSpPr>
          <p:spPr bwMode="auto">
            <a:xfrm>
              <a:off x="6659438" y="1986688"/>
              <a:ext cx="88900" cy="228600"/>
            </a:xfrm>
            <a:custGeom>
              <a:avLst/>
              <a:gdLst>
                <a:gd name="T0" fmla="*/ 0 w 56"/>
                <a:gd name="T1" fmla="*/ 144 h 144"/>
                <a:gd name="T2" fmla="*/ 0 w 56"/>
                <a:gd name="T3" fmla="*/ 0 h 144"/>
                <a:gd name="T4" fmla="*/ 56 w 56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44">
                  <a:moveTo>
                    <a:pt x="0" y="144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8" name="Rectangle 25"/>
            <p:cNvSpPr>
              <a:spLocks noChangeArrowheads="1"/>
            </p:cNvSpPr>
            <p:nvPr/>
          </p:nvSpPr>
          <p:spPr bwMode="auto">
            <a:xfrm>
              <a:off x="7005513" y="2381978"/>
              <a:ext cx="137858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environmental 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sequences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Freeform 26"/>
            <p:cNvSpPr>
              <a:spLocks/>
            </p:cNvSpPr>
            <p:nvPr/>
          </p:nvSpPr>
          <p:spPr bwMode="auto">
            <a:xfrm>
              <a:off x="6691188" y="2435950"/>
              <a:ext cx="311150" cy="31750"/>
            </a:xfrm>
            <a:custGeom>
              <a:avLst/>
              <a:gdLst>
                <a:gd name="T0" fmla="*/ 0 w 196"/>
                <a:gd name="T1" fmla="*/ 11 h 20"/>
                <a:gd name="T2" fmla="*/ 0 w 196"/>
                <a:gd name="T3" fmla="*/ 9 h 20"/>
                <a:gd name="T4" fmla="*/ 196 w 196"/>
                <a:gd name="T5" fmla="*/ 0 h 20"/>
                <a:gd name="T6" fmla="*/ 196 w 196"/>
                <a:gd name="T7" fmla="*/ 20 h 20"/>
                <a:gd name="T8" fmla="*/ 0 w 196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20">
                  <a:moveTo>
                    <a:pt x="0" y="11"/>
                  </a:moveTo>
                  <a:lnTo>
                    <a:pt x="0" y="9"/>
                  </a:lnTo>
                  <a:lnTo>
                    <a:pt x="196" y="0"/>
                  </a:lnTo>
                  <a:lnTo>
                    <a:pt x="196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0" name="Line 27"/>
            <p:cNvSpPr>
              <a:spLocks noChangeShapeType="1"/>
            </p:cNvSpPr>
            <p:nvPr/>
          </p:nvSpPr>
          <p:spPr bwMode="auto">
            <a:xfrm>
              <a:off x="6662613" y="2451825"/>
              <a:ext cx="25400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1" name="Line 28"/>
            <p:cNvSpPr>
              <a:spLocks noChangeShapeType="1"/>
            </p:cNvSpPr>
            <p:nvPr/>
          </p:nvSpPr>
          <p:spPr bwMode="auto">
            <a:xfrm>
              <a:off x="6659438" y="2221638"/>
              <a:ext cx="0" cy="230188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2" name="Freeform 29"/>
            <p:cNvSpPr>
              <a:spLocks/>
            </p:cNvSpPr>
            <p:nvPr/>
          </p:nvSpPr>
          <p:spPr bwMode="auto">
            <a:xfrm>
              <a:off x="6408613" y="2218463"/>
              <a:ext cx="250825" cy="184150"/>
            </a:xfrm>
            <a:custGeom>
              <a:avLst/>
              <a:gdLst>
                <a:gd name="T0" fmla="*/ 0 w 158"/>
                <a:gd name="T1" fmla="*/ 116 h 116"/>
                <a:gd name="T2" fmla="*/ 0 w 158"/>
                <a:gd name="T3" fmla="*/ 0 h 116"/>
                <a:gd name="T4" fmla="*/ 158 w 158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16">
                  <a:moveTo>
                    <a:pt x="0" y="116"/>
                  </a:moveTo>
                  <a:lnTo>
                    <a:pt x="0" y="0"/>
                  </a:lnTo>
                  <a:lnTo>
                    <a:pt x="15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3" name="Rectangle 30"/>
            <p:cNvSpPr>
              <a:spLocks noChangeArrowheads="1"/>
            </p:cNvSpPr>
            <p:nvPr/>
          </p:nvSpPr>
          <p:spPr bwMode="auto">
            <a:xfrm>
              <a:off x="7037263" y="2523265"/>
              <a:ext cx="137858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environmental 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sequences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31"/>
            <p:cNvSpPr>
              <a:spLocks/>
            </p:cNvSpPr>
            <p:nvPr/>
          </p:nvSpPr>
          <p:spPr bwMode="auto">
            <a:xfrm>
              <a:off x="6468938" y="2570888"/>
              <a:ext cx="566738" cy="44450"/>
            </a:xfrm>
            <a:custGeom>
              <a:avLst/>
              <a:gdLst>
                <a:gd name="T0" fmla="*/ 0 w 357"/>
                <a:gd name="T1" fmla="*/ 15 h 28"/>
                <a:gd name="T2" fmla="*/ 0 w 357"/>
                <a:gd name="T3" fmla="*/ 13 h 28"/>
                <a:gd name="T4" fmla="*/ 357 w 357"/>
                <a:gd name="T5" fmla="*/ 0 h 28"/>
                <a:gd name="T6" fmla="*/ 357 w 357"/>
                <a:gd name="T7" fmla="*/ 28 h 28"/>
                <a:gd name="T8" fmla="*/ 0 w 357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28">
                  <a:moveTo>
                    <a:pt x="0" y="15"/>
                  </a:moveTo>
                  <a:lnTo>
                    <a:pt x="0" y="13"/>
                  </a:lnTo>
                  <a:lnTo>
                    <a:pt x="357" y="0"/>
                  </a:lnTo>
                  <a:lnTo>
                    <a:pt x="357" y="28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5" name="Line 32"/>
            <p:cNvSpPr>
              <a:spLocks noChangeShapeType="1"/>
            </p:cNvSpPr>
            <p:nvPr/>
          </p:nvSpPr>
          <p:spPr bwMode="auto">
            <a:xfrm>
              <a:off x="6410200" y="2593113"/>
              <a:ext cx="5556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6" name="Line 33"/>
            <p:cNvSpPr>
              <a:spLocks noChangeShapeType="1"/>
            </p:cNvSpPr>
            <p:nvPr/>
          </p:nvSpPr>
          <p:spPr bwMode="auto">
            <a:xfrm>
              <a:off x="6408613" y="2408963"/>
              <a:ext cx="0" cy="18415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7" name="Freeform 34"/>
            <p:cNvSpPr>
              <a:spLocks/>
            </p:cNvSpPr>
            <p:nvPr/>
          </p:nvSpPr>
          <p:spPr bwMode="auto">
            <a:xfrm>
              <a:off x="6343525" y="2405788"/>
              <a:ext cx="65088" cy="490538"/>
            </a:xfrm>
            <a:custGeom>
              <a:avLst/>
              <a:gdLst>
                <a:gd name="T0" fmla="*/ 0 w 41"/>
                <a:gd name="T1" fmla="*/ 309 h 309"/>
                <a:gd name="T2" fmla="*/ 0 w 41"/>
                <a:gd name="T3" fmla="*/ 0 h 309"/>
                <a:gd name="T4" fmla="*/ 41 w 41"/>
                <a:gd name="T5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9">
                  <a:moveTo>
                    <a:pt x="0" y="309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68" name="Rectangle 35"/>
            <p:cNvSpPr>
              <a:spLocks noChangeArrowheads="1"/>
            </p:cNvSpPr>
            <p:nvPr/>
          </p:nvSpPr>
          <p:spPr bwMode="auto">
            <a:xfrm>
              <a:off x="7113463" y="2667727"/>
              <a:ext cx="9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Moumou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gene 455</a:t>
              </a:r>
            </a:p>
          </p:txBody>
        </p:sp>
        <p:sp>
          <p:nvSpPr>
            <p:cNvPr id="169" name="Freeform 36"/>
            <p:cNvSpPr>
              <a:spLocks/>
            </p:cNvSpPr>
            <p:nvPr/>
          </p:nvSpPr>
          <p:spPr bwMode="auto">
            <a:xfrm>
              <a:off x="7021388" y="2728050"/>
              <a:ext cx="88900" cy="63500"/>
            </a:xfrm>
            <a:custGeom>
              <a:avLst/>
              <a:gdLst>
                <a:gd name="T0" fmla="*/ 0 w 56"/>
                <a:gd name="T1" fmla="*/ 40 h 40"/>
                <a:gd name="T2" fmla="*/ 0 w 56"/>
                <a:gd name="T3" fmla="*/ 0 h 40"/>
                <a:gd name="T4" fmla="*/ 56 w 56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0" y="40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0" name="Rectangle 37"/>
            <p:cNvSpPr>
              <a:spLocks noChangeArrowheads="1"/>
            </p:cNvSpPr>
            <p:nvPr/>
          </p:nvSpPr>
          <p:spPr bwMode="auto">
            <a:xfrm>
              <a:off x="7081713" y="2797902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350611551</a:t>
              </a:r>
            </a:p>
          </p:txBody>
        </p:sp>
        <p:sp>
          <p:nvSpPr>
            <p:cNvPr id="171" name="Freeform 38"/>
            <p:cNvSpPr>
              <a:spLocks/>
            </p:cNvSpPr>
            <p:nvPr/>
          </p:nvSpPr>
          <p:spPr bwMode="auto">
            <a:xfrm>
              <a:off x="7021388" y="2796313"/>
              <a:ext cx="57150" cy="63500"/>
            </a:xfrm>
            <a:custGeom>
              <a:avLst/>
              <a:gdLst>
                <a:gd name="T0" fmla="*/ 0 w 36"/>
                <a:gd name="T1" fmla="*/ 0 h 40"/>
                <a:gd name="T2" fmla="*/ 0 w 36"/>
                <a:gd name="T3" fmla="*/ 40 h 40"/>
                <a:gd name="T4" fmla="*/ 36 w 3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0" y="0"/>
                  </a:moveTo>
                  <a:lnTo>
                    <a:pt x="0" y="40"/>
                  </a:lnTo>
                  <a:lnTo>
                    <a:pt x="36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2" name="Freeform 39"/>
            <p:cNvSpPr>
              <a:spLocks/>
            </p:cNvSpPr>
            <p:nvPr/>
          </p:nvSpPr>
          <p:spPr bwMode="auto">
            <a:xfrm>
              <a:off x="6916613" y="2793138"/>
              <a:ext cx="104775" cy="128588"/>
            </a:xfrm>
            <a:custGeom>
              <a:avLst/>
              <a:gdLst>
                <a:gd name="T0" fmla="*/ 0 w 66"/>
                <a:gd name="T1" fmla="*/ 81 h 81"/>
                <a:gd name="T2" fmla="*/ 0 w 66"/>
                <a:gd name="T3" fmla="*/ 0 h 81"/>
                <a:gd name="T4" fmla="*/ 66 w 66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81">
                  <a:moveTo>
                    <a:pt x="0" y="81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3" name="Rectangle 40"/>
            <p:cNvSpPr>
              <a:spLocks noChangeArrowheads="1"/>
            </p:cNvSpPr>
            <p:nvPr/>
          </p:nvSpPr>
          <p:spPr bwMode="auto">
            <a:xfrm>
              <a:off x="7075363" y="2928077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311977737</a:t>
              </a:r>
            </a:p>
          </p:txBody>
        </p:sp>
        <p:sp>
          <p:nvSpPr>
            <p:cNvPr id="174" name="Freeform 41"/>
            <p:cNvSpPr>
              <a:spLocks/>
            </p:cNvSpPr>
            <p:nvPr/>
          </p:nvSpPr>
          <p:spPr bwMode="auto">
            <a:xfrm>
              <a:off x="7072188" y="2989988"/>
              <a:ext cx="0" cy="61913"/>
            </a:xfrm>
            <a:custGeom>
              <a:avLst/>
              <a:gdLst>
                <a:gd name="T0" fmla="*/ 39 h 39"/>
                <a:gd name="T1" fmla="*/ 0 h 39"/>
                <a:gd name="T2" fmla="*/ 0 h 3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9">
                  <a:moveTo>
                    <a:pt x="0" y="3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5" name="Rectangle 42"/>
            <p:cNvSpPr>
              <a:spLocks noChangeArrowheads="1"/>
            </p:cNvSpPr>
            <p:nvPr/>
          </p:nvSpPr>
          <p:spPr bwMode="auto">
            <a:xfrm>
              <a:off x="7080125" y="3058252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351737506</a:t>
              </a:r>
            </a:p>
          </p:txBody>
        </p:sp>
        <p:sp>
          <p:nvSpPr>
            <p:cNvPr id="176" name="Freeform 43"/>
            <p:cNvSpPr>
              <a:spLocks/>
            </p:cNvSpPr>
            <p:nvPr/>
          </p:nvSpPr>
          <p:spPr bwMode="auto">
            <a:xfrm>
              <a:off x="7072188" y="3056663"/>
              <a:ext cx="4763" cy="63500"/>
            </a:xfrm>
            <a:custGeom>
              <a:avLst/>
              <a:gdLst>
                <a:gd name="T0" fmla="*/ 0 w 3"/>
                <a:gd name="T1" fmla="*/ 0 h 40"/>
                <a:gd name="T2" fmla="*/ 0 w 3"/>
                <a:gd name="T3" fmla="*/ 40 h 40"/>
                <a:gd name="T4" fmla="*/ 3 w 3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0">
                  <a:moveTo>
                    <a:pt x="0" y="0"/>
                  </a:moveTo>
                  <a:lnTo>
                    <a:pt x="0" y="40"/>
                  </a:lnTo>
                  <a:lnTo>
                    <a:pt x="3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7" name="Freeform 44"/>
            <p:cNvSpPr>
              <a:spLocks/>
            </p:cNvSpPr>
            <p:nvPr/>
          </p:nvSpPr>
          <p:spPr bwMode="auto">
            <a:xfrm>
              <a:off x="6916613" y="2926488"/>
              <a:ext cx="155575" cy="128588"/>
            </a:xfrm>
            <a:custGeom>
              <a:avLst/>
              <a:gdLst>
                <a:gd name="T0" fmla="*/ 0 w 98"/>
                <a:gd name="T1" fmla="*/ 0 h 81"/>
                <a:gd name="T2" fmla="*/ 0 w 98"/>
                <a:gd name="T3" fmla="*/ 81 h 81"/>
                <a:gd name="T4" fmla="*/ 98 w 98"/>
                <a:gd name="T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81">
                  <a:moveTo>
                    <a:pt x="0" y="0"/>
                  </a:moveTo>
                  <a:lnTo>
                    <a:pt x="0" y="81"/>
                  </a:lnTo>
                  <a:lnTo>
                    <a:pt x="98" y="8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8" name="Freeform 45"/>
            <p:cNvSpPr>
              <a:spLocks/>
            </p:cNvSpPr>
            <p:nvPr/>
          </p:nvSpPr>
          <p:spPr bwMode="auto">
            <a:xfrm>
              <a:off x="6494338" y="2924900"/>
              <a:ext cx="422275" cy="207963"/>
            </a:xfrm>
            <a:custGeom>
              <a:avLst/>
              <a:gdLst>
                <a:gd name="T0" fmla="*/ 0 w 266"/>
                <a:gd name="T1" fmla="*/ 131 h 131"/>
                <a:gd name="T2" fmla="*/ 0 w 266"/>
                <a:gd name="T3" fmla="*/ 0 h 131"/>
                <a:gd name="T4" fmla="*/ 266 w 266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131">
                  <a:moveTo>
                    <a:pt x="0" y="131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79" name="Rectangle 46"/>
            <p:cNvSpPr>
              <a:spLocks noChangeArrowheads="1"/>
            </p:cNvSpPr>
            <p:nvPr/>
          </p:nvSpPr>
          <p:spPr bwMode="auto">
            <a:xfrm>
              <a:off x="7026150" y="3207475"/>
              <a:ext cx="90409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310831195</a:t>
              </a:r>
            </a:p>
          </p:txBody>
        </p:sp>
        <p:sp>
          <p:nvSpPr>
            <p:cNvPr id="180" name="Freeform 47"/>
            <p:cNvSpPr>
              <a:spLocks/>
            </p:cNvSpPr>
            <p:nvPr/>
          </p:nvSpPr>
          <p:spPr bwMode="auto">
            <a:xfrm>
              <a:off x="6794375" y="3250338"/>
              <a:ext cx="228600" cy="95250"/>
            </a:xfrm>
            <a:custGeom>
              <a:avLst/>
              <a:gdLst>
                <a:gd name="T0" fmla="*/ 0 w 144"/>
                <a:gd name="T1" fmla="*/ 60 h 60"/>
                <a:gd name="T2" fmla="*/ 0 w 144"/>
                <a:gd name="T3" fmla="*/ 0 h 60"/>
                <a:gd name="T4" fmla="*/ 144 w 144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60">
                  <a:moveTo>
                    <a:pt x="0" y="60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1" name="Rectangle 48"/>
            <p:cNvSpPr>
              <a:spLocks noChangeArrowheads="1"/>
            </p:cNvSpPr>
            <p:nvPr/>
          </p:nvSpPr>
          <p:spPr bwMode="auto">
            <a:xfrm>
              <a:off x="7059488" y="3320983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env141972156</a:t>
              </a:r>
            </a:p>
          </p:txBody>
        </p:sp>
        <p:sp>
          <p:nvSpPr>
            <p:cNvPr id="182" name="Freeform 49"/>
            <p:cNvSpPr>
              <a:spLocks/>
            </p:cNvSpPr>
            <p:nvPr/>
          </p:nvSpPr>
          <p:spPr bwMode="auto">
            <a:xfrm>
              <a:off x="6848350" y="3380513"/>
              <a:ext cx="207963" cy="61913"/>
            </a:xfrm>
            <a:custGeom>
              <a:avLst/>
              <a:gdLst>
                <a:gd name="T0" fmla="*/ 0 w 131"/>
                <a:gd name="T1" fmla="*/ 39 h 39"/>
                <a:gd name="T2" fmla="*/ 0 w 131"/>
                <a:gd name="T3" fmla="*/ 0 h 39"/>
                <a:gd name="T4" fmla="*/ 131 w 131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39">
                  <a:moveTo>
                    <a:pt x="0" y="39"/>
                  </a:moveTo>
                  <a:lnTo>
                    <a:pt x="0" y="0"/>
                  </a:lnTo>
                  <a:lnTo>
                    <a:pt x="13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3" name="Rectangle 50"/>
            <p:cNvSpPr>
              <a:spLocks noChangeArrowheads="1"/>
            </p:cNvSpPr>
            <p:nvPr/>
          </p:nvSpPr>
          <p:spPr bwMode="auto">
            <a:xfrm>
              <a:off x="7115050" y="345115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env136231018</a:t>
              </a:r>
            </a:p>
          </p:txBody>
        </p:sp>
        <p:sp>
          <p:nvSpPr>
            <p:cNvPr id="184" name="Freeform 51"/>
            <p:cNvSpPr>
              <a:spLocks/>
            </p:cNvSpPr>
            <p:nvPr/>
          </p:nvSpPr>
          <p:spPr bwMode="auto">
            <a:xfrm>
              <a:off x="6848350" y="3448775"/>
              <a:ext cx="263525" cy="61913"/>
            </a:xfrm>
            <a:custGeom>
              <a:avLst/>
              <a:gdLst>
                <a:gd name="T0" fmla="*/ 0 w 166"/>
                <a:gd name="T1" fmla="*/ 0 h 39"/>
                <a:gd name="T2" fmla="*/ 0 w 166"/>
                <a:gd name="T3" fmla="*/ 39 h 39"/>
                <a:gd name="T4" fmla="*/ 166 w 16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39">
                  <a:moveTo>
                    <a:pt x="0" y="0"/>
                  </a:moveTo>
                  <a:lnTo>
                    <a:pt x="0" y="39"/>
                  </a:lnTo>
                  <a:lnTo>
                    <a:pt x="166" y="3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5" name="Freeform 52"/>
            <p:cNvSpPr>
              <a:spLocks/>
            </p:cNvSpPr>
            <p:nvPr/>
          </p:nvSpPr>
          <p:spPr bwMode="auto">
            <a:xfrm>
              <a:off x="6794375" y="3350350"/>
              <a:ext cx="53975" cy="95250"/>
            </a:xfrm>
            <a:custGeom>
              <a:avLst/>
              <a:gdLst>
                <a:gd name="T0" fmla="*/ 0 w 34"/>
                <a:gd name="T1" fmla="*/ 0 h 60"/>
                <a:gd name="T2" fmla="*/ 0 w 34"/>
                <a:gd name="T3" fmla="*/ 60 h 60"/>
                <a:gd name="T4" fmla="*/ 34 w 34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60">
                  <a:moveTo>
                    <a:pt x="0" y="0"/>
                  </a:moveTo>
                  <a:lnTo>
                    <a:pt x="0" y="60"/>
                  </a:lnTo>
                  <a:lnTo>
                    <a:pt x="34" y="6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6" name="Line 55"/>
            <p:cNvSpPr>
              <a:spLocks noChangeShapeType="1"/>
            </p:cNvSpPr>
            <p:nvPr/>
          </p:nvSpPr>
          <p:spPr bwMode="auto">
            <a:xfrm>
              <a:off x="6497513" y="3347175"/>
              <a:ext cx="29686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7" name="Line 56"/>
            <p:cNvSpPr>
              <a:spLocks noChangeShapeType="1"/>
            </p:cNvSpPr>
            <p:nvPr/>
          </p:nvSpPr>
          <p:spPr bwMode="auto">
            <a:xfrm>
              <a:off x="6494338" y="3139213"/>
              <a:ext cx="0" cy="207963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8" name="Freeform 57"/>
            <p:cNvSpPr>
              <a:spLocks/>
            </p:cNvSpPr>
            <p:nvPr/>
          </p:nvSpPr>
          <p:spPr bwMode="auto">
            <a:xfrm>
              <a:off x="6421313" y="3136038"/>
              <a:ext cx="73025" cy="252413"/>
            </a:xfrm>
            <a:custGeom>
              <a:avLst/>
              <a:gdLst>
                <a:gd name="T0" fmla="*/ 0 w 46"/>
                <a:gd name="T1" fmla="*/ 159 h 159"/>
                <a:gd name="T2" fmla="*/ 0 w 46"/>
                <a:gd name="T3" fmla="*/ 0 h 159"/>
                <a:gd name="T4" fmla="*/ 46 w 46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59">
                  <a:moveTo>
                    <a:pt x="0" y="159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9" name="Rectangle 58"/>
            <p:cNvSpPr>
              <a:spLocks noChangeArrowheads="1"/>
            </p:cNvSpPr>
            <p:nvPr/>
          </p:nvSpPr>
          <p:spPr bwMode="auto">
            <a:xfrm>
              <a:off x="7005513" y="3582921"/>
              <a:ext cx="137858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environmental 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sequences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Freeform 59"/>
            <p:cNvSpPr>
              <a:spLocks/>
            </p:cNvSpPr>
            <p:nvPr/>
          </p:nvSpPr>
          <p:spPr bwMode="auto">
            <a:xfrm>
              <a:off x="6754688" y="3629750"/>
              <a:ext cx="247650" cy="33338"/>
            </a:xfrm>
            <a:custGeom>
              <a:avLst/>
              <a:gdLst>
                <a:gd name="T0" fmla="*/ 0 w 156"/>
                <a:gd name="T1" fmla="*/ 11 h 21"/>
                <a:gd name="T2" fmla="*/ 0 w 156"/>
                <a:gd name="T3" fmla="*/ 10 h 21"/>
                <a:gd name="T4" fmla="*/ 156 w 156"/>
                <a:gd name="T5" fmla="*/ 0 h 21"/>
                <a:gd name="T6" fmla="*/ 156 w 156"/>
                <a:gd name="T7" fmla="*/ 21 h 21"/>
                <a:gd name="T8" fmla="*/ 0 w 156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21">
                  <a:moveTo>
                    <a:pt x="0" y="11"/>
                  </a:moveTo>
                  <a:lnTo>
                    <a:pt x="0" y="10"/>
                  </a:lnTo>
                  <a:lnTo>
                    <a:pt x="156" y="0"/>
                  </a:lnTo>
                  <a:lnTo>
                    <a:pt x="156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1" name="Line 60"/>
            <p:cNvSpPr>
              <a:spLocks noChangeShapeType="1"/>
            </p:cNvSpPr>
            <p:nvPr/>
          </p:nvSpPr>
          <p:spPr bwMode="auto">
            <a:xfrm>
              <a:off x="6424488" y="3647213"/>
              <a:ext cx="32861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2" name="Line 62"/>
            <p:cNvSpPr>
              <a:spLocks noChangeShapeType="1"/>
            </p:cNvSpPr>
            <p:nvPr/>
          </p:nvSpPr>
          <p:spPr bwMode="auto">
            <a:xfrm>
              <a:off x="6421313" y="3394800"/>
              <a:ext cx="0" cy="252413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3" name="Line 63"/>
            <p:cNvSpPr>
              <a:spLocks noChangeShapeType="1"/>
            </p:cNvSpPr>
            <p:nvPr/>
          </p:nvSpPr>
          <p:spPr bwMode="auto">
            <a:xfrm>
              <a:off x="6346700" y="3391625"/>
              <a:ext cx="7461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4" name="Line 64"/>
            <p:cNvSpPr>
              <a:spLocks noChangeShapeType="1"/>
            </p:cNvSpPr>
            <p:nvPr/>
          </p:nvSpPr>
          <p:spPr bwMode="auto">
            <a:xfrm>
              <a:off x="6343525" y="2901088"/>
              <a:ext cx="0" cy="490538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5" name="Freeform 65"/>
            <p:cNvSpPr>
              <a:spLocks/>
            </p:cNvSpPr>
            <p:nvPr/>
          </p:nvSpPr>
          <p:spPr bwMode="auto">
            <a:xfrm>
              <a:off x="6230813" y="2897913"/>
              <a:ext cx="112713" cy="674688"/>
            </a:xfrm>
            <a:custGeom>
              <a:avLst/>
              <a:gdLst>
                <a:gd name="T0" fmla="*/ 0 w 71"/>
                <a:gd name="T1" fmla="*/ 425 h 425"/>
                <a:gd name="T2" fmla="*/ 0 w 71"/>
                <a:gd name="T3" fmla="*/ 0 h 425"/>
                <a:gd name="T4" fmla="*/ 71 w 71"/>
                <a:gd name="T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25">
                  <a:moveTo>
                    <a:pt x="0" y="425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6" name="Rectangle 66"/>
            <p:cNvSpPr>
              <a:spLocks noChangeArrowheads="1"/>
            </p:cNvSpPr>
            <p:nvPr/>
          </p:nvSpPr>
          <p:spPr bwMode="auto">
            <a:xfrm>
              <a:off x="7156325" y="3722621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env142060350</a:t>
              </a:r>
            </a:p>
          </p:txBody>
        </p:sp>
        <p:sp>
          <p:nvSpPr>
            <p:cNvPr id="197" name="Freeform 67"/>
            <p:cNvSpPr>
              <a:spLocks/>
            </p:cNvSpPr>
            <p:nvPr/>
          </p:nvSpPr>
          <p:spPr bwMode="auto">
            <a:xfrm>
              <a:off x="6564188" y="3782150"/>
              <a:ext cx="590550" cy="61913"/>
            </a:xfrm>
            <a:custGeom>
              <a:avLst/>
              <a:gdLst>
                <a:gd name="T0" fmla="*/ 0 w 372"/>
                <a:gd name="T1" fmla="*/ 39 h 39"/>
                <a:gd name="T2" fmla="*/ 0 w 372"/>
                <a:gd name="T3" fmla="*/ 0 h 39"/>
                <a:gd name="T4" fmla="*/ 372 w 372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39">
                  <a:moveTo>
                    <a:pt x="0" y="39"/>
                  </a:moveTo>
                  <a:lnTo>
                    <a:pt x="0" y="0"/>
                  </a:lnTo>
                  <a:lnTo>
                    <a:pt x="37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8" name="Rectangle 68"/>
            <p:cNvSpPr>
              <a:spLocks noChangeArrowheads="1"/>
            </p:cNvSpPr>
            <p:nvPr/>
          </p:nvSpPr>
          <p:spPr bwMode="auto">
            <a:xfrm>
              <a:off x="7623050" y="3852796"/>
              <a:ext cx="95539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q3 Ectsi13242536</a:t>
              </a:r>
            </a:p>
          </p:txBody>
        </p:sp>
        <p:sp>
          <p:nvSpPr>
            <p:cNvPr id="199" name="Freeform 69"/>
            <p:cNvSpPr>
              <a:spLocks/>
            </p:cNvSpPr>
            <p:nvPr/>
          </p:nvSpPr>
          <p:spPr bwMode="auto">
            <a:xfrm>
              <a:off x="6564188" y="3850413"/>
              <a:ext cx="1055688" cy="61913"/>
            </a:xfrm>
            <a:custGeom>
              <a:avLst/>
              <a:gdLst>
                <a:gd name="T0" fmla="*/ 0 w 665"/>
                <a:gd name="T1" fmla="*/ 0 h 39"/>
                <a:gd name="T2" fmla="*/ 0 w 665"/>
                <a:gd name="T3" fmla="*/ 39 h 39"/>
                <a:gd name="T4" fmla="*/ 665 w 665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5" h="39">
                  <a:moveTo>
                    <a:pt x="0" y="0"/>
                  </a:moveTo>
                  <a:lnTo>
                    <a:pt x="0" y="39"/>
                  </a:lnTo>
                  <a:lnTo>
                    <a:pt x="665" y="3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0" name="Freeform 70"/>
            <p:cNvSpPr>
              <a:spLocks/>
            </p:cNvSpPr>
            <p:nvPr/>
          </p:nvSpPr>
          <p:spPr bwMode="auto">
            <a:xfrm>
              <a:off x="6424488" y="3847238"/>
              <a:ext cx="139700" cy="95250"/>
            </a:xfrm>
            <a:custGeom>
              <a:avLst/>
              <a:gdLst>
                <a:gd name="T0" fmla="*/ 0 w 88"/>
                <a:gd name="T1" fmla="*/ 60 h 60"/>
                <a:gd name="T2" fmla="*/ 0 w 88"/>
                <a:gd name="T3" fmla="*/ 0 h 60"/>
                <a:gd name="T4" fmla="*/ 88 w 88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60">
                  <a:moveTo>
                    <a:pt x="0" y="60"/>
                  </a:moveTo>
                  <a:lnTo>
                    <a:pt x="0" y="0"/>
                  </a:lnTo>
                  <a:lnTo>
                    <a:pt x="8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1" name="Rectangle 71"/>
            <p:cNvSpPr>
              <a:spLocks noChangeArrowheads="1"/>
            </p:cNvSpPr>
            <p:nvPr/>
          </p:nvSpPr>
          <p:spPr bwMode="auto">
            <a:xfrm>
              <a:off x="6973762" y="397503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env136702644</a:t>
              </a:r>
            </a:p>
          </p:txBody>
        </p:sp>
        <p:sp>
          <p:nvSpPr>
            <p:cNvPr id="202" name="Freeform 72"/>
            <p:cNvSpPr>
              <a:spLocks/>
            </p:cNvSpPr>
            <p:nvPr/>
          </p:nvSpPr>
          <p:spPr bwMode="auto">
            <a:xfrm>
              <a:off x="6424488" y="3947250"/>
              <a:ext cx="552450" cy="95250"/>
            </a:xfrm>
            <a:custGeom>
              <a:avLst/>
              <a:gdLst>
                <a:gd name="T0" fmla="*/ 0 w 348"/>
                <a:gd name="T1" fmla="*/ 0 h 60"/>
                <a:gd name="T2" fmla="*/ 0 w 348"/>
                <a:gd name="T3" fmla="*/ 60 h 60"/>
                <a:gd name="T4" fmla="*/ 348 w 348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8" h="60">
                  <a:moveTo>
                    <a:pt x="0" y="0"/>
                  </a:moveTo>
                  <a:lnTo>
                    <a:pt x="0" y="60"/>
                  </a:lnTo>
                  <a:lnTo>
                    <a:pt x="348" y="6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3" name="Freeform 73"/>
            <p:cNvSpPr>
              <a:spLocks/>
            </p:cNvSpPr>
            <p:nvPr/>
          </p:nvSpPr>
          <p:spPr bwMode="auto">
            <a:xfrm>
              <a:off x="6324475" y="3945663"/>
              <a:ext cx="100013" cy="301625"/>
            </a:xfrm>
            <a:custGeom>
              <a:avLst/>
              <a:gdLst>
                <a:gd name="T0" fmla="*/ 0 w 63"/>
                <a:gd name="T1" fmla="*/ 190 h 190"/>
                <a:gd name="T2" fmla="*/ 0 w 63"/>
                <a:gd name="T3" fmla="*/ 0 h 190"/>
                <a:gd name="T4" fmla="*/ 63 w 63"/>
                <a:gd name="T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190">
                  <a:moveTo>
                    <a:pt x="0" y="190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26" name="Freeform 96"/>
            <p:cNvSpPr>
              <a:spLocks/>
            </p:cNvSpPr>
            <p:nvPr/>
          </p:nvSpPr>
          <p:spPr bwMode="auto">
            <a:xfrm>
              <a:off x="6324475" y="4253639"/>
              <a:ext cx="169863" cy="77856"/>
            </a:xfrm>
            <a:custGeom>
              <a:avLst/>
              <a:gdLst>
                <a:gd name="T0" fmla="*/ 0 w 107"/>
                <a:gd name="T1" fmla="*/ 0 h 191"/>
                <a:gd name="T2" fmla="*/ 0 w 107"/>
                <a:gd name="T3" fmla="*/ 191 h 191"/>
                <a:gd name="T4" fmla="*/ 107 w 107"/>
                <a:gd name="T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191">
                  <a:moveTo>
                    <a:pt x="0" y="0"/>
                  </a:moveTo>
                  <a:lnTo>
                    <a:pt x="0" y="191"/>
                  </a:lnTo>
                  <a:lnTo>
                    <a:pt x="107" y="19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27" name="Freeform 97"/>
            <p:cNvSpPr>
              <a:spLocks/>
            </p:cNvSpPr>
            <p:nvPr/>
          </p:nvSpPr>
          <p:spPr bwMode="auto">
            <a:xfrm>
              <a:off x="6230813" y="3577363"/>
              <a:ext cx="93663" cy="563631"/>
            </a:xfrm>
            <a:custGeom>
              <a:avLst/>
              <a:gdLst>
                <a:gd name="T0" fmla="*/ 0 w 59"/>
                <a:gd name="T1" fmla="*/ 0 h 424"/>
                <a:gd name="T2" fmla="*/ 0 w 59"/>
                <a:gd name="T3" fmla="*/ 424 h 424"/>
                <a:gd name="T4" fmla="*/ 59 w 59"/>
                <a:gd name="T5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424">
                  <a:moveTo>
                    <a:pt x="0" y="0"/>
                  </a:moveTo>
                  <a:lnTo>
                    <a:pt x="0" y="424"/>
                  </a:lnTo>
                  <a:lnTo>
                    <a:pt x="59" y="424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28" name="Freeform 98"/>
            <p:cNvSpPr>
              <a:spLocks/>
            </p:cNvSpPr>
            <p:nvPr/>
          </p:nvSpPr>
          <p:spPr bwMode="auto">
            <a:xfrm>
              <a:off x="6130800" y="3574188"/>
              <a:ext cx="100013" cy="1774100"/>
            </a:xfrm>
            <a:custGeom>
              <a:avLst/>
              <a:gdLst>
                <a:gd name="T0" fmla="*/ 0 w 63"/>
                <a:gd name="T1" fmla="*/ 712 h 712"/>
                <a:gd name="T2" fmla="*/ 0 w 63"/>
                <a:gd name="T3" fmla="*/ 0 h 712"/>
                <a:gd name="T4" fmla="*/ 63 w 63"/>
                <a:gd name="T5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712">
                  <a:moveTo>
                    <a:pt x="0" y="712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67" name="Rectangle 138"/>
            <p:cNvSpPr>
              <a:spLocks noChangeArrowheads="1"/>
            </p:cNvSpPr>
            <p:nvPr/>
          </p:nvSpPr>
          <p:spPr bwMode="auto">
            <a:xfrm>
              <a:off x="6663407" y="344321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Rectangle 139"/>
            <p:cNvSpPr>
              <a:spLocks noChangeArrowheads="1"/>
            </p:cNvSpPr>
            <p:nvPr/>
          </p:nvSpPr>
          <p:spPr bwMode="auto">
            <a:xfrm>
              <a:off x="6614988" y="324875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Rectangle 140"/>
            <p:cNvSpPr>
              <a:spLocks noChangeArrowheads="1"/>
            </p:cNvSpPr>
            <p:nvPr/>
          </p:nvSpPr>
          <p:spPr bwMode="auto">
            <a:xfrm>
              <a:off x="6894388" y="306222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Rectangle 141"/>
            <p:cNvSpPr>
              <a:spLocks noChangeArrowheads="1"/>
            </p:cNvSpPr>
            <p:nvPr/>
          </p:nvSpPr>
          <p:spPr bwMode="auto">
            <a:xfrm>
              <a:off x="6834856" y="26915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142"/>
            <p:cNvSpPr>
              <a:spLocks noChangeArrowheads="1"/>
            </p:cNvSpPr>
            <p:nvPr/>
          </p:nvSpPr>
          <p:spPr bwMode="auto">
            <a:xfrm>
              <a:off x="6728495" y="282885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Rectangle 143"/>
            <p:cNvSpPr>
              <a:spLocks noChangeArrowheads="1"/>
            </p:cNvSpPr>
            <p:nvPr/>
          </p:nvSpPr>
          <p:spPr bwMode="auto">
            <a:xfrm>
              <a:off x="6312578" y="30392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Rectangle 144"/>
            <p:cNvSpPr>
              <a:spLocks noChangeArrowheads="1"/>
            </p:cNvSpPr>
            <p:nvPr/>
          </p:nvSpPr>
          <p:spPr bwMode="auto">
            <a:xfrm>
              <a:off x="6622925" y="366150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Rectangle 145"/>
            <p:cNvSpPr>
              <a:spLocks noChangeArrowheads="1"/>
            </p:cNvSpPr>
            <p:nvPr/>
          </p:nvSpPr>
          <p:spPr bwMode="auto">
            <a:xfrm>
              <a:off x="6246688" y="33963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Rectangle 146"/>
            <p:cNvSpPr>
              <a:spLocks noChangeArrowheads="1"/>
            </p:cNvSpPr>
            <p:nvPr/>
          </p:nvSpPr>
          <p:spPr bwMode="auto">
            <a:xfrm>
              <a:off x="6846763" y="226132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Rectangle 147"/>
            <p:cNvSpPr>
              <a:spLocks noChangeArrowheads="1"/>
            </p:cNvSpPr>
            <p:nvPr/>
          </p:nvSpPr>
          <p:spPr bwMode="auto">
            <a:xfrm>
              <a:off x="6849938" y="210336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148"/>
            <p:cNvSpPr>
              <a:spLocks noChangeArrowheads="1"/>
            </p:cNvSpPr>
            <p:nvPr/>
          </p:nvSpPr>
          <p:spPr bwMode="auto">
            <a:xfrm>
              <a:off x="6695950" y="165965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149"/>
            <p:cNvSpPr>
              <a:spLocks noChangeArrowheads="1"/>
            </p:cNvSpPr>
            <p:nvPr/>
          </p:nvSpPr>
          <p:spPr bwMode="auto">
            <a:xfrm>
              <a:off x="6760244" y="184619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151"/>
            <p:cNvSpPr>
              <a:spLocks noChangeArrowheads="1"/>
            </p:cNvSpPr>
            <p:nvPr/>
          </p:nvSpPr>
          <p:spPr bwMode="auto">
            <a:xfrm>
              <a:off x="6557044" y="188826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Rectangle 152"/>
            <p:cNvSpPr>
              <a:spLocks noChangeArrowheads="1"/>
            </p:cNvSpPr>
            <p:nvPr/>
          </p:nvSpPr>
          <p:spPr bwMode="auto">
            <a:xfrm>
              <a:off x="6528469" y="244706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Rectangle 153"/>
            <p:cNvSpPr>
              <a:spLocks noChangeArrowheads="1"/>
            </p:cNvSpPr>
            <p:nvPr/>
          </p:nvSpPr>
          <p:spPr bwMode="auto">
            <a:xfrm>
              <a:off x="6477678" y="212162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Rectangle 154"/>
            <p:cNvSpPr>
              <a:spLocks noChangeArrowheads="1"/>
            </p:cNvSpPr>
            <p:nvPr/>
          </p:nvSpPr>
          <p:spPr bwMode="auto">
            <a:xfrm>
              <a:off x="6370513" y="25931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155"/>
            <p:cNvSpPr>
              <a:spLocks noChangeArrowheads="1"/>
            </p:cNvSpPr>
            <p:nvPr/>
          </p:nvSpPr>
          <p:spPr bwMode="auto">
            <a:xfrm>
              <a:off x="6226853" y="230895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Rectangle 156"/>
            <p:cNvSpPr>
              <a:spLocks noChangeArrowheads="1"/>
            </p:cNvSpPr>
            <p:nvPr/>
          </p:nvSpPr>
          <p:spPr bwMode="auto">
            <a:xfrm>
              <a:off x="6161765" y="280107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Rectangle 157"/>
            <p:cNvSpPr>
              <a:spLocks noChangeArrowheads="1"/>
            </p:cNvSpPr>
            <p:nvPr/>
          </p:nvSpPr>
          <p:spPr bwMode="auto">
            <a:xfrm>
              <a:off x="6049044" y="34725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Rectangle 165"/>
            <p:cNvSpPr>
              <a:spLocks noChangeArrowheads="1"/>
            </p:cNvSpPr>
            <p:nvPr/>
          </p:nvSpPr>
          <p:spPr bwMode="auto">
            <a:xfrm>
              <a:off x="6388769" y="374802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Rectangle 166"/>
            <p:cNvSpPr>
              <a:spLocks noChangeArrowheads="1"/>
            </p:cNvSpPr>
            <p:nvPr/>
          </p:nvSpPr>
          <p:spPr bwMode="auto">
            <a:xfrm>
              <a:off x="6247482" y="384723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Rectangle 167"/>
            <p:cNvSpPr>
              <a:spLocks noChangeArrowheads="1"/>
            </p:cNvSpPr>
            <p:nvPr/>
          </p:nvSpPr>
          <p:spPr bwMode="auto">
            <a:xfrm>
              <a:off x="6144295" y="414806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99"/>
            <p:cNvSpPr>
              <a:spLocks noChangeArrowheads="1"/>
            </p:cNvSpPr>
            <p:nvPr/>
          </p:nvSpPr>
          <p:spPr bwMode="auto">
            <a:xfrm>
              <a:off x="7988175" y="4650568"/>
              <a:ext cx="8656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Bacteria/phages</a:t>
              </a:r>
            </a:p>
          </p:txBody>
        </p:sp>
        <p:sp>
          <p:nvSpPr>
            <p:cNvPr id="230" name="Freeform 100"/>
            <p:cNvSpPr>
              <a:spLocks/>
            </p:cNvSpPr>
            <p:nvPr/>
          </p:nvSpPr>
          <p:spPr bwMode="auto">
            <a:xfrm>
              <a:off x="7019800" y="4687077"/>
              <a:ext cx="965200" cy="87313"/>
            </a:xfrm>
            <a:custGeom>
              <a:avLst/>
              <a:gdLst>
                <a:gd name="T0" fmla="*/ 0 w 608"/>
                <a:gd name="T1" fmla="*/ 28 h 55"/>
                <a:gd name="T2" fmla="*/ 0 w 608"/>
                <a:gd name="T3" fmla="*/ 27 h 55"/>
                <a:gd name="T4" fmla="*/ 608 w 608"/>
                <a:gd name="T5" fmla="*/ 0 h 55"/>
                <a:gd name="T6" fmla="*/ 608 w 608"/>
                <a:gd name="T7" fmla="*/ 55 h 55"/>
                <a:gd name="T8" fmla="*/ 0 w 608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55">
                  <a:moveTo>
                    <a:pt x="0" y="28"/>
                  </a:moveTo>
                  <a:lnTo>
                    <a:pt x="0" y="27"/>
                  </a:lnTo>
                  <a:lnTo>
                    <a:pt x="608" y="0"/>
                  </a:lnTo>
                  <a:lnTo>
                    <a:pt x="608" y="5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31" name="Line 101"/>
            <p:cNvSpPr>
              <a:spLocks noChangeShapeType="1"/>
            </p:cNvSpPr>
            <p:nvPr/>
          </p:nvSpPr>
          <p:spPr bwMode="auto">
            <a:xfrm>
              <a:off x="6570538" y="4731527"/>
              <a:ext cx="446088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32" name="Rectangle 102"/>
            <p:cNvSpPr>
              <a:spLocks noChangeArrowheads="1"/>
            </p:cNvSpPr>
            <p:nvPr/>
          </p:nvSpPr>
          <p:spPr bwMode="auto">
            <a:xfrm>
              <a:off x="7938963" y="4790268"/>
              <a:ext cx="92333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c1 Afrsw9628216</a:t>
              </a:r>
            </a:p>
          </p:txBody>
        </p:sp>
        <p:sp>
          <p:nvSpPr>
            <p:cNvPr id="233" name="Freeform 103"/>
            <p:cNvSpPr>
              <a:spLocks/>
            </p:cNvSpPr>
            <p:nvPr/>
          </p:nvSpPr>
          <p:spPr bwMode="auto">
            <a:xfrm>
              <a:off x="6937250" y="4866464"/>
              <a:ext cx="998538" cy="61913"/>
            </a:xfrm>
            <a:custGeom>
              <a:avLst/>
              <a:gdLst>
                <a:gd name="T0" fmla="*/ 0 w 629"/>
                <a:gd name="T1" fmla="*/ 39 h 39"/>
                <a:gd name="T2" fmla="*/ 0 w 629"/>
                <a:gd name="T3" fmla="*/ 0 h 39"/>
                <a:gd name="T4" fmla="*/ 629 w 629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9" h="39">
                  <a:moveTo>
                    <a:pt x="0" y="39"/>
                  </a:moveTo>
                  <a:lnTo>
                    <a:pt x="0" y="0"/>
                  </a:lnTo>
                  <a:lnTo>
                    <a:pt x="629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34" name="Rectangle 104"/>
            <p:cNvSpPr>
              <a:spLocks noChangeArrowheads="1"/>
            </p:cNvSpPr>
            <p:nvPr/>
          </p:nvSpPr>
          <p:spPr bwMode="auto">
            <a:xfrm>
              <a:off x="7937375" y="492996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env141819145</a:t>
              </a:r>
            </a:p>
          </p:txBody>
        </p:sp>
        <p:sp>
          <p:nvSpPr>
            <p:cNvPr id="235" name="Freeform 105"/>
            <p:cNvSpPr>
              <a:spLocks/>
            </p:cNvSpPr>
            <p:nvPr/>
          </p:nvSpPr>
          <p:spPr bwMode="auto">
            <a:xfrm>
              <a:off x="6937250" y="4934727"/>
              <a:ext cx="996950" cy="61913"/>
            </a:xfrm>
            <a:custGeom>
              <a:avLst/>
              <a:gdLst>
                <a:gd name="T0" fmla="*/ 0 w 628"/>
                <a:gd name="T1" fmla="*/ 0 h 39"/>
                <a:gd name="T2" fmla="*/ 0 w 628"/>
                <a:gd name="T3" fmla="*/ 39 h 39"/>
                <a:gd name="T4" fmla="*/ 628 w 628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8" h="39">
                  <a:moveTo>
                    <a:pt x="0" y="0"/>
                  </a:moveTo>
                  <a:lnTo>
                    <a:pt x="0" y="39"/>
                  </a:lnTo>
                  <a:lnTo>
                    <a:pt x="628" y="3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36" name="Freeform 106"/>
            <p:cNvSpPr>
              <a:spLocks/>
            </p:cNvSpPr>
            <p:nvPr/>
          </p:nvSpPr>
          <p:spPr bwMode="auto">
            <a:xfrm>
              <a:off x="6567363" y="4834714"/>
              <a:ext cx="369888" cy="96838"/>
            </a:xfrm>
            <a:custGeom>
              <a:avLst/>
              <a:gdLst>
                <a:gd name="T0" fmla="*/ 0 w 233"/>
                <a:gd name="T1" fmla="*/ 0 h 61"/>
                <a:gd name="T2" fmla="*/ 0 w 233"/>
                <a:gd name="T3" fmla="*/ 61 h 61"/>
                <a:gd name="T4" fmla="*/ 233 w 2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3" h="61">
                  <a:moveTo>
                    <a:pt x="0" y="0"/>
                  </a:moveTo>
                  <a:lnTo>
                    <a:pt x="0" y="61"/>
                  </a:lnTo>
                  <a:lnTo>
                    <a:pt x="233" y="6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37" name="Line 107"/>
            <p:cNvSpPr>
              <a:spLocks noChangeShapeType="1"/>
            </p:cNvSpPr>
            <p:nvPr/>
          </p:nvSpPr>
          <p:spPr bwMode="auto">
            <a:xfrm>
              <a:off x="6567363" y="4731527"/>
              <a:ext cx="0" cy="96838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38" name="Freeform 108"/>
            <p:cNvSpPr>
              <a:spLocks/>
            </p:cNvSpPr>
            <p:nvPr/>
          </p:nvSpPr>
          <p:spPr bwMode="auto">
            <a:xfrm>
              <a:off x="6257925" y="4831539"/>
              <a:ext cx="309438" cy="378688"/>
            </a:xfrm>
            <a:custGeom>
              <a:avLst/>
              <a:gdLst>
                <a:gd name="T0" fmla="*/ 0 w 169"/>
                <a:gd name="T1" fmla="*/ 91 h 91"/>
                <a:gd name="T2" fmla="*/ 0 w 169"/>
                <a:gd name="T3" fmla="*/ 0 h 91"/>
                <a:gd name="T4" fmla="*/ 169 w 169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91">
                  <a:moveTo>
                    <a:pt x="0" y="91"/>
                  </a:moveTo>
                  <a:lnTo>
                    <a:pt x="0" y="0"/>
                  </a:lnTo>
                  <a:lnTo>
                    <a:pt x="169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39" name="Rectangle 109"/>
            <p:cNvSpPr>
              <a:spLocks noChangeArrowheads="1"/>
            </p:cNvSpPr>
            <p:nvPr/>
          </p:nvSpPr>
          <p:spPr bwMode="auto">
            <a:xfrm>
              <a:off x="7648450" y="5061729"/>
              <a:ext cx="97462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cs typeface="Arial" pitchFamily="34" charset="0"/>
                </a:rPr>
                <a:t>Ea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cs typeface="Arial" pitchFamily="34" charset="0"/>
                </a:rPr>
                <a:t> Dicdi66827189</a:t>
              </a:r>
            </a:p>
          </p:txBody>
        </p:sp>
        <p:sp>
          <p:nvSpPr>
            <p:cNvPr id="240" name="Freeform 110"/>
            <p:cNvSpPr>
              <a:spLocks/>
            </p:cNvSpPr>
            <p:nvPr/>
          </p:nvSpPr>
          <p:spPr bwMode="auto">
            <a:xfrm>
              <a:off x="6257925" y="4982352"/>
              <a:ext cx="1388938" cy="144463"/>
            </a:xfrm>
            <a:custGeom>
              <a:avLst/>
              <a:gdLst>
                <a:gd name="T0" fmla="*/ 0 w 849"/>
                <a:gd name="T1" fmla="*/ 0 h 91"/>
                <a:gd name="T2" fmla="*/ 0 w 849"/>
                <a:gd name="T3" fmla="*/ 91 h 91"/>
                <a:gd name="T4" fmla="*/ 849 w 849"/>
                <a:gd name="T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9" h="91">
                  <a:moveTo>
                    <a:pt x="0" y="0"/>
                  </a:moveTo>
                  <a:lnTo>
                    <a:pt x="0" y="91"/>
                  </a:lnTo>
                  <a:lnTo>
                    <a:pt x="849" y="9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42" name="Rectangle 112"/>
            <p:cNvSpPr>
              <a:spLocks noChangeArrowheads="1"/>
            </p:cNvSpPr>
            <p:nvPr/>
          </p:nvSpPr>
          <p:spPr bwMode="auto">
            <a:xfrm>
              <a:off x="7616700" y="5188730"/>
              <a:ext cx="76944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proteobacteria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Freeform 113"/>
            <p:cNvSpPr>
              <a:spLocks/>
            </p:cNvSpPr>
            <p:nvPr/>
          </p:nvSpPr>
          <p:spPr bwMode="auto">
            <a:xfrm>
              <a:off x="7067425" y="5220477"/>
              <a:ext cx="546100" cy="85725"/>
            </a:xfrm>
            <a:custGeom>
              <a:avLst/>
              <a:gdLst>
                <a:gd name="T0" fmla="*/ 0 w 344"/>
                <a:gd name="T1" fmla="*/ 28 h 54"/>
                <a:gd name="T2" fmla="*/ 0 w 344"/>
                <a:gd name="T3" fmla="*/ 26 h 54"/>
                <a:gd name="T4" fmla="*/ 344 w 344"/>
                <a:gd name="T5" fmla="*/ 0 h 54"/>
                <a:gd name="T6" fmla="*/ 344 w 344"/>
                <a:gd name="T7" fmla="*/ 54 h 54"/>
                <a:gd name="T8" fmla="*/ 0 w 344"/>
                <a:gd name="T9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4">
                  <a:moveTo>
                    <a:pt x="0" y="28"/>
                  </a:moveTo>
                  <a:lnTo>
                    <a:pt x="0" y="26"/>
                  </a:lnTo>
                  <a:lnTo>
                    <a:pt x="344" y="0"/>
                  </a:lnTo>
                  <a:lnTo>
                    <a:pt x="344" y="54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44" name="Line 114"/>
            <p:cNvSpPr>
              <a:spLocks noChangeShapeType="1"/>
            </p:cNvSpPr>
            <p:nvPr/>
          </p:nvSpPr>
          <p:spPr bwMode="auto">
            <a:xfrm>
              <a:off x="6391150" y="5263339"/>
              <a:ext cx="674688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45" name="Rectangle 115"/>
            <p:cNvSpPr>
              <a:spLocks noChangeArrowheads="1"/>
            </p:cNvSpPr>
            <p:nvPr/>
          </p:nvSpPr>
          <p:spPr bwMode="auto">
            <a:xfrm>
              <a:off x="7627813" y="5330017"/>
              <a:ext cx="60914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Eukaryotes</a:t>
              </a:r>
            </a:p>
          </p:txBody>
        </p:sp>
        <p:sp>
          <p:nvSpPr>
            <p:cNvPr id="246" name="Freeform 116"/>
            <p:cNvSpPr>
              <a:spLocks/>
            </p:cNvSpPr>
            <p:nvPr/>
          </p:nvSpPr>
          <p:spPr bwMode="auto">
            <a:xfrm>
              <a:off x="6592763" y="5355414"/>
              <a:ext cx="1031875" cy="98425"/>
            </a:xfrm>
            <a:custGeom>
              <a:avLst/>
              <a:gdLst>
                <a:gd name="T0" fmla="*/ 0 w 650"/>
                <a:gd name="T1" fmla="*/ 32 h 62"/>
                <a:gd name="T2" fmla="*/ 0 w 650"/>
                <a:gd name="T3" fmla="*/ 30 h 62"/>
                <a:gd name="T4" fmla="*/ 650 w 650"/>
                <a:gd name="T5" fmla="*/ 0 h 62"/>
                <a:gd name="T6" fmla="*/ 650 w 650"/>
                <a:gd name="T7" fmla="*/ 62 h 62"/>
                <a:gd name="T8" fmla="*/ 0 w 650"/>
                <a:gd name="T9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2">
                  <a:moveTo>
                    <a:pt x="0" y="32"/>
                  </a:moveTo>
                  <a:lnTo>
                    <a:pt x="0" y="30"/>
                  </a:lnTo>
                  <a:lnTo>
                    <a:pt x="650" y="0"/>
                  </a:lnTo>
                  <a:lnTo>
                    <a:pt x="650" y="6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47" name="Line 117"/>
            <p:cNvSpPr>
              <a:spLocks noChangeShapeType="1"/>
            </p:cNvSpPr>
            <p:nvPr/>
          </p:nvSpPr>
          <p:spPr bwMode="auto">
            <a:xfrm>
              <a:off x="6391150" y="5404627"/>
              <a:ext cx="198438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48" name="Line 118"/>
            <p:cNvSpPr>
              <a:spLocks noChangeShapeType="1"/>
            </p:cNvSpPr>
            <p:nvPr/>
          </p:nvSpPr>
          <p:spPr bwMode="auto">
            <a:xfrm>
              <a:off x="6387975" y="5263339"/>
              <a:ext cx="0" cy="68263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49" name="Line 119"/>
            <p:cNvSpPr>
              <a:spLocks noChangeShapeType="1"/>
            </p:cNvSpPr>
            <p:nvPr/>
          </p:nvSpPr>
          <p:spPr bwMode="auto">
            <a:xfrm>
              <a:off x="6387975" y="5336364"/>
              <a:ext cx="0" cy="68263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50" name="Freeform 120"/>
            <p:cNvSpPr>
              <a:spLocks/>
            </p:cNvSpPr>
            <p:nvPr/>
          </p:nvSpPr>
          <p:spPr bwMode="auto">
            <a:xfrm>
              <a:off x="6257800" y="5158564"/>
              <a:ext cx="130175" cy="174625"/>
            </a:xfrm>
            <a:custGeom>
              <a:avLst/>
              <a:gdLst>
                <a:gd name="T0" fmla="*/ 0 w 82"/>
                <a:gd name="T1" fmla="*/ 0 h 110"/>
                <a:gd name="T2" fmla="*/ 0 w 82"/>
                <a:gd name="T3" fmla="*/ 110 h 110"/>
                <a:gd name="T4" fmla="*/ 82 w 82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110">
                  <a:moveTo>
                    <a:pt x="0" y="0"/>
                  </a:moveTo>
                  <a:lnTo>
                    <a:pt x="0" y="110"/>
                  </a:lnTo>
                  <a:lnTo>
                    <a:pt x="82" y="11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51" name="Freeform 121"/>
            <p:cNvSpPr>
              <a:spLocks/>
            </p:cNvSpPr>
            <p:nvPr/>
          </p:nvSpPr>
          <p:spPr bwMode="auto">
            <a:xfrm>
              <a:off x="6199063" y="5088783"/>
              <a:ext cx="58738" cy="258694"/>
            </a:xfrm>
            <a:custGeom>
              <a:avLst/>
              <a:gdLst>
                <a:gd name="T0" fmla="*/ 0 w 37"/>
                <a:gd name="T1" fmla="*/ 121 h 121"/>
                <a:gd name="T2" fmla="*/ 0 w 37"/>
                <a:gd name="T3" fmla="*/ 0 h 121"/>
                <a:gd name="T4" fmla="*/ 37 w 37"/>
                <a:gd name="T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21">
                  <a:moveTo>
                    <a:pt x="0" y="121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52" name="Rectangle 122"/>
            <p:cNvSpPr>
              <a:spLocks noChangeArrowheads="1"/>
            </p:cNvSpPr>
            <p:nvPr/>
          </p:nvSpPr>
          <p:spPr bwMode="auto">
            <a:xfrm>
              <a:off x="7380163" y="5471305"/>
              <a:ext cx="10259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Eukaryotes (plants)</a:t>
              </a:r>
            </a:p>
          </p:txBody>
        </p:sp>
        <p:sp>
          <p:nvSpPr>
            <p:cNvPr id="253" name="Freeform 123"/>
            <p:cNvSpPr>
              <a:spLocks/>
            </p:cNvSpPr>
            <p:nvPr/>
          </p:nvSpPr>
          <p:spPr bwMode="auto">
            <a:xfrm>
              <a:off x="6943600" y="5530039"/>
              <a:ext cx="433388" cy="31750"/>
            </a:xfrm>
            <a:custGeom>
              <a:avLst/>
              <a:gdLst>
                <a:gd name="T0" fmla="*/ 0 w 273"/>
                <a:gd name="T1" fmla="*/ 11 h 20"/>
                <a:gd name="T2" fmla="*/ 0 w 273"/>
                <a:gd name="T3" fmla="*/ 9 h 20"/>
                <a:gd name="T4" fmla="*/ 273 w 273"/>
                <a:gd name="T5" fmla="*/ 0 h 20"/>
                <a:gd name="T6" fmla="*/ 273 w 273"/>
                <a:gd name="T7" fmla="*/ 20 h 20"/>
                <a:gd name="T8" fmla="*/ 0 w 273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20">
                  <a:moveTo>
                    <a:pt x="0" y="11"/>
                  </a:moveTo>
                  <a:lnTo>
                    <a:pt x="0" y="9"/>
                  </a:lnTo>
                  <a:lnTo>
                    <a:pt x="273" y="0"/>
                  </a:lnTo>
                  <a:lnTo>
                    <a:pt x="273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54" name="Line 124"/>
            <p:cNvSpPr>
              <a:spLocks noChangeShapeType="1"/>
            </p:cNvSpPr>
            <p:nvPr/>
          </p:nvSpPr>
          <p:spPr bwMode="auto">
            <a:xfrm>
              <a:off x="6200650" y="5545914"/>
              <a:ext cx="739775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55" name="Line 126"/>
            <p:cNvSpPr>
              <a:spLocks noChangeShapeType="1"/>
            </p:cNvSpPr>
            <p:nvPr/>
          </p:nvSpPr>
          <p:spPr bwMode="auto">
            <a:xfrm>
              <a:off x="6199063" y="5352239"/>
              <a:ext cx="0" cy="19367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56" name="Line 127"/>
            <p:cNvSpPr>
              <a:spLocks noChangeShapeType="1"/>
            </p:cNvSpPr>
            <p:nvPr/>
          </p:nvSpPr>
          <p:spPr bwMode="auto">
            <a:xfrm>
              <a:off x="6133975" y="5350652"/>
              <a:ext cx="65088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58" name="Rectangle 129"/>
            <p:cNvSpPr>
              <a:spLocks noChangeArrowheads="1"/>
            </p:cNvSpPr>
            <p:nvPr/>
          </p:nvSpPr>
          <p:spPr bwMode="auto">
            <a:xfrm>
              <a:off x="6921375" y="463786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9" name="Rectangle 130"/>
            <p:cNvSpPr>
              <a:spLocks noChangeArrowheads="1"/>
            </p:cNvSpPr>
            <p:nvPr/>
          </p:nvSpPr>
          <p:spPr bwMode="auto">
            <a:xfrm>
              <a:off x="6745165" y="493552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Rectangle 131"/>
            <p:cNvSpPr>
              <a:spLocks noChangeArrowheads="1"/>
            </p:cNvSpPr>
            <p:nvPr/>
          </p:nvSpPr>
          <p:spPr bwMode="auto">
            <a:xfrm>
              <a:off x="6385594" y="473232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Rectangle 133"/>
            <p:cNvSpPr>
              <a:spLocks noChangeArrowheads="1"/>
            </p:cNvSpPr>
            <p:nvPr/>
          </p:nvSpPr>
          <p:spPr bwMode="auto">
            <a:xfrm>
              <a:off x="6915820" y="516412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134"/>
            <p:cNvSpPr>
              <a:spLocks noChangeArrowheads="1"/>
            </p:cNvSpPr>
            <p:nvPr/>
          </p:nvSpPr>
          <p:spPr bwMode="auto">
            <a:xfrm>
              <a:off x="6469731" y="54117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Rectangle 135"/>
            <p:cNvSpPr>
              <a:spLocks noChangeArrowheads="1"/>
            </p:cNvSpPr>
            <p:nvPr/>
          </p:nvSpPr>
          <p:spPr bwMode="auto">
            <a:xfrm>
              <a:off x="6208588" y="533715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Rectangle 136"/>
            <p:cNvSpPr>
              <a:spLocks noChangeArrowheads="1"/>
            </p:cNvSpPr>
            <p:nvPr/>
          </p:nvSpPr>
          <p:spPr bwMode="auto">
            <a:xfrm>
              <a:off x="6080794" y="499425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Rectangle 137"/>
            <p:cNvSpPr>
              <a:spLocks noChangeArrowheads="1"/>
            </p:cNvSpPr>
            <p:nvPr/>
          </p:nvSpPr>
          <p:spPr bwMode="auto">
            <a:xfrm>
              <a:off x="6788026" y="554829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8" name="Group 417"/>
            <p:cNvGrpSpPr/>
            <p:nvPr/>
          </p:nvGrpSpPr>
          <p:grpSpPr>
            <a:xfrm>
              <a:off x="6219664" y="5768275"/>
              <a:ext cx="209550" cy="147409"/>
              <a:chOff x="6418138" y="5782452"/>
              <a:chExt cx="209550" cy="147409"/>
            </a:xfrm>
          </p:grpSpPr>
          <p:sp>
            <p:nvSpPr>
              <p:cNvPr id="296" name="Line 168"/>
              <p:cNvSpPr>
                <a:spLocks noChangeShapeType="1"/>
              </p:cNvSpPr>
              <p:nvPr/>
            </p:nvSpPr>
            <p:spPr bwMode="auto">
              <a:xfrm>
                <a:off x="6418138" y="5804677"/>
                <a:ext cx="209550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7" name="Line 169"/>
              <p:cNvSpPr>
                <a:spLocks noChangeShapeType="1"/>
              </p:cNvSpPr>
              <p:nvPr/>
            </p:nvSpPr>
            <p:spPr bwMode="auto">
              <a:xfrm>
                <a:off x="6418138" y="5782452"/>
                <a:ext cx="0" cy="4445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8" name="Line 170"/>
              <p:cNvSpPr>
                <a:spLocks noChangeShapeType="1"/>
              </p:cNvSpPr>
              <p:nvPr/>
            </p:nvSpPr>
            <p:spPr bwMode="auto">
              <a:xfrm>
                <a:off x="6627688" y="5782452"/>
                <a:ext cx="0" cy="4445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9" name="Rectangle 171"/>
              <p:cNvSpPr>
                <a:spLocks noChangeArrowheads="1"/>
              </p:cNvSpPr>
              <p:nvPr/>
            </p:nvSpPr>
            <p:spPr bwMode="auto">
              <a:xfrm>
                <a:off x="6480050" y="5822139"/>
                <a:ext cx="12503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6" name="Group 415"/>
            <p:cNvGrpSpPr/>
            <p:nvPr/>
          </p:nvGrpSpPr>
          <p:grpSpPr>
            <a:xfrm>
              <a:off x="6312569" y="4075072"/>
              <a:ext cx="2342178" cy="548077"/>
              <a:chOff x="6312569" y="4336982"/>
              <a:chExt cx="2342178" cy="548077"/>
            </a:xfrm>
          </p:grpSpPr>
          <p:sp>
            <p:nvSpPr>
              <p:cNvPr id="209" name="Rectangle 79"/>
              <p:cNvSpPr>
                <a:spLocks noChangeArrowheads="1"/>
              </p:cNvSpPr>
              <p:nvPr/>
            </p:nvSpPr>
            <p:spPr bwMode="auto">
              <a:xfrm>
                <a:off x="7359521" y="4363178"/>
                <a:ext cx="1295226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Eukaryotes (green algae)</a:t>
                </a:r>
              </a:p>
            </p:txBody>
          </p:sp>
          <p:sp>
            <p:nvSpPr>
              <p:cNvPr id="211" name="Freeform 81"/>
              <p:cNvSpPr>
                <a:spLocks/>
              </p:cNvSpPr>
              <p:nvPr/>
            </p:nvSpPr>
            <p:spPr bwMode="auto">
              <a:xfrm>
                <a:off x="6494338" y="4443333"/>
                <a:ext cx="442913" cy="217488"/>
              </a:xfrm>
              <a:custGeom>
                <a:avLst/>
                <a:gdLst>
                  <a:gd name="T0" fmla="*/ 0 w 279"/>
                  <a:gd name="T1" fmla="*/ 137 h 137"/>
                  <a:gd name="T2" fmla="*/ 0 w 279"/>
                  <a:gd name="T3" fmla="*/ 0 h 137"/>
                  <a:gd name="T4" fmla="*/ 279 w 279"/>
                  <a:gd name="T5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9" h="137">
                    <a:moveTo>
                      <a:pt x="0" y="137"/>
                    </a:moveTo>
                    <a:lnTo>
                      <a:pt x="0" y="0"/>
                    </a:lnTo>
                    <a:lnTo>
                      <a:pt x="279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12" name="Rectangle 82"/>
              <p:cNvSpPr>
                <a:spLocks noChangeArrowheads="1"/>
              </p:cNvSpPr>
              <p:nvPr/>
            </p:nvSpPr>
            <p:spPr bwMode="auto">
              <a:xfrm>
                <a:off x="7061075" y="4493353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env142361341</a:t>
                </a:r>
              </a:p>
            </p:txBody>
          </p:sp>
          <p:sp>
            <p:nvSpPr>
              <p:cNvPr id="213" name="Freeform 83"/>
              <p:cNvSpPr>
                <a:spLocks/>
              </p:cNvSpPr>
              <p:nvPr/>
            </p:nvSpPr>
            <p:spPr bwMode="auto">
              <a:xfrm>
                <a:off x="6832475" y="4564788"/>
                <a:ext cx="225425" cy="61913"/>
              </a:xfrm>
              <a:custGeom>
                <a:avLst/>
                <a:gdLst>
                  <a:gd name="T0" fmla="*/ 0 w 142"/>
                  <a:gd name="T1" fmla="*/ 39 h 39"/>
                  <a:gd name="T2" fmla="*/ 0 w 142"/>
                  <a:gd name="T3" fmla="*/ 0 h 39"/>
                  <a:gd name="T4" fmla="*/ 142 w 142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39">
                    <a:moveTo>
                      <a:pt x="0" y="39"/>
                    </a:moveTo>
                    <a:lnTo>
                      <a:pt x="0" y="0"/>
                    </a:lnTo>
                    <a:lnTo>
                      <a:pt x="142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14" name="Rectangle 84"/>
              <p:cNvSpPr>
                <a:spLocks noChangeArrowheads="1"/>
              </p:cNvSpPr>
              <p:nvPr/>
            </p:nvSpPr>
            <p:spPr bwMode="auto">
              <a:xfrm>
                <a:off x="7035675" y="4618766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env143316185</a:t>
                </a:r>
              </a:p>
            </p:txBody>
          </p:sp>
          <p:sp>
            <p:nvSpPr>
              <p:cNvPr id="215" name="Freeform 85"/>
              <p:cNvSpPr>
                <a:spLocks/>
              </p:cNvSpPr>
              <p:nvPr/>
            </p:nvSpPr>
            <p:spPr bwMode="auto">
              <a:xfrm>
                <a:off x="6832475" y="4631463"/>
                <a:ext cx="201613" cy="63500"/>
              </a:xfrm>
              <a:custGeom>
                <a:avLst/>
                <a:gdLst>
                  <a:gd name="T0" fmla="*/ 0 w 127"/>
                  <a:gd name="T1" fmla="*/ 0 h 40"/>
                  <a:gd name="T2" fmla="*/ 0 w 127"/>
                  <a:gd name="T3" fmla="*/ 40 h 40"/>
                  <a:gd name="T4" fmla="*/ 127 w 127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40">
                    <a:moveTo>
                      <a:pt x="0" y="0"/>
                    </a:moveTo>
                    <a:lnTo>
                      <a:pt x="0" y="40"/>
                    </a:lnTo>
                    <a:lnTo>
                      <a:pt x="127" y="4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16" name="Freeform 86"/>
              <p:cNvSpPr>
                <a:spLocks/>
              </p:cNvSpPr>
              <p:nvPr/>
            </p:nvSpPr>
            <p:spPr bwMode="auto">
              <a:xfrm>
                <a:off x="6624513" y="4629875"/>
                <a:ext cx="207963" cy="142875"/>
              </a:xfrm>
              <a:custGeom>
                <a:avLst/>
                <a:gdLst>
                  <a:gd name="T0" fmla="*/ 0 w 131"/>
                  <a:gd name="T1" fmla="*/ 90 h 90"/>
                  <a:gd name="T2" fmla="*/ 0 w 131"/>
                  <a:gd name="T3" fmla="*/ 0 h 90"/>
                  <a:gd name="T4" fmla="*/ 131 w 131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1" h="90">
                    <a:moveTo>
                      <a:pt x="0" y="90"/>
                    </a:moveTo>
                    <a:lnTo>
                      <a:pt x="0" y="0"/>
                    </a:lnTo>
                    <a:lnTo>
                      <a:pt x="131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17" name="Rectangle 87"/>
              <p:cNvSpPr>
                <a:spLocks noChangeArrowheads="1"/>
              </p:cNvSpPr>
              <p:nvPr/>
            </p:nvSpPr>
            <p:spPr bwMode="auto">
              <a:xfrm>
                <a:off x="6903115" y="4746560"/>
                <a:ext cx="75661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 err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Prasinoviruses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Freeform 94"/>
              <p:cNvSpPr>
                <a:spLocks/>
              </p:cNvSpPr>
              <p:nvPr/>
            </p:nvSpPr>
            <p:spPr bwMode="auto">
              <a:xfrm>
                <a:off x="6624512" y="4757738"/>
                <a:ext cx="47751" cy="69057"/>
              </a:xfrm>
              <a:custGeom>
                <a:avLst/>
                <a:gdLst>
                  <a:gd name="T0" fmla="*/ 0 w 24"/>
                  <a:gd name="T1" fmla="*/ 0 h 90"/>
                  <a:gd name="T2" fmla="*/ 0 w 24"/>
                  <a:gd name="T3" fmla="*/ 90 h 90"/>
                  <a:gd name="T4" fmla="*/ 24 w 24"/>
                  <a:gd name="T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90">
                    <a:moveTo>
                      <a:pt x="0" y="0"/>
                    </a:moveTo>
                    <a:lnTo>
                      <a:pt x="0" y="90"/>
                    </a:lnTo>
                    <a:lnTo>
                      <a:pt x="24" y="9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25" name="Freeform 95"/>
              <p:cNvSpPr>
                <a:spLocks/>
              </p:cNvSpPr>
              <p:nvPr/>
            </p:nvSpPr>
            <p:spPr bwMode="auto">
              <a:xfrm>
                <a:off x="6494338" y="4558438"/>
                <a:ext cx="130175" cy="173106"/>
              </a:xfrm>
              <a:custGeom>
                <a:avLst/>
                <a:gdLst>
                  <a:gd name="T0" fmla="*/ 0 w 82"/>
                  <a:gd name="T1" fmla="*/ 0 h 137"/>
                  <a:gd name="T2" fmla="*/ 0 w 82"/>
                  <a:gd name="T3" fmla="*/ 137 h 137"/>
                  <a:gd name="T4" fmla="*/ 82 w 82"/>
                  <a:gd name="T5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137">
                    <a:moveTo>
                      <a:pt x="0" y="0"/>
                    </a:moveTo>
                    <a:lnTo>
                      <a:pt x="0" y="137"/>
                    </a:lnTo>
                    <a:lnTo>
                      <a:pt x="82" y="137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87" name="Rectangle 159"/>
              <p:cNvSpPr>
                <a:spLocks noChangeArrowheads="1"/>
              </p:cNvSpPr>
              <p:nvPr/>
            </p:nvSpPr>
            <p:spPr bwMode="auto">
              <a:xfrm>
                <a:off x="6761832" y="4336982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8" name="Rectangle 160"/>
              <p:cNvSpPr>
                <a:spLocks noChangeArrowheads="1"/>
              </p:cNvSpPr>
              <p:nvPr/>
            </p:nvSpPr>
            <p:spPr bwMode="auto">
              <a:xfrm>
                <a:off x="6647532" y="453145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1" name="Rectangle 163"/>
              <p:cNvSpPr>
                <a:spLocks noChangeArrowheads="1"/>
              </p:cNvSpPr>
              <p:nvPr/>
            </p:nvSpPr>
            <p:spPr bwMode="auto">
              <a:xfrm>
                <a:off x="6441950" y="473544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2" name="Rectangle 164"/>
              <p:cNvSpPr>
                <a:spLocks noChangeArrowheads="1"/>
              </p:cNvSpPr>
              <p:nvPr/>
            </p:nvSpPr>
            <p:spPr bwMode="auto">
              <a:xfrm>
                <a:off x="6312569" y="4597332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4" name="Freeform 59"/>
              <p:cNvSpPr>
                <a:spLocks/>
              </p:cNvSpPr>
              <p:nvPr/>
            </p:nvSpPr>
            <p:spPr bwMode="auto">
              <a:xfrm>
                <a:off x="6938042" y="4419851"/>
                <a:ext cx="367631" cy="45719"/>
              </a:xfrm>
              <a:custGeom>
                <a:avLst/>
                <a:gdLst>
                  <a:gd name="T0" fmla="*/ 0 w 156"/>
                  <a:gd name="T1" fmla="*/ 11 h 21"/>
                  <a:gd name="T2" fmla="*/ 0 w 156"/>
                  <a:gd name="T3" fmla="*/ 10 h 21"/>
                  <a:gd name="T4" fmla="*/ 156 w 156"/>
                  <a:gd name="T5" fmla="*/ 0 h 21"/>
                  <a:gd name="T6" fmla="*/ 156 w 156"/>
                  <a:gd name="T7" fmla="*/ 21 h 21"/>
                  <a:gd name="T8" fmla="*/ 0 w 156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21">
                    <a:moveTo>
                      <a:pt x="0" y="11"/>
                    </a:moveTo>
                    <a:lnTo>
                      <a:pt x="0" y="10"/>
                    </a:lnTo>
                    <a:lnTo>
                      <a:pt x="156" y="0"/>
                    </a:lnTo>
                    <a:lnTo>
                      <a:pt x="156" y="2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65" name="Freeform 59"/>
              <p:cNvSpPr>
                <a:spLocks/>
              </p:cNvSpPr>
              <p:nvPr/>
            </p:nvSpPr>
            <p:spPr bwMode="auto">
              <a:xfrm>
                <a:off x="6664199" y="4803232"/>
                <a:ext cx="186657" cy="45719"/>
              </a:xfrm>
              <a:custGeom>
                <a:avLst/>
                <a:gdLst>
                  <a:gd name="T0" fmla="*/ 0 w 156"/>
                  <a:gd name="T1" fmla="*/ 11 h 21"/>
                  <a:gd name="T2" fmla="*/ 0 w 156"/>
                  <a:gd name="T3" fmla="*/ 10 h 21"/>
                  <a:gd name="T4" fmla="*/ 156 w 156"/>
                  <a:gd name="T5" fmla="*/ 0 h 21"/>
                  <a:gd name="T6" fmla="*/ 156 w 156"/>
                  <a:gd name="T7" fmla="*/ 21 h 21"/>
                  <a:gd name="T8" fmla="*/ 0 w 156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21">
                    <a:moveTo>
                      <a:pt x="0" y="11"/>
                    </a:moveTo>
                    <a:lnTo>
                      <a:pt x="0" y="10"/>
                    </a:lnTo>
                    <a:lnTo>
                      <a:pt x="156" y="0"/>
                    </a:lnTo>
                    <a:lnTo>
                      <a:pt x="156" y="2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</p:grpSp>
      </p:grpSp>
      <p:sp>
        <p:nvSpPr>
          <p:cNvPr id="286" name="Rectangle 285"/>
          <p:cNvSpPr>
            <a:spLocks noChangeArrowheads="1"/>
          </p:cNvSpPr>
          <p:nvPr/>
        </p:nvSpPr>
        <p:spPr bwMode="auto">
          <a:xfrm>
            <a:off x="108858" y="130628"/>
            <a:ext cx="50527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 Fig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4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  <a:cs typeface="Arial" pitchFamily="34" charset="0"/>
              </a:rPr>
              <a:t>- DNA replication, recombination and repair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9" name="Group 288"/>
          <p:cNvGrpSpPr/>
          <p:nvPr/>
        </p:nvGrpSpPr>
        <p:grpSpPr>
          <a:xfrm>
            <a:off x="5173403" y="1630310"/>
            <a:ext cx="634490" cy="506813"/>
            <a:chOff x="408897" y="1526041"/>
            <a:chExt cx="634490" cy="506813"/>
          </a:xfrm>
        </p:grpSpPr>
        <p:sp>
          <p:nvSpPr>
            <p:cNvPr id="290" name="Rectangle 289"/>
            <p:cNvSpPr>
              <a:spLocks noChangeArrowheads="1"/>
            </p:cNvSpPr>
            <p:nvPr/>
          </p:nvSpPr>
          <p:spPr bwMode="auto">
            <a:xfrm>
              <a:off x="408897" y="1526041"/>
              <a:ext cx="53078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lake1</a:t>
              </a:r>
            </a:p>
          </p:txBody>
        </p:sp>
        <p:cxnSp>
          <p:nvCxnSpPr>
            <p:cNvPr id="300" name="Straight Connector 299"/>
            <p:cNvCxnSpPr/>
            <p:nvPr/>
          </p:nvCxnSpPr>
          <p:spPr>
            <a:xfrm>
              <a:off x="652463" y="1766888"/>
              <a:ext cx="390924" cy="265966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1" name="Group 300"/>
          <p:cNvGrpSpPr/>
          <p:nvPr/>
        </p:nvGrpSpPr>
        <p:grpSpPr>
          <a:xfrm>
            <a:off x="4932950" y="2024558"/>
            <a:ext cx="760820" cy="382020"/>
            <a:chOff x="572665" y="1503825"/>
            <a:chExt cx="470722" cy="529029"/>
          </a:xfrm>
        </p:grpSpPr>
        <p:sp>
          <p:nvSpPr>
            <p:cNvPr id="320" name="Rectangle 319"/>
            <p:cNvSpPr>
              <a:spLocks noChangeArrowheads="1"/>
            </p:cNvSpPr>
            <p:nvPr/>
          </p:nvSpPr>
          <p:spPr bwMode="auto">
            <a:xfrm>
              <a:off x="572665" y="1503825"/>
              <a:ext cx="328399" cy="34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lake2</a:t>
              </a:r>
            </a:p>
          </p:txBody>
        </p:sp>
        <p:cxnSp>
          <p:nvCxnSpPr>
            <p:cNvPr id="321" name="Straight Connector 320"/>
            <p:cNvCxnSpPr/>
            <p:nvPr/>
          </p:nvCxnSpPr>
          <p:spPr>
            <a:xfrm>
              <a:off x="777694" y="1836015"/>
              <a:ext cx="265693" cy="196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2" name="Group 321"/>
          <p:cNvGrpSpPr/>
          <p:nvPr/>
        </p:nvGrpSpPr>
        <p:grpSpPr>
          <a:xfrm>
            <a:off x="5133473" y="4149384"/>
            <a:ext cx="717382" cy="246221"/>
            <a:chOff x="552763" y="1739436"/>
            <a:chExt cx="490624" cy="344766"/>
          </a:xfrm>
        </p:grpSpPr>
        <p:sp>
          <p:nvSpPr>
            <p:cNvPr id="323" name="Rectangle 322"/>
            <p:cNvSpPr>
              <a:spLocks noChangeArrowheads="1"/>
            </p:cNvSpPr>
            <p:nvPr/>
          </p:nvSpPr>
          <p:spPr bwMode="auto">
            <a:xfrm>
              <a:off x="552763" y="1739436"/>
              <a:ext cx="253762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</a:t>
              </a:r>
            </a:p>
          </p:txBody>
        </p:sp>
        <p:cxnSp>
          <p:nvCxnSpPr>
            <p:cNvPr id="324" name="Straight Connector 323"/>
            <p:cNvCxnSpPr/>
            <p:nvPr/>
          </p:nvCxnSpPr>
          <p:spPr>
            <a:xfrm>
              <a:off x="689905" y="1960556"/>
              <a:ext cx="353482" cy="72298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80738" y="1427333"/>
            <a:ext cx="3810822" cy="3844746"/>
            <a:chOff x="280738" y="1756194"/>
            <a:chExt cx="3810822" cy="3844746"/>
          </a:xfrm>
        </p:grpSpPr>
        <p:grpSp>
          <p:nvGrpSpPr>
            <p:cNvPr id="4255" name="Group 4254"/>
            <p:cNvGrpSpPr/>
            <p:nvPr/>
          </p:nvGrpSpPr>
          <p:grpSpPr>
            <a:xfrm>
              <a:off x="738437" y="1756194"/>
              <a:ext cx="3353123" cy="3844746"/>
              <a:chOff x="568325" y="1441450"/>
              <a:chExt cx="3353123" cy="3844746"/>
            </a:xfrm>
          </p:grpSpPr>
          <p:sp>
            <p:nvSpPr>
              <p:cNvPr id="302" name="Rectangle 116"/>
              <p:cNvSpPr>
                <a:spLocks noChangeArrowheads="1"/>
              </p:cNvSpPr>
              <p:nvPr/>
            </p:nvSpPr>
            <p:spPr bwMode="auto">
              <a:xfrm>
                <a:off x="1420813" y="1467475"/>
                <a:ext cx="137858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environmental </a:t>
                </a:r>
                <a:r>
                  <a:rPr lang="en-US" sz="900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sequences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" name="Freeform 117"/>
              <p:cNvSpPr>
                <a:spLocks/>
              </p:cNvSpPr>
              <p:nvPr/>
            </p:nvSpPr>
            <p:spPr bwMode="auto">
              <a:xfrm>
                <a:off x="1203325" y="1512888"/>
                <a:ext cx="214313" cy="44450"/>
              </a:xfrm>
              <a:custGeom>
                <a:avLst/>
                <a:gdLst>
                  <a:gd name="T0" fmla="*/ 0 w 135"/>
                  <a:gd name="T1" fmla="*/ 15 h 28"/>
                  <a:gd name="T2" fmla="*/ 0 w 135"/>
                  <a:gd name="T3" fmla="*/ 13 h 28"/>
                  <a:gd name="T4" fmla="*/ 135 w 135"/>
                  <a:gd name="T5" fmla="*/ 0 h 28"/>
                  <a:gd name="T6" fmla="*/ 135 w 135"/>
                  <a:gd name="T7" fmla="*/ 28 h 28"/>
                  <a:gd name="T8" fmla="*/ 0 w 135"/>
                  <a:gd name="T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28">
                    <a:moveTo>
                      <a:pt x="0" y="15"/>
                    </a:moveTo>
                    <a:lnTo>
                      <a:pt x="0" y="13"/>
                    </a:lnTo>
                    <a:lnTo>
                      <a:pt x="135" y="0"/>
                    </a:lnTo>
                    <a:lnTo>
                      <a:pt x="135" y="2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4" name="Line 118"/>
              <p:cNvSpPr>
                <a:spLocks noChangeShapeType="1"/>
              </p:cNvSpPr>
              <p:nvPr/>
            </p:nvSpPr>
            <p:spPr bwMode="auto">
              <a:xfrm>
                <a:off x="1125538" y="1535113"/>
                <a:ext cx="74613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5" name="Rectangle 119"/>
              <p:cNvSpPr>
                <a:spLocks noChangeArrowheads="1"/>
              </p:cNvSpPr>
              <p:nvPr/>
            </p:nvSpPr>
            <p:spPr bwMode="auto">
              <a:xfrm>
                <a:off x="1393825" y="1608763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Phaglob357289831</a:t>
                </a:r>
              </a:p>
            </p:txBody>
          </p:sp>
          <p:sp>
            <p:nvSpPr>
              <p:cNvPr id="306" name="Freeform 120"/>
              <p:cNvSpPr>
                <a:spLocks/>
              </p:cNvSpPr>
              <p:nvPr/>
            </p:nvSpPr>
            <p:spPr bwMode="auto">
              <a:xfrm>
                <a:off x="1122363" y="1606550"/>
                <a:ext cx="269875" cy="66675"/>
              </a:xfrm>
              <a:custGeom>
                <a:avLst/>
                <a:gdLst>
                  <a:gd name="T0" fmla="*/ 0 w 170"/>
                  <a:gd name="T1" fmla="*/ 0 h 42"/>
                  <a:gd name="T2" fmla="*/ 0 w 170"/>
                  <a:gd name="T3" fmla="*/ 42 h 42"/>
                  <a:gd name="T4" fmla="*/ 170 w 170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42">
                    <a:moveTo>
                      <a:pt x="0" y="0"/>
                    </a:moveTo>
                    <a:lnTo>
                      <a:pt x="0" y="42"/>
                    </a:lnTo>
                    <a:lnTo>
                      <a:pt x="170" y="42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7" name="Line 121"/>
              <p:cNvSpPr>
                <a:spLocks noChangeShapeType="1"/>
              </p:cNvSpPr>
              <p:nvPr/>
            </p:nvSpPr>
            <p:spPr bwMode="auto">
              <a:xfrm>
                <a:off x="1122363" y="1535113"/>
                <a:ext cx="0" cy="66675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8" name="Freeform 122"/>
              <p:cNvSpPr>
                <a:spLocks/>
              </p:cNvSpPr>
              <p:nvPr/>
            </p:nvSpPr>
            <p:spPr bwMode="auto">
              <a:xfrm>
                <a:off x="1065213" y="1603375"/>
                <a:ext cx="57150" cy="131763"/>
              </a:xfrm>
              <a:custGeom>
                <a:avLst/>
                <a:gdLst>
                  <a:gd name="T0" fmla="*/ 0 w 36"/>
                  <a:gd name="T1" fmla="*/ 83 h 83"/>
                  <a:gd name="T2" fmla="*/ 0 w 36"/>
                  <a:gd name="T3" fmla="*/ 0 h 83"/>
                  <a:gd name="T4" fmla="*/ 36 w 36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83">
                    <a:moveTo>
                      <a:pt x="0" y="83"/>
                    </a:moveTo>
                    <a:lnTo>
                      <a:pt x="0" y="0"/>
                    </a:lnTo>
                    <a:lnTo>
                      <a:pt x="3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09" name="Rectangle 123"/>
              <p:cNvSpPr>
                <a:spLocks noChangeArrowheads="1"/>
              </p:cNvSpPr>
              <p:nvPr/>
            </p:nvSpPr>
            <p:spPr bwMode="auto">
              <a:xfrm>
                <a:off x="1501775" y="1740525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env136431130</a:t>
                </a:r>
              </a:p>
            </p:txBody>
          </p:sp>
          <p:sp>
            <p:nvSpPr>
              <p:cNvPr id="310" name="Freeform 124"/>
              <p:cNvSpPr>
                <a:spLocks/>
              </p:cNvSpPr>
              <p:nvPr/>
            </p:nvSpPr>
            <p:spPr bwMode="auto">
              <a:xfrm>
                <a:off x="1158875" y="1804988"/>
                <a:ext cx="341313" cy="63500"/>
              </a:xfrm>
              <a:custGeom>
                <a:avLst/>
                <a:gdLst>
                  <a:gd name="T0" fmla="*/ 0 w 215"/>
                  <a:gd name="T1" fmla="*/ 40 h 40"/>
                  <a:gd name="T2" fmla="*/ 0 w 215"/>
                  <a:gd name="T3" fmla="*/ 0 h 40"/>
                  <a:gd name="T4" fmla="*/ 215 w 21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40">
                    <a:moveTo>
                      <a:pt x="0" y="40"/>
                    </a:moveTo>
                    <a:lnTo>
                      <a:pt x="0" y="0"/>
                    </a:lnTo>
                    <a:lnTo>
                      <a:pt x="215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1" name="Rectangle 125"/>
              <p:cNvSpPr>
                <a:spLocks noChangeArrowheads="1"/>
              </p:cNvSpPr>
              <p:nvPr/>
            </p:nvSpPr>
            <p:spPr bwMode="auto">
              <a:xfrm>
                <a:off x="1270000" y="1873875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env141018658</a:t>
                </a:r>
              </a:p>
            </p:txBody>
          </p:sp>
          <p:sp>
            <p:nvSpPr>
              <p:cNvPr id="312" name="Freeform 126"/>
              <p:cNvSpPr>
                <a:spLocks/>
              </p:cNvSpPr>
              <p:nvPr/>
            </p:nvSpPr>
            <p:spPr bwMode="auto">
              <a:xfrm>
                <a:off x="1158875" y="1874838"/>
                <a:ext cx="107950" cy="63500"/>
              </a:xfrm>
              <a:custGeom>
                <a:avLst/>
                <a:gdLst>
                  <a:gd name="T0" fmla="*/ 0 w 68"/>
                  <a:gd name="T1" fmla="*/ 0 h 40"/>
                  <a:gd name="T2" fmla="*/ 0 w 68"/>
                  <a:gd name="T3" fmla="*/ 40 h 40"/>
                  <a:gd name="T4" fmla="*/ 68 w 68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40">
                    <a:moveTo>
                      <a:pt x="0" y="0"/>
                    </a:moveTo>
                    <a:lnTo>
                      <a:pt x="0" y="40"/>
                    </a:lnTo>
                    <a:lnTo>
                      <a:pt x="68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3" name="Freeform 127"/>
              <p:cNvSpPr>
                <a:spLocks/>
              </p:cNvSpPr>
              <p:nvPr/>
            </p:nvSpPr>
            <p:spPr bwMode="auto">
              <a:xfrm>
                <a:off x="1065213" y="1741488"/>
                <a:ext cx="93663" cy="130175"/>
              </a:xfrm>
              <a:custGeom>
                <a:avLst/>
                <a:gdLst>
                  <a:gd name="T0" fmla="*/ 0 w 59"/>
                  <a:gd name="T1" fmla="*/ 0 h 82"/>
                  <a:gd name="T2" fmla="*/ 0 w 59"/>
                  <a:gd name="T3" fmla="*/ 82 h 82"/>
                  <a:gd name="T4" fmla="*/ 59 w 59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82">
                    <a:moveTo>
                      <a:pt x="0" y="0"/>
                    </a:moveTo>
                    <a:lnTo>
                      <a:pt x="0" y="82"/>
                    </a:lnTo>
                    <a:lnTo>
                      <a:pt x="59" y="82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4" name="Freeform 128"/>
              <p:cNvSpPr>
                <a:spLocks/>
              </p:cNvSpPr>
              <p:nvPr/>
            </p:nvSpPr>
            <p:spPr bwMode="auto">
              <a:xfrm>
                <a:off x="1014413" y="1738313"/>
                <a:ext cx="50800" cy="247650"/>
              </a:xfrm>
              <a:custGeom>
                <a:avLst/>
                <a:gdLst>
                  <a:gd name="T0" fmla="*/ 0 w 32"/>
                  <a:gd name="T1" fmla="*/ 156 h 156"/>
                  <a:gd name="T2" fmla="*/ 0 w 32"/>
                  <a:gd name="T3" fmla="*/ 0 h 156"/>
                  <a:gd name="T4" fmla="*/ 32 w 32"/>
                  <a:gd name="T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56">
                    <a:moveTo>
                      <a:pt x="0" y="156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5" name="Rectangle 129"/>
              <p:cNvSpPr>
                <a:spLocks noChangeArrowheads="1"/>
              </p:cNvSpPr>
              <p:nvPr/>
            </p:nvSpPr>
            <p:spPr bwMode="auto">
              <a:xfrm>
                <a:off x="1417638" y="2005638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OLPV1 322510607</a:t>
                </a:r>
              </a:p>
            </p:txBody>
          </p:sp>
          <p:sp>
            <p:nvSpPr>
              <p:cNvPr id="316" name="Freeform 130"/>
              <p:cNvSpPr>
                <a:spLocks/>
              </p:cNvSpPr>
              <p:nvPr/>
            </p:nvSpPr>
            <p:spPr bwMode="auto">
              <a:xfrm>
                <a:off x="1265238" y="2071688"/>
                <a:ext cx="150813" cy="63500"/>
              </a:xfrm>
              <a:custGeom>
                <a:avLst/>
                <a:gdLst>
                  <a:gd name="T0" fmla="*/ 0 w 95"/>
                  <a:gd name="T1" fmla="*/ 40 h 40"/>
                  <a:gd name="T2" fmla="*/ 0 w 95"/>
                  <a:gd name="T3" fmla="*/ 0 h 40"/>
                  <a:gd name="T4" fmla="*/ 95 w 9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40">
                    <a:moveTo>
                      <a:pt x="0" y="40"/>
                    </a:moveTo>
                    <a:lnTo>
                      <a:pt x="0" y="0"/>
                    </a:lnTo>
                    <a:lnTo>
                      <a:pt x="95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7" name="Rectangle 131"/>
              <p:cNvSpPr>
                <a:spLocks noChangeArrowheads="1"/>
              </p:cNvSpPr>
              <p:nvPr/>
            </p:nvSpPr>
            <p:spPr bwMode="auto">
              <a:xfrm>
                <a:off x="1470025" y="2138988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OLPV2 322511063</a:t>
                </a:r>
              </a:p>
            </p:txBody>
          </p:sp>
          <p:sp>
            <p:nvSpPr>
              <p:cNvPr id="318" name="Freeform 132"/>
              <p:cNvSpPr>
                <a:spLocks/>
              </p:cNvSpPr>
              <p:nvPr/>
            </p:nvSpPr>
            <p:spPr bwMode="auto">
              <a:xfrm>
                <a:off x="1265238" y="2139950"/>
                <a:ext cx="201613" cy="63500"/>
              </a:xfrm>
              <a:custGeom>
                <a:avLst/>
                <a:gdLst>
                  <a:gd name="T0" fmla="*/ 0 w 127"/>
                  <a:gd name="T1" fmla="*/ 0 h 40"/>
                  <a:gd name="T2" fmla="*/ 0 w 127"/>
                  <a:gd name="T3" fmla="*/ 40 h 40"/>
                  <a:gd name="T4" fmla="*/ 127 w 127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40">
                    <a:moveTo>
                      <a:pt x="0" y="0"/>
                    </a:moveTo>
                    <a:lnTo>
                      <a:pt x="0" y="40"/>
                    </a:lnTo>
                    <a:lnTo>
                      <a:pt x="127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9" name="Freeform 133"/>
              <p:cNvSpPr>
                <a:spLocks/>
              </p:cNvSpPr>
              <p:nvPr/>
            </p:nvSpPr>
            <p:spPr bwMode="auto">
              <a:xfrm>
                <a:off x="1171575" y="2136775"/>
                <a:ext cx="93663" cy="100013"/>
              </a:xfrm>
              <a:custGeom>
                <a:avLst/>
                <a:gdLst>
                  <a:gd name="T0" fmla="*/ 0 w 59"/>
                  <a:gd name="T1" fmla="*/ 63 h 63"/>
                  <a:gd name="T2" fmla="*/ 0 w 59"/>
                  <a:gd name="T3" fmla="*/ 0 h 63"/>
                  <a:gd name="T4" fmla="*/ 59 w 59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63">
                    <a:moveTo>
                      <a:pt x="0" y="63"/>
                    </a:moveTo>
                    <a:lnTo>
                      <a:pt x="0" y="0"/>
                    </a:lnTo>
                    <a:lnTo>
                      <a:pt x="5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28" name="Rectangle 134"/>
              <p:cNvSpPr>
                <a:spLocks noChangeArrowheads="1"/>
              </p:cNvSpPr>
              <p:nvPr/>
            </p:nvSpPr>
            <p:spPr bwMode="auto">
              <a:xfrm>
                <a:off x="1481138" y="2271713"/>
                <a:ext cx="1372171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 </a:t>
                </a: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environmental </a:t>
                </a:r>
                <a:r>
                  <a:rPr lang="en-US" sz="900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sequences</a:t>
                </a:r>
                <a:endParaRPr lang="en-US" sz="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9" name="Freeform 135"/>
              <p:cNvSpPr>
                <a:spLocks/>
              </p:cNvSpPr>
              <p:nvPr/>
            </p:nvSpPr>
            <p:spPr bwMode="auto">
              <a:xfrm>
                <a:off x="1320800" y="2319338"/>
                <a:ext cx="166688" cy="44450"/>
              </a:xfrm>
              <a:custGeom>
                <a:avLst/>
                <a:gdLst>
                  <a:gd name="T0" fmla="*/ 0 w 105"/>
                  <a:gd name="T1" fmla="*/ 15 h 28"/>
                  <a:gd name="T2" fmla="*/ 0 w 105"/>
                  <a:gd name="T3" fmla="*/ 13 h 28"/>
                  <a:gd name="T4" fmla="*/ 105 w 105"/>
                  <a:gd name="T5" fmla="*/ 0 h 28"/>
                  <a:gd name="T6" fmla="*/ 105 w 105"/>
                  <a:gd name="T7" fmla="*/ 28 h 28"/>
                  <a:gd name="T8" fmla="*/ 0 w 105"/>
                  <a:gd name="T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0" y="15"/>
                    </a:moveTo>
                    <a:lnTo>
                      <a:pt x="0" y="13"/>
                    </a:lnTo>
                    <a:lnTo>
                      <a:pt x="105" y="0"/>
                    </a:lnTo>
                    <a:lnTo>
                      <a:pt x="105" y="2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0" name="Line 136"/>
              <p:cNvSpPr>
                <a:spLocks noChangeShapeType="1"/>
              </p:cNvSpPr>
              <p:nvPr/>
            </p:nvSpPr>
            <p:spPr bwMode="auto">
              <a:xfrm>
                <a:off x="1174750" y="2341563"/>
                <a:ext cx="144463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1" name="Line 137"/>
              <p:cNvSpPr>
                <a:spLocks noChangeShapeType="1"/>
              </p:cNvSpPr>
              <p:nvPr/>
            </p:nvSpPr>
            <p:spPr bwMode="auto">
              <a:xfrm>
                <a:off x="1171575" y="2241550"/>
                <a:ext cx="0" cy="100013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2" name="Freeform 138"/>
              <p:cNvSpPr>
                <a:spLocks/>
              </p:cNvSpPr>
              <p:nvPr/>
            </p:nvSpPr>
            <p:spPr bwMode="auto">
              <a:xfrm>
                <a:off x="1014413" y="1990725"/>
                <a:ext cx="157163" cy="249238"/>
              </a:xfrm>
              <a:custGeom>
                <a:avLst/>
                <a:gdLst>
                  <a:gd name="T0" fmla="*/ 0 w 99"/>
                  <a:gd name="T1" fmla="*/ 0 h 157"/>
                  <a:gd name="T2" fmla="*/ 0 w 99"/>
                  <a:gd name="T3" fmla="*/ 157 h 157"/>
                  <a:gd name="T4" fmla="*/ 99 w 99"/>
                  <a:gd name="T5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57">
                    <a:moveTo>
                      <a:pt x="0" y="0"/>
                    </a:moveTo>
                    <a:lnTo>
                      <a:pt x="0" y="157"/>
                    </a:lnTo>
                    <a:lnTo>
                      <a:pt x="99" y="157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3" name="Freeform 139"/>
              <p:cNvSpPr>
                <a:spLocks/>
              </p:cNvSpPr>
              <p:nvPr/>
            </p:nvSpPr>
            <p:spPr bwMode="auto">
              <a:xfrm>
                <a:off x="877888" y="1987550"/>
                <a:ext cx="136525" cy="388938"/>
              </a:xfrm>
              <a:custGeom>
                <a:avLst/>
                <a:gdLst>
                  <a:gd name="T0" fmla="*/ 0 w 86"/>
                  <a:gd name="T1" fmla="*/ 245 h 245"/>
                  <a:gd name="T2" fmla="*/ 0 w 86"/>
                  <a:gd name="T3" fmla="*/ 0 h 245"/>
                  <a:gd name="T4" fmla="*/ 86 w 86"/>
                  <a:gd name="T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245">
                    <a:moveTo>
                      <a:pt x="0" y="245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4" name="Rectangle 140"/>
              <p:cNvSpPr>
                <a:spLocks noChangeArrowheads="1"/>
              </p:cNvSpPr>
              <p:nvPr/>
            </p:nvSpPr>
            <p:spPr bwMode="auto">
              <a:xfrm>
                <a:off x="1973263" y="2415213"/>
                <a:ext cx="96180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l5 Ambti45686056</a:t>
                </a:r>
              </a:p>
            </p:txBody>
          </p:sp>
          <p:sp>
            <p:nvSpPr>
              <p:cNvPr id="4135" name="Freeform 141"/>
              <p:cNvSpPr>
                <a:spLocks/>
              </p:cNvSpPr>
              <p:nvPr/>
            </p:nvSpPr>
            <p:spPr bwMode="auto">
              <a:xfrm>
                <a:off x="1687513" y="2479675"/>
                <a:ext cx="284163" cy="63500"/>
              </a:xfrm>
              <a:custGeom>
                <a:avLst/>
                <a:gdLst>
                  <a:gd name="T0" fmla="*/ 0 w 179"/>
                  <a:gd name="T1" fmla="*/ 40 h 40"/>
                  <a:gd name="T2" fmla="*/ 0 w 179"/>
                  <a:gd name="T3" fmla="*/ 0 h 40"/>
                  <a:gd name="T4" fmla="*/ 179 w 179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9" h="40">
                    <a:moveTo>
                      <a:pt x="0" y="40"/>
                    </a:moveTo>
                    <a:lnTo>
                      <a:pt x="0" y="0"/>
                    </a:lnTo>
                    <a:lnTo>
                      <a:pt x="17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6" name="Rectangle 142"/>
              <p:cNvSpPr>
                <a:spLocks noChangeArrowheads="1"/>
              </p:cNvSpPr>
              <p:nvPr/>
            </p:nvSpPr>
            <p:spPr bwMode="auto">
              <a:xfrm>
                <a:off x="1984376" y="2546975"/>
                <a:ext cx="93615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l5 Singr56692794</a:t>
                </a:r>
              </a:p>
            </p:txBody>
          </p:sp>
          <p:sp>
            <p:nvSpPr>
              <p:cNvPr id="4137" name="Freeform 143"/>
              <p:cNvSpPr>
                <a:spLocks/>
              </p:cNvSpPr>
              <p:nvPr/>
            </p:nvSpPr>
            <p:spPr bwMode="auto">
              <a:xfrm>
                <a:off x="1687513" y="2549525"/>
                <a:ext cx="295275" cy="63500"/>
              </a:xfrm>
              <a:custGeom>
                <a:avLst/>
                <a:gdLst>
                  <a:gd name="T0" fmla="*/ 0 w 186"/>
                  <a:gd name="T1" fmla="*/ 0 h 40"/>
                  <a:gd name="T2" fmla="*/ 0 w 186"/>
                  <a:gd name="T3" fmla="*/ 40 h 40"/>
                  <a:gd name="T4" fmla="*/ 186 w 186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6" h="40">
                    <a:moveTo>
                      <a:pt x="0" y="0"/>
                    </a:moveTo>
                    <a:lnTo>
                      <a:pt x="0" y="40"/>
                    </a:lnTo>
                    <a:lnTo>
                      <a:pt x="186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8" name="Freeform 144"/>
              <p:cNvSpPr>
                <a:spLocks/>
              </p:cNvSpPr>
              <p:nvPr/>
            </p:nvSpPr>
            <p:spPr bwMode="auto">
              <a:xfrm>
                <a:off x="973138" y="2546350"/>
                <a:ext cx="714375" cy="220663"/>
              </a:xfrm>
              <a:custGeom>
                <a:avLst/>
                <a:gdLst>
                  <a:gd name="T0" fmla="*/ 0 w 450"/>
                  <a:gd name="T1" fmla="*/ 139 h 139"/>
                  <a:gd name="T2" fmla="*/ 0 w 450"/>
                  <a:gd name="T3" fmla="*/ 0 h 139"/>
                  <a:gd name="T4" fmla="*/ 450 w 450"/>
                  <a:gd name="T5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0" h="139">
                    <a:moveTo>
                      <a:pt x="0" y="139"/>
                    </a:moveTo>
                    <a:lnTo>
                      <a:pt x="0" y="0"/>
                    </a:lnTo>
                    <a:lnTo>
                      <a:pt x="450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39" name="Rectangle 145"/>
              <p:cNvSpPr>
                <a:spLocks noChangeArrowheads="1"/>
              </p:cNvSpPr>
              <p:nvPr/>
            </p:nvSpPr>
            <p:spPr bwMode="auto">
              <a:xfrm>
                <a:off x="2155826" y="2680325"/>
                <a:ext cx="95539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q3 Ectsi13242579</a:t>
                </a:r>
              </a:p>
            </p:txBody>
          </p:sp>
          <p:sp>
            <p:nvSpPr>
              <p:cNvPr id="4140" name="Freeform 146"/>
              <p:cNvSpPr>
                <a:spLocks/>
              </p:cNvSpPr>
              <p:nvPr/>
            </p:nvSpPr>
            <p:spPr bwMode="auto">
              <a:xfrm>
                <a:off x="1789113" y="2744788"/>
                <a:ext cx="363538" cy="63500"/>
              </a:xfrm>
              <a:custGeom>
                <a:avLst/>
                <a:gdLst>
                  <a:gd name="T0" fmla="*/ 0 w 229"/>
                  <a:gd name="T1" fmla="*/ 40 h 40"/>
                  <a:gd name="T2" fmla="*/ 0 w 229"/>
                  <a:gd name="T3" fmla="*/ 0 h 40"/>
                  <a:gd name="T4" fmla="*/ 229 w 229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" h="40">
                    <a:moveTo>
                      <a:pt x="0" y="40"/>
                    </a:moveTo>
                    <a:lnTo>
                      <a:pt x="0" y="0"/>
                    </a:lnTo>
                    <a:lnTo>
                      <a:pt x="22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41" name="Rectangle 147"/>
              <p:cNvSpPr>
                <a:spLocks noChangeArrowheads="1"/>
              </p:cNvSpPr>
              <p:nvPr/>
            </p:nvSpPr>
            <p:spPr bwMode="auto">
              <a:xfrm>
                <a:off x="2079626" y="2812088"/>
                <a:ext cx="105157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q3 Felsp197322382</a:t>
                </a:r>
              </a:p>
            </p:txBody>
          </p:sp>
          <p:sp>
            <p:nvSpPr>
              <p:cNvPr id="4142" name="Freeform 148"/>
              <p:cNvSpPr>
                <a:spLocks/>
              </p:cNvSpPr>
              <p:nvPr/>
            </p:nvSpPr>
            <p:spPr bwMode="auto">
              <a:xfrm>
                <a:off x="1789113" y="2814638"/>
                <a:ext cx="288925" cy="63500"/>
              </a:xfrm>
              <a:custGeom>
                <a:avLst/>
                <a:gdLst>
                  <a:gd name="T0" fmla="*/ 0 w 182"/>
                  <a:gd name="T1" fmla="*/ 0 h 40"/>
                  <a:gd name="T2" fmla="*/ 0 w 182"/>
                  <a:gd name="T3" fmla="*/ 40 h 40"/>
                  <a:gd name="T4" fmla="*/ 182 w 18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40">
                    <a:moveTo>
                      <a:pt x="0" y="0"/>
                    </a:moveTo>
                    <a:lnTo>
                      <a:pt x="0" y="40"/>
                    </a:lnTo>
                    <a:lnTo>
                      <a:pt x="182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43" name="Freeform 149"/>
              <p:cNvSpPr>
                <a:spLocks/>
              </p:cNvSpPr>
              <p:nvPr/>
            </p:nvSpPr>
            <p:spPr bwMode="auto">
              <a:xfrm>
                <a:off x="1022350" y="2811463"/>
                <a:ext cx="766763" cy="179388"/>
              </a:xfrm>
              <a:custGeom>
                <a:avLst/>
                <a:gdLst>
                  <a:gd name="T0" fmla="*/ 0 w 483"/>
                  <a:gd name="T1" fmla="*/ 113 h 113"/>
                  <a:gd name="T2" fmla="*/ 0 w 483"/>
                  <a:gd name="T3" fmla="*/ 0 h 113"/>
                  <a:gd name="T4" fmla="*/ 483 w 483"/>
                  <a:gd name="T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3" h="113">
                    <a:moveTo>
                      <a:pt x="0" y="113"/>
                    </a:moveTo>
                    <a:lnTo>
                      <a:pt x="0" y="0"/>
                    </a:lnTo>
                    <a:lnTo>
                      <a:pt x="483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44" name="Rectangle 150"/>
              <p:cNvSpPr>
                <a:spLocks noChangeArrowheads="1"/>
              </p:cNvSpPr>
              <p:nvPr/>
            </p:nvSpPr>
            <p:spPr bwMode="auto">
              <a:xfrm>
                <a:off x="1398588" y="2945438"/>
                <a:ext cx="93615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CroV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310831152</a:t>
                </a:r>
              </a:p>
            </p:txBody>
          </p:sp>
          <p:sp>
            <p:nvSpPr>
              <p:cNvPr id="4145" name="Freeform 151"/>
              <p:cNvSpPr>
                <a:spLocks/>
              </p:cNvSpPr>
              <p:nvPr/>
            </p:nvSpPr>
            <p:spPr bwMode="auto">
              <a:xfrm>
                <a:off x="1203325" y="3009900"/>
                <a:ext cx="192088" cy="163513"/>
              </a:xfrm>
              <a:custGeom>
                <a:avLst/>
                <a:gdLst>
                  <a:gd name="T0" fmla="*/ 0 w 121"/>
                  <a:gd name="T1" fmla="*/ 103 h 103"/>
                  <a:gd name="T2" fmla="*/ 0 w 121"/>
                  <a:gd name="T3" fmla="*/ 0 h 103"/>
                  <a:gd name="T4" fmla="*/ 121 w 121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103">
                    <a:moveTo>
                      <a:pt x="0" y="103"/>
                    </a:moveTo>
                    <a:lnTo>
                      <a:pt x="0" y="0"/>
                    </a:lnTo>
                    <a:lnTo>
                      <a:pt x="121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46" name="Rectangle 152"/>
              <p:cNvSpPr>
                <a:spLocks noChangeArrowheads="1"/>
              </p:cNvSpPr>
              <p:nvPr/>
            </p:nvSpPr>
            <p:spPr bwMode="auto">
              <a:xfrm>
                <a:off x="1512888" y="3077200"/>
                <a:ext cx="12054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Mamavirus 351737602</a:t>
                </a:r>
              </a:p>
            </p:txBody>
          </p:sp>
          <p:sp>
            <p:nvSpPr>
              <p:cNvPr id="4147" name="Freeform 153"/>
              <p:cNvSpPr>
                <a:spLocks/>
              </p:cNvSpPr>
              <p:nvPr/>
            </p:nvSpPr>
            <p:spPr bwMode="auto">
              <a:xfrm>
                <a:off x="1509713" y="3143250"/>
                <a:ext cx="0" cy="63500"/>
              </a:xfrm>
              <a:custGeom>
                <a:avLst/>
                <a:gdLst>
                  <a:gd name="T0" fmla="*/ 40 h 40"/>
                  <a:gd name="T1" fmla="*/ 0 h 40"/>
                  <a:gd name="T2" fmla="*/ 0 h 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">
                    <a:moveTo>
                      <a:pt x="0" y="4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48" name="Rectangle 154"/>
              <p:cNvSpPr>
                <a:spLocks noChangeArrowheads="1"/>
              </p:cNvSpPr>
              <p:nvPr/>
            </p:nvSpPr>
            <p:spPr bwMode="auto">
              <a:xfrm>
                <a:off x="1512888" y="3210550"/>
                <a:ext cx="112851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Mimivirus 311977838</a:t>
                </a:r>
              </a:p>
            </p:txBody>
          </p:sp>
          <p:sp>
            <p:nvSpPr>
              <p:cNvPr id="4149" name="Freeform 155"/>
              <p:cNvSpPr>
                <a:spLocks/>
              </p:cNvSpPr>
              <p:nvPr/>
            </p:nvSpPr>
            <p:spPr bwMode="auto">
              <a:xfrm>
                <a:off x="1509713" y="3211513"/>
                <a:ext cx="0" cy="63500"/>
              </a:xfrm>
              <a:custGeom>
                <a:avLst/>
                <a:gdLst>
                  <a:gd name="T0" fmla="*/ 0 h 40"/>
                  <a:gd name="T1" fmla="*/ 40 h 40"/>
                  <a:gd name="T2" fmla="*/ 40 h 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">
                    <a:moveTo>
                      <a:pt x="0" y="0"/>
                    </a:moveTo>
                    <a:lnTo>
                      <a:pt x="0" y="40"/>
                    </a:lnTo>
                    <a:lnTo>
                      <a:pt x="0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0" name="Freeform 156"/>
              <p:cNvSpPr>
                <a:spLocks/>
              </p:cNvSpPr>
              <p:nvPr/>
            </p:nvSpPr>
            <p:spPr bwMode="auto">
              <a:xfrm>
                <a:off x="1446213" y="3208338"/>
                <a:ext cx="63500" cy="130175"/>
              </a:xfrm>
              <a:custGeom>
                <a:avLst/>
                <a:gdLst>
                  <a:gd name="T0" fmla="*/ 0 w 40"/>
                  <a:gd name="T1" fmla="*/ 82 h 82"/>
                  <a:gd name="T2" fmla="*/ 0 w 40"/>
                  <a:gd name="T3" fmla="*/ 0 h 82"/>
                  <a:gd name="T4" fmla="*/ 40 w 40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82">
                    <a:moveTo>
                      <a:pt x="0" y="82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1" name="Rectangle 157"/>
              <p:cNvSpPr>
                <a:spLocks noChangeArrowheads="1"/>
              </p:cNvSpPr>
              <p:nvPr/>
            </p:nvSpPr>
            <p:spPr bwMode="auto">
              <a:xfrm>
                <a:off x="1582738" y="3342313"/>
                <a:ext cx="11733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Megavirus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350611781</a:t>
                </a:r>
              </a:p>
            </p:txBody>
          </p:sp>
          <p:sp>
            <p:nvSpPr>
              <p:cNvPr id="4152" name="Freeform 158"/>
              <p:cNvSpPr>
                <a:spLocks/>
              </p:cNvSpPr>
              <p:nvPr/>
            </p:nvSpPr>
            <p:spPr bwMode="auto">
              <a:xfrm>
                <a:off x="1522413" y="3408363"/>
                <a:ext cx="58738" cy="63500"/>
              </a:xfrm>
              <a:custGeom>
                <a:avLst/>
                <a:gdLst>
                  <a:gd name="T0" fmla="*/ 0 w 37"/>
                  <a:gd name="T1" fmla="*/ 40 h 40"/>
                  <a:gd name="T2" fmla="*/ 0 w 37"/>
                  <a:gd name="T3" fmla="*/ 0 h 40"/>
                  <a:gd name="T4" fmla="*/ 37 w 37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40">
                    <a:moveTo>
                      <a:pt x="0" y="40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3" name="Rectangle 159"/>
              <p:cNvSpPr>
                <a:spLocks noChangeArrowheads="1"/>
              </p:cNvSpPr>
              <p:nvPr/>
            </p:nvSpPr>
            <p:spPr bwMode="auto">
              <a:xfrm>
                <a:off x="1536700" y="3475663"/>
                <a:ext cx="121828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Moumou gene 349 350</a:t>
                </a:r>
              </a:p>
            </p:txBody>
          </p:sp>
          <p:sp>
            <p:nvSpPr>
              <p:cNvPr id="4154" name="Freeform 160"/>
              <p:cNvSpPr>
                <a:spLocks/>
              </p:cNvSpPr>
              <p:nvPr/>
            </p:nvSpPr>
            <p:spPr bwMode="auto">
              <a:xfrm>
                <a:off x="1522413" y="3476625"/>
                <a:ext cx="12700" cy="63500"/>
              </a:xfrm>
              <a:custGeom>
                <a:avLst/>
                <a:gdLst>
                  <a:gd name="T0" fmla="*/ 0 w 8"/>
                  <a:gd name="T1" fmla="*/ 0 h 40"/>
                  <a:gd name="T2" fmla="*/ 0 w 8"/>
                  <a:gd name="T3" fmla="*/ 40 h 40"/>
                  <a:gd name="T4" fmla="*/ 8 w 8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0">
                    <a:moveTo>
                      <a:pt x="0" y="0"/>
                    </a:moveTo>
                    <a:lnTo>
                      <a:pt x="0" y="40"/>
                    </a:lnTo>
                    <a:lnTo>
                      <a:pt x="8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5" name="Freeform 161"/>
              <p:cNvSpPr>
                <a:spLocks/>
              </p:cNvSpPr>
              <p:nvPr/>
            </p:nvSpPr>
            <p:spPr bwMode="auto">
              <a:xfrm>
                <a:off x="1446213" y="3344863"/>
                <a:ext cx="76200" cy="130175"/>
              </a:xfrm>
              <a:custGeom>
                <a:avLst/>
                <a:gdLst>
                  <a:gd name="T0" fmla="*/ 0 w 48"/>
                  <a:gd name="T1" fmla="*/ 0 h 82"/>
                  <a:gd name="T2" fmla="*/ 0 w 48"/>
                  <a:gd name="T3" fmla="*/ 82 h 82"/>
                  <a:gd name="T4" fmla="*/ 48 w 48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82">
                    <a:moveTo>
                      <a:pt x="0" y="0"/>
                    </a:moveTo>
                    <a:lnTo>
                      <a:pt x="0" y="82"/>
                    </a:lnTo>
                    <a:lnTo>
                      <a:pt x="48" y="82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6" name="Freeform 162"/>
              <p:cNvSpPr>
                <a:spLocks/>
              </p:cNvSpPr>
              <p:nvPr/>
            </p:nvSpPr>
            <p:spPr bwMode="auto">
              <a:xfrm>
                <a:off x="1203325" y="3178175"/>
                <a:ext cx="242888" cy="163513"/>
              </a:xfrm>
              <a:custGeom>
                <a:avLst/>
                <a:gdLst>
                  <a:gd name="T0" fmla="*/ 0 w 153"/>
                  <a:gd name="T1" fmla="*/ 0 h 103"/>
                  <a:gd name="T2" fmla="*/ 0 w 153"/>
                  <a:gd name="T3" fmla="*/ 103 h 103"/>
                  <a:gd name="T4" fmla="*/ 153 w 153"/>
                  <a:gd name="T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03">
                    <a:moveTo>
                      <a:pt x="0" y="0"/>
                    </a:moveTo>
                    <a:lnTo>
                      <a:pt x="0" y="103"/>
                    </a:lnTo>
                    <a:lnTo>
                      <a:pt x="153" y="103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7" name="Freeform 163"/>
              <p:cNvSpPr>
                <a:spLocks/>
              </p:cNvSpPr>
              <p:nvPr/>
            </p:nvSpPr>
            <p:spPr bwMode="auto">
              <a:xfrm>
                <a:off x="1022350" y="2995613"/>
                <a:ext cx="180975" cy="180975"/>
              </a:xfrm>
              <a:custGeom>
                <a:avLst/>
                <a:gdLst>
                  <a:gd name="T0" fmla="*/ 0 w 114"/>
                  <a:gd name="T1" fmla="*/ 0 h 114"/>
                  <a:gd name="T2" fmla="*/ 0 w 114"/>
                  <a:gd name="T3" fmla="*/ 114 h 114"/>
                  <a:gd name="T4" fmla="*/ 114 w 114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4" y="114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8" name="Freeform 164"/>
              <p:cNvSpPr>
                <a:spLocks/>
              </p:cNvSpPr>
              <p:nvPr/>
            </p:nvSpPr>
            <p:spPr bwMode="auto">
              <a:xfrm>
                <a:off x="973138" y="2773363"/>
                <a:ext cx="49213" cy="220663"/>
              </a:xfrm>
              <a:custGeom>
                <a:avLst/>
                <a:gdLst>
                  <a:gd name="T0" fmla="*/ 0 w 31"/>
                  <a:gd name="T1" fmla="*/ 0 h 139"/>
                  <a:gd name="T2" fmla="*/ 0 w 31"/>
                  <a:gd name="T3" fmla="*/ 139 h 139"/>
                  <a:gd name="T4" fmla="*/ 31 w 31"/>
                  <a:gd name="T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39">
                    <a:moveTo>
                      <a:pt x="0" y="0"/>
                    </a:moveTo>
                    <a:lnTo>
                      <a:pt x="0" y="139"/>
                    </a:lnTo>
                    <a:lnTo>
                      <a:pt x="31" y="139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59" name="Freeform 165"/>
              <p:cNvSpPr>
                <a:spLocks/>
              </p:cNvSpPr>
              <p:nvPr/>
            </p:nvSpPr>
            <p:spPr bwMode="auto">
              <a:xfrm>
                <a:off x="877888" y="2381250"/>
                <a:ext cx="95250" cy="388938"/>
              </a:xfrm>
              <a:custGeom>
                <a:avLst/>
                <a:gdLst>
                  <a:gd name="T0" fmla="*/ 0 w 60"/>
                  <a:gd name="T1" fmla="*/ 0 h 245"/>
                  <a:gd name="T2" fmla="*/ 0 w 60"/>
                  <a:gd name="T3" fmla="*/ 245 h 245"/>
                  <a:gd name="T4" fmla="*/ 60 w 60"/>
                  <a:gd name="T5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245">
                    <a:moveTo>
                      <a:pt x="0" y="0"/>
                    </a:moveTo>
                    <a:lnTo>
                      <a:pt x="0" y="245"/>
                    </a:lnTo>
                    <a:lnTo>
                      <a:pt x="60" y="245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60" name="Freeform 166"/>
              <p:cNvSpPr>
                <a:spLocks/>
              </p:cNvSpPr>
              <p:nvPr/>
            </p:nvSpPr>
            <p:spPr bwMode="auto">
              <a:xfrm>
                <a:off x="752475" y="2379663"/>
                <a:ext cx="125413" cy="677863"/>
              </a:xfrm>
              <a:custGeom>
                <a:avLst/>
                <a:gdLst>
                  <a:gd name="T0" fmla="*/ 0 w 79"/>
                  <a:gd name="T1" fmla="*/ 427 h 427"/>
                  <a:gd name="T2" fmla="*/ 0 w 79"/>
                  <a:gd name="T3" fmla="*/ 0 h 427"/>
                  <a:gd name="T4" fmla="*/ 79 w 79"/>
                  <a:gd name="T5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427">
                    <a:moveTo>
                      <a:pt x="0" y="427"/>
                    </a:moveTo>
                    <a:lnTo>
                      <a:pt x="0" y="0"/>
                    </a:lnTo>
                    <a:lnTo>
                      <a:pt x="7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61" name="Rectangle 167"/>
              <p:cNvSpPr>
                <a:spLocks noChangeArrowheads="1"/>
              </p:cNvSpPr>
              <p:nvPr/>
            </p:nvSpPr>
            <p:spPr bwMode="auto">
              <a:xfrm>
                <a:off x="2149476" y="3607425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q0 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Ostvi163955188</a:t>
                </a:r>
              </a:p>
            </p:txBody>
          </p:sp>
          <p:sp>
            <p:nvSpPr>
              <p:cNvPr id="4162" name="Freeform 168"/>
              <p:cNvSpPr>
                <a:spLocks/>
              </p:cNvSpPr>
              <p:nvPr/>
            </p:nvSpPr>
            <p:spPr bwMode="auto">
              <a:xfrm>
                <a:off x="1030288" y="3673475"/>
                <a:ext cx="1116013" cy="66675"/>
              </a:xfrm>
              <a:custGeom>
                <a:avLst/>
                <a:gdLst>
                  <a:gd name="T0" fmla="*/ 0 w 703"/>
                  <a:gd name="T1" fmla="*/ 42 h 42"/>
                  <a:gd name="T2" fmla="*/ 0 w 703"/>
                  <a:gd name="T3" fmla="*/ 0 h 42"/>
                  <a:gd name="T4" fmla="*/ 703 w 703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3" h="42">
                    <a:moveTo>
                      <a:pt x="0" y="42"/>
                    </a:moveTo>
                    <a:lnTo>
                      <a:pt x="0" y="0"/>
                    </a:lnTo>
                    <a:lnTo>
                      <a:pt x="703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63" name="Rectangle 169"/>
              <p:cNvSpPr>
                <a:spLocks noChangeArrowheads="1"/>
              </p:cNvSpPr>
              <p:nvPr/>
            </p:nvSpPr>
            <p:spPr bwMode="auto">
              <a:xfrm>
                <a:off x="1816100" y="3743950"/>
                <a:ext cx="95539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Entomopoxviridae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64" name="Freeform 170"/>
              <p:cNvSpPr>
                <a:spLocks/>
              </p:cNvSpPr>
              <p:nvPr/>
            </p:nvSpPr>
            <p:spPr bwMode="auto">
              <a:xfrm>
                <a:off x="1443038" y="3800475"/>
                <a:ext cx="371475" cy="22225"/>
              </a:xfrm>
              <a:custGeom>
                <a:avLst/>
                <a:gdLst>
                  <a:gd name="T0" fmla="*/ 0 w 234"/>
                  <a:gd name="T1" fmla="*/ 8 h 14"/>
                  <a:gd name="T2" fmla="*/ 0 w 234"/>
                  <a:gd name="T3" fmla="*/ 6 h 14"/>
                  <a:gd name="T4" fmla="*/ 234 w 234"/>
                  <a:gd name="T5" fmla="*/ 0 h 14"/>
                  <a:gd name="T6" fmla="*/ 234 w 234"/>
                  <a:gd name="T7" fmla="*/ 14 h 14"/>
                  <a:gd name="T8" fmla="*/ 0 w 23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14">
                    <a:moveTo>
                      <a:pt x="0" y="8"/>
                    </a:moveTo>
                    <a:lnTo>
                      <a:pt x="0" y="6"/>
                    </a:lnTo>
                    <a:lnTo>
                      <a:pt x="234" y="0"/>
                    </a:lnTo>
                    <a:lnTo>
                      <a:pt x="234" y="1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65" name="Line 171"/>
              <p:cNvSpPr>
                <a:spLocks noChangeShapeType="1"/>
              </p:cNvSpPr>
              <p:nvPr/>
            </p:nvSpPr>
            <p:spPr bwMode="auto">
              <a:xfrm>
                <a:off x="1033463" y="3811588"/>
                <a:ext cx="406400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66" name="Line 172"/>
              <p:cNvSpPr>
                <a:spLocks noChangeShapeType="1"/>
              </p:cNvSpPr>
              <p:nvPr/>
            </p:nvSpPr>
            <p:spPr bwMode="auto">
              <a:xfrm>
                <a:off x="1030288" y="3744913"/>
                <a:ext cx="0" cy="66675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67" name="Freeform 173"/>
              <p:cNvSpPr>
                <a:spLocks/>
              </p:cNvSpPr>
              <p:nvPr/>
            </p:nvSpPr>
            <p:spPr bwMode="auto">
              <a:xfrm>
                <a:off x="752475" y="3062288"/>
                <a:ext cx="277813" cy="679450"/>
              </a:xfrm>
              <a:custGeom>
                <a:avLst/>
                <a:gdLst>
                  <a:gd name="T0" fmla="*/ 0 w 175"/>
                  <a:gd name="T1" fmla="*/ 0 h 428"/>
                  <a:gd name="T2" fmla="*/ 0 w 175"/>
                  <a:gd name="T3" fmla="*/ 428 h 428"/>
                  <a:gd name="T4" fmla="*/ 175 w 175"/>
                  <a:gd name="T5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5" h="428">
                    <a:moveTo>
                      <a:pt x="0" y="0"/>
                    </a:moveTo>
                    <a:lnTo>
                      <a:pt x="0" y="428"/>
                    </a:lnTo>
                    <a:lnTo>
                      <a:pt x="175" y="42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69" name="Rectangle 175"/>
              <p:cNvSpPr>
                <a:spLocks noChangeArrowheads="1"/>
              </p:cNvSpPr>
              <p:nvPr/>
            </p:nvSpPr>
            <p:spPr bwMode="auto">
              <a:xfrm>
                <a:off x="1296987" y="3878887"/>
                <a:ext cx="75661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900" dirty="0" err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Prasinoviruses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79" name="Freeform 185"/>
              <p:cNvSpPr>
                <a:spLocks/>
              </p:cNvSpPr>
              <p:nvPr/>
            </p:nvSpPr>
            <p:spPr bwMode="auto">
              <a:xfrm>
                <a:off x="752475" y="3565525"/>
                <a:ext cx="358775" cy="387349"/>
              </a:xfrm>
              <a:custGeom>
                <a:avLst/>
                <a:gdLst>
                  <a:gd name="T0" fmla="*/ 0 w 250"/>
                  <a:gd name="T1" fmla="*/ 0 h 315"/>
                  <a:gd name="T2" fmla="*/ 0 w 250"/>
                  <a:gd name="T3" fmla="*/ 315 h 315"/>
                  <a:gd name="T4" fmla="*/ 250 w 250"/>
                  <a:gd name="T5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" h="315">
                    <a:moveTo>
                      <a:pt x="0" y="0"/>
                    </a:moveTo>
                    <a:lnTo>
                      <a:pt x="0" y="315"/>
                    </a:lnTo>
                    <a:lnTo>
                      <a:pt x="250" y="315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80" name="Freeform 186"/>
              <p:cNvSpPr>
                <a:spLocks/>
              </p:cNvSpPr>
              <p:nvPr/>
            </p:nvSpPr>
            <p:spPr bwMode="auto">
              <a:xfrm>
                <a:off x="654050" y="3186114"/>
                <a:ext cx="98425" cy="1179512"/>
              </a:xfrm>
              <a:custGeom>
                <a:avLst/>
                <a:gdLst>
                  <a:gd name="T0" fmla="*/ 0 w 38"/>
                  <a:gd name="T1" fmla="*/ 506 h 506"/>
                  <a:gd name="T2" fmla="*/ 0 w 38"/>
                  <a:gd name="T3" fmla="*/ 0 h 506"/>
                  <a:gd name="T4" fmla="*/ 38 w 38"/>
                  <a:gd name="T5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506">
                    <a:moveTo>
                      <a:pt x="0" y="506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91" name="Freeform 197"/>
              <p:cNvSpPr>
                <a:spLocks/>
              </p:cNvSpPr>
              <p:nvPr/>
            </p:nvSpPr>
            <p:spPr bwMode="auto">
              <a:xfrm>
                <a:off x="701675" y="4110883"/>
                <a:ext cx="334963" cy="267494"/>
              </a:xfrm>
              <a:custGeom>
                <a:avLst/>
                <a:gdLst>
                  <a:gd name="T0" fmla="*/ 0 w 211"/>
                  <a:gd name="T1" fmla="*/ 310 h 310"/>
                  <a:gd name="T2" fmla="*/ 0 w 211"/>
                  <a:gd name="T3" fmla="*/ 0 h 310"/>
                  <a:gd name="T4" fmla="*/ 211 w 211"/>
                  <a:gd name="T5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1" h="310">
                    <a:moveTo>
                      <a:pt x="0" y="310"/>
                    </a:moveTo>
                    <a:lnTo>
                      <a:pt x="0" y="0"/>
                    </a:lnTo>
                    <a:lnTo>
                      <a:pt x="211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92" name="Rectangle 198"/>
              <p:cNvSpPr>
                <a:spLocks noChangeArrowheads="1"/>
              </p:cNvSpPr>
              <p:nvPr/>
            </p:nvSpPr>
            <p:spPr bwMode="auto">
              <a:xfrm>
                <a:off x="2525713" y="4139288"/>
                <a:ext cx="139140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Lausannevirus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327409765</a:t>
                </a:r>
              </a:p>
            </p:txBody>
          </p:sp>
          <p:sp>
            <p:nvSpPr>
              <p:cNvPr id="4193" name="Freeform 199"/>
              <p:cNvSpPr>
                <a:spLocks/>
              </p:cNvSpPr>
              <p:nvPr/>
            </p:nvSpPr>
            <p:spPr bwMode="auto">
              <a:xfrm>
                <a:off x="2406651" y="4203750"/>
                <a:ext cx="115888" cy="63500"/>
              </a:xfrm>
              <a:custGeom>
                <a:avLst/>
                <a:gdLst>
                  <a:gd name="T0" fmla="*/ 0 w 73"/>
                  <a:gd name="T1" fmla="*/ 40 h 40"/>
                  <a:gd name="T2" fmla="*/ 0 w 73"/>
                  <a:gd name="T3" fmla="*/ 0 h 40"/>
                  <a:gd name="T4" fmla="*/ 73 w 73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40">
                    <a:moveTo>
                      <a:pt x="0" y="40"/>
                    </a:moveTo>
                    <a:lnTo>
                      <a:pt x="0" y="0"/>
                    </a:lnTo>
                    <a:lnTo>
                      <a:pt x="73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94" name="Rectangle 200"/>
              <p:cNvSpPr>
                <a:spLocks noChangeArrowheads="1"/>
              </p:cNvSpPr>
              <p:nvPr/>
            </p:nvSpPr>
            <p:spPr bwMode="auto">
              <a:xfrm>
                <a:off x="2574926" y="4271050"/>
                <a:ext cx="13465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Marseillevirus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284504242</a:t>
                </a:r>
              </a:p>
            </p:txBody>
          </p:sp>
          <p:sp>
            <p:nvSpPr>
              <p:cNvPr id="4195" name="Freeform 201"/>
              <p:cNvSpPr>
                <a:spLocks/>
              </p:cNvSpPr>
              <p:nvPr/>
            </p:nvSpPr>
            <p:spPr bwMode="auto">
              <a:xfrm>
                <a:off x="2406651" y="4273600"/>
                <a:ext cx="166688" cy="63500"/>
              </a:xfrm>
              <a:custGeom>
                <a:avLst/>
                <a:gdLst>
                  <a:gd name="T0" fmla="*/ 0 w 105"/>
                  <a:gd name="T1" fmla="*/ 0 h 40"/>
                  <a:gd name="T2" fmla="*/ 0 w 105"/>
                  <a:gd name="T3" fmla="*/ 40 h 40"/>
                  <a:gd name="T4" fmla="*/ 105 w 105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40">
                    <a:moveTo>
                      <a:pt x="0" y="0"/>
                    </a:moveTo>
                    <a:lnTo>
                      <a:pt x="0" y="40"/>
                    </a:lnTo>
                    <a:lnTo>
                      <a:pt x="105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96" name="Freeform 202"/>
              <p:cNvSpPr>
                <a:spLocks/>
              </p:cNvSpPr>
              <p:nvPr/>
            </p:nvSpPr>
            <p:spPr bwMode="auto">
              <a:xfrm>
                <a:off x="1431925" y="4270425"/>
                <a:ext cx="974725" cy="130175"/>
              </a:xfrm>
              <a:custGeom>
                <a:avLst/>
                <a:gdLst>
                  <a:gd name="T0" fmla="*/ 0 w 614"/>
                  <a:gd name="T1" fmla="*/ 82 h 82"/>
                  <a:gd name="T2" fmla="*/ 0 w 614"/>
                  <a:gd name="T3" fmla="*/ 0 h 82"/>
                  <a:gd name="T4" fmla="*/ 614 w 614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4" h="82">
                    <a:moveTo>
                      <a:pt x="0" y="82"/>
                    </a:moveTo>
                    <a:lnTo>
                      <a:pt x="0" y="0"/>
                    </a:lnTo>
                    <a:lnTo>
                      <a:pt x="61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97" name="Rectangle 203"/>
              <p:cNvSpPr>
                <a:spLocks noChangeArrowheads="1"/>
              </p:cNvSpPr>
              <p:nvPr/>
            </p:nvSpPr>
            <p:spPr bwMode="auto">
              <a:xfrm>
                <a:off x="1884363" y="4404400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l1 Aedta109287975</a:t>
                </a:r>
              </a:p>
            </p:txBody>
          </p:sp>
          <p:sp>
            <p:nvSpPr>
              <p:cNvPr id="4198" name="Freeform 204"/>
              <p:cNvSpPr>
                <a:spLocks/>
              </p:cNvSpPr>
              <p:nvPr/>
            </p:nvSpPr>
            <p:spPr bwMode="auto">
              <a:xfrm>
                <a:off x="1643063" y="4468863"/>
                <a:ext cx="239713" cy="63500"/>
              </a:xfrm>
              <a:custGeom>
                <a:avLst/>
                <a:gdLst>
                  <a:gd name="T0" fmla="*/ 0 w 151"/>
                  <a:gd name="T1" fmla="*/ 40 h 40"/>
                  <a:gd name="T2" fmla="*/ 0 w 151"/>
                  <a:gd name="T3" fmla="*/ 0 h 40"/>
                  <a:gd name="T4" fmla="*/ 151 w 151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40">
                    <a:moveTo>
                      <a:pt x="0" y="40"/>
                    </a:moveTo>
                    <a:lnTo>
                      <a:pt x="0" y="0"/>
                    </a:lnTo>
                    <a:lnTo>
                      <a:pt x="151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99" name="Rectangle 205"/>
              <p:cNvSpPr>
                <a:spLocks noChangeArrowheads="1"/>
              </p:cNvSpPr>
              <p:nvPr/>
            </p:nvSpPr>
            <p:spPr bwMode="auto">
              <a:xfrm>
                <a:off x="1824038" y="4536163"/>
                <a:ext cx="98745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l2 Wisir339906030</a:t>
                </a:r>
              </a:p>
            </p:txBody>
          </p:sp>
          <p:sp>
            <p:nvSpPr>
              <p:cNvPr id="4200" name="Freeform 206"/>
              <p:cNvSpPr>
                <a:spLocks/>
              </p:cNvSpPr>
              <p:nvPr/>
            </p:nvSpPr>
            <p:spPr bwMode="auto">
              <a:xfrm>
                <a:off x="1643063" y="4538713"/>
                <a:ext cx="179388" cy="63500"/>
              </a:xfrm>
              <a:custGeom>
                <a:avLst/>
                <a:gdLst>
                  <a:gd name="T0" fmla="*/ 0 w 113"/>
                  <a:gd name="T1" fmla="*/ 0 h 40"/>
                  <a:gd name="T2" fmla="*/ 0 w 113"/>
                  <a:gd name="T3" fmla="*/ 40 h 40"/>
                  <a:gd name="T4" fmla="*/ 113 w 113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40">
                    <a:moveTo>
                      <a:pt x="0" y="0"/>
                    </a:moveTo>
                    <a:lnTo>
                      <a:pt x="0" y="40"/>
                    </a:lnTo>
                    <a:lnTo>
                      <a:pt x="113" y="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01" name="Freeform 207"/>
              <p:cNvSpPr>
                <a:spLocks/>
              </p:cNvSpPr>
              <p:nvPr/>
            </p:nvSpPr>
            <p:spPr bwMode="auto">
              <a:xfrm>
                <a:off x="1431925" y="4405363"/>
                <a:ext cx="211138" cy="130175"/>
              </a:xfrm>
              <a:custGeom>
                <a:avLst/>
                <a:gdLst>
                  <a:gd name="T0" fmla="*/ 0 w 133"/>
                  <a:gd name="T1" fmla="*/ 0 h 82"/>
                  <a:gd name="T2" fmla="*/ 0 w 133"/>
                  <a:gd name="T3" fmla="*/ 82 h 82"/>
                  <a:gd name="T4" fmla="*/ 133 w 133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" h="82">
                    <a:moveTo>
                      <a:pt x="0" y="0"/>
                    </a:moveTo>
                    <a:lnTo>
                      <a:pt x="0" y="82"/>
                    </a:lnTo>
                    <a:lnTo>
                      <a:pt x="133" y="82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02" name="Freeform 208"/>
              <p:cNvSpPr>
                <a:spLocks/>
              </p:cNvSpPr>
              <p:nvPr/>
            </p:nvSpPr>
            <p:spPr bwMode="auto">
              <a:xfrm>
                <a:off x="1295400" y="4402188"/>
                <a:ext cx="136525" cy="163513"/>
              </a:xfrm>
              <a:custGeom>
                <a:avLst/>
                <a:gdLst>
                  <a:gd name="T0" fmla="*/ 0 w 86"/>
                  <a:gd name="T1" fmla="*/ 103 h 103"/>
                  <a:gd name="T2" fmla="*/ 0 w 86"/>
                  <a:gd name="T3" fmla="*/ 0 h 103"/>
                  <a:gd name="T4" fmla="*/ 86 w 86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103">
                    <a:moveTo>
                      <a:pt x="0" y="103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03" name="Rectangle 209"/>
              <p:cNvSpPr>
                <a:spLocks noChangeArrowheads="1"/>
              </p:cNvSpPr>
              <p:nvPr/>
            </p:nvSpPr>
            <p:spPr bwMode="auto">
              <a:xfrm>
                <a:off x="2103438" y="4669513"/>
                <a:ext cx="8848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l2 Invir15078883</a:t>
                </a:r>
              </a:p>
            </p:txBody>
          </p:sp>
          <p:sp>
            <p:nvSpPr>
              <p:cNvPr id="4204" name="Freeform 210"/>
              <p:cNvSpPr>
                <a:spLocks/>
              </p:cNvSpPr>
              <p:nvPr/>
            </p:nvSpPr>
            <p:spPr bwMode="auto">
              <a:xfrm>
                <a:off x="1295400" y="4570463"/>
                <a:ext cx="804863" cy="163513"/>
              </a:xfrm>
              <a:custGeom>
                <a:avLst/>
                <a:gdLst>
                  <a:gd name="T0" fmla="*/ 0 w 507"/>
                  <a:gd name="T1" fmla="*/ 0 h 103"/>
                  <a:gd name="T2" fmla="*/ 0 w 507"/>
                  <a:gd name="T3" fmla="*/ 103 h 103"/>
                  <a:gd name="T4" fmla="*/ 507 w 507"/>
                  <a:gd name="T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7" h="103">
                    <a:moveTo>
                      <a:pt x="0" y="0"/>
                    </a:moveTo>
                    <a:lnTo>
                      <a:pt x="0" y="103"/>
                    </a:lnTo>
                    <a:lnTo>
                      <a:pt x="507" y="103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05" name="Freeform 211"/>
              <p:cNvSpPr>
                <a:spLocks/>
              </p:cNvSpPr>
              <p:nvPr/>
            </p:nvSpPr>
            <p:spPr bwMode="auto">
              <a:xfrm>
                <a:off x="925513" y="4568875"/>
                <a:ext cx="369888" cy="146050"/>
              </a:xfrm>
              <a:custGeom>
                <a:avLst/>
                <a:gdLst>
                  <a:gd name="T0" fmla="*/ 0 w 233"/>
                  <a:gd name="T1" fmla="*/ 92 h 92"/>
                  <a:gd name="T2" fmla="*/ 0 w 233"/>
                  <a:gd name="T3" fmla="*/ 0 h 92"/>
                  <a:gd name="T4" fmla="*/ 233 w 233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3" h="92">
                    <a:moveTo>
                      <a:pt x="0" y="92"/>
                    </a:moveTo>
                    <a:lnTo>
                      <a:pt x="0" y="0"/>
                    </a:lnTo>
                    <a:lnTo>
                      <a:pt x="233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06" name="Rectangle 212"/>
              <p:cNvSpPr>
                <a:spLocks noChangeArrowheads="1"/>
              </p:cNvSpPr>
              <p:nvPr/>
            </p:nvSpPr>
            <p:spPr bwMode="auto">
              <a:xfrm>
                <a:off x="1762125" y="4801275"/>
                <a:ext cx="1070806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b1 Diapu327198695</a:t>
                </a:r>
              </a:p>
            </p:txBody>
          </p:sp>
          <p:sp>
            <p:nvSpPr>
              <p:cNvPr id="4207" name="Freeform 213"/>
              <p:cNvSpPr>
                <a:spLocks/>
              </p:cNvSpPr>
              <p:nvPr/>
            </p:nvSpPr>
            <p:spPr bwMode="auto">
              <a:xfrm>
                <a:off x="925513" y="4719688"/>
                <a:ext cx="833438" cy="147638"/>
              </a:xfrm>
              <a:custGeom>
                <a:avLst/>
                <a:gdLst>
                  <a:gd name="T0" fmla="*/ 0 w 525"/>
                  <a:gd name="T1" fmla="*/ 0 h 93"/>
                  <a:gd name="T2" fmla="*/ 0 w 525"/>
                  <a:gd name="T3" fmla="*/ 93 h 93"/>
                  <a:gd name="T4" fmla="*/ 525 w 525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5" h="93">
                    <a:moveTo>
                      <a:pt x="0" y="0"/>
                    </a:moveTo>
                    <a:lnTo>
                      <a:pt x="0" y="93"/>
                    </a:lnTo>
                    <a:lnTo>
                      <a:pt x="525" y="93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08" name="Freeform 214"/>
              <p:cNvSpPr>
                <a:spLocks/>
              </p:cNvSpPr>
              <p:nvPr/>
            </p:nvSpPr>
            <p:spPr bwMode="auto">
              <a:xfrm>
                <a:off x="788988" y="4718100"/>
                <a:ext cx="136525" cy="139700"/>
              </a:xfrm>
              <a:custGeom>
                <a:avLst/>
                <a:gdLst>
                  <a:gd name="T0" fmla="*/ 0 w 86"/>
                  <a:gd name="T1" fmla="*/ 88 h 88"/>
                  <a:gd name="T2" fmla="*/ 0 w 86"/>
                  <a:gd name="T3" fmla="*/ 0 h 88"/>
                  <a:gd name="T4" fmla="*/ 86 w 86"/>
                  <a:gd name="T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88">
                    <a:moveTo>
                      <a:pt x="0" y="88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09" name="Rectangle 215"/>
              <p:cNvSpPr>
                <a:spLocks noChangeArrowheads="1"/>
              </p:cNvSpPr>
              <p:nvPr/>
            </p:nvSpPr>
            <p:spPr bwMode="auto">
              <a:xfrm>
                <a:off x="2001838" y="4937800"/>
                <a:ext cx="93615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Chordopoxviridae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0" name="Freeform 216"/>
              <p:cNvSpPr>
                <a:spLocks/>
              </p:cNvSpPr>
              <p:nvPr/>
            </p:nvSpPr>
            <p:spPr bwMode="auto">
              <a:xfrm>
                <a:off x="1608138" y="4943525"/>
                <a:ext cx="392113" cy="122238"/>
              </a:xfrm>
              <a:custGeom>
                <a:avLst/>
                <a:gdLst>
                  <a:gd name="T0" fmla="*/ 0 w 247"/>
                  <a:gd name="T1" fmla="*/ 40 h 77"/>
                  <a:gd name="T2" fmla="*/ 0 w 247"/>
                  <a:gd name="T3" fmla="*/ 38 h 77"/>
                  <a:gd name="T4" fmla="*/ 247 w 247"/>
                  <a:gd name="T5" fmla="*/ 0 h 77"/>
                  <a:gd name="T6" fmla="*/ 247 w 247"/>
                  <a:gd name="T7" fmla="*/ 77 h 77"/>
                  <a:gd name="T8" fmla="*/ 0 w 247"/>
                  <a:gd name="T9" fmla="*/ 4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77">
                    <a:moveTo>
                      <a:pt x="0" y="40"/>
                    </a:moveTo>
                    <a:lnTo>
                      <a:pt x="0" y="38"/>
                    </a:lnTo>
                    <a:lnTo>
                      <a:pt x="247" y="0"/>
                    </a:lnTo>
                    <a:lnTo>
                      <a:pt x="247" y="77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11" name="Line 217"/>
              <p:cNvSpPr>
                <a:spLocks noChangeShapeType="1"/>
              </p:cNvSpPr>
              <p:nvPr/>
            </p:nvSpPr>
            <p:spPr bwMode="auto">
              <a:xfrm>
                <a:off x="790575" y="5005438"/>
                <a:ext cx="815975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12" name="Line 218"/>
              <p:cNvSpPr>
                <a:spLocks noChangeShapeType="1"/>
              </p:cNvSpPr>
              <p:nvPr/>
            </p:nvSpPr>
            <p:spPr bwMode="auto">
              <a:xfrm>
                <a:off x="788988" y="4864150"/>
                <a:ext cx="0" cy="141288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13" name="Freeform 219"/>
              <p:cNvSpPr>
                <a:spLocks/>
              </p:cNvSpPr>
              <p:nvPr/>
            </p:nvSpPr>
            <p:spPr bwMode="auto">
              <a:xfrm>
                <a:off x="701675" y="4368850"/>
                <a:ext cx="87313" cy="492125"/>
              </a:xfrm>
              <a:custGeom>
                <a:avLst/>
                <a:gdLst>
                  <a:gd name="T0" fmla="*/ 0 w 55"/>
                  <a:gd name="T1" fmla="*/ 0 h 310"/>
                  <a:gd name="T2" fmla="*/ 0 w 55"/>
                  <a:gd name="T3" fmla="*/ 310 h 310"/>
                  <a:gd name="T4" fmla="*/ 55 w 55"/>
                  <a:gd name="T5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10">
                    <a:moveTo>
                      <a:pt x="0" y="0"/>
                    </a:moveTo>
                    <a:lnTo>
                      <a:pt x="0" y="310"/>
                    </a:lnTo>
                    <a:lnTo>
                      <a:pt x="55" y="31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14" name="Freeform 220"/>
              <p:cNvSpPr>
                <a:spLocks/>
              </p:cNvSpPr>
              <p:nvPr/>
            </p:nvSpPr>
            <p:spPr bwMode="auto">
              <a:xfrm>
                <a:off x="654050" y="3684516"/>
                <a:ext cx="47625" cy="803275"/>
              </a:xfrm>
              <a:custGeom>
                <a:avLst/>
                <a:gdLst>
                  <a:gd name="T0" fmla="*/ 0 w 30"/>
                  <a:gd name="T1" fmla="*/ 0 h 506"/>
                  <a:gd name="T2" fmla="*/ 0 w 30"/>
                  <a:gd name="T3" fmla="*/ 506 h 506"/>
                  <a:gd name="T4" fmla="*/ 30 w 30"/>
                  <a:gd name="T5" fmla="*/ 506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06">
                    <a:moveTo>
                      <a:pt x="0" y="0"/>
                    </a:moveTo>
                    <a:lnTo>
                      <a:pt x="0" y="506"/>
                    </a:lnTo>
                    <a:lnTo>
                      <a:pt x="30" y="506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215" name="Rectangle 221"/>
              <p:cNvSpPr>
                <a:spLocks noChangeArrowheads="1"/>
              </p:cNvSpPr>
              <p:nvPr/>
            </p:nvSpPr>
            <p:spPr bwMode="auto">
              <a:xfrm>
                <a:off x="1323182" y="310673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700" dirty="0" smtClean="0">
                    <a:solidFill>
                      <a:srgbClr val="000000"/>
                    </a:solidFill>
                    <a:latin typeface="MS Sans Serif"/>
                    <a:cs typeface="Arial" pitchFamily="34" charset="0"/>
                  </a:rPr>
                  <a:t>0.8</a:t>
                </a: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6" name="Rectangle 222"/>
              <p:cNvSpPr>
                <a:spLocks noChangeArrowheads="1"/>
              </p:cNvSpPr>
              <p:nvPr/>
            </p:nvSpPr>
            <p:spPr bwMode="auto">
              <a:xfrm>
                <a:off x="1338263" y="348138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7" name="Rectangle 223"/>
              <p:cNvSpPr>
                <a:spLocks noChangeArrowheads="1"/>
              </p:cNvSpPr>
              <p:nvPr/>
            </p:nvSpPr>
            <p:spPr bwMode="auto">
              <a:xfrm>
                <a:off x="1262063" y="334803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8" name="Rectangle 224"/>
              <p:cNvSpPr>
                <a:spLocks noChangeArrowheads="1"/>
              </p:cNvSpPr>
              <p:nvPr/>
            </p:nvSpPr>
            <p:spPr bwMode="auto">
              <a:xfrm>
                <a:off x="1019175" y="318055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0.73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9" name="Rectangle 225"/>
              <p:cNvSpPr>
                <a:spLocks noChangeArrowheads="1"/>
              </p:cNvSpPr>
              <p:nvPr/>
            </p:nvSpPr>
            <p:spPr bwMode="auto">
              <a:xfrm>
                <a:off x="1604963" y="2713037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0" name="Rectangle 226"/>
              <p:cNvSpPr>
                <a:spLocks noChangeArrowheads="1"/>
              </p:cNvSpPr>
              <p:nvPr/>
            </p:nvSpPr>
            <p:spPr bwMode="auto">
              <a:xfrm>
                <a:off x="840581" y="299561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0.51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1" name="Rectangle 227"/>
              <p:cNvSpPr>
                <a:spLocks noChangeArrowheads="1"/>
              </p:cNvSpPr>
              <p:nvPr/>
            </p:nvSpPr>
            <p:spPr bwMode="auto">
              <a:xfrm>
                <a:off x="1502568" y="244792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2" name="Rectangle 228"/>
              <p:cNvSpPr>
                <a:spLocks noChangeArrowheads="1"/>
              </p:cNvSpPr>
              <p:nvPr/>
            </p:nvSpPr>
            <p:spPr bwMode="auto">
              <a:xfrm>
                <a:off x="800894" y="2774157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3" name="Rectangle 229"/>
              <p:cNvSpPr>
                <a:spLocks noChangeArrowheads="1"/>
              </p:cNvSpPr>
              <p:nvPr/>
            </p:nvSpPr>
            <p:spPr bwMode="auto">
              <a:xfrm>
                <a:off x="1085850" y="203517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4" name="Rectangle 230"/>
              <p:cNvSpPr>
                <a:spLocks noChangeArrowheads="1"/>
              </p:cNvSpPr>
              <p:nvPr/>
            </p:nvSpPr>
            <p:spPr bwMode="auto">
              <a:xfrm>
                <a:off x="1210469" y="234791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5" name="Rectangle 231"/>
              <p:cNvSpPr>
                <a:spLocks noChangeArrowheads="1"/>
              </p:cNvSpPr>
              <p:nvPr/>
            </p:nvSpPr>
            <p:spPr bwMode="auto">
              <a:xfrm>
                <a:off x="994569" y="224155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6" name="Rectangle 232"/>
              <p:cNvSpPr>
                <a:spLocks noChangeArrowheads="1"/>
              </p:cNvSpPr>
              <p:nvPr/>
            </p:nvSpPr>
            <p:spPr bwMode="auto">
              <a:xfrm>
                <a:off x="1122363" y="144145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7" name="Rectangle 233"/>
              <p:cNvSpPr>
                <a:spLocks noChangeArrowheads="1"/>
              </p:cNvSpPr>
              <p:nvPr/>
            </p:nvSpPr>
            <p:spPr bwMode="auto">
              <a:xfrm>
                <a:off x="940594" y="150177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8" name="Rectangle 234"/>
              <p:cNvSpPr>
                <a:spLocks noChangeArrowheads="1"/>
              </p:cNvSpPr>
              <p:nvPr/>
            </p:nvSpPr>
            <p:spPr bwMode="auto">
              <a:xfrm>
                <a:off x="1167607" y="181054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0.81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9" name="Rectangle 235"/>
              <p:cNvSpPr>
                <a:spLocks noChangeArrowheads="1"/>
              </p:cNvSpPr>
              <p:nvPr/>
            </p:nvSpPr>
            <p:spPr bwMode="auto">
              <a:xfrm>
                <a:off x="885825" y="164465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0" name="Rectangle 236"/>
              <p:cNvSpPr>
                <a:spLocks noChangeArrowheads="1"/>
              </p:cNvSpPr>
              <p:nvPr/>
            </p:nvSpPr>
            <p:spPr bwMode="auto">
              <a:xfrm>
                <a:off x="832644" y="188356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1" name="Rectangle 237"/>
              <p:cNvSpPr>
                <a:spLocks noChangeArrowheads="1"/>
              </p:cNvSpPr>
              <p:nvPr/>
            </p:nvSpPr>
            <p:spPr bwMode="auto">
              <a:xfrm>
                <a:off x="700881" y="227409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2" name="Rectangle 238"/>
              <p:cNvSpPr>
                <a:spLocks noChangeArrowheads="1"/>
              </p:cNvSpPr>
              <p:nvPr/>
            </p:nvSpPr>
            <p:spPr bwMode="auto">
              <a:xfrm>
                <a:off x="1287463" y="371554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3" name="Rectangle 239"/>
              <p:cNvSpPr>
                <a:spLocks noChangeArrowheads="1"/>
              </p:cNvSpPr>
              <p:nvPr/>
            </p:nvSpPr>
            <p:spPr bwMode="auto">
              <a:xfrm>
                <a:off x="850900" y="364490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7" name="Rectangle 243"/>
              <p:cNvSpPr>
                <a:spLocks noChangeArrowheads="1"/>
              </p:cNvSpPr>
              <p:nvPr/>
            </p:nvSpPr>
            <p:spPr bwMode="auto">
              <a:xfrm>
                <a:off x="934244" y="385524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8" name="Rectangle 244"/>
              <p:cNvSpPr>
                <a:spLocks noChangeArrowheads="1"/>
              </p:cNvSpPr>
              <p:nvPr/>
            </p:nvSpPr>
            <p:spPr bwMode="auto">
              <a:xfrm>
                <a:off x="568325" y="308689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39" name="Rectangle 245"/>
              <p:cNvSpPr>
                <a:spLocks noChangeArrowheads="1"/>
              </p:cNvSpPr>
              <p:nvPr/>
            </p:nvSpPr>
            <p:spPr bwMode="auto">
              <a:xfrm>
                <a:off x="2208223" y="416485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0" name="Rectangle 246"/>
              <p:cNvSpPr>
                <a:spLocks noChangeArrowheads="1"/>
              </p:cNvSpPr>
              <p:nvPr/>
            </p:nvSpPr>
            <p:spPr bwMode="auto">
              <a:xfrm>
                <a:off x="1459716" y="453950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1" name="Rectangle 247"/>
              <p:cNvSpPr>
                <a:spLocks noChangeArrowheads="1"/>
              </p:cNvSpPr>
              <p:nvPr/>
            </p:nvSpPr>
            <p:spPr bwMode="auto">
              <a:xfrm>
                <a:off x="1247784" y="430058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2" name="Rectangle 248"/>
              <p:cNvSpPr>
                <a:spLocks noChangeArrowheads="1"/>
              </p:cNvSpPr>
              <p:nvPr/>
            </p:nvSpPr>
            <p:spPr bwMode="auto">
              <a:xfrm>
                <a:off x="1106497" y="446330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3" name="Rectangle 249"/>
              <p:cNvSpPr>
                <a:spLocks noChangeArrowheads="1"/>
              </p:cNvSpPr>
              <p:nvPr/>
            </p:nvSpPr>
            <p:spPr bwMode="auto">
              <a:xfrm>
                <a:off x="746135" y="4619677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4" name="Rectangle 250"/>
              <p:cNvSpPr>
                <a:spLocks noChangeArrowheads="1"/>
              </p:cNvSpPr>
              <p:nvPr/>
            </p:nvSpPr>
            <p:spPr bwMode="auto">
              <a:xfrm>
                <a:off x="1428760" y="500940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5" name="Rectangle 251"/>
              <p:cNvSpPr>
                <a:spLocks noChangeArrowheads="1"/>
              </p:cNvSpPr>
              <p:nvPr/>
            </p:nvSpPr>
            <p:spPr bwMode="auto">
              <a:xfrm>
                <a:off x="609610" y="486494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7" name="Freeform 135"/>
              <p:cNvSpPr>
                <a:spLocks/>
              </p:cNvSpPr>
              <p:nvPr/>
            </p:nvSpPr>
            <p:spPr bwMode="auto">
              <a:xfrm>
                <a:off x="1108925" y="3928199"/>
                <a:ext cx="166688" cy="44450"/>
              </a:xfrm>
              <a:custGeom>
                <a:avLst/>
                <a:gdLst>
                  <a:gd name="T0" fmla="*/ 0 w 105"/>
                  <a:gd name="T1" fmla="*/ 15 h 28"/>
                  <a:gd name="T2" fmla="*/ 0 w 105"/>
                  <a:gd name="T3" fmla="*/ 13 h 28"/>
                  <a:gd name="T4" fmla="*/ 105 w 105"/>
                  <a:gd name="T5" fmla="*/ 0 h 28"/>
                  <a:gd name="T6" fmla="*/ 105 w 105"/>
                  <a:gd name="T7" fmla="*/ 28 h 28"/>
                  <a:gd name="T8" fmla="*/ 0 w 105"/>
                  <a:gd name="T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0" y="15"/>
                    </a:moveTo>
                    <a:lnTo>
                      <a:pt x="0" y="13"/>
                    </a:lnTo>
                    <a:lnTo>
                      <a:pt x="105" y="0"/>
                    </a:lnTo>
                    <a:lnTo>
                      <a:pt x="105" y="2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grpSp>
            <p:nvGrpSpPr>
              <p:cNvPr id="4253" name="Group 4252"/>
              <p:cNvGrpSpPr/>
              <p:nvPr/>
            </p:nvGrpSpPr>
            <p:grpSpPr>
              <a:xfrm>
                <a:off x="859632" y="4008466"/>
                <a:ext cx="1071332" cy="172117"/>
                <a:chOff x="859632" y="4576763"/>
                <a:chExt cx="1071332" cy="172117"/>
              </a:xfrm>
            </p:grpSpPr>
            <p:sp>
              <p:nvSpPr>
                <p:cNvPr id="4248" name="Rectangle 254"/>
                <p:cNvSpPr>
                  <a:spLocks noChangeArrowheads="1"/>
                </p:cNvSpPr>
                <p:nvPr/>
              </p:nvSpPr>
              <p:spPr bwMode="auto">
                <a:xfrm>
                  <a:off x="859632" y="4576763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0.99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6" name="Rectangle 175"/>
                <p:cNvSpPr>
                  <a:spLocks noChangeArrowheads="1"/>
                </p:cNvSpPr>
                <p:nvPr/>
              </p:nvSpPr>
              <p:spPr bwMode="auto">
                <a:xfrm>
                  <a:off x="1225643" y="4610381"/>
                  <a:ext cx="705321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lvl="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 err="1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Chloroviruses</a:t>
                  </a:r>
                  <a:endPara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8" name="Freeform 135"/>
                <p:cNvSpPr>
                  <a:spLocks/>
                </p:cNvSpPr>
                <p:nvPr/>
              </p:nvSpPr>
              <p:spPr bwMode="auto">
                <a:xfrm>
                  <a:off x="1037487" y="4652100"/>
                  <a:ext cx="176950" cy="53250"/>
                </a:xfrm>
                <a:custGeom>
                  <a:avLst/>
                  <a:gdLst>
                    <a:gd name="T0" fmla="*/ 0 w 105"/>
                    <a:gd name="T1" fmla="*/ 15 h 28"/>
                    <a:gd name="T2" fmla="*/ 0 w 105"/>
                    <a:gd name="T3" fmla="*/ 13 h 28"/>
                    <a:gd name="T4" fmla="*/ 105 w 105"/>
                    <a:gd name="T5" fmla="*/ 0 h 28"/>
                    <a:gd name="T6" fmla="*/ 105 w 105"/>
                    <a:gd name="T7" fmla="*/ 28 h 28"/>
                    <a:gd name="T8" fmla="*/ 0 w 105"/>
                    <a:gd name="T9" fmla="*/ 1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28">
                      <a:moveTo>
                        <a:pt x="0" y="15"/>
                      </a:moveTo>
                      <a:lnTo>
                        <a:pt x="0" y="13"/>
                      </a:lnTo>
                      <a:lnTo>
                        <a:pt x="105" y="0"/>
                      </a:lnTo>
                      <a:lnTo>
                        <a:pt x="105" y="28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</p:grpSp>
          <p:grpSp>
            <p:nvGrpSpPr>
              <p:cNvPr id="453" name="Group 452"/>
              <p:cNvGrpSpPr/>
              <p:nvPr/>
            </p:nvGrpSpPr>
            <p:grpSpPr>
              <a:xfrm>
                <a:off x="630033" y="5139581"/>
                <a:ext cx="268993" cy="146615"/>
                <a:chOff x="877888" y="5246738"/>
                <a:chExt cx="109538" cy="146615"/>
              </a:xfrm>
            </p:grpSpPr>
            <p:sp>
              <p:nvSpPr>
                <p:cNvPr id="454" name="Line 255"/>
                <p:cNvSpPr>
                  <a:spLocks noChangeShapeType="1"/>
                </p:cNvSpPr>
                <p:nvPr/>
              </p:nvSpPr>
              <p:spPr bwMode="auto">
                <a:xfrm>
                  <a:off x="877888" y="5268963"/>
                  <a:ext cx="109538" cy="0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455" name="Line 256"/>
                <p:cNvSpPr>
                  <a:spLocks noChangeShapeType="1"/>
                </p:cNvSpPr>
                <p:nvPr/>
              </p:nvSpPr>
              <p:spPr bwMode="auto">
                <a:xfrm>
                  <a:off x="877888" y="5246738"/>
                  <a:ext cx="0" cy="44450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456" name="Line 257"/>
                <p:cNvSpPr>
                  <a:spLocks noChangeShapeType="1"/>
                </p:cNvSpPr>
                <p:nvPr/>
              </p:nvSpPr>
              <p:spPr bwMode="auto">
                <a:xfrm>
                  <a:off x="987425" y="5246738"/>
                  <a:ext cx="0" cy="44450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457" name="Rectangle 258"/>
                <p:cNvSpPr>
                  <a:spLocks noChangeArrowheads="1"/>
                </p:cNvSpPr>
                <p:nvPr/>
              </p:nvSpPr>
              <p:spPr bwMode="auto">
                <a:xfrm>
                  <a:off x="908032" y="5285631"/>
                  <a:ext cx="50916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0.5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325" name="Group 324"/>
            <p:cNvGrpSpPr/>
            <p:nvPr/>
          </p:nvGrpSpPr>
          <p:grpSpPr>
            <a:xfrm>
              <a:off x="416919" y="1911046"/>
              <a:ext cx="634490" cy="506813"/>
              <a:chOff x="408897" y="1526041"/>
              <a:chExt cx="634490" cy="506813"/>
            </a:xfrm>
          </p:grpSpPr>
          <p:sp>
            <p:nvSpPr>
              <p:cNvPr id="326" name="Rectangle 325"/>
              <p:cNvSpPr>
                <a:spLocks noChangeArrowheads="1"/>
              </p:cNvSpPr>
              <p:nvPr/>
            </p:nvSpPr>
            <p:spPr bwMode="auto">
              <a:xfrm>
                <a:off x="408897" y="1526041"/>
                <a:ext cx="40895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lake</a:t>
                </a:r>
              </a:p>
            </p:txBody>
          </p:sp>
          <p:cxnSp>
            <p:nvCxnSpPr>
              <p:cNvPr id="327" name="Straight Connector 326"/>
              <p:cNvCxnSpPr/>
              <p:nvPr/>
            </p:nvCxnSpPr>
            <p:spPr>
              <a:xfrm>
                <a:off x="652463" y="1766888"/>
                <a:ext cx="390924" cy="265966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8" name="Group 327"/>
            <p:cNvGrpSpPr/>
            <p:nvPr/>
          </p:nvGrpSpPr>
          <p:grpSpPr>
            <a:xfrm>
              <a:off x="280738" y="3067294"/>
              <a:ext cx="913221" cy="382020"/>
              <a:chOff x="478374" y="1503825"/>
              <a:chExt cx="565013" cy="529029"/>
            </a:xfrm>
          </p:grpSpPr>
          <p:sp>
            <p:nvSpPr>
              <p:cNvPr id="329" name="Rectangle 328"/>
              <p:cNvSpPr>
                <a:spLocks noChangeArrowheads="1"/>
              </p:cNvSpPr>
              <p:nvPr/>
            </p:nvSpPr>
            <p:spPr bwMode="auto">
              <a:xfrm>
                <a:off x="478374" y="1503825"/>
                <a:ext cx="422691" cy="340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mimi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endParaRPr>
              </a:p>
            </p:txBody>
          </p:sp>
          <p:cxnSp>
            <p:nvCxnSpPr>
              <p:cNvPr id="330" name="Straight Connector 329"/>
              <p:cNvCxnSpPr/>
              <p:nvPr/>
            </p:nvCxnSpPr>
            <p:spPr>
              <a:xfrm>
                <a:off x="777694" y="1836015"/>
                <a:ext cx="265693" cy="196839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1" name="Group 330"/>
            <p:cNvGrpSpPr/>
            <p:nvPr/>
          </p:nvGrpSpPr>
          <p:grpSpPr>
            <a:xfrm>
              <a:off x="1267326" y="2847474"/>
              <a:ext cx="452686" cy="320909"/>
              <a:chOff x="552763" y="1739436"/>
              <a:chExt cx="490624" cy="344766"/>
            </a:xfrm>
          </p:grpSpPr>
          <p:sp>
            <p:nvSpPr>
              <p:cNvPr id="332" name="Rectangle 331"/>
              <p:cNvSpPr>
                <a:spLocks noChangeArrowheads="1"/>
              </p:cNvSpPr>
              <p:nvPr/>
            </p:nvSpPr>
            <p:spPr bwMode="auto">
              <a:xfrm>
                <a:off x="552763" y="1739436"/>
                <a:ext cx="194047" cy="344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Q3</a:t>
                </a:r>
              </a:p>
            </p:txBody>
          </p:sp>
          <p:cxnSp>
            <p:nvCxnSpPr>
              <p:cNvPr id="333" name="Straight Connector 332"/>
              <p:cNvCxnSpPr/>
              <p:nvPr/>
            </p:nvCxnSpPr>
            <p:spPr>
              <a:xfrm>
                <a:off x="883107" y="1963487"/>
                <a:ext cx="160280" cy="69367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4" name="Group 333"/>
            <p:cNvGrpSpPr/>
            <p:nvPr/>
          </p:nvGrpSpPr>
          <p:grpSpPr>
            <a:xfrm>
              <a:off x="344904" y="4061151"/>
              <a:ext cx="717382" cy="246221"/>
              <a:chOff x="552763" y="1739436"/>
              <a:chExt cx="490624" cy="344766"/>
            </a:xfrm>
          </p:grpSpPr>
          <p:sp>
            <p:nvSpPr>
              <p:cNvPr id="335" name="Rectangle 334"/>
              <p:cNvSpPr>
                <a:spLocks noChangeArrowheads="1"/>
              </p:cNvSpPr>
              <p:nvPr/>
            </p:nvSpPr>
            <p:spPr bwMode="auto">
              <a:xfrm>
                <a:off x="552763" y="1739436"/>
                <a:ext cx="194047" cy="344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Q4</a:t>
                </a:r>
              </a:p>
            </p:txBody>
          </p:sp>
          <p:cxnSp>
            <p:nvCxnSpPr>
              <p:cNvPr id="336" name="Straight Connector 335"/>
              <p:cNvCxnSpPr>
                <a:stCxn id="335" idx="3"/>
              </p:cNvCxnSpPr>
              <p:nvPr/>
            </p:nvCxnSpPr>
            <p:spPr>
              <a:xfrm>
                <a:off x="746810" y="1911820"/>
                <a:ext cx="296577" cy="121034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7" name="Group 336"/>
            <p:cNvGrpSpPr/>
            <p:nvPr/>
          </p:nvGrpSpPr>
          <p:grpSpPr>
            <a:xfrm>
              <a:off x="441157" y="4427621"/>
              <a:ext cx="545432" cy="465286"/>
              <a:chOff x="722819" y="1856227"/>
              <a:chExt cx="373026" cy="236150"/>
            </a:xfrm>
          </p:grpSpPr>
          <p:sp>
            <p:nvSpPr>
              <p:cNvPr id="338" name="Rectangle 337"/>
              <p:cNvSpPr>
                <a:spLocks noChangeArrowheads="1"/>
              </p:cNvSpPr>
              <p:nvPr/>
            </p:nvSpPr>
            <p:spPr bwMode="auto">
              <a:xfrm>
                <a:off x="722819" y="1967411"/>
                <a:ext cx="296227" cy="1249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Q1</a:t>
                </a:r>
              </a:p>
            </p:txBody>
          </p:sp>
          <p:cxnSp>
            <p:nvCxnSpPr>
              <p:cNvPr id="339" name="Straight Connector 338"/>
              <p:cNvCxnSpPr>
                <a:stCxn id="338" idx="0"/>
              </p:cNvCxnSpPr>
              <p:nvPr/>
            </p:nvCxnSpPr>
            <p:spPr>
              <a:xfrm flipV="1">
                <a:off x="870933" y="1856227"/>
                <a:ext cx="224912" cy="111184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0" name="TextBox 339"/>
          <p:cNvSpPr txBox="1"/>
          <p:nvPr/>
        </p:nvSpPr>
        <p:spPr>
          <a:xfrm>
            <a:off x="441156" y="5660467"/>
            <a:ext cx="3609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((</a:t>
            </a:r>
            <a:r>
              <a:rPr lang="en-US" sz="1600" dirty="0" err="1" smtClean="0"/>
              <a:t>lake,mimi</a:t>
            </a:r>
            <a:r>
              <a:rPr lang="en-US" sz="1600" dirty="0" smtClean="0"/>
              <a:t>), the rest);</a:t>
            </a:r>
          </a:p>
          <a:p>
            <a:r>
              <a:rPr lang="en-US" sz="1600" dirty="0"/>
              <a:t>Constraint </a:t>
            </a:r>
            <a:r>
              <a:rPr lang="en-US" sz="1600" dirty="0" smtClean="0"/>
              <a:t>1: (lake,Q1),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2: </a:t>
            </a:r>
            <a:r>
              <a:rPr lang="en-US" sz="1600" dirty="0"/>
              <a:t>(</a:t>
            </a:r>
            <a:r>
              <a:rPr lang="en-US" sz="1600" dirty="0" smtClean="0"/>
              <a:t>lake,Q3),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3: </a:t>
            </a:r>
            <a:r>
              <a:rPr lang="en-US" sz="1600" dirty="0"/>
              <a:t>(</a:t>
            </a:r>
            <a:r>
              <a:rPr lang="en-US" sz="1600" dirty="0" smtClean="0"/>
              <a:t>lake,Q4),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341" name="TextBox 340"/>
          <p:cNvSpPr txBox="1"/>
          <p:nvPr/>
        </p:nvSpPr>
        <p:spPr>
          <a:xfrm>
            <a:off x="5213683" y="6085580"/>
            <a:ext cx="360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(lake1,Q),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1: </a:t>
            </a:r>
            <a:r>
              <a:rPr lang="en-US" sz="1600" dirty="0"/>
              <a:t>(</a:t>
            </a:r>
            <a:r>
              <a:rPr lang="en-US" sz="1600" dirty="0" smtClean="0"/>
              <a:t>lake2,Q),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3712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/>
          <p:cNvSpPr>
            <a:spLocks noChangeArrowheads="1"/>
          </p:cNvSpPr>
          <p:nvPr/>
        </p:nvSpPr>
        <p:spPr bwMode="auto">
          <a:xfrm>
            <a:off x="873642" y="1443323"/>
            <a:ext cx="168315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latin typeface="MS Sans Serif"/>
                <a:cs typeface="Arial" pitchFamily="34" charset="0"/>
              </a:rPr>
              <a:t>RNApolA.freetree.nw</a:t>
            </a:r>
            <a:endParaRPr lang="en-US" sz="1400" dirty="0">
              <a:latin typeface="MS Sans Serif"/>
              <a:cs typeface="Arial" pitchFamily="34" charset="0"/>
            </a:endParaRPr>
          </a:p>
        </p:txBody>
      </p:sp>
      <p:sp>
        <p:nvSpPr>
          <p:cNvPr id="379" name="Rectangle 378"/>
          <p:cNvSpPr>
            <a:spLocks noChangeArrowheads="1"/>
          </p:cNvSpPr>
          <p:nvPr/>
        </p:nvSpPr>
        <p:spPr bwMode="auto">
          <a:xfrm>
            <a:off x="6096653" y="777389"/>
            <a:ext cx="168315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latin typeface="MS Sans Serif"/>
                <a:cs typeface="Arial" pitchFamily="34" charset="0"/>
              </a:rPr>
              <a:t>RNApolB.freetree.nw</a:t>
            </a:r>
            <a:endParaRPr lang="en-US" sz="1400" dirty="0">
              <a:latin typeface="MS Sans Serif"/>
              <a:cs typeface="Arial" pitchFamily="34" charset="0"/>
            </a:endParaRPr>
          </a:p>
        </p:txBody>
      </p:sp>
      <p:sp>
        <p:nvSpPr>
          <p:cNvPr id="544" name="Rectangle 543"/>
          <p:cNvSpPr>
            <a:spLocks noChangeArrowheads="1"/>
          </p:cNvSpPr>
          <p:nvPr/>
        </p:nvSpPr>
        <p:spPr bwMode="auto">
          <a:xfrm>
            <a:off x="112294" y="232610"/>
            <a:ext cx="44885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 Fig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5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– Transcription and RNA processing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7" name="TextBox 546"/>
          <p:cNvSpPr txBox="1"/>
          <p:nvPr/>
        </p:nvSpPr>
        <p:spPr>
          <a:xfrm>
            <a:off x="539761" y="1389568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48" name="TextBox 547"/>
          <p:cNvSpPr txBox="1"/>
          <p:nvPr/>
        </p:nvSpPr>
        <p:spPr>
          <a:xfrm>
            <a:off x="5459477" y="627568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640" name="Group 639"/>
          <p:cNvGrpSpPr/>
          <p:nvPr/>
        </p:nvGrpSpPr>
        <p:grpSpPr>
          <a:xfrm>
            <a:off x="679543" y="1921099"/>
            <a:ext cx="3379601" cy="3664134"/>
            <a:chOff x="679543" y="1620248"/>
            <a:chExt cx="3379601" cy="3664134"/>
          </a:xfrm>
        </p:grpSpPr>
        <p:sp>
          <p:nvSpPr>
            <p:cNvPr id="546" name="Rectangle 11"/>
            <p:cNvSpPr>
              <a:spLocks noChangeArrowheads="1"/>
            </p:cNvSpPr>
            <p:nvPr/>
          </p:nvSpPr>
          <p:spPr bwMode="auto">
            <a:xfrm>
              <a:off x="1526335" y="2587811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552" name="Freeform 340"/>
            <p:cNvSpPr>
              <a:spLocks/>
            </p:cNvSpPr>
            <p:nvPr/>
          </p:nvSpPr>
          <p:spPr bwMode="auto">
            <a:xfrm>
              <a:off x="1256599" y="1649007"/>
              <a:ext cx="190500" cy="112713"/>
            </a:xfrm>
            <a:custGeom>
              <a:avLst/>
              <a:gdLst>
                <a:gd name="T0" fmla="*/ 0 w 120"/>
                <a:gd name="T1" fmla="*/ 36 h 71"/>
                <a:gd name="T2" fmla="*/ 0 w 120"/>
                <a:gd name="T3" fmla="*/ 34 h 71"/>
                <a:gd name="T4" fmla="*/ 120 w 120"/>
                <a:gd name="T5" fmla="*/ 0 h 71"/>
                <a:gd name="T6" fmla="*/ 120 w 120"/>
                <a:gd name="T7" fmla="*/ 71 h 71"/>
                <a:gd name="T8" fmla="*/ 0 w 120"/>
                <a:gd name="T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71">
                  <a:moveTo>
                    <a:pt x="0" y="36"/>
                  </a:moveTo>
                  <a:lnTo>
                    <a:pt x="0" y="34"/>
                  </a:lnTo>
                  <a:lnTo>
                    <a:pt x="120" y="0"/>
                  </a:lnTo>
                  <a:lnTo>
                    <a:pt x="120" y="71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3" name="Line 341"/>
            <p:cNvSpPr>
              <a:spLocks noChangeShapeType="1"/>
            </p:cNvSpPr>
            <p:nvPr/>
          </p:nvSpPr>
          <p:spPr bwMode="auto">
            <a:xfrm>
              <a:off x="1235961" y="1704569"/>
              <a:ext cx="17463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4" name="Rectangle 342"/>
            <p:cNvSpPr>
              <a:spLocks noChangeArrowheads="1"/>
            </p:cNvSpPr>
            <p:nvPr/>
          </p:nvSpPr>
          <p:spPr bwMode="auto">
            <a:xfrm>
              <a:off x="1370899" y="1779184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Phaglob357289799</a:t>
              </a:r>
            </a:p>
          </p:txBody>
        </p:sp>
        <p:sp>
          <p:nvSpPr>
            <p:cNvPr id="555" name="Freeform 343"/>
            <p:cNvSpPr>
              <a:spLocks/>
            </p:cNvSpPr>
            <p:nvPr/>
          </p:nvSpPr>
          <p:spPr bwMode="auto">
            <a:xfrm>
              <a:off x="1232786" y="1777594"/>
              <a:ext cx="134938" cy="68263"/>
            </a:xfrm>
            <a:custGeom>
              <a:avLst/>
              <a:gdLst>
                <a:gd name="T0" fmla="*/ 0 w 85"/>
                <a:gd name="T1" fmla="*/ 0 h 43"/>
                <a:gd name="T2" fmla="*/ 0 w 85"/>
                <a:gd name="T3" fmla="*/ 43 h 43"/>
                <a:gd name="T4" fmla="*/ 85 w 85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43">
                  <a:moveTo>
                    <a:pt x="0" y="0"/>
                  </a:moveTo>
                  <a:lnTo>
                    <a:pt x="0" y="43"/>
                  </a:lnTo>
                  <a:lnTo>
                    <a:pt x="85" y="43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6" name="Line 344"/>
            <p:cNvSpPr>
              <a:spLocks noChangeShapeType="1"/>
            </p:cNvSpPr>
            <p:nvPr/>
          </p:nvSpPr>
          <p:spPr bwMode="auto">
            <a:xfrm>
              <a:off x="1232786" y="1704569"/>
              <a:ext cx="0" cy="68263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7" name="Freeform 345"/>
            <p:cNvSpPr>
              <a:spLocks/>
            </p:cNvSpPr>
            <p:nvPr/>
          </p:nvSpPr>
          <p:spPr bwMode="auto">
            <a:xfrm>
              <a:off x="1174049" y="1776007"/>
              <a:ext cx="58738" cy="200025"/>
            </a:xfrm>
            <a:custGeom>
              <a:avLst/>
              <a:gdLst>
                <a:gd name="T0" fmla="*/ 0 w 37"/>
                <a:gd name="T1" fmla="*/ 126 h 126"/>
                <a:gd name="T2" fmla="*/ 0 w 37"/>
                <a:gd name="T3" fmla="*/ 0 h 126"/>
                <a:gd name="T4" fmla="*/ 37 w 37"/>
                <a:gd name="T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26">
                  <a:moveTo>
                    <a:pt x="0" y="126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8" name="Rectangle 346"/>
            <p:cNvSpPr>
              <a:spLocks noChangeArrowheads="1"/>
            </p:cNvSpPr>
            <p:nvPr/>
          </p:nvSpPr>
          <p:spPr bwMode="auto">
            <a:xfrm>
              <a:off x="1462974" y="1914121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env134963937</a:t>
              </a:r>
            </a:p>
          </p:txBody>
        </p:sp>
        <p:sp>
          <p:nvSpPr>
            <p:cNvPr id="559" name="Freeform 347"/>
            <p:cNvSpPr>
              <a:spLocks/>
            </p:cNvSpPr>
            <p:nvPr/>
          </p:nvSpPr>
          <p:spPr bwMode="auto">
            <a:xfrm>
              <a:off x="1291524" y="1980794"/>
              <a:ext cx="168275" cy="65088"/>
            </a:xfrm>
            <a:custGeom>
              <a:avLst/>
              <a:gdLst>
                <a:gd name="T0" fmla="*/ 0 w 106"/>
                <a:gd name="T1" fmla="*/ 41 h 41"/>
                <a:gd name="T2" fmla="*/ 0 w 106"/>
                <a:gd name="T3" fmla="*/ 0 h 41"/>
                <a:gd name="T4" fmla="*/ 106 w 106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41">
                  <a:moveTo>
                    <a:pt x="0" y="41"/>
                  </a:move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0" name="Rectangle 348"/>
            <p:cNvSpPr>
              <a:spLocks noChangeArrowheads="1"/>
            </p:cNvSpPr>
            <p:nvPr/>
          </p:nvSpPr>
          <p:spPr bwMode="auto">
            <a:xfrm>
              <a:off x="1442336" y="204905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env134800337</a:t>
              </a:r>
            </a:p>
          </p:txBody>
        </p:sp>
        <p:sp>
          <p:nvSpPr>
            <p:cNvPr id="561" name="Freeform 349"/>
            <p:cNvSpPr>
              <a:spLocks/>
            </p:cNvSpPr>
            <p:nvPr/>
          </p:nvSpPr>
          <p:spPr bwMode="auto">
            <a:xfrm>
              <a:off x="1291524" y="2050644"/>
              <a:ext cx="149225" cy="65088"/>
            </a:xfrm>
            <a:custGeom>
              <a:avLst/>
              <a:gdLst>
                <a:gd name="T0" fmla="*/ 0 w 94"/>
                <a:gd name="T1" fmla="*/ 0 h 41"/>
                <a:gd name="T2" fmla="*/ 0 w 94"/>
                <a:gd name="T3" fmla="*/ 41 h 41"/>
                <a:gd name="T4" fmla="*/ 94 w 94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41">
                  <a:moveTo>
                    <a:pt x="0" y="0"/>
                  </a:moveTo>
                  <a:lnTo>
                    <a:pt x="0" y="41"/>
                  </a:lnTo>
                  <a:lnTo>
                    <a:pt x="94" y="4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2" name="Freeform 350"/>
            <p:cNvSpPr>
              <a:spLocks/>
            </p:cNvSpPr>
            <p:nvPr/>
          </p:nvSpPr>
          <p:spPr bwMode="auto">
            <a:xfrm>
              <a:off x="1231199" y="2047469"/>
              <a:ext cx="60325" cy="133350"/>
            </a:xfrm>
            <a:custGeom>
              <a:avLst/>
              <a:gdLst>
                <a:gd name="T0" fmla="*/ 0 w 38"/>
                <a:gd name="T1" fmla="*/ 84 h 84"/>
                <a:gd name="T2" fmla="*/ 0 w 38"/>
                <a:gd name="T3" fmla="*/ 0 h 84"/>
                <a:gd name="T4" fmla="*/ 38 w 38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84">
                  <a:moveTo>
                    <a:pt x="0" y="84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3" name="Rectangle 351"/>
            <p:cNvSpPr>
              <a:spLocks noChangeArrowheads="1"/>
            </p:cNvSpPr>
            <p:nvPr/>
          </p:nvSpPr>
          <p:spPr bwMode="auto">
            <a:xfrm>
              <a:off x="1447099" y="2183996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322511128</a:t>
              </a:r>
            </a:p>
          </p:txBody>
        </p:sp>
        <p:sp>
          <p:nvSpPr>
            <p:cNvPr id="564" name="Freeform 352"/>
            <p:cNvSpPr>
              <a:spLocks/>
            </p:cNvSpPr>
            <p:nvPr/>
          </p:nvSpPr>
          <p:spPr bwMode="auto">
            <a:xfrm>
              <a:off x="1382011" y="2250669"/>
              <a:ext cx="61913" cy="65088"/>
            </a:xfrm>
            <a:custGeom>
              <a:avLst/>
              <a:gdLst>
                <a:gd name="T0" fmla="*/ 0 w 39"/>
                <a:gd name="T1" fmla="*/ 41 h 41"/>
                <a:gd name="T2" fmla="*/ 0 w 39"/>
                <a:gd name="T3" fmla="*/ 0 h 41"/>
                <a:gd name="T4" fmla="*/ 39 w 39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1">
                  <a:moveTo>
                    <a:pt x="0" y="41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5" name="Rectangle 353"/>
            <p:cNvSpPr>
              <a:spLocks noChangeArrowheads="1"/>
            </p:cNvSpPr>
            <p:nvPr/>
          </p:nvSpPr>
          <p:spPr bwMode="auto">
            <a:xfrm>
              <a:off x="1443924" y="2318934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322510715</a:t>
              </a:r>
            </a:p>
          </p:txBody>
        </p:sp>
        <p:sp>
          <p:nvSpPr>
            <p:cNvPr id="566" name="Freeform 354"/>
            <p:cNvSpPr>
              <a:spLocks/>
            </p:cNvSpPr>
            <p:nvPr/>
          </p:nvSpPr>
          <p:spPr bwMode="auto">
            <a:xfrm>
              <a:off x="1382011" y="2320519"/>
              <a:ext cx="58738" cy="65088"/>
            </a:xfrm>
            <a:custGeom>
              <a:avLst/>
              <a:gdLst>
                <a:gd name="T0" fmla="*/ 0 w 37"/>
                <a:gd name="T1" fmla="*/ 0 h 41"/>
                <a:gd name="T2" fmla="*/ 0 w 37"/>
                <a:gd name="T3" fmla="*/ 41 h 41"/>
                <a:gd name="T4" fmla="*/ 37 w 3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0" y="0"/>
                  </a:moveTo>
                  <a:lnTo>
                    <a:pt x="0" y="41"/>
                  </a:lnTo>
                  <a:lnTo>
                    <a:pt x="37" y="4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7" name="Freeform 355"/>
            <p:cNvSpPr>
              <a:spLocks/>
            </p:cNvSpPr>
            <p:nvPr/>
          </p:nvSpPr>
          <p:spPr bwMode="auto">
            <a:xfrm>
              <a:off x="1231199" y="2185582"/>
              <a:ext cx="150813" cy="131763"/>
            </a:xfrm>
            <a:custGeom>
              <a:avLst/>
              <a:gdLst>
                <a:gd name="T0" fmla="*/ 0 w 95"/>
                <a:gd name="T1" fmla="*/ 0 h 83"/>
                <a:gd name="T2" fmla="*/ 0 w 95"/>
                <a:gd name="T3" fmla="*/ 83 h 83"/>
                <a:gd name="T4" fmla="*/ 95 w 95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83">
                  <a:moveTo>
                    <a:pt x="0" y="0"/>
                  </a:moveTo>
                  <a:lnTo>
                    <a:pt x="0" y="83"/>
                  </a:lnTo>
                  <a:lnTo>
                    <a:pt x="95" y="83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8" name="Freeform 356"/>
            <p:cNvSpPr>
              <a:spLocks/>
            </p:cNvSpPr>
            <p:nvPr/>
          </p:nvSpPr>
          <p:spPr bwMode="auto">
            <a:xfrm>
              <a:off x="1174049" y="1982382"/>
              <a:ext cx="57150" cy="200025"/>
            </a:xfrm>
            <a:custGeom>
              <a:avLst/>
              <a:gdLst>
                <a:gd name="T0" fmla="*/ 0 w 36"/>
                <a:gd name="T1" fmla="*/ 0 h 126"/>
                <a:gd name="T2" fmla="*/ 0 w 36"/>
                <a:gd name="T3" fmla="*/ 126 h 126"/>
                <a:gd name="T4" fmla="*/ 36 w 36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26">
                  <a:moveTo>
                    <a:pt x="0" y="0"/>
                  </a:moveTo>
                  <a:lnTo>
                    <a:pt x="0" y="126"/>
                  </a:lnTo>
                  <a:lnTo>
                    <a:pt x="36" y="126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9" name="Freeform 357"/>
            <p:cNvSpPr>
              <a:spLocks/>
            </p:cNvSpPr>
            <p:nvPr/>
          </p:nvSpPr>
          <p:spPr bwMode="auto">
            <a:xfrm>
              <a:off x="1151824" y="1979207"/>
              <a:ext cx="22225" cy="266700"/>
            </a:xfrm>
            <a:custGeom>
              <a:avLst/>
              <a:gdLst>
                <a:gd name="T0" fmla="*/ 0 w 14"/>
                <a:gd name="T1" fmla="*/ 168 h 168"/>
                <a:gd name="T2" fmla="*/ 0 w 14"/>
                <a:gd name="T3" fmla="*/ 0 h 168"/>
                <a:gd name="T4" fmla="*/ 14 w 14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68">
                  <a:moveTo>
                    <a:pt x="0" y="168"/>
                  </a:move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0" name="Rectangle 358"/>
            <p:cNvSpPr>
              <a:spLocks noChangeArrowheads="1"/>
            </p:cNvSpPr>
            <p:nvPr/>
          </p:nvSpPr>
          <p:spPr bwMode="auto">
            <a:xfrm>
              <a:off x="1355024" y="2453871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env143495637</a:t>
              </a:r>
            </a:p>
          </p:txBody>
        </p:sp>
        <p:sp>
          <p:nvSpPr>
            <p:cNvPr id="571" name="Freeform 359"/>
            <p:cNvSpPr>
              <a:spLocks/>
            </p:cNvSpPr>
            <p:nvPr/>
          </p:nvSpPr>
          <p:spPr bwMode="auto">
            <a:xfrm>
              <a:off x="1151824" y="2252257"/>
              <a:ext cx="200025" cy="268288"/>
            </a:xfrm>
            <a:custGeom>
              <a:avLst/>
              <a:gdLst>
                <a:gd name="T0" fmla="*/ 0 w 126"/>
                <a:gd name="T1" fmla="*/ 0 h 169"/>
                <a:gd name="T2" fmla="*/ 0 w 126"/>
                <a:gd name="T3" fmla="*/ 169 h 169"/>
                <a:gd name="T4" fmla="*/ 126 w 126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169">
                  <a:moveTo>
                    <a:pt x="0" y="0"/>
                  </a:moveTo>
                  <a:lnTo>
                    <a:pt x="0" y="169"/>
                  </a:lnTo>
                  <a:lnTo>
                    <a:pt x="126" y="16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2" name="Freeform 360"/>
            <p:cNvSpPr>
              <a:spLocks/>
            </p:cNvSpPr>
            <p:nvPr/>
          </p:nvSpPr>
          <p:spPr bwMode="auto">
            <a:xfrm>
              <a:off x="964499" y="2249082"/>
              <a:ext cx="187325" cy="201613"/>
            </a:xfrm>
            <a:custGeom>
              <a:avLst/>
              <a:gdLst>
                <a:gd name="T0" fmla="*/ 0 w 118"/>
                <a:gd name="T1" fmla="*/ 127 h 127"/>
                <a:gd name="T2" fmla="*/ 0 w 118"/>
                <a:gd name="T3" fmla="*/ 0 h 127"/>
                <a:gd name="T4" fmla="*/ 118 w 118"/>
                <a:gd name="T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7">
                  <a:moveTo>
                    <a:pt x="0" y="127"/>
                  </a:moveTo>
                  <a:lnTo>
                    <a:pt x="0" y="0"/>
                  </a:lnTo>
                  <a:lnTo>
                    <a:pt x="118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4" name="Freeform 362"/>
            <p:cNvSpPr>
              <a:spLocks/>
            </p:cNvSpPr>
            <p:nvPr/>
          </p:nvSpPr>
          <p:spPr bwMode="auto">
            <a:xfrm>
              <a:off x="1001011" y="2633257"/>
              <a:ext cx="473075" cy="55563"/>
            </a:xfrm>
            <a:custGeom>
              <a:avLst/>
              <a:gdLst>
                <a:gd name="T0" fmla="*/ 0 w 298"/>
                <a:gd name="T1" fmla="*/ 18 h 35"/>
                <a:gd name="T2" fmla="*/ 0 w 298"/>
                <a:gd name="T3" fmla="*/ 16 h 35"/>
                <a:gd name="T4" fmla="*/ 298 w 298"/>
                <a:gd name="T5" fmla="*/ 0 h 35"/>
                <a:gd name="T6" fmla="*/ 298 w 298"/>
                <a:gd name="T7" fmla="*/ 35 h 35"/>
                <a:gd name="T8" fmla="*/ 0 w 298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5">
                  <a:moveTo>
                    <a:pt x="0" y="18"/>
                  </a:moveTo>
                  <a:lnTo>
                    <a:pt x="0" y="16"/>
                  </a:lnTo>
                  <a:lnTo>
                    <a:pt x="298" y="0"/>
                  </a:lnTo>
                  <a:lnTo>
                    <a:pt x="298" y="3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5" name="Line 363"/>
            <p:cNvSpPr>
              <a:spLocks noChangeShapeType="1"/>
            </p:cNvSpPr>
            <p:nvPr/>
          </p:nvSpPr>
          <p:spPr bwMode="auto">
            <a:xfrm>
              <a:off x="967674" y="2660244"/>
              <a:ext cx="31750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12" name="Line 364"/>
            <p:cNvSpPr>
              <a:spLocks noChangeShapeType="1"/>
            </p:cNvSpPr>
            <p:nvPr/>
          </p:nvSpPr>
          <p:spPr bwMode="auto">
            <a:xfrm>
              <a:off x="964499" y="2457044"/>
              <a:ext cx="0" cy="20320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13" name="Freeform 365"/>
            <p:cNvSpPr>
              <a:spLocks/>
            </p:cNvSpPr>
            <p:nvPr/>
          </p:nvSpPr>
          <p:spPr bwMode="auto">
            <a:xfrm>
              <a:off x="881949" y="2453869"/>
              <a:ext cx="82550" cy="246063"/>
            </a:xfrm>
            <a:custGeom>
              <a:avLst/>
              <a:gdLst>
                <a:gd name="T0" fmla="*/ 0 w 52"/>
                <a:gd name="T1" fmla="*/ 155 h 155"/>
                <a:gd name="T2" fmla="*/ 0 w 52"/>
                <a:gd name="T3" fmla="*/ 0 h 155"/>
                <a:gd name="T4" fmla="*/ 52 w 52"/>
                <a:gd name="T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155">
                  <a:moveTo>
                    <a:pt x="0" y="155"/>
                  </a:moveTo>
                  <a:lnTo>
                    <a:pt x="0" y="0"/>
                  </a:lnTo>
                  <a:lnTo>
                    <a:pt x="52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14" name="Rectangle 366"/>
            <p:cNvSpPr>
              <a:spLocks noChangeArrowheads="1"/>
            </p:cNvSpPr>
            <p:nvPr/>
          </p:nvSpPr>
          <p:spPr bwMode="auto">
            <a:xfrm>
              <a:off x="1640774" y="2734859"/>
              <a:ext cx="9361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 310831358</a:t>
              </a:r>
            </a:p>
          </p:txBody>
        </p:sp>
        <p:sp>
          <p:nvSpPr>
            <p:cNvPr id="1315" name="Freeform 367"/>
            <p:cNvSpPr>
              <a:spLocks/>
            </p:cNvSpPr>
            <p:nvPr/>
          </p:nvSpPr>
          <p:spPr bwMode="auto">
            <a:xfrm>
              <a:off x="1086736" y="2801532"/>
              <a:ext cx="550863" cy="149225"/>
            </a:xfrm>
            <a:custGeom>
              <a:avLst/>
              <a:gdLst>
                <a:gd name="T0" fmla="*/ 0 w 347"/>
                <a:gd name="T1" fmla="*/ 94 h 94"/>
                <a:gd name="T2" fmla="*/ 0 w 347"/>
                <a:gd name="T3" fmla="*/ 0 h 94"/>
                <a:gd name="T4" fmla="*/ 347 w 347"/>
                <a:gd name="T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94">
                  <a:moveTo>
                    <a:pt x="0" y="94"/>
                  </a:moveTo>
                  <a:lnTo>
                    <a:pt x="0" y="0"/>
                  </a:lnTo>
                  <a:lnTo>
                    <a:pt x="347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16" name="Rectangle 368"/>
            <p:cNvSpPr>
              <a:spLocks noChangeArrowheads="1"/>
            </p:cNvSpPr>
            <p:nvPr/>
          </p:nvSpPr>
          <p:spPr bwMode="auto">
            <a:xfrm>
              <a:off x="1710624" y="2869796"/>
              <a:ext cx="110927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El Hydma221110135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7" name="Freeform 369"/>
            <p:cNvSpPr>
              <a:spLocks/>
            </p:cNvSpPr>
            <p:nvPr/>
          </p:nvSpPr>
          <p:spPr bwMode="auto">
            <a:xfrm>
              <a:off x="1085850" y="2936469"/>
              <a:ext cx="621599" cy="165100"/>
            </a:xfrm>
            <a:custGeom>
              <a:avLst/>
              <a:gdLst>
                <a:gd name="T0" fmla="*/ 0 w 360"/>
                <a:gd name="T1" fmla="*/ 104 h 104"/>
                <a:gd name="T2" fmla="*/ 0 w 360"/>
                <a:gd name="T3" fmla="*/ 0 h 104"/>
                <a:gd name="T4" fmla="*/ 360 w 360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0" h="104">
                  <a:moveTo>
                    <a:pt x="0" y="104"/>
                  </a:moveTo>
                  <a:lnTo>
                    <a:pt x="0" y="0"/>
                  </a:lnTo>
                  <a:lnTo>
                    <a:pt x="36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18" name="Rectangle 370"/>
            <p:cNvSpPr>
              <a:spLocks noChangeArrowheads="1"/>
            </p:cNvSpPr>
            <p:nvPr/>
          </p:nvSpPr>
          <p:spPr bwMode="auto">
            <a:xfrm>
              <a:off x="1653474" y="3004734"/>
              <a:ext cx="100668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Moumou RNApol 1</a:t>
              </a:r>
            </a:p>
          </p:txBody>
        </p:sp>
        <p:sp>
          <p:nvSpPr>
            <p:cNvPr id="1319" name="Freeform 371"/>
            <p:cNvSpPr>
              <a:spLocks/>
            </p:cNvSpPr>
            <p:nvPr/>
          </p:nvSpPr>
          <p:spPr bwMode="auto">
            <a:xfrm>
              <a:off x="1620136" y="3071407"/>
              <a:ext cx="31750" cy="65088"/>
            </a:xfrm>
            <a:custGeom>
              <a:avLst/>
              <a:gdLst>
                <a:gd name="T0" fmla="*/ 0 w 20"/>
                <a:gd name="T1" fmla="*/ 41 h 41"/>
                <a:gd name="T2" fmla="*/ 0 w 20"/>
                <a:gd name="T3" fmla="*/ 0 h 41"/>
                <a:gd name="T4" fmla="*/ 20 w 20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1">
                  <a:moveTo>
                    <a:pt x="0" y="41"/>
                  </a:move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20" name="Rectangle 372"/>
            <p:cNvSpPr>
              <a:spLocks noChangeArrowheads="1"/>
            </p:cNvSpPr>
            <p:nvPr/>
          </p:nvSpPr>
          <p:spPr bwMode="auto">
            <a:xfrm>
              <a:off x="1661411" y="3139671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350611173</a:t>
              </a:r>
            </a:p>
          </p:txBody>
        </p:sp>
        <p:sp>
          <p:nvSpPr>
            <p:cNvPr id="1321" name="Freeform 373"/>
            <p:cNvSpPr>
              <a:spLocks/>
            </p:cNvSpPr>
            <p:nvPr/>
          </p:nvSpPr>
          <p:spPr bwMode="auto">
            <a:xfrm>
              <a:off x="1620136" y="3141257"/>
              <a:ext cx="38100" cy="65088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41 h 41"/>
                <a:gd name="T4" fmla="*/ 24 w 24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1">
                  <a:moveTo>
                    <a:pt x="0" y="0"/>
                  </a:moveTo>
                  <a:lnTo>
                    <a:pt x="0" y="41"/>
                  </a:lnTo>
                  <a:lnTo>
                    <a:pt x="24" y="4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22" name="Freeform 374"/>
            <p:cNvSpPr>
              <a:spLocks/>
            </p:cNvSpPr>
            <p:nvPr/>
          </p:nvSpPr>
          <p:spPr bwMode="auto">
            <a:xfrm>
              <a:off x="1528061" y="3138082"/>
              <a:ext cx="92075" cy="131763"/>
            </a:xfrm>
            <a:custGeom>
              <a:avLst/>
              <a:gdLst>
                <a:gd name="T0" fmla="*/ 0 w 58"/>
                <a:gd name="T1" fmla="*/ 83 h 83"/>
                <a:gd name="T2" fmla="*/ 0 w 58"/>
                <a:gd name="T3" fmla="*/ 0 h 83"/>
                <a:gd name="T4" fmla="*/ 58 w 58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83">
                  <a:moveTo>
                    <a:pt x="0" y="83"/>
                  </a:moveTo>
                  <a:lnTo>
                    <a:pt x="0" y="0"/>
                  </a:lnTo>
                  <a:lnTo>
                    <a:pt x="58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23" name="Rectangle 375"/>
            <p:cNvSpPr>
              <a:spLocks noChangeArrowheads="1"/>
            </p:cNvSpPr>
            <p:nvPr/>
          </p:nvSpPr>
          <p:spPr bwMode="auto">
            <a:xfrm>
              <a:off x="1602674" y="3274609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311977893</a:t>
              </a:r>
            </a:p>
          </p:txBody>
        </p:sp>
        <p:sp>
          <p:nvSpPr>
            <p:cNvPr id="1324" name="Freeform 376"/>
            <p:cNvSpPr>
              <a:spLocks/>
            </p:cNvSpPr>
            <p:nvPr/>
          </p:nvSpPr>
          <p:spPr bwMode="auto">
            <a:xfrm>
              <a:off x="1599499" y="3341282"/>
              <a:ext cx="0" cy="63500"/>
            </a:xfrm>
            <a:custGeom>
              <a:avLst/>
              <a:gdLst>
                <a:gd name="T0" fmla="*/ 40 h 40"/>
                <a:gd name="T1" fmla="*/ 0 h 40"/>
                <a:gd name="T2" fmla="*/ 0 h 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0">
                  <a:moveTo>
                    <a:pt x="0" y="4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25" name="Rectangle 377"/>
            <p:cNvSpPr>
              <a:spLocks noChangeArrowheads="1"/>
            </p:cNvSpPr>
            <p:nvPr/>
          </p:nvSpPr>
          <p:spPr bwMode="auto">
            <a:xfrm>
              <a:off x="1607436" y="3409546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351737659</a:t>
              </a:r>
            </a:p>
          </p:txBody>
        </p:sp>
        <p:sp>
          <p:nvSpPr>
            <p:cNvPr id="1326" name="Freeform 378"/>
            <p:cNvSpPr>
              <a:spLocks/>
            </p:cNvSpPr>
            <p:nvPr/>
          </p:nvSpPr>
          <p:spPr bwMode="auto">
            <a:xfrm>
              <a:off x="1599499" y="3411132"/>
              <a:ext cx="4763" cy="65088"/>
            </a:xfrm>
            <a:custGeom>
              <a:avLst/>
              <a:gdLst>
                <a:gd name="T0" fmla="*/ 0 w 3"/>
                <a:gd name="T1" fmla="*/ 0 h 41"/>
                <a:gd name="T2" fmla="*/ 0 w 3"/>
                <a:gd name="T3" fmla="*/ 41 h 41"/>
                <a:gd name="T4" fmla="*/ 3 w 3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1">
                  <a:moveTo>
                    <a:pt x="0" y="0"/>
                  </a:moveTo>
                  <a:lnTo>
                    <a:pt x="0" y="41"/>
                  </a:lnTo>
                  <a:lnTo>
                    <a:pt x="3" y="4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27" name="Freeform 379"/>
            <p:cNvSpPr>
              <a:spLocks/>
            </p:cNvSpPr>
            <p:nvPr/>
          </p:nvSpPr>
          <p:spPr bwMode="auto">
            <a:xfrm>
              <a:off x="1528061" y="3276194"/>
              <a:ext cx="71438" cy="131763"/>
            </a:xfrm>
            <a:custGeom>
              <a:avLst/>
              <a:gdLst>
                <a:gd name="T0" fmla="*/ 0 w 45"/>
                <a:gd name="T1" fmla="*/ 0 h 83"/>
                <a:gd name="T2" fmla="*/ 0 w 45"/>
                <a:gd name="T3" fmla="*/ 83 h 83"/>
                <a:gd name="T4" fmla="*/ 45 w 45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83">
                  <a:moveTo>
                    <a:pt x="0" y="0"/>
                  </a:moveTo>
                  <a:lnTo>
                    <a:pt x="0" y="83"/>
                  </a:lnTo>
                  <a:lnTo>
                    <a:pt x="45" y="83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28" name="Freeform 380"/>
            <p:cNvSpPr>
              <a:spLocks/>
            </p:cNvSpPr>
            <p:nvPr/>
          </p:nvSpPr>
          <p:spPr bwMode="auto">
            <a:xfrm>
              <a:off x="1085851" y="3067050"/>
              <a:ext cx="442212" cy="205969"/>
            </a:xfrm>
            <a:custGeom>
              <a:avLst/>
              <a:gdLst>
                <a:gd name="T0" fmla="*/ 0 w 247"/>
                <a:gd name="T1" fmla="*/ 0 h 104"/>
                <a:gd name="T2" fmla="*/ 0 w 247"/>
                <a:gd name="T3" fmla="*/ 104 h 104"/>
                <a:gd name="T4" fmla="*/ 247 w 247"/>
                <a:gd name="T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104">
                  <a:moveTo>
                    <a:pt x="0" y="0"/>
                  </a:moveTo>
                  <a:lnTo>
                    <a:pt x="0" y="104"/>
                  </a:lnTo>
                  <a:lnTo>
                    <a:pt x="247" y="104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0" name="Freeform 382"/>
            <p:cNvSpPr>
              <a:spLocks/>
            </p:cNvSpPr>
            <p:nvPr/>
          </p:nvSpPr>
          <p:spPr bwMode="auto">
            <a:xfrm>
              <a:off x="881949" y="2700339"/>
              <a:ext cx="204788" cy="349628"/>
            </a:xfrm>
            <a:custGeom>
              <a:avLst/>
              <a:gdLst>
                <a:gd name="T0" fmla="*/ 0 w 129"/>
                <a:gd name="T1" fmla="*/ 0 h 155"/>
                <a:gd name="T2" fmla="*/ 0 w 129"/>
                <a:gd name="T3" fmla="*/ 155 h 155"/>
                <a:gd name="T4" fmla="*/ 129 w 129"/>
                <a:gd name="T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155">
                  <a:moveTo>
                    <a:pt x="0" y="0"/>
                  </a:moveTo>
                  <a:lnTo>
                    <a:pt x="0" y="155"/>
                  </a:lnTo>
                  <a:lnTo>
                    <a:pt x="129" y="155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1" name="Freeform 383"/>
            <p:cNvSpPr>
              <a:spLocks/>
            </p:cNvSpPr>
            <p:nvPr/>
          </p:nvSpPr>
          <p:spPr bwMode="auto">
            <a:xfrm>
              <a:off x="861311" y="2703107"/>
              <a:ext cx="20638" cy="454025"/>
            </a:xfrm>
            <a:custGeom>
              <a:avLst/>
              <a:gdLst>
                <a:gd name="T0" fmla="*/ 0 w 13"/>
                <a:gd name="T1" fmla="*/ 286 h 286"/>
                <a:gd name="T2" fmla="*/ 0 w 13"/>
                <a:gd name="T3" fmla="*/ 0 h 286"/>
                <a:gd name="T4" fmla="*/ 13 w 13"/>
                <a:gd name="T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86">
                  <a:moveTo>
                    <a:pt x="0" y="286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2" name="Rectangle 384"/>
            <p:cNvSpPr>
              <a:spLocks noChangeArrowheads="1"/>
            </p:cNvSpPr>
            <p:nvPr/>
          </p:nvSpPr>
          <p:spPr bwMode="auto">
            <a:xfrm>
              <a:off x="1402648" y="3547656"/>
              <a:ext cx="70532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Eukaryotes II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3" name="Freeform 385"/>
            <p:cNvSpPr>
              <a:spLocks/>
            </p:cNvSpPr>
            <p:nvPr/>
          </p:nvSpPr>
          <p:spPr bwMode="auto">
            <a:xfrm>
              <a:off x="948624" y="3576232"/>
              <a:ext cx="455613" cy="79375"/>
            </a:xfrm>
            <a:custGeom>
              <a:avLst/>
              <a:gdLst>
                <a:gd name="T0" fmla="*/ 0 w 287"/>
                <a:gd name="T1" fmla="*/ 26 h 50"/>
                <a:gd name="T2" fmla="*/ 0 w 287"/>
                <a:gd name="T3" fmla="*/ 24 h 50"/>
                <a:gd name="T4" fmla="*/ 287 w 287"/>
                <a:gd name="T5" fmla="*/ 0 h 50"/>
                <a:gd name="T6" fmla="*/ 287 w 287"/>
                <a:gd name="T7" fmla="*/ 50 h 50"/>
                <a:gd name="T8" fmla="*/ 0 w 287"/>
                <a:gd name="T9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50">
                  <a:moveTo>
                    <a:pt x="0" y="26"/>
                  </a:moveTo>
                  <a:lnTo>
                    <a:pt x="0" y="24"/>
                  </a:lnTo>
                  <a:lnTo>
                    <a:pt x="287" y="0"/>
                  </a:lnTo>
                  <a:lnTo>
                    <a:pt x="287" y="5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4" name="Line 386"/>
            <p:cNvSpPr>
              <a:spLocks noChangeShapeType="1"/>
            </p:cNvSpPr>
            <p:nvPr/>
          </p:nvSpPr>
          <p:spPr bwMode="auto">
            <a:xfrm>
              <a:off x="864486" y="3615919"/>
              <a:ext cx="80963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5" name="Line 387"/>
            <p:cNvSpPr>
              <a:spLocks noChangeShapeType="1"/>
            </p:cNvSpPr>
            <p:nvPr/>
          </p:nvSpPr>
          <p:spPr bwMode="auto">
            <a:xfrm>
              <a:off x="861311" y="3161894"/>
              <a:ext cx="0" cy="454025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6" name="Freeform 388"/>
            <p:cNvSpPr>
              <a:spLocks/>
            </p:cNvSpPr>
            <p:nvPr/>
          </p:nvSpPr>
          <p:spPr bwMode="auto">
            <a:xfrm>
              <a:off x="796224" y="3160307"/>
              <a:ext cx="65088" cy="641350"/>
            </a:xfrm>
            <a:custGeom>
              <a:avLst/>
              <a:gdLst>
                <a:gd name="T0" fmla="*/ 0 w 41"/>
                <a:gd name="T1" fmla="*/ 404 h 404"/>
                <a:gd name="T2" fmla="*/ 0 w 41"/>
                <a:gd name="T3" fmla="*/ 0 h 404"/>
                <a:gd name="T4" fmla="*/ 41 w 41"/>
                <a:gd name="T5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04">
                  <a:moveTo>
                    <a:pt x="0" y="404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7" name="Rectangle 389"/>
            <p:cNvSpPr>
              <a:spLocks noChangeArrowheads="1"/>
            </p:cNvSpPr>
            <p:nvPr/>
          </p:nvSpPr>
          <p:spPr bwMode="auto">
            <a:xfrm>
              <a:off x="2358325" y="3688944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Asco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/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Iridoviridae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8" name="Freeform 390"/>
            <p:cNvSpPr>
              <a:spLocks/>
            </p:cNvSpPr>
            <p:nvPr/>
          </p:nvSpPr>
          <p:spPr bwMode="auto">
            <a:xfrm>
              <a:off x="1248661" y="3711169"/>
              <a:ext cx="1087438" cy="101600"/>
            </a:xfrm>
            <a:custGeom>
              <a:avLst/>
              <a:gdLst>
                <a:gd name="T0" fmla="*/ 0 w 685"/>
                <a:gd name="T1" fmla="*/ 33 h 64"/>
                <a:gd name="T2" fmla="*/ 0 w 685"/>
                <a:gd name="T3" fmla="*/ 31 h 64"/>
                <a:gd name="T4" fmla="*/ 685 w 685"/>
                <a:gd name="T5" fmla="*/ 0 h 64"/>
                <a:gd name="T6" fmla="*/ 685 w 685"/>
                <a:gd name="T7" fmla="*/ 64 h 64"/>
                <a:gd name="T8" fmla="*/ 0 w 685"/>
                <a:gd name="T9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64">
                  <a:moveTo>
                    <a:pt x="0" y="33"/>
                  </a:moveTo>
                  <a:lnTo>
                    <a:pt x="0" y="31"/>
                  </a:lnTo>
                  <a:lnTo>
                    <a:pt x="685" y="0"/>
                  </a:lnTo>
                  <a:lnTo>
                    <a:pt x="685" y="64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39" name="Line 391"/>
            <p:cNvSpPr>
              <a:spLocks noChangeShapeType="1"/>
            </p:cNvSpPr>
            <p:nvPr/>
          </p:nvSpPr>
          <p:spPr bwMode="auto">
            <a:xfrm>
              <a:off x="1042286" y="3761969"/>
              <a:ext cx="203200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40" name="Rectangle 392"/>
            <p:cNvSpPr>
              <a:spLocks noChangeArrowheads="1"/>
            </p:cNvSpPr>
            <p:nvPr/>
          </p:nvSpPr>
          <p:spPr bwMode="auto">
            <a:xfrm>
              <a:off x="2026536" y="3829441"/>
              <a:ext cx="203260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Lausannevirus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327409563..327409562</a:t>
              </a:r>
            </a:p>
          </p:txBody>
        </p:sp>
        <p:sp>
          <p:nvSpPr>
            <p:cNvPr id="1341" name="Freeform 393"/>
            <p:cNvSpPr>
              <a:spLocks/>
            </p:cNvSpPr>
            <p:nvPr/>
          </p:nvSpPr>
          <p:spPr bwMode="auto">
            <a:xfrm>
              <a:off x="1872549" y="3903257"/>
              <a:ext cx="150813" cy="65088"/>
            </a:xfrm>
            <a:custGeom>
              <a:avLst/>
              <a:gdLst>
                <a:gd name="T0" fmla="*/ 0 w 95"/>
                <a:gd name="T1" fmla="*/ 41 h 41"/>
                <a:gd name="T2" fmla="*/ 0 w 95"/>
                <a:gd name="T3" fmla="*/ 0 h 41"/>
                <a:gd name="T4" fmla="*/ 95 w 95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41">
                  <a:moveTo>
                    <a:pt x="0" y="41"/>
                  </a:moveTo>
                  <a:lnTo>
                    <a:pt x="0" y="0"/>
                  </a:lnTo>
                  <a:lnTo>
                    <a:pt x="95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42" name="Rectangle 394"/>
            <p:cNvSpPr>
              <a:spLocks noChangeArrowheads="1"/>
            </p:cNvSpPr>
            <p:nvPr/>
          </p:nvSpPr>
          <p:spPr bwMode="auto">
            <a:xfrm>
              <a:off x="2053524" y="3964378"/>
              <a:ext cx="19877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Marseillevirus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284504088..284504085</a:t>
              </a:r>
            </a:p>
          </p:txBody>
        </p:sp>
        <p:sp>
          <p:nvSpPr>
            <p:cNvPr id="1343" name="Freeform 395"/>
            <p:cNvSpPr>
              <a:spLocks/>
            </p:cNvSpPr>
            <p:nvPr/>
          </p:nvSpPr>
          <p:spPr bwMode="auto">
            <a:xfrm>
              <a:off x="1872549" y="3973107"/>
              <a:ext cx="177800" cy="65088"/>
            </a:xfrm>
            <a:custGeom>
              <a:avLst/>
              <a:gdLst>
                <a:gd name="T0" fmla="*/ 0 w 112"/>
                <a:gd name="T1" fmla="*/ 0 h 41"/>
                <a:gd name="T2" fmla="*/ 0 w 112"/>
                <a:gd name="T3" fmla="*/ 41 h 41"/>
                <a:gd name="T4" fmla="*/ 112 w 112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1">
                  <a:moveTo>
                    <a:pt x="0" y="0"/>
                  </a:moveTo>
                  <a:lnTo>
                    <a:pt x="0" y="41"/>
                  </a:lnTo>
                  <a:lnTo>
                    <a:pt x="112" y="4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44" name="Freeform 396"/>
            <p:cNvSpPr>
              <a:spLocks/>
            </p:cNvSpPr>
            <p:nvPr/>
          </p:nvSpPr>
          <p:spPr bwMode="auto">
            <a:xfrm>
              <a:off x="1039111" y="3869919"/>
              <a:ext cx="833438" cy="100013"/>
            </a:xfrm>
            <a:custGeom>
              <a:avLst/>
              <a:gdLst>
                <a:gd name="T0" fmla="*/ 0 w 525"/>
                <a:gd name="T1" fmla="*/ 0 h 63"/>
                <a:gd name="T2" fmla="*/ 0 w 525"/>
                <a:gd name="T3" fmla="*/ 63 h 63"/>
                <a:gd name="T4" fmla="*/ 525 w 525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5" h="63">
                  <a:moveTo>
                    <a:pt x="0" y="0"/>
                  </a:moveTo>
                  <a:lnTo>
                    <a:pt x="0" y="63"/>
                  </a:lnTo>
                  <a:lnTo>
                    <a:pt x="525" y="63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45" name="Line 397"/>
            <p:cNvSpPr>
              <a:spLocks noChangeShapeType="1"/>
            </p:cNvSpPr>
            <p:nvPr/>
          </p:nvSpPr>
          <p:spPr bwMode="auto">
            <a:xfrm>
              <a:off x="1039111" y="3761969"/>
              <a:ext cx="0" cy="10160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46" name="Freeform 398"/>
            <p:cNvSpPr>
              <a:spLocks/>
            </p:cNvSpPr>
            <p:nvPr/>
          </p:nvSpPr>
          <p:spPr bwMode="auto">
            <a:xfrm>
              <a:off x="953386" y="3866744"/>
              <a:ext cx="85725" cy="150813"/>
            </a:xfrm>
            <a:custGeom>
              <a:avLst/>
              <a:gdLst>
                <a:gd name="T0" fmla="*/ 0 w 54"/>
                <a:gd name="T1" fmla="*/ 95 h 95"/>
                <a:gd name="T2" fmla="*/ 0 w 54"/>
                <a:gd name="T3" fmla="*/ 0 h 95"/>
                <a:gd name="T4" fmla="*/ 54 w 54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95">
                  <a:moveTo>
                    <a:pt x="0" y="95"/>
                  </a:moveTo>
                  <a:lnTo>
                    <a:pt x="0" y="0"/>
                  </a:lnTo>
                  <a:lnTo>
                    <a:pt x="54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47" name="Rectangle 399"/>
            <p:cNvSpPr>
              <a:spLocks noChangeArrowheads="1"/>
            </p:cNvSpPr>
            <p:nvPr/>
          </p:nvSpPr>
          <p:spPr bwMode="auto">
            <a:xfrm>
              <a:off x="1815399" y="4099316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q2 Emihu73852534</a:t>
              </a:r>
            </a:p>
          </p:txBody>
        </p:sp>
        <p:sp>
          <p:nvSpPr>
            <p:cNvPr id="1348" name="Freeform 400"/>
            <p:cNvSpPr>
              <a:spLocks/>
            </p:cNvSpPr>
            <p:nvPr/>
          </p:nvSpPr>
          <p:spPr bwMode="auto">
            <a:xfrm>
              <a:off x="953386" y="4022319"/>
              <a:ext cx="858838" cy="150813"/>
            </a:xfrm>
            <a:custGeom>
              <a:avLst/>
              <a:gdLst>
                <a:gd name="T0" fmla="*/ 0 w 541"/>
                <a:gd name="T1" fmla="*/ 0 h 95"/>
                <a:gd name="T2" fmla="*/ 0 w 541"/>
                <a:gd name="T3" fmla="*/ 95 h 95"/>
                <a:gd name="T4" fmla="*/ 541 w 541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1" h="95">
                  <a:moveTo>
                    <a:pt x="0" y="0"/>
                  </a:moveTo>
                  <a:lnTo>
                    <a:pt x="0" y="95"/>
                  </a:lnTo>
                  <a:lnTo>
                    <a:pt x="541" y="95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49" name="Freeform 401"/>
            <p:cNvSpPr>
              <a:spLocks/>
            </p:cNvSpPr>
            <p:nvPr/>
          </p:nvSpPr>
          <p:spPr bwMode="auto">
            <a:xfrm>
              <a:off x="875599" y="4019144"/>
              <a:ext cx="77788" cy="176213"/>
            </a:xfrm>
            <a:custGeom>
              <a:avLst/>
              <a:gdLst>
                <a:gd name="T0" fmla="*/ 0 w 49"/>
                <a:gd name="T1" fmla="*/ 111 h 111"/>
                <a:gd name="T2" fmla="*/ 0 w 49"/>
                <a:gd name="T3" fmla="*/ 0 h 111"/>
                <a:gd name="T4" fmla="*/ 49 w 49"/>
                <a:gd name="T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11">
                  <a:moveTo>
                    <a:pt x="0" y="111"/>
                  </a:moveTo>
                  <a:lnTo>
                    <a:pt x="0" y="0"/>
                  </a:lnTo>
                  <a:lnTo>
                    <a:pt x="49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50" name="Rectangle 402"/>
            <p:cNvSpPr>
              <a:spLocks noChangeArrowheads="1"/>
            </p:cNvSpPr>
            <p:nvPr/>
          </p:nvSpPr>
          <p:spPr bwMode="auto">
            <a:xfrm>
              <a:off x="2167824" y="4234253"/>
              <a:ext cx="92333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c1 Afrsw9628206</a:t>
              </a:r>
            </a:p>
          </p:txBody>
        </p:sp>
        <p:sp>
          <p:nvSpPr>
            <p:cNvPr id="1351" name="Freeform 403"/>
            <p:cNvSpPr>
              <a:spLocks/>
            </p:cNvSpPr>
            <p:nvPr/>
          </p:nvSpPr>
          <p:spPr bwMode="auto">
            <a:xfrm>
              <a:off x="980374" y="4308069"/>
              <a:ext cx="1184275" cy="66675"/>
            </a:xfrm>
            <a:custGeom>
              <a:avLst/>
              <a:gdLst>
                <a:gd name="T0" fmla="*/ 0 w 746"/>
                <a:gd name="T1" fmla="*/ 42 h 42"/>
                <a:gd name="T2" fmla="*/ 0 w 746"/>
                <a:gd name="T3" fmla="*/ 0 h 42"/>
                <a:gd name="T4" fmla="*/ 746 w 746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6" h="42">
                  <a:moveTo>
                    <a:pt x="0" y="42"/>
                  </a:moveTo>
                  <a:lnTo>
                    <a:pt x="0" y="0"/>
                  </a:lnTo>
                  <a:lnTo>
                    <a:pt x="746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52" name="Rectangle 404"/>
            <p:cNvSpPr>
              <a:spLocks noChangeArrowheads="1"/>
            </p:cNvSpPr>
            <p:nvPr/>
          </p:nvSpPr>
          <p:spPr bwMode="auto">
            <a:xfrm>
              <a:off x="2151949" y="4377128"/>
              <a:ext cx="67326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Eukaryotes I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3" name="Freeform 405"/>
            <p:cNvSpPr>
              <a:spLocks/>
            </p:cNvSpPr>
            <p:nvPr/>
          </p:nvSpPr>
          <p:spPr bwMode="auto">
            <a:xfrm>
              <a:off x="1267711" y="4409669"/>
              <a:ext cx="882650" cy="77788"/>
            </a:xfrm>
            <a:custGeom>
              <a:avLst/>
              <a:gdLst>
                <a:gd name="T0" fmla="*/ 0 w 556"/>
                <a:gd name="T1" fmla="*/ 25 h 49"/>
                <a:gd name="T2" fmla="*/ 0 w 556"/>
                <a:gd name="T3" fmla="*/ 23 h 49"/>
                <a:gd name="T4" fmla="*/ 556 w 556"/>
                <a:gd name="T5" fmla="*/ 0 h 49"/>
                <a:gd name="T6" fmla="*/ 556 w 556"/>
                <a:gd name="T7" fmla="*/ 49 h 49"/>
                <a:gd name="T8" fmla="*/ 0 w 556"/>
                <a:gd name="T9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49">
                  <a:moveTo>
                    <a:pt x="0" y="25"/>
                  </a:moveTo>
                  <a:lnTo>
                    <a:pt x="0" y="23"/>
                  </a:lnTo>
                  <a:lnTo>
                    <a:pt x="556" y="0"/>
                  </a:lnTo>
                  <a:lnTo>
                    <a:pt x="556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54" name="Line 406"/>
            <p:cNvSpPr>
              <a:spLocks noChangeShapeType="1"/>
            </p:cNvSpPr>
            <p:nvPr/>
          </p:nvSpPr>
          <p:spPr bwMode="auto">
            <a:xfrm>
              <a:off x="983549" y="4447769"/>
              <a:ext cx="282575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55" name="Line 407"/>
            <p:cNvSpPr>
              <a:spLocks noChangeShapeType="1"/>
            </p:cNvSpPr>
            <p:nvPr/>
          </p:nvSpPr>
          <p:spPr bwMode="auto">
            <a:xfrm>
              <a:off x="980374" y="4381094"/>
              <a:ext cx="0" cy="66675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56" name="Freeform 408"/>
            <p:cNvSpPr>
              <a:spLocks/>
            </p:cNvSpPr>
            <p:nvPr/>
          </p:nvSpPr>
          <p:spPr bwMode="auto">
            <a:xfrm>
              <a:off x="875599" y="4201707"/>
              <a:ext cx="104775" cy="176213"/>
            </a:xfrm>
            <a:custGeom>
              <a:avLst/>
              <a:gdLst>
                <a:gd name="T0" fmla="*/ 0 w 66"/>
                <a:gd name="T1" fmla="*/ 0 h 111"/>
                <a:gd name="T2" fmla="*/ 0 w 66"/>
                <a:gd name="T3" fmla="*/ 111 h 111"/>
                <a:gd name="T4" fmla="*/ 66 w 66"/>
                <a:gd name="T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11">
                  <a:moveTo>
                    <a:pt x="0" y="0"/>
                  </a:moveTo>
                  <a:lnTo>
                    <a:pt x="0" y="111"/>
                  </a:lnTo>
                  <a:lnTo>
                    <a:pt x="66" y="11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57" name="Freeform 409"/>
            <p:cNvSpPr>
              <a:spLocks/>
            </p:cNvSpPr>
            <p:nvPr/>
          </p:nvSpPr>
          <p:spPr bwMode="auto">
            <a:xfrm>
              <a:off x="824799" y="4198532"/>
              <a:ext cx="50800" cy="249238"/>
            </a:xfrm>
            <a:custGeom>
              <a:avLst/>
              <a:gdLst>
                <a:gd name="T0" fmla="*/ 0 w 32"/>
                <a:gd name="T1" fmla="*/ 157 h 157"/>
                <a:gd name="T2" fmla="*/ 0 w 32"/>
                <a:gd name="T3" fmla="*/ 0 h 157"/>
                <a:gd name="T4" fmla="*/ 32 w 32"/>
                <a:gd name="T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57">
                  <a:moveTo>
                    <a:pt x="0" y="157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58" name="Rectangle 410"/>
            <p:cNvSpPr>
              <a:spLocks noChangeArrowheads="1"/>
            </p:cNvSpPr>
            <p:nvPr/>
          </p:nvSpPr>
          <p:spPr bwMode="auto">
            <a:xfrm>
              <a:off x="1693161" y="4523178"/>
              <a:ext cx="7373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Eukaryotes III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9" name="Freeform 411"/>
            <p:cNvSpPr>
              <a:spLocks/>
            </p:cNvSpPr>
            <p:nvPr/>
          </p:nvSpPr>
          <p:spPr bwMode="auto">
            <a:xfrm>
              <a:off x="1181986" y="4560482"/>
              <a:ext cx="509588" cy="68263"/>
            </a:xfrm>
            <a:custGeom>
              <a:avLst/>
              <a:gdLst>
                <a:gd name="T0" fmla="*/ 0 w 321"/>
                <a:gd name="T1" fmla="*/ 22 h 43"/>
                <a:gd name="T2" fmla="*/ 0 w 321"/>
                <a:gd name="T3" fmla="*/ 20 h 43"/>
                <a:gd name="T4" fmla="*/ 321 w 321"/>
                <a:gd name="T5" fmla="*/ 0 h 43"/>
                <a:gd name="T6" fmla="*/ 321 w 321"/>
                <a:gd name="T7" fmla="*/ 43 h 43"/>
                <a:gd name="T8" fmla="*/ 0 w 321"/>
                <a:gd name="T9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43">
                  <a:moveTo>
                    <a:pt x="0" y="22"/>
                  </a:moveTo>
                  <a:lnTo>
                    <a:pt x="0" y="20"/>
                  </a:lnTo>
                  <a:lnTo>
                    <a:pt x="321" y="0"/>
                  </a:lnTo>
                  <a:lnTo>
                    <a:pt x="321" y="43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0" name="Line 412"/>
            <p:cNvSpPr>
              <a:spLocks noChangeShapeType="1"/>
            </p:cNvSpPr>
            <p:nvPr/>
          </p:nvSpPr>
          <p:spPr bwMode="auto">
            <a:xfrm>
              <a:off x="902586" y="4593819"/>
              <a:ext cx="276225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1" name="Rectangle 413"/>
            <p:cNvSpPr>
              <a:spLocks noChangeArrowheads="1"/>
            </p:cNvSpPr>
            <p:nvPr/>
          </p:nvSpPr>
          <p:spPr bwMode="auto">
            <a:xfrm>
              <a:off x="2805999" y="4669228"/>
              <a:ext cx="4552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Bacteria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2" name="Freeform 414"/>
            <p:cNvSpPr>
              <a:spLocks/>
            </p:cNvSpPr>
            <p:nvPr/>
          </p:nvSpPr>
          <p:spPr bwMode="auto">
            <a:xfrm>
              <a:off x="1799524" y="4717644"/>
              <a:ext cx="1004888" cy="46038"/>
            </a:xfrm>
            <a:custGeom>
              <a:avLst/>
              <a:gdLst>
                <a:gd name="T0" fmla="*/ 0 w 633"/>
                <a:gd name="T1" fmla="*/ 15 h 29"/>
                <a:gd name="T2" fmla="*/ 0 w 633"/>
                <a:gd name="T3" fmla="*/ 14 h 29"/>
                <a:gd name="T4" fmla="*/ 633 w 633"/>
                <a:gd name="T5" fmla="*/ 0 h 29"/>
                <a:gd name="T6" fmla="*/ 633 w 633"/>
                <a:gd name="T7" fmla="*/ 29 h 29"/>
                <a:gd name="T8" fmla="*/ 0 w 633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29">
                  <a:moveTo>
                    <a:pt x="0" y="15"/>
                  </a:moveTo>
                  <a:lnTo>
                    <a:pt x="0" y="14"/>
                  </a:lnTo>
                  <a:lnTo>
                    <a:pt x="633" y="0"/>
                  </a:lnTo>
                  <a:lnTo>
                    <a:pt x="633" y="2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3" name="Line 415"/>
            <p:cNvSpPr>
              <a:spLocks noChangeShapeType="1"/>
            </p:cNvSpPr>
            <p:nvPr/>
          </p:nvSpPr>
          <p:spPr bwMode="auto">
            <a:xfrm>
              <a:off x="997836" y="4739869"/>
              <a:ext cx="798513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4" name="Rectangle 416"/>
            <p:cNvSpPr>
              <a:spLocks noChangeArrowheads="1"/>
            </p:cNvSpPr>
            <p:nvPr/>
          </p:nvSpPr>
          <p:spPr bwMode="auto">
            <a:xfrm>
              <a:off x="1610611" y="4815278"/>
              <a:ext cx="46166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Archaea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5" name="Freeform 417"/>
            <p:cNvSpPr>
              <a:spLocks/>
            </p:cNvSpPr>
            <p:nvPr/>
          </p:nvSpPr>
          <p:spPr bwMode="auto">
            <a:xfrm>
              <a:off x="1037524" y="4847819"/>
              <a:ext cx="569913" cy="77788"/>
            </a:xfrm>
            <a:custGeom>
              <a:avLst/>
              <a:gdLst>
                <a:gd name="T0" fmla="*/ 0 w 359"/>
                <a:gd name="T1" fmla="*/ 25 h 49"/>
                <a:gd name="T2" fmla="*/ 0 w 359"/>
                <a:gd name="T3" fmla="*/ 24 h 49"/>
                <a:gd name="T4" fmla="*/ 359 w 359"/>
                <a:gd name="T5" fmla="*/ 0 h 49"/>
                <a:gd name="T6" fmla="*/ 359 w 359"/>
                <a:gd name="T7" fmla="*/ 49 h 49"/>
                <a:gd name="T8" fmla="*/ 0 w 359"/>
                <a:gd name="T9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49">
                  <a:moveTo>
                    <a:pt x="0" y="25"/>
                  </a:moveTo>
                  <a:lnTo>
                    <a:pt x="0" y="24"/>
                  </a:lnTo>
                  <a:lnTo>
                    <a:pt x="359" y="0"/>
                  </a:lnTo>
                  <a:lnTo>
                    <a:pt x="359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6" name="Line 418"/>
            <p:cNvSpPr>
              <a:spLocks noChangeShapeType="1"/>
            </p:cNvSpPr>
            <p:nvPr/>
          </p:nvSpPr>
          <p:spPr bwMode="auto">
            <a:xfrm>
              <a:off x="997836" y="4887507"/>
              <a:ext cx="38100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7" name="Line 419"/>
            <p:cNvSpPr>
              <a:spLocks noChangeShapeType="1"/>
            </p:cNvSpPr>
            <p:nvPr/>
          </p:nvSpPr>
          <p:spPr bwMode="auto">
            <a:xfrm>
              <a:off x="994661" y="4739869"/>
              <a:ext cx="0" cy="71438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8" name="Line 420"/>
            <p:cNvSpPr>
              <a:spLocks noChangeShapeType="1"/>
            </p:cNvSpPr>
            <p:nvPr/>
          </p:nvSpPr>
          <p:spPr bwMode="auto">
            <a:xfrm>
              <a:off x="994661" y="4816069"/>
              <a:ext cx="0" cy="71438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69" name="Freeform 421"/>
            <p:cNvSpPr>
              <a:spLocks/>
            </p:cNvSpPr>
            <p:nvPr/>
          </p:nvSpPr>
          <p:spPr bwMode="auto">
            <a:xfrm>
              <a:off x="900999" y="4706532"/>
              <a:ext cx="93663" cy="106363"/>
            </a:xfrm>
            <a:custGeom>
              <a:avLst/>
              <a:gdLst>
                <a:gd name="T0" fmla="*/ 0 w 59"/>
                <a:gd name="T1" fmla="*/ 0 h 67"/>
                <a:gd name="T2" fmla="*/ 0 w 59"/>
                <a:gd name="T3" fmla="*/ 67 h 67"/>
                <a:gd name="T4" fmla="*/ 59 w 5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67">
                  <a:moveTo>
                    <a:pt x="0" y="0"/>
                  </a:moveTo>
                  <a:lnTo>
                    <a:pt x="0" y="67"/>
                  </a:lnTo>
                  <a:lnTo>
                    <a:pt x="59" y="67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70" name="Line 422"/>
            <p:cNvSpPr>
              <a:spLocks noChangeShapeType="1"/>
            </p:cNvSpPr>
            <p:nvPr/>
          </p:nvSpPr>
          <p:spPr bwMode="auto">
            <a:xfrm>
              <a:off x="900999" y="4593819"/>
              <a:ext cx="0" cy="10795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71" name="Freeform 423"/>
            <p:cNvSpPr>
              <a:spLocks/>
            </p:cNvSpPr>
            <p:nvPr/>
          </p:nvSpPr>
          <p:spPr bwMode="auto">
            <a:xfrm>
              <a:off x="824799" y="4454119"/>
              <a:ext cx="76200" cy="249238"/>
            </a:xfrm>
            <a:custGeom>
              <a:avLst/>
              <a:gdLst>
                <a:gd name="T0" fmla="*/ 0 w 48"/>
                <a:gd name="T1" fmla="*/ 0 h 157"/>
                <a:gd name="T2" fmla="*/ 0 w 48"/>
                <a:gd name="T3" fmla="*/ 157 h 157"/>
                <a:gd name="T4" fmla="*/ 48 w 48"/>
                <a:gd name="T5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57">
                  <a:moveTo>
                    <a:pt x="0" y="0"/>
                  </a:moveTo>
                  <a:lnTo>
                    <a:pt x="0" y="157"/>
                  </a:lnTo>
                  <a:lnTo>
                    <a:pt x="48" y="157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72" name="Freeform 424"/>
            <p:cNvSpPr>
              <a:spLocks/>
            </p:cNvSpPr>
            <p:nvPr/>
          </p:nvSpPr>
          <p:spPr bwMode="auto">
            <a:xfrm>
              <a:off x="796224" y="3808007"/>
              <a:ext cx="28575" cy="642938"/>
            </a:xfrm>
            <a:custGeom>
              <a:avLst/>
              <a:gdLst>
                <a:gd name="T0" fmla="*/ 0 w 18"/>
                <a:gd name="T1" fmla="*/ 0 h 405"/>
                <a:gd name="T2" fmla="*/ 0 w 18"/>
                <a:gd name="T3" fmla="*/ 405 h 405"/>
                <a:gd name="T4" fmla="*/ 18 w 18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05">
                  <a:moveTo>
                    <a:pt x="0" y="0"/>
                  </a:moveTo>
                  <a:lnTo>
                    <a:pt x="0" y="405"/>
                  </a:lnTo>
                  <a:lnTo>
                    <a:pt x="18" y="405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374" name="Rectangle 426"/>
            <p:cNvSpPr>
              <a:spLocks noChangeArrowheads="1"/>
            </p:cNvSpPr>
            <p:nvPr/>
          </p:nvSpPr>
          <p:spPr bwMode="auto">
            <a:xfrm>
              <a:off x="1674111" y="46477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5" name="Rectangle 427"/>
            <p:cNvSpPr>
              <a:spLocks noChangeArrowheads="1"/>
            </p:cNvSpPr>
            <p:nvPr/>
          </p:nvSpPr>
          <p:spPr bwMode="auto">
            <a:xfrm>
              <a:off x="812098" y="481289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6" name="Rectangle 428"/>
            <p:cNvSpPr>
              <a:spLocks noChangeArrowheads="1"/>
            </p:cNvSpPr>
            <p:nvPr/>
          </p:nvSpPr>
          <p:spPr bwMode="auto">
            <a:xfrm>
              <a:off x="1056574" y="45017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7" name="Rectangle 429"/>
            <p:cNvSpPr>
              <a:spLocks noChangeArrowheads="1"/>
            </p:cNvSpPr>
            <p:nvPr/>
          </p:nvSpPr>
          <p:spPr bwMode="auto">
            <a:xfrm>
              <a:off x="719229" y="470573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8" name="Rectangle 430"/>
            <p:cNvSpPr>
              <a:spLocks noChangeArrowheads="1"/>
            </p:cNvSpPr>
            <p:nvPr/>
          </p:nvSpPr>
          <p:spPr bwMode="auto">
            <a:xfrm>
              <a:off x="1104199" y="43501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9" name="Rectangle 431"/>
            <p:cNvSpPr>
              <a:spLocks noChangeArrowheads="1"/>
            </p:cNvSpPr>
            <p:nvPr/>
          </p:nvSpPr>
          <p:spPr bwMode="auto">
            <a:xfrm>
              <a:off x="809718" y="438109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0" name="Rectangle 432"/>
            <p:cNvSpPr>
              <a:spLocks noChangeArrowheads="1"/>
            </p:cNvSpPr>
            <p:nvPr/>
          </p:nvSpPr>
          <p:spPr bwMode="auto">
            <a:xfrm>
              <a:off x="1697130" y="397707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1" name="Rectangle 433"/>
            <p:cNvSpPr>
              <a:spLocks noChangeArrowheads="1"/>
            </p:cNvSpPr>
            <p:nvPr/>
          </p:nvSpPr>
          <p:spPr bwMode="auto">
            <a:xfrm>
              <a:off x="1154999" y="36698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2" name="Rectangle 434"/>
            <p:cNvSpPr>
              <a:spLocks noChangeArrowheads="1"/>
            </p:cNvSpPr>
            <p:nvPr/>
          </p:nvSpPr>
          <p:spPr bwMode="auto">
            <a:xfrm>
              <a:off x="866074" y="37659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3" name="Rectangle 435"/>
            <p:cNvSpPr>
              <a:spLocks noChangeArrowheads="1"/>
            </p:cNvSpPr>
            <p:nvPr/>
          </p:nvSpPr>
          <p:spPr bwMode="auto">
            <a:xfrm>
              <a:off x="780349" y="391992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4" name="Rectangle 436"/>
            <p:cNvSpPr>
              <a:spLocks noChangeArrowheads="1"/>
            </p:cNvSpPr>
            <p:nvPr/>
          </p:nvSpPr>
          <p:spPr bwMode="auto">
            <a:xfrm>
              <a:off x="702562" y="409772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5" name="Rectangle 437"/>
            <p:cNvSpPr>
              <a:spLocks noChangeArrowheads="1"/>
            </p:cNvSpPr>
            <p:nvPr/>
          </p:nvSpPr>
          <p:spPr bwMode="auto">
            <a:xfrm>
              <a:off x="881154" y="34992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6" name="Rectangle 438"/>
            <p:cNvSpPr>
              <a:spLocks noChangeArrowheads="1"/>
            </p:cNvSpPr>
            <p:nvPr/>
          </p:nvSpPr>
          <p:spPr bwMode="auto">
            <a:xfrm>
              <a:off x="679543" y="306188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7" name="Rectangle 439"/>
            <p:cNvSpPr>
              <a:spLocks noChangeArrowheads="1"/>
            </p:cNvSpPr>
            <p:nvPr/>
          </p:nvSpPr>
          <p:spPr bwMode="auto">
            <a:xfrm>
              <a:off x="1421699" y="34103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8" name="Rectangle 440"/>
            <p:cNvSpPr>
              <a:spLocks noChangeArrowheads="1"/>
            </p:cNvSpPr>
            <p:nvPr/>
          </p:nvSpPr>
          <p:spPr bwMode="auto">
            <a:xfrm>
              <a:off x="1439956" y="303886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9" name="Rectangle 441"/>
            <p:cNvSpPr>
              <a:spLocks noChangeArrowheads="1"/>
            </p:cNvSpPr>
            <p:nvPr/>
          </p:nvSpPr>
          <p:spPr bwMode="auto">
            <a:xfrm>
              <a:off x="1350261" y="327778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1" name="Rectangle 443"/>
            <p:cNvSpPr>
              <a:spLocks noChangeArrowheads="1"/>
            </p:cNvSpPr>
            <p:nvPr/>
          </p:nvSpPr>
          <p:spPr bwMode="auto">
            <a:xfrm>
              <a:off x="906555" y="305234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3" name="Rectangle 445"/>
            <p:cNvSpPr>
              <a:spLocks noChangeArrowheads="1"/>
            </p:cNvSpPr>
            <p:nvPr/>
          </p:nvSpPr>
          <p:spPr bwMode="auto">
            <a:xfrm>
              <a:off x="1201830" y="232448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4" name="Rectangle 446"/>
            <p:cNvSpPr>
              <a:spLocks noChangeArrowheads="1"/>
            </p:cNvSpPr>
            <p:nvPr/>
          </p:nvSpPr>
          <p:spPr bwMode="auto">
            <a:xfrm>
              <a:off x="1294699" y="200301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5" name="Rectangle 447"/>
            <p:cNvSpPr>
              <a:spLocks noChangeArrowheads="1"/>
            </p:cNvSpPr>
            <p:nvPr/>
          </p:nvSpPr>
          <p:spPr bwMode="auto">
            <a:xfrm>
              <a:off x="1229611" y="21395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7" name="Rectangle 449"/>
            <p:cNvSpPr>
              <a:spLocks noChangeArrowheads="1"/>
            </p:cNvSpPr>
            <p:nvPr/>
          </p:nvSpPr>
          <p:spPr bwMode="auto">
            <a:xfrm>
              <a:off x="1062130" y="16752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8" name="Rectangle 450"/>
            <p:cNvSpPr>
              <a:spLocks noChangeArrowheads="1"/>
            </p:cNvSpPr>
            <p:nvPr/>
          </p:nvSpPr>
          <p:spPr bwMode="auto">
            <a:xfrm>
              <a:off x="998630" y="188316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9" name="Rectangle 451"/>
            <p:cNvSpPr>
              <a:spLocks noChangeArrowheads="1"/>
            </p:cNvSpPr>
            <p:nvPr/>
          </p:nvSpPr>
          <p:spPr bwMode="auto">
            <a:xfrm>
              <a:off x="978786" y="21458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0" name="Rectangle 452"/>
            <p:cNvSpPr>
              <a:spLocks noChangeArrowheads="1"/>
            </p:cNvSpPr>
            <p:nvPr/>
          </p:nvSpPr>
          <p:spPr bwMode="auto">
            <a:xfrm>
              <a:off x="897029" y="266500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1" name="Rectangle 453"/>
            <p:cNvSpPr>
              <a:spLocks noChangeArrowheads="1"/>
            </p:cNvSpPr>
            <p:nvPr/>
          </p:nvSpPr>
          <p:spPr bwMode="auto">
            <a:xfrm>
              <a:off x="786699" y="235465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07" name="Group 1406"/>
            <p:cNvGrpSpPr/>
            <p:nvPr/>
          </p:nvGrpSpPr>
          <p:grpSpPr>
            <a:xfrm>
              <a:off x="1051811" y="5131982"/>
              <a:ext cx="166688" cy="152400"/>
              <a:chOff x="1051811" y="5131982"/>
              <a:chExt cx="166688" cy="152400"/>
            </a:xfrm>
          </p:grpSpPr>
          <p:sp>
            <p:nvSpPr>
              <p:cNvPr id="1402" name="Line 454"/>
              <p:cNvSpPr>
                <a:spLocks noChangeShapeType="1"/>
              </p:cNvSpPr>
              <p:nvPr/>
            </p:nvSpPr>
            <p:spPr bwMode="auto">
              <a:xfrm>
                <a:off x="1051811" y="5155794"/>
                <a:ext cx="163513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403" name="Line 455"/>
              <p:cNvSpPr>
                <a:spLocks noChangeShapeType="1"/>
              </p:cNvSpPr>
              <p:nvPr/>
            </p:nvSpPr>
            <p:spPr bwMode="auto">
              <a:xfrm>
                <a:off x="1051811" y="5131982"/>
                <a:ext cx="0" cy="46038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404" name="Line 456"/>
              <p:cNvSpPr>
                <a:spLocks noChangeShapeType="1"/>
              </p:cNvSpPr>
              <p:nvPr/>
            </p:nvSpPr>
            <p:spPr bwMode="auto">
              <a:xfrm>
                <a:off x="1215324" y="5131982"/>
                <a:ext cx="0" cy="46038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405" name="Rectangle 457"/>
              <p:cNvSpPr>
                <a:spLocks noChangeArrowheads="1"/>
              </p:cNvSpPr>
              <p:nvPr/>
            </p:nvSpPr>
            <p:spPr bwMode="auto">
              <a:xfrm>
                <a:off x="1093086" y="5176432"/>
                <a:ext cx="125413" cy="107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0.2</a:t>
                </a: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70" name="Rectangle 11"/>
            <p:cNvSpPr>
              <a:spLocks noChangeArrowheads="1"/>
            </p:cNvSpPr>
            <p:nvPr/>
          </p:nvSpPr>
          <p:spPr bwMode="auto">
            <a:xfrm>
              <a:off x="1473172" y="1620248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</p:grpSp>
      <p:grpSp>
        <p:nvGrpSpPr>
          <p:cNvPr id="641" name="Group 640"/>
          <p:cNvGrpSpPr/>
          <p:nvPr/>
        </p:nvGrpSpPr>
        <p:grpSpPr>
          <a:xfrm>
            <a:off x="5643531" y="1410495"/>
            <a:ext cx="3213120" cy="4685343"/>
            <a:chOff x="5643531" y="1881190"/>
            <a:chExt cx="3213120" cy="4685343"/>
          </a:xfrm>
        </p:grpSpPr>
        <p:sp>
          <p:nvSpPr>
            <p:cNvPr id="1116" name="Rectangle 178"/>
            <p:cNvSpPr>
              <a:spLocks noChangeArrowheads="1"/>
            </p:cNvSpPr>
            <p:nvPr/>
          </p:nvSpPr>
          <p:spPr bwMode="auto">
            <a:xfrm>
              <a:off x="6514105" y="1881190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322510564</a:t>
              </a:r>
            </a:p>
          </p:txBody>
        </p:sp>
        <p:sp>
          <p:nvSpPr>
            <p:cNvPr id="1117" name="Freeform 179"/>
            <p:cNvSpPr>
              <a:spLocks/>
            </p:cNvSpPr>
            <p:nvPr/>
          </p:nvSpPr>
          <p:spPr bwMode="auto">
            <a:xfrm>
              <a:off x="6462084" y="1949610"/>
              <a:ext cx="47292" cy="63536"/>
            </a:xfrm>
            <a:custGeom>
              <a:avLst/>
              <a:gdLst>
                <a:gd name="T0" fmla="*/ 0 w 30"/>
                <a:gd name="T1" fmla="*/ 47 h 47"/>
                <a:gd name="T2" fmla="*/ 0 w 30"/>
                <a:gd name="T3" fmla="*/ 0 h 47"/>
                <a:gd name="T4" fmla="*/ 30 w 30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7">
                  <a:moveTo>
                    <a:pt x="0" y="47"/>
                  </a:moveTo>
                  <a:lnTo>
                    <a:pt x="0" y="0"/>
                  </a:lnTo>
                  <a:lnTo>
                    <a:pt x="3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18" name="Rectangle 180"/>
            <p:cNvSpPr>
              <a:spLocks noChangeArrowheads="1"/>
            </p:cNvSpPr>
            <p:nvPr/>
          </p:nvSpPr>
          <p:spPr bwMode="auto">
            <a:xfrm>
              <a:off x="6515681" y="2012317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322511148</a:t>
              </a:r>
            </a:p>
          </p:txBody>
        </p:sp>
        <p:sp>
          <p:nvSpPr>
            <p:cNvPr id="1119" name="Freeform 181"/>
            <p:cNvSpPr>
              <a:spLocks/>
            </p:cNvSpPr>
            <p:nvPr/>
          </p:nvSpPr>
          <p:spPr bwMode="auto">
            <a:xfrm>
              <a:off x="6462084" y="2018553"/>
              <a:ext cx="48868" cy="63536"/>
            </a:xfrm>
            <a:custGeom>
              <a:avLst/>
              <a:gdLst>
                <a:gd name="T0" fmla="*/ 0 w 31"/>
                <a:gd name="T1" fmla="*/ 0 h 47"/>
                <a:gd name="T2" fmla="*/ 0 w 31"/>
                <a:gd name="T3" fmla="*/ 47 h 47"/>
                <a:gd name="T4" fmla="*/ 31 w 31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0" y="47"/>
                  </a:lnTo>
                  <a:lnTo>
                    <a:pt x="31" y="4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84" name="Freeform 182"/>
            <p:cNvSpPr>
              <a:spLocks/>
            </p:cNvSpPr>
            <p:nvPr/>
          </p:nvSpPr>
          <p:spPr bwMode="auto">
            <a:xfrm>
              <a:off x="6362770" y="2015850"/>
              <a:ext cx="99313" cy="95980"/>
            </a:xfrm>
            <a:custGeom>
              <a:avLst/>
              <a:gdLst>
                <a:gd name="T0" fmla="*/ 0 w 63"/>
                <a:gd name="T1" fmla="*/ 71 h 71"/>
                <a:gd name="T2" fmla="*/ 0 w 63"/>
                <a:gd name="T3" fmla="*/ 0 h 71"/>
                <a:gd name="T4" fmla="*/ 63 w 63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71">
                  <a:moveTo>
                    <a:pt x="0" y="71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85" name="Rectangle 183"/>
            <p:cNvSpPr>
              <a:spLocks noChangeArrowheads="1"/>
            </p:cNvSpPr>
            <p:nvPr/>
          </p:nvSpPr>
          <p:spPr bwMode="auto">
            <a:xfrm>
              <a:off x="6555091" y="2144796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env136407376</a:t>
              </a:r>
            </a:p>
          </p:txBody>
        </p:sp>
        <p:sp>
          <p:nvSpPr>
            <p:cNvPr id="1186" name="Freeform 184"/>
            <p:cNvSpPr>
              <a:spLocks/>
            </p:cNvSpPr>
            <p:nvPr/>
          </p:nvSpPr>
          <p:spPr bwMode="auto">
            <a:xfrm>
              <a:off x="6362770" y="2117237"/>
              <a:ext cx="189168" cy="95980"/>
            </a:xfrm>
            <a:custGeom>
              <a:avLst/>
              <a:gdLst>
                <a:gd name="T0" fmla="*/ 0 w 120"/>
                <a:gd name="T1" fmla="*/ 0 h 71"/>
                <a:gd name="T2" fmla="*/ 0 w 120"/>
                <a:gd name="T3" fmla="*/ 71 h 71"/>
                <a:gd name="T4" fmla="*/ 120 w 120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71">
                  <a:moveTo>
                    <a:pt x="0" y="0"/>
                  </a:moveTo>
                  <a:lnTo>
                    <a:pt x="0" y="71"/>
                  </a:lnTo>
                  <a:lnTo>
                    <a:pt x="120" y="71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87" name="Freeform 185"/>
            <p:cNvSpPr>
              <a:spLocks/>
            </p:cNvSpPr>
            <p:nvPr/>
          </p:nvSpPr>
          <p:spPr bwMode="auto">
            <a:xfrm>
              <a:off x="6282374" y="2114533"/>
              <a:ext cx="80397" cy="296050"/>
            </a:xfrm>
            <a:custGeom>
              <a:avLst/>
              <a:gdLst>
                <a:gd name="T0" fmla="*/ 0 w 51"/>
                <a:gd name="T1" fmla="*/ 219 h 219"/>
                <a:gd name="T2" fmla="*/ 0 w 51"/>
                <a:gd name="T3" fmla="*/ 0 h 219"/>
                <a:gd name="T4" fmla="*/ 51 w 51"/>
                <a:gd name="T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19">
                  <a:moveTo>
                    <a:pt x="0" y="219"/>
                  </a:moveTo>
                  <a:lnTo>
                    <a:pt x="0" y="0"/>
                  </a:lnTo>
                  <a:lnTo>
                    <a:pt x="5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88" name="Rectangle 186"/>
            <p:cNvSpPr>
              <a:spLocks noChangeArrowheads="1"/>
            </p:cNvSpPr>
            <p:nvPr/>
          </p:nvSpPr>
          <p:spPr bwMode="auto">
            <a:xfrm>
              <a:off x="6509376" y="2275923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Phaglob357289763</a:t>
              </a:r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6411639" y="2345696"/>
              <a:ext cx="94584" cy="63536"/>
            </a:xfrm>
            <a:custGeom>
              <a:avLst/>
              <a:gdLst>
                <a:gd name="T0" fmla="*/ 0 w 60"/>
                <a:gd name="T1" fmla="*/ 47 h 47"/>
                <a:gd name="T2" fmla="*/ 0 w 60"/>
                <a:gd name="T3" fmla="*/ 0 h 47"/>
                <a:gd name="T4" fmla="*/ 60 w 60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47">
                  <a:moveTo>
                    <a:pt x="0" y="47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90" name="Rectangle 188"/>
            <p:cNvSpPr>
              <a:spLocks noChangeArrowheads="1"/>
            </p:cNvSpPr>
            <p:nvPr/>
          </p:nvSpPr>
          <p:spPr bwMode="auto">
            <a:xfrm>
              <a:off x="6496765" y="240840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env136867031</a:t>
              </a:r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6411639" y="2414639"/>
              <a:ext cx="81973" cy="62184"/>
            </a:xfrm>
            <a:custGeom>
              <a:avLst/>
              <a:gdLst>
                <a:gd name="T0" fmla="*/ 0 w 52"/>
                <a:gd name="T1" fmla="*/ 0 h 46"/>
                <a:gd name="T2" fmla="*/ 0 w 52"/>
                <a:gd name="T3" fmla="*/ 46 h 46"/>
                <a:gd name="T4" fmla="*/ 52 w 52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lnTo>
                    <a:pt x="0" y="46"/>
                  </a:lnTo>
                  <a:lnTo>
                    <a:pt x="52" y="4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6348583" y="2411935"/>
              <a:ext cx="63056" cy="128424"/>
            </a:xfrm>
            <a:custGeom>
              <a:avLst/>
              <a:gdLst>
                <a:gd name="T0" fmla="*/ 0 w 40"/>
                <a:gd name="T1" fmla="*/ 95 h 95"/>
                <a:gd name="T2" fmla="*/ 0 w 40"/>
                <a:gd name="T3" fmla="*/ 0 h 95"/>
                <a:gd name="T4" fmla="*/ 40 w 40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95">
                  <a:moveTo>
                    <a:pt x="0" y="95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93" name="Rectangle 191"/>
            <p:cNvSpPr>
              <a:spLocks noChangeArrowheads="1"/>
            </p:cNvSpPr>
            <p:nvPr/>
          </p:nvSpPr>
          <p:spPr bwMode="auto">
            <a:xfrm>
              <a:off x="6501494" y="2539530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env136491144</a:t>
              </a:r>
            </a:p>
          </p:txBody>
        </p:sp>
        <p:sp>
          <p:nvSpPr>
            <p:cNvPr id="1194" name="Freeform 192"/>
            <p:cNvSpPr>
              <a:spLocks/>
            </p:cNvSpPr>
            <p:nvPr/>
          </p:nvSpPr>
          <p:spPr bwMode="auto">
            <a:xfrm>
              <a:off x="6387993" y="2609302"/>
              <a:ext cx="108772" cy="62184"/>
            </a:xfrm>
            <a:custGeom>
              <a:avLst/>
              <a:gdLst>
                <a:gd name="T0" fmla="*/ 0 w 69"/>
                <a:gd name="T1" fmla="*/ 46 h 46"/>
                <a:gd name="T2" fmla="*/ 0 w 69"/>
                <a:gd name="T3" fmla="*/ 0 h 46"/>
                <a:gd name="T4" fmla="*/ 69 w 69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6">
                  <a:moveTo>
                    <a:pt x="0" y="46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95" name="Rectangle 193"/>
            <p:cNvSpPr>
              <a:spLocks noChangeArrowheads="1"/>
            </p:cNvSpPr>
            <p:nvPr/>
          </p:nvSpPr>
          <p:spPr bwMode="auto">
            <a:xfrm>
              <a:off x="6570855" y="267200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env142615709</a:t>
              </a:r>
            </a:p>
          </p:txBody>
        </p:sp>
        <p:sp>
          <p:nvSpPr>
            <p:cNvPr id="1199" name="Freeform 194"/>
            <p:cNvSpPr>
              <a:spLocks/>
            </p:cNvSpPr>
            <p:nvPr/>
          </p:nvSpPr>
          <p:spPr bwMode="auto">
            <a:xfrm>
              <a:off x="6387993" y="2678245"/>
              <a:ext cx="179710" cy="62184"/>
            </a:xfrm>
            <a:custGeom>
              <a:avLst/>
              <a:gdLst>
                <a:gd name="T0" fmla="*/ 0 w 114"/>
                <a:gd name="T1" fmla="*/ 0 h 46"/>
                <a:gd name="T2" fmla="*/ 0 w 114"/>
                <a:gd name="T3" fmla="*/ 46 h 46"/>
                <a:gd name="T4" fmla="*/ 114 w 114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46">
                  <a:moveTo>
                    <a:pt x="0" y="0"/>
                  </a:moveTo>
                  <a:lnTo>
                    <a:pt x="0" y="46"/>
                  </a:lnTo>
                  <a:lnTo>
                    <a:pt x="114" y="4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0" name="Freeform 195"/>
            <p:cNvSpPr>
              <a:spLocks/>
            </p:cNvSpPr>
            <p:nvPr/>
          </p:nvSpPr>
          <p:spPr bwMode="auto">
            <a:xfrm>
              <a:off x="6348583" y="2545766"/>
              <a:ext cx="39410" cy="129775"/>
            </a:xfrm>
            <a:custGeom>
              <a:avLst/>
              <a:gdLst>
                <a:gd name="T0" fmla="*/ 0 w 25"/>
                <a:gd name="T1" fmla="*/ 0 h 96"/>
                <a:gd name="T2" fmla="*/ 0 w 25"/>
                <a:gd name="T3" fmla="*/ 96 h 96"/>
                <a:gd name="T4" fmla="*/ 25 w 25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96">
                  <a:moveTo>
                    <a:pt x="0" y="0"/>
                  </a:moveTo>
                  <a:lnTo>
                    <a:pt x="0" y="96"/>
                  </a:lnTo>
                  <a:lnTo>
                    <a:pt x="25" y="9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1" name="Freeform 196"/>
            <p:cNvSpPr>
              <a:spLocks/>
            </p:cNvSpPr>
            <p:nvPr/>
          </p:nvSpPr>
          <p:spPr bwMode="auto">
            <a:xfrm>
              <a:off x="6306020" y="2543062"/>
              <a:ext cx="42563" cy="164923"/>
            </a:xfrm>
            <a:custGeom>
              <a:avLst/>
              <a:gdLst>
                <a:gd name="T0" fmla="*/ 0 w 27"/>
                <a:gd name="T1" fmla="*/ 122 h 122"/>
                <a:gd name="T2" fmla="*/ 0 w 27"/>
                <a:gd name="T3" fmla="*/ 0 h 122"/>
                <a:gd name="T4" fmla="*/ 27 w 27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22">
                  <a:moveTo>
                    <a:pt x="0" y="122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3" name="Freeform 198"/>
            <p:cNvSpPr>
              <a:spLocks/>
            </p:cNvSpPr>
            <p:nvPr/>
          </p:nvSpPr>
          <p:spPr bwMode="auto">
            <a:xfrm>
              <a:off x="6334395" y="2844520"/>
              <a:ext cx="189168" cy="66240"/>
            </a:xfrm>
            <a:custGeom>
              <a:avLst/>
              <a:gdLst>
                <a:gd name="T0" fmla="*/ 0 w 120"/>
                <a:gd name="T1" fmla="*/ 26 h 49"/>
                <a:gd name="T2" fmla="*/ 0 w 120"/>
                <a:gd name="T3" fmla="*/ 24 h 49"/>
                <a:gd name="T4" fmla="*/ 120 w 120"/>
                <a:gd name="T5" fmla="*/ 0 h 49"/>
                <a:gd name="T6" fmla="*/ 120 w 120"/>
                <a:gd name="T7" fmla="*/ 49 h 49"/>
                <a:gd name="T8" fmla="*/ 0 w 120"/>
                <a:gd name="T9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49">
                  <a:moveTo>
                    <a:pt x="0" y="26"/>
                  </a:moveTo>
                  <a:lnTo>
                    <a:pt x="0" y="24"/>
                  </a:lnTo>
                  <a:lnTo>
                    <a:pt x="120" y="0"/>
                  </a:lnTo>
                  <a:lnTo>
                    <a:pt x="120" y="49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4" name="Line 199"/>
            <p:cNvSpPr>
              <a:spLocks noChangeShapeType="1"/>
            </p:cNvSpPr>
            <p:nvPr/>
          </p:nvSpPr>
          <p:spPr bwMode="auto">
            <a:xfrm>
              <a:off x="6309173" y="2878315"/>
              <a:ext cx="20493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7" name="Line 202"/>
            <p:cNvSpPr>
              <a:spLocks noChangeShapeType="1"/>
            </p:cNvSpPr>
            <p:nvPr/>
          </p:nvSpPr>
          <p:spPr bwMode="auto">
            <a:xfrm>
              <a:off x="6306020" y="2713392"/>
              <a:ext cx="0" cy="164923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8" name="Line 203"/>
            <p:cNvSpPr>
              <a:spLocks noChangeShapeType="1"/>
            </p:cNvSpPr>
            <p:nvPr/>
          </p:nvSpPr>
          <p:spPr bwMode="auto">
            <a:xfrm>
              <a:off x="6285527" y="2710689"/>
              <a:ext cx="20493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9" name="Line 204"/>
            <p:cNvSpPr>
              <a:spLocks noChangeShapeType="1"/>
            </p:cNvSpPr>
            <p:nvPr/>
          </p:nvSpPr>
          <p:spPr bwMode="auto">
            <a:xfrm>
              <a:off x="6282374" y="2415991"/>
              <a:ext cx="0" cy="294698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0" name="Freeform 205"/>
            <p:cNvSpPr>
              <a:spLocks/>
            </p:cNvSpPr>
            <p:nvPr/>
          </p:nvSpPr>
          <p:spPr bwMode="auto">
            <a:xfrm>
              <a:off x="6231929" y="2413287"/>
              <a:ext cx="50445" cy="329846"/>
            </a:xfrm>
            <a:custGeom>
              <a:avLst/>
              <a:gdLst>
                <a:gd name="T0" fmla="*/ 0 w 32"/>
                <a:gd name="T1" fmla="*/ 244 h 244"/>
                <a:gd name="T2" fmla="*/ 0 w 32"/>
                <a:gd name="T3" fmla="*/ 0 h 244"/>
                <a:gd name="T4" fmla="*/ 32 w 32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44">
                  <a:moveTo>
                    <a:pt x="0" y="244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1" name="Rectangle 206"/>
            <p:cNvSpPr>
              <a:spLocks noChangeArrowheads="1"/>
            </p:cNvSpPr>
            <p:nvPr/>
          </p:nvSpPr>
          <p:spPr bwMode="auto">
            <a:xfrm>
              <a:off x="6410062" y="2946430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env142967601</a:t>
              </a:r>
            </a:p>
          </p:txBody>
        </p:sp>
        <p:sp>
          <p:nvSpPr>
            <p:cNvPr id="1212" name="Freeform 207"/>
            <p:cNvSpPr>
              <a:spLocks/>
            </p:cNvSpPr>
            <p:nvPr/>
          </p:nvSpPr>
          <p:spPr bwMode="auto">
            <a:xfrm>
              <a:off x="6381687" y="3014850"/>
              <a:ext cx="23646" cy="63536"/>
            </a:xfrm>
            <a:custGeom>
              <a:avLst/>
              <a:gdLst>
                <a:gd name="T0" fmla="*/ 0 w 15"/>
                <a:gd name="T1" fmla="*/ 47 h 47"/>
                <a:gd name="T2" fmla="*/ 0 w 15"/>
                <a:gd name="T3" fmla="*/ 0 h 47"/>
                <a:gd name="T4" fmla="*/ 15 w 15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7">
                  <a:moveTo>
                    <a:pt x="0" y="47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3" name="Rectangle 208"/>
            <p:cNvSpPr>
              <a:spLocks noChangeArrowheads="1"/>
            </p:cNvSpPr>
            <p:nvPr/>
          </p:nvSpPr>
          <p:spPr bwMode="auto">
            <a:xfrm>
              <a:off x="6414792" y="307755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env142943776</a:t>
              </a:r>
            </a:p>
          </p:txBody>
        </p:sp>
        <p:sp>
          <p:nvSpPr>
            <p:cNvPr id="1214" name="Freeform 209"/>
            <p:cNvSpPr>
              <a:spLocks/>
            </p:cNvSpPr>
            <p:nvPr/>
          </p:nvSpPr>
          <p:spPr bwMode="auto">
            <a:xfrm>
              <a:off x="6381687" y="3083793"/>
              <a:ext cx="29952" cy="63536"/>
            </a:xfrm>
            <a:custGeom>
              <a:avLst/>
              <a:gdLst>
                <a:gd name="T0" fmla="*/ 0 w 19"/>
                <a:gd name="T1" fmla="*/ 0 h 47"/>
                <a:gd name="T2" fmla="*/ 0 w 19"/>
                <a:gd name="T3" fmla="*/ 47 h 47"/>
                <a:gd name="T4" fmla="*/ 19 w 19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47">
                  <a:moveTo>
                    <a:pt x="0" y="0"/>
                  </a:moveTo>
                  <a:lnTo>
                    <a:pt x="0" y="47"/>
                  </a:lnTo>
                  <a:lnTo>
                    <a:pt x="19" y="4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5" name="Freeform 210"/>
            <p:cNvSpPr>
              <a:spLocks/>
            </p:cNvSpPr>
            <p:nvPr/>
          </p:nvSpPr>
          <p:spPr bwMode="auto">
            <a:xfrm>
              <a:off x="6231929" y="2748540"/>
              <a:ext cx="149758" cy="332549"/>
            </a:xfrm>
            <a:custGeom>
              <a:avLst/>
              <a:gdLst>
                <a:gd name="T0" fmla="*/ 0 w 95"/>
                <a:gd name="T1" fmla="*/ 0 h 246"/>
                <a:gd name="T2" fmla="*/ 0 w 95"/>
                <a:gd name="T3" fmla="*/ 246 h 246"/>
                <a:gd name="T4" fmla="*/ 95 w 95"/>
                <a:gd name="T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246">
                  <a:moveTo>
                    <a:pt x="0" y="0"/>
                  </a:moveTo>
                  <a:lnTo>
                    <a:pt x="0" y="246"/>
                  </a:lnTo>
                  <a:lnTo>
                    <a:pt x="95" y="24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2" name="Freeform 211"/>
            <p:cNvSpPr>
              <a:spLocks/>
            </p:cNvSpPr>
            <p:nvPr/>
          </p:nvSpPr>
          <p:spPr bwMode="auto">
            <a:xfrm>
              <a:off x="6006503" y="2745836"/>
              <a:ext cx="225426" cy="346068"/>
            </a:xfrm>
            <a:custGeom>
              <a:avLst/>
              <a:gdLst>
                <a:gd name="T0" fmla="*/ 0 w 143"/>
                <a:gd name="T1" fmla="*/ 256 h 256"/>
                <a:gd name="T2" fmla="*/ 0 w 143"/>
                <a:gd name="T3" fmla="*/ 0 h 256"/>
                <a:gd name="T4" fmla="*/ 143 w 143"/>
                <a:gd name="T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56">
                  <a:moveTo>
                    <a:pt x="0" y="256"/>
                  </a:moveTo>
                  <a:lnTo>
                    <a:pt x="0" y="0"/>
                  </a:lnTo>
                  <a:lnTo>
                    <a:pt x="14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3" name="Rectangle 212"/>
            <p:cNvSpPr>
              <a:spLocks noChangeArrowheads="1"/>
            </p:cNvSpPr>
            <p:nvPr/>
          </p:nvSpPr>
          <p:spPr bwMode="auto">
            <a:xfrm>
              <a:off x="6935005" y="3210036"/>
              <a:ext cx="181459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322510707..706..705..704</a:t>
              </a:r>
            </a:p>
          </p:txBody>
        </p:sp>
        <p:sp>
          <p:nvSpPr>
            <p:cNvPr id="354" name="Freeform 213"/>
            <p:cNvSpPr>
              <a:spLocks/>
            </p:cNvSpPr>
            <p:nvPr/>
          </p:nvSpPr>
          <p:spPr bwMode="auto">
            <a:xfrm>
              <a:off x="6830962" y="3278456"/>
              <a:ext cx="100890" cy="63536"/>
            </a:xfrm>
            <a:custGeom>
              <a:avLst/>
              <a:gdLst>
                <a:gd name="T0" fmla="*/ 0 w 64"/>
                <a:gd name="T1" fmla="*/ 47 h 47"/>
                <a:gd name="T2" fmla="*/ 0 w 64"/>
                <a:gd name="T3" fmla="*/ 0 h 47"/>
                <a:gd name="T4" fmla="*/ 64 w 64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47">
                  <a:moveTo>
                    <a:pt x="0" y="47"/>
                  </a:moveTo>
                  <a:lnTo>
                    <a:pt x="0" y="0"/>
                  </a:lnTo>
                  <a:lnTo>
                    <a:pt x="6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5" name="Rectangle 214"/>
            <p:cNvSpPr>
              <a:spLocks noChangeArrowheads="1"/>
            </p:cNvSpPr>
            <p:nvPr/>
          </p:nvSpPr>
          <p:spPr bwMode="auto">
            <a:xfrm>
              <a:off x="6980720" y="3341163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322511118</a:t>
              </a:r>
            </a:p>
          </p:txBody>
        </p:sp>
        <p:sp>
          <p:nvSpPr>
            <p:cNvPr id="356" name="Freeform 215"/>
            <p:cNvSpPr>
              <a:spLocks/>
            </p:cNvSpPr>
            <p:nvPr/>
          </p:nvSpPr>
          <p:spPr bwMode="auto">
            <a:xfrm>
              <a:off x="6830962" y="3347399"/>
              <a:ext cx="145029" cy="63536"/>
            </a:xfrm>
            <a:custGeom>
              <a:avLst/>
              <a:gdLst>
                <a:gd name="T0" fmla="*/ 0 w 92"/>
                <a:gd name="T1" fmla="*/ 0 h 47"/>
                <a:gd name="T2" fmla="*/ 0 w 92"/>
                <a:gd name="T3" fmla="*/ 47 h 47"/>
                <a:gd name="T4" fmla="*/ 92 w 92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47">
                  <a:moveTo>
                    <a:pt x="0" y="0"/>
                  </a:moveTo>
                  <a:lnTo>
                    <a:pt x="0" y="47"/>
                  </a:lnTo>
                  <a:lnTo>
                    <a:pt x="92" y="4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7" name="Freeform 216"/>
            <p:cNvSpPr>
              <a:spLocks/>
            </p:cNvSpPr>
            <p:nvPr/>
          </p:nvSpPr>
          <p:spPr bwMode="auto">
            <a:xfrm>
              <a:off x="6504647" y="3344696"/>
              <a:ext cx="326315" cy="95980"/>
            </a:xfrm>
            <a:custGeom>
              <a:avLst/>
              <a:gdLst>
                <a:gd name="T0" fmla="*/ 0 w 207"/>
                <a:gd name="T1" fmla="*/ 71 h 71"/>
                <a:gd name="T2" fmla="*/ 0 w 207"/>
                <a:gd name="T3" fmla="*/ 0 h 71"/>
                <a:gd name="T4" fmla="*/ 207 w 207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71">
                  <a:moveTo>
                    <a:pt x="0" y="71"/>
                  </a:moveTo>
                  <a:lnTo>
                    <a:pt x="0" y="0"/>
                  </a:lnTo>
                  <a:lnTo>
                    <a:pt x="207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8" name="Rectangle 217"/>
            <p:cNvSpPr>
              <a:spLocks noChangeArrowheads="1"/>
            </p:cNvSpPr>
            <p:nvPr/>
          </p:nvSpPr>
          <p:spPr bwMode="auto">
            <a:xfrm>
              <a:off x="6837268" y="3473642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Phaglob357289743</a:t>
              </a:r>
            </a:p>
          </p:txBody>
        </p:sp>
        <p:sp>
          <p:nvSpPr>
            <p:cNvPr id="359" name="Freeform 218"/>
            <p:cNvSpPr>
              <a:spLocks/>
            </p:cNvSpPr>
            <p:nvPr/>
          </p:nvSpPr>
          <p:spPr bwMode="auto">
            <a:xfrm>
              <a:off x="6504647" y="3446083"/>
              <a:ext cx="327892" cy="95980"/>
            </a:xfrm>
            <a:custGeom>
              <a:avLst/>
              <a:gdLst>
                <a:gd name="T0" fmla="*/ 0 w 208"/>
                <a:gd name="T1" fmla="*/ 0 h 71"/>
                <a:gd name="T2" fmla="*/ 0 w 208"/>
                <a:gd name="T3" fmla="*/ 71 h 71"/>
                <a:gd name="T4" fmla="*/ 208 w 208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71">
                  <a:moveTo>
                    <a:pt x="0" y="0"/>
                  </a:moveTo>
                  <a:lnTo>
                    <a:pt x="0" y="71"/>
                  </a:lnTo>
                  <a:lnTo>
                    <a:pt x="208" y="71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0" name="Freeform 219"/>
            <p:cNvSpPr>
              <a:spLocks/>
            </p:cNvSpPr>
            <p:nvPr/>
          </p:nvSpPr>
          <p:spPr bwMode="auto">
            <a:xfrm>
              <a:off x="6006503" y="3097311"/>
              <a:ext cx="498143" cy="346068"/>
            </a:xfrm>
            <a:custGeom>
              <a:avLst/>
              <a:gdLst>
                <a:gd name="T0" fmla="*/ 0 w 316"/>
                <a:gd name="T1" fmla="*/ 0 h 256"/>
                <a:gd name="T2" fmla="*/ 0 w 316"/>
                <a:gd name="T3" fmla="*/ 256 h 256"/>
                <a:gd name="T4" fmla="*/ 316 w 316"/>
                <a:gd name="T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6" h="256">
                  <a:moveTo>
                    <a:pt x="0" y="0"/>
                  </a:moveTo>
                  <a:lnTo>
                    <a:pt x="0" y="256"/>
                  </a:lnTo>
                  <a:lnTo>
                    <a:pt x="316" y="25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1" name="Freeform 220"/>
            <p:cNvSpPr>
              <a:spLocks/>
            </p:cNvSpPr>
            <p:nvPr/>
          </p:nvSpPr>
          <p:spPr bwMode="auto">
            <a:xfrm>
              <a:off x="5962364" y="3094608"/>
              <a:ext cx="44139" cy="320383"/>
            </a:xfrm>
            <a:custGeom>
              <a:avLst/>
              <a:gdLst>
                <a:gd name="T0" fmla="*/ 0 w 28"/>
                <a:gd name="T1" fmla="*/ 237 h 237"/>
                <a:gd name="T2" fmla="*/ 0 w 28"/>
                <a:gd name="T3" fmla="*/ 0 h 237"/>
                <a:gd name="T4" fmla="*/ 28 w 28"/>
                <a:gd name="T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7">
                  <a:moveTo>
                    <a:pt x="0" y="237"/>
                  </a:moveTo>
                  <a:lnTo>
                    <a:pt x="0" y="0"/>
                  </a:lnTo>
                  <a:lnTo>
                    <a:pt x="2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2" name="Rectangle 221"/>
            <p:cNvSpPr>
              <a:spLocks noChangeArrowheads="1"/>
            </p:cNvSpPr>
            <p:nvPr/>
          </p:nvSpPr>
          <p:spPr bwMode="auto">
            <a:xfrm>
              <a:off x="6586620" y="360476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env144053945</a:t>
              </a:r>
            </a:p>
          </p:txBody>
        </p:sp>
        <p:sp>
          <p:nvSpPr>
            <p:cNvPr id="363" name="Freeform 222"/>
            <p:cNvSpPr>
              <a:spLocks/>
            </p:cNvSpPr>
            <p:nvPr/>
          </p:nvSpPr>
          <p:spPr bwMode="auto">
            <a:xfrm>
              <a:off x="6063254" y="3674541"/>
              <a:ext cx="520213" cy="62184"/>
            </a:xfrm>
            <a:custGeom>
              <a:avLst/>
              <a:gdLst>
                <a:gd name="T0" fmla="*/ 0 w 330"/>
                <a:gd name="T1" fmla="*/ 46 h 46"/>
                <a:gd name="T2" fmla="*/ 0 w 330"/>
                <a:gd name="T3" fmla="*/ 0 h 46"/>
                <a:gd name="T4" fmla="*/ 330 w 330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46">
                  <a:moveTo>
                    <a:pt x="0" y="46"/>
                  </a:moveTo>
                  <a:lnTo>
                    <a:pt x="0" y="0"/>
                  </a:lnTo>
                  <a:lnTo>
                    <a:pt x="33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4" name="Rectangle 223"/>
            <p:cNvSpPr>
              <a:spLocks noChangeArrowheads="1"/>
            </p:cNvSpPr>
            <p:nvPr/>
          </p:nvSpPr>
          <p:spPr bwMode="auto">
            <a:xfrm>
              <a:off x="6365923" y="373724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env142481552</a:t>
              </a:r>
            </a:p>
          </p:txBody>
        </p:sp>
        <p:sp>
          <p:nvSpPr>
            <p:cNvPr id="365" name="Freeform 224"/>
            <p:cNvSpPr>
              <a:spLocks/>
            </p:cNvSpPr>
            <p:nvPr/>
          </p:nvSpPr>
          <p:spPr bwMode="auto">
            <a:xfrm>
              <a:off x="6063254" y="3743485"/>
              <a:ext cx="299517" cy="62184"/>
            </a:xfrm>
            <a:custGeom>
              <a:avLst/>
              <a:gdLst>
                <a:gd name="T0" fmla="*/ 0 w 190"/>
                <a:gd name="T1" fmla="*/ 0 h 46"/>
                <a:gd name="T2" fmla="*/ 0 w 190"/>
                <a:gd name="T3" fmla="*/ 46 h 46"/>
                <a:gd name="T4" fmla="*/ 190 w 190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46">
                  <a:moveTo>
                    <a:pt x="0" y="0"/>
                  </a:moveTo>
                  <a:lnTo>
                    <a:pt x="0" y="46"/>
                  </a:lnTo>
                  <a:lnTo>
                    <a:pt x="190" y="4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6" name="Freeform 225"/>
            <p:cNvSpPr>
              <a:spLocks/>
            </p:cNvSpPr>
            <p:nvPr/>
          </p:nvSpPr>
          <p:spPr bwMode="auto">
            <a:xfrm>
              <a:off x="5962364" y="3420398"/>
              <a:ext cx="100890" cy="319031"/>
            </a:xfrm>
            <a:custGeom>
              <a:avLst/>
              <a:gdLst>
                <a:gd name="T0" fmla="*/ 0 w 64"/>
                <a:gd name="T1" fmla="*/ 0 h 236"/>
                <a:gd name="T2" fmla="*/ 0 w 64"/>
                <a:gd name="T3" fmla="*/ 236 h 236"/>
                <a:gd name="T4" fmla="*/ 64 w 64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6">
                  <a:moveTo>
                    <a:pt x="0" y="0"/>
                  </a:moveTo>
                  <a:lnTo>
                    <a:pt x="0" y="236"/>
                  </a:lnTo>
                  <a:lnTo>
                    <a:pt x="64" y="23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7" name="Freeform 226"/>
            <p:cNvSpPr>
              <a:spLocks/>
            </p:cNvSpPr>
            <p:nvPr/>
          </p:nvSpPr>
          <p:spPr bwMode="auto">
            <a:xfrm>
              <a:off x="5894579" y="3417694"/>
              <a:ext cx="67785" cy="512342"/>
            </a:xfrm>
            <a:custGeom>
              <a:avLst/>
              <a:gdLst>
                <a:gd name="T0" fmla="*/ 0 w 43"/>
                <a:gd name="T1" fmla="*/ 379 h 379"/>
                <a:gd name="T2" fmla="*/ 0 w 43"/>
                <a:gd name="T3" fmla="*/ 0 h 379"/>
                <a:gd name="T4" fmla="*/ 43 w 43"/>
                <a:gd name="T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79">
                  <a:moveTo>
                    <a:pt x="0" y="379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8" name="Rectangle 227"/>
            <p:cNvSpPr>
              <a:spLocks noChangeArrowheads="1"/>
            </p:cNvSpPr>
            <p:nvPr/>
          </p:nvSpPr>
          <p:spPr bwMode="auto">
            <a:xfrm>
              <a:off x="6717461" y="3892185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351737392</a:t>
              </a:r>
            </a:p>
          </p:txBody>
        </p:sp>
        <p:sp>
          <p:nvSpPr>
            <p:cNvPr id="369" name="Freeform 228"/>
            <p:cNvSpPr>
              <a:spLocks/>
            </p:cNvSpPr>
            <p:nvPr/>
          </p:nvSpPr>
          <p:spPr bwMode="auto">
            <a:xfrm>
              <a:off x="6714308" y="3938148"/>
              <a:ext cx="0" cy="62184"/>
            </a:xfrm>
            <a:custGeom>
              <a:avLst/>
              <a:gdLst>
                <a:gd name="T0" fmla="*/ 46 h 46"/>
                <a:gd name="T1" fmla="*/ 0 h 46"/>
                <a:gd name="T2" fmla="*/ 0 h 4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6">
                  <a:moveTo>
                    <a:pt x="0" y="4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0" name="Rectangle 229"/>
            <p:cNvSpPr>
              <a:spLocks noChangeArrowheads="1"/>
            </p:cNvSpPr>
            <p:nvPr/>
          </p:nvSpPr>
          <p:spPr bwMode="auto">
            <a:xfrm>
              <a:off x="6720614" y="4024665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311977620</a:t>
              </a:r>
            </a:p>
          </p:txBody>
        </p:sp>
        <p:sp>
          <p:nvSpPr>
            <p:cNvPr id="371" name="Freeform 230"/>
            <p:cNvSpPr>
              <a:spLocks/>
            </p:cNvSpPr>
            <p:nvPr/>
          </p:nvSpPr>
          <p:spPr bwMode="auto">
            <a:xfrm>
              <a:off x="6714308" y="4005739"/>
              <a:ext cx="1576" cy="63536"/>
            </a:xfrm>
            <a:custGeom>
              <a:avLst/>
              <a:gdLst>
                <a:gd name="T0" fmla="*/ 0 w 1"/>
                <a:gd name="T1" fmla="*/ 0 h 47"/>
                <a:gd name="T2" fmla="*/ 0 w 1"/>
                <a:gd name="T3" fmla="*/ 47 h 47"/>
                <a:gd name="T4" fmla="*/ 1 w 1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7">
                  <a:moveTo>
                    <a:pt x="0" y="0"/>
                  </a:moveTo>
                  <a:lnTo>
                    <a:pt x="0" y="47"/>
                  </a:lnTo>
                  <a:lnTo>
                    <a:pt x="1" y="4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2" name="Freeform 231"/>
            <p:cNvSpPr>
              <a:spLocks/>
            </p:cNvSpPr>
            <p:nvPr/>
          </p:nvSpPr>
          <p:spPr bwMode="auto">
            <a:xfrm>
              <a:off x="6611842" y="4003035"/>
              <a:ext cx="102466" cy="129775"/>
            </a:xfrm>
            <a:custGeom>
              <a:avLst/>
              <a:gdLst>
                <a:gd name="T0" fmla="*/ 0 w 65"/>
                <a:gd name="T1" fmla="*/ 96 h 96"/>
                <a:gd name="T2" fmla="*/ 0 w 65"/>
                <a:gd name="T3" fmla="*/ 0 h 96"/>
                <a:gd name="T4" fmla="*/ 65 w 65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96">
                  <a:moveTo>
                    <a:pt x="0" y="96"/>
                  </a:moveTo>
                  <a:lnTo>
                    <a:pt x="0" y="0"/>
                  </a:lnTo>
                  <a:lnTo>
                    <a:pt x="6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3" name="Rectangle 232"/>
            <p:cNvSpPr>
              <a:spLocks noChangeArrowheads="1"/>
            </p:cNvSpPr>
            <p:nvPr/>
          </p:nvSpPr>
          <p:spPr bwMode="auto">
            <a:xfrm>
              <a:off x="6685933" y="4155792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350611420</a:t>
              </a:r>
            </a:p>
          </p:txBody>
        </p:sp>
        <p:sp>
          <p:nvSpPr>
            <p:cNvPr id="374" name="Freeform 233"/>
            <p:cNvSpPr>
              <a:spLocks/>
            </p:cNvSpPr>
            <p:nvPr/>
          </p:nvSpPr>
          <p:spPr bwMode="auto">
            <a:xfrm>
              <a:off x="6652828" y="4201754"/>
              <a:ext cx="29952" cy="62184"/>
            </a:xfrm>
            <a:custGeom>
              <a:avLst/>
              <a:gdLst>
                <a:gd name="T0" fmla="*/ 0 w 19"/>
                <a:gd name="T1" fmla="*/ 46 h 46"/>
                <a:gd name="T2" fmla="*/ 0 w 19"/>
                <a:gd name="T3" fmla="*/ 0 h 46"/>
                <a:gd name="T4" fmla="*/ 19 w 19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46">
                  <a:moveTo>
                    <a:pt x="0" y="46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5" name="Rectangle 234"/>
            <p:cNvSpPr>
              <a:spLocks noChangeArrowheads="1"/>
            </p:cNvSpPr>
            <p:nvPr/>
          </p:nvSpPr>
          <p:spPr bwMode="auto">
            <a:xfrm>
              <a:off x="6695391" y="4288271"/>
              <a:ext cx="100668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Moumou RNApol 2</a:t>
              </a:r>
            </a:p>
          </p:txBody>
        </p:sp>
        <p:sp>
          <p:nvSpPr>
            <p:cNvPr id="376" name="Freeform 235"/>
            <p:cNvSpPr>
              <a:spLocks/>
            </p:cNvSpPr>
            <p:nvPr/>
          </p:nvSpPr>
          <p:spPr bwMode="auto">
            <a:xfrm>
              <a:off x="6652828" y="4269345"/>
              <a:ext cx="37834" cy="63536"/>
            </a:xfrm>
            <a:custGeom>
              <a:avLst/>
              <a:gdLst>
                <a:gd name="T0" fmla="*/ 0 w 24"/>
                <a:gd name="T1" fmla="*/ 0 h 47"/>
                <a:gd name="T2" fmla="*/ 0 w 24"/>
                <a:gd name="T3" fmla="*/ 47 h 47"/>
                <a:gd name="T4" fmla="*/ 24 w 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7">
                  <a:moveTo>
                    <a:pt x="0" y="0"/>
                  </a:moveTo>
                  <a:lnTo>
                    <a:pt x="0" y="47"/>
                  </a:lnTo>
                  <a:lnTo>
                    <a:pt x="24" y="4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7" name="Freeform 236"/>
            <p:cNvSpPr>
              <a:spLocks/>
            </p:cNvSpPr>
            <p:nvPr/>
          </p:nvSpPr>
          <p:spPr bwMode="auto">
            <a:xfrm>
              <a:off x="6611842" y="4138218"/>
              <a:ext cx="40986" cy="128424"/>
            </a:xfrm>
            <a:custGeom>
              <a:avLst/>
              <a:gdLst>
                <a:gd name="T0" fmla="*/ 0 w 26"/>
                <a:gd name="T1" fmla="*/ 0 h 95"/>
                <a:gd name="T2" fmla="*/ 0 w 26"/>
                <a:gd name="T3" fmla="*/ 95 h 95"/>
                <a:gd name="T4" fmla="*/ 26 w 26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95">
                  <a:moveTo>
                    <a:pt x="0" y="0"/>
                  </a:moveTo>
                  <a:lnTo>
                    <a:pt x="0" y="95"/>
                  </a:lnTo>
                  <a:lnTo>
                    <a:pt x="26" y="9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8" name="Freeform 237"/>
            <p:cNvSpPr>
              <a:spLocks/>
            </p:cNvSpPr>
            <p:nvPr/>
          </p:nvSpPr>
          <p:spPr bwMode="auto">
            <a:xfrm>
              <a:off x="6192519" y="4135514"/>
              <a:ext cx="419323" cy="162219"/>
            </a:xfrm>
            <a:custGeom>
              <a:avLst/>
              <a:gdLst>
                <a:gd name="T0" fmla="*/ 0 w 266"/>
                <a:gd name="T1" fmla="*/ 120 h 120"/>
                <a:gd name="T2" fmla="*/ 0 w 266"/>
                <a:gd name="T3" fmla="*/ 0 h 120"/>
                <a:gd name="T4" fmla="*/ 266 w 266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120">
                  <a:moveTo>
                    <a:pt x="0" y="120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82" name="Rectangle 238"/>
            <p:cNvSpPr>
              <a:spLocks noChangeArrowheads="1"/>
            </p:cNvSpPr>
            <p:nvPr/>
          </p:nvSpPr>
          <p:spPr bwMode="auto">
            <a:xfrm>
              <a:off x="6734801" y="4419398"/>
              <a:ext cx="9361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 310831213</a:t>
              </a:r>
            </a:p>
          </p:txBody>
        </p:sp>
        <p:sp>
          <p:nvSpPr>
            <p:cNvPr id="383" name="Freeform 239"/>
            <p:cNvSpPr>
              <a:spLocks/>
            </p:cNvSpPr>
            <p:nvPr/>
          </p:nvSpPr>
          <p:spPr bwMode="auto">
            <a:xfrm>
              <a:off x="6192519" y="4303141"/>
              <a:ext cx="537553" cy="162219"/>
            </a:xfrm>
            <a:custGeom>
              <a:avLst/>
              <a:gdLst>
                <a:gd name="T0" fmla="*/ 0 w 341"/>
                <a:gd name="T1" fmla="*/ 0 h 120"/>
                <a:gd name="T2" fmla="*/ 0 w 341"/>
                <a:gd name="T3" fmla="*/ 120 h 120"/>
                <a:gd name="T4" fmla="*/ 341 w 341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1" h="120">
                  <a:moveTo>
                    <a:pt x="0" y="0"/>
                  </a:moveTo>
                  <a:lnTo>
                    <a:pt x="0" y="120"/>
                  </a:lnTo>
                  <a:lnTo>
                    <a:pt x="341" y="12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6" name="Freeform 240"/>
            <p:cNvSpPr>
              <a:spLocks/>
            </p:cNvSpPr>
            <p:nvPr/>
          </p:nvSpPr>
          <p:spPr bwMode="auto">
            <a:xfrm>
              <a:off x="6105817" y="4300437"/>
              <a:ext cx="86702" cy="144645"/>
            </a:xfrm>
            <a:custGeom>
              <a:avLst/>
              <a:gdLst>
                <a:gd name="T0" fmla="*/ 0 w 55"/>
                <a:gd name="T1" fmla="*/ 107 h 107"/>
                <a:gd name="T2" fmla="*/ 0 w 55"/>
                <a:gd name="T3" fmla="*/ 0 h 107"/>
                <a:gd name="T4" fmla="*/ 55 w 55"/>
                <a:gd name="T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107">
                  <a:moveTo>
                    <a:pt x="0" y="107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7" name="Rectangle 241"/>
            <p:cNvSpPr>
              <a:spLocks noChangeArrowheads="1"/>
            </p:cNvSpPr>
            <p:nvPr/>
          </p:nvSpPr>
          <p:spPr bwMode="auto">
            <a:xfrm>
              <a:off x="6752142" y="4551877"/>
              <a:ext cx="110927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El Hydma221110129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8" name="Freeform 242"/>
            <p:cNvSpPr>
              <a:spLocks/>
            </p:cNvSpPr>
            <p:nvPr/>
          </p:nvSpPr>
          <p:spPr bwMode="auto">
            <a:xfrm>
              <a:off x="6105817" y="4450490"/>
              <a:ext cx="643172" cy="145997"/>
            </a:xfrm>
            <a:custGeom>
              <a:avLst/>
              <a:gdLst>
                <a:gd name="T0" fmla="*/ 0 w 408"/>
                <a:gd name="T1" fmla="*/ 0 h 108"/>
                <a:gd name="T2" fmla="*/ 0 w 408"/>
                <a:gd name="T3" fmla="*/ 108 h 108"/>
                <a:gd name="T4" fmla="*/ 408 w 408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8" h="108">
                  <a:moveTo>
                    <a:pt x="0" y="0"/>
                  </a:moveTo>
                  <a:lnTo>
                    <a:pt x="0" y="108"/>
                  </a:lnTo>
                  <a:lnTo>
                    <a:pt x="408" y="10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9" name="Freeform 243"/>
            <p:cNvSpPr>
              <a:spLocks/>
            </p:cNvSpPr>
            <p:nvPr/>
          </p:nvSpPr>
          <p:spPr bwMode="auto">
            <a:xfrm>
              <a:off x="5894579" y="3935444"/>
              <a:ext cx="211238" cy="512342"/>
            </a:xfrm>
            <a:custGeom>
              <a:avLst/>
              <a:gdLst>
                <a:gd name="T0" fmla="*/ 0 w 134"/>
                <a:gd name="T1" fmla="*/ 0 h 379"/>
                <a:gd name="T2" fmla="*/ 0 w 134"/>
                <a:gd name="T3" fmla="*/ 379 h 379"/>
                <a:gd name="T4" fmla="*/ 134 w 134"/>
                <a:gd name="T5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379">
                  <a:moveTo>
                    <a:pt x="0" y="0"/>
                  </a:moveTo>
                  <a:lnTo>
                    <a:pt x="0" y="379"/>
                  </a:lnTo>
                  <a:lnTo>
                    <a:pt x="134" y="379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0" name="Freeform 244"/>
            <p:cNvSpPr>
              <a:spLocks/>
            </p:cNvSpPr>
            <p:nvPr/>
          </p:nvSpPr>
          <p:spPr bwMode="auto">
            <a:xfrm>
              <a:off x="5818911" y="3932740"/>
              <a:ext cx="75667" cy="397437"/>
            </a:xfrm>
            <a:custGeom>
              <a:avLst/>
              <a:gdLst>
                <a:gd name="T0" fmla="*/ 0 w 48"/>
                <a:gd name="T1" fmla="*/ 294 h 294"/>
                <a:gd name="T2" fmla="*/ 0 w 48"/>
                <a:gd name="T3" fmla="*/ 0 h 294"/>
                <a:gd name="T4" fmla="*/ 48 w 48"/>
                <a:gd name="T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94">
                  <a:moveTo>
                    <a:pt x="0" y="294"/>
                  </a:moveTo>
                  <a:lnTo>
                    <a:pt x="0" y="0"/>
                  </a:lnTo>
                  <a:lnTo>
                    <a:pt x="4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1" name="Rectangle 245"/>
            <p:cNvSpPr>
              <a:spLocks noChangeArrowheads="1"/>
            </p:cNvSpPr>
            <p:nvPr/>
          </p:nvSpPr>
          <p:spPr bwMode="auto">
            <a:xfrm>
              <a:off x="6387993" y="4693819"/>
              <a:ext cx="70532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Eukaryotes II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2" name="Freeform 246"/>
            <p:cNvSpPr>
              <a:spLocks/>
            </p:cNvSpPr>
            <p:nvPr/>
          </p:nvSpPr>
          <p:spPr bwMode="auto">
            <a:xfrm>
              <a:off x="5877238" y="4695171"/>
              <a:ext cx="507602" cy="77054"/>
            </a:xfrm>
            <a:custGeom>
              <a:avLst/>
              <a:gdLst>
                <a:gd name="T0" fmla="*/ 0 w 322"/>
                <a:gd name="T1" fmla="*/ 30 h 57"/>
                <a:gd name="T2" fmla="*/ 0 w 322"/>
                <a:gd name="T3" fmla="*/ 28 h 57"/>
                <a:gd name="T4" fmla="*/ 322 w 322"/>
                <a:gd name="T5" fmla="*/ 0 h 57"/>
                <a:gd name="T6" fmla="*/ 322 w 322"/>
                <a:gd name="T7" fmla="*/ 57 h 57"/>
                <a:gd name="T8" fmla="*/ 0 w 322"/>
                <a:gd name="T9" fmla="*/ 3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57">
                  <a:moveTo>
                    <a:pt x="0" y="30"/>
                  </a:moveTo>
                  <a:lnTo>
                    <a:pt x="0" y="28"/>
                  </a:lnTo>
                  <a:lnTo>
                    <a:pt x="322" y="0"/>
                  </a:lnTo>
                  <a:lnTo>
                    <a:pt x="322" y="5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3" name="Line 247"/>
            <p:cNvSpPr>
              <a:spLocks noChangeShapeType="1"/>
            </p:cNvSpPr>
            <p:nvPr/>
          </p:nvSpPr>
          <p:spPr bwMode="auto">
            <a:xfrm>
              <a:off x="5822064" y="4734374"/>
              <a:ext cx="52021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4" name="Line 248"/>
            <p:cNvSpPr>
              <a:spLocks noChangeShapeType="1"/>
            </p:cNvSpPr>
            <p:nvPr/>
          </p:nvSpPr>
          <p:spPr bwMode="auto">
            <a:xfrm>
              <a:off x="5818911" y="4335585"/>
              <a:ext cx="0" cy="398789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5" name="Freeform 249"/>
            <p:cNvSpPr>
              <a:spLocks/>
            </p:cNvSpPr>
            <p:nvPr/>
          </p:nvSpPr>
          <p:spPr bwMode="auto">
            <a:xfrm>
              <a:off x="5757432" y="4332881"/>
              <a:ext cx="61480" cy="631303"/>
            </a:xfrm>
            <a:custGeom>
              <a:avLst/>
              <a:gdLst>
                <a:gd name="T0" fmla="*/ 0 w 39"/>
                <a:gd name="T1" fmla="*/ 467 h 467"/>
                <a:gd name="T2" fmla="*/ 0 w 39"/>
                <a:gd name="T3" fmla="*/ 0 h 467"/>
                <a:gd name="T4" fmla="*/ 39 w 39"/>
                <a:gd name="T5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67">
                  <a:moveTo>
                    <a:pt x="0" y="467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6" name="Rectangle 250"/>
            <p:cNvSpPr>
              <a:spLocks noChangeArrowheads="1"/>
            </p:cNvSpPr>
            <p:nvPr/>
          </p:nvSpPr>
          <p:spPr bwMode="auto">
            <a:xfrm>
              <a:off x="6581890" y="4826298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q2 Emihu73852908</a:t>
              </a:r>
            </a:p>
          </p:txBody>
        </p:sp>
        <p:sp>
          <p:nvSpPr>
            <p:cNvPr id="1227" name="Freeform 251"/>
            <p:cNvSpPr>
              <a:spLocks/>
            </p:cNvSpPr>
            <p:nvPr/>
          </p:nvSpPr>
          <p:spPr bwMode="auto">
            <a:xfrm>
              <a:off x="5907190" y="4870908"/>
              <a:ext cx="671548" cy="66240"/>
            </a:xfrm>
            <a:custGeom>
              <a:avLst/>
              <a:gdLst>
                <a:gd name="T0" fmla="*/ 0 w 426"/>
                <a:gd name="T1" fmla="*/ 49 h 49"/>
                <a:gd name="T2" fmla="*/ 0 w 426"/>
                <a:gd name="T3" fmla="*/ 0 h 49"/>
                <a:gd name="T4" fmla="*/ 426 w 426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" h="49">
                  <a:moveTo>
                    <a:pt x="0" y="49"/>
                  </a:moveTo>
                  <a:lnTo>
                    <a:pt x="0" y="0"/>
                  </a:lnTo>
                  <a:lnTo>
                    <a:pt x="42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8" name="Rectangle 252"/>
            <p:cNvSpPr>
              <a:spLocks noChangeArrowheads="1"/>
            </p:cNvSpPr>
            <p:nvPr/>
          </p:nvSpPr>
          <p:spPr bwMode="auto">
            <a:xfrm>
              <a:off x="8285982" y="4968240"/>
              <a:ext cx="5706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Poxviridae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9" name="Freeform 253"/>
            <p:cNvSpPr>
              <a:spLocks/>
            </p:cNvSpPr>
            <p:nvPr/>
          </p:nvSpPr>
          <p:spPr bwMode="auto">
            <a:xfrm>
              <a:off x="7070575" y="4969592"/>
              <a:ext cx="1210677" cy="77054"/>
            </a:xfrm>
            <a:custGeom>
              <a:avLst/>
              <a:gdLst>
                <a:gd name="T0" fmla="*/ 0 w 768"/>
                <a:gd name="T1" fmla="*/ 30 h 57"/>
                <a:gd name="T2" fmla="*/ 0 w 768"/>
                <a:gd name="T3" fmla="*/ 28 h 57"/>
                <a:gd name="T4" fmla="*/ 768 w 768"/>
                <a:gd name="T5" fmla="*/ 0 h 57"/>
                <a:gd name="T6" fmla="*/ 768 w 768"/>
                <a:gd name="T7" fmla="*/ 57 h 57"/>
                <a:gd name="T8" fmla="*/ 0 w 768"/>
                <a:gd name="T9" fmla="*/ 3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57">
                  <a:moveTo>
                    <a:pt x="0" y="30"/>
                  </a:moveTo>
                  <a:lnTo>
                    <a:pt x="0" y="28"/>
                  </a:lnTo>
                  <a:lnTo>
                    <a:pt x="768" y="0"/>
                  </a:lnTo>
                  <a:lnTo>
                    <a:pt x="768" y="5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0" name="Line 254"/>
            <p:cNvSpPr>
              <a:spLocks noChangeShapeType="1"/>
            </p:cNvSpPr>
            <p:nvPr/>
          </p:nvSpPr>
          <p:spPr bwMode="auto">
            <a:xfrm>
              <a:off x="5910343" y="5008794"/>
              <a:ext cx="1155503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1" name="Line 255"/>
            <p:cNvSpPr>
              <a:spLocks noChangeShapeType="1"/>
            </p:cNvSpPr>
            <p:nvPr/>
          </p:nvSpPr>
          <p:spPr bwMode="auto">
            <a:xfrm>
              <a:off x="5907190" y="4942555"/>
              <a:ext cx="0" cy="6624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2" name="Freeform 256"/>
            <p:cNvSpPr>
              <a:spLocks/>
            </p:cNvSpPr>
            <p:nvPr/>
          </p:nvSpPr>
          <p:spPr bwMode="auto">
            <a:xfrm>
              <a:off x="5828370" y="4939851"/>
              <a:ext cx="78820" cy="100035"/>
            </a:xfrm>
            <a:custGeom>
              <a:avLst/>
              <a:gdLst>
                <a:gd name="T0" fmla="*/ 0 w 50"/>
                <a:gd name="T1" fmla="*/ 74 h 74"/>
                <a:gd name="T2" fmla="*/ 0 w 50"/>
                <a:gd name="T3" fmla="*/ 0 h 74"/>
                <a:gd name="T4" fmla="*/ 50 w 50"/>
                <a:gd name="T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74">
                  <a:moveTo>
                    <a:pt x="0" y="74"/>
                  </a:moveTo>
                  <a:lnTo>
                    <a:pt x="0" y="0"/>
                  </a:lnTo>
                  <a:lnTo>
                    <a:pt x="50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3" name="Rectangle 257"/>
            <p:cNvSpPr>
              <a:spLocks noChangeArrowheads="1"/>
            </p:cNvSpPr>
            <p:nvPr/>
          </p:nvSpPr>
          <p:spPr bwMode="auto">
            <a:xfrm>
              <a:off x="7187229" y="5100719"/>
              <a:ext cx="92333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c1 Afrsw9628161</a:t>
              </a:r>
            </a:p>
          </p:txBody>
        </p:sp>
        <p:sp>
          <p:nvSpPr>
            <p:cNvPr id="1234" name="Freeform 258"/>
            <p:cNvSpPr>
              <a:spLocks/>
            </p:cNvSpPr>
            <p:nvPr/>
          </p:nvSpPr>
          <p:spPr bwMode="auto">
            <a:xfrm>
              <a:off x="5828370" y="5045294"/>
              <a:ext cx="1354130" cy="100035"/>
            </a:xfrm>
            <a:custGeom>
              <a:avLst/>
              <a:gdLst>
                <a:gd name="T0" fmla="*/ 0 w 859"/>
                <a:gd name="T1" fmla="*/ 0 h 74"/>
                <a:gd name="T2" fmla="*/ 0 w 859"/>
                <a:gd name="T3" fmla="*/ 74 h 74"/>
                <a:gd name="T4" fmla="*/ 859 w 859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9" h="74">
                  <a:moveTo>
                    <a:pt x="0" y="0"/>
                  </a:moveTo>
                  <a:lnTo>
                    <a:pt x="0" y="74"/>
                  </a:lnTo>
                  <a:lnTo>
                    <a:pt x="859" y="7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5" name="Freeform 259"/>
            <p:cNvSpPr>
              <a:spLocks/>
            </p:cNvSpPr>
            <p:nvPr/>
          </p:nvSpPr>
          <p:spPr bwMode="auto">
            <a:xfrm>
              <a:off x="5757432" y="5042590"/>
              <a:ext cx="70938" cy="277125"/>
            </a:xfrm>
            <a:custGeom>
              <a:avLst/>
              <a:gdLst>
                <a:gd name="T0" fmla="*/ 0 w 45"/>
                <a:gd name="T1" fmla="*/ 205 h 205"/>
                <a:gd name="T2" fmla="*/ 0 w 45"/>
                <a:gd name="T3" fmla="*/ 0 h 205"/>
                <a:gd name="T4" fmla="*/ 45 w 45"/>
                <a:gd name="T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05">
                  <a:moveTo>
                    <a:pt x="0" y="205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6" name="Rectangle 260"/>
            <p:cNvSpPr>
              <a:spLocks noChangeArrowheads="1"/>
            </p:cNvSpPr>
            <p:nvPr/>
          </p:nvSpPr>
          <p:spPr bwMode="auto">
            <a:xfrm>
              <a:off x="7185653" y="5242661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Asco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/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Iridoviridae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7" name="Freeform 261"/>
            <p:cNvSpPr>
              <a:spLocks/>
            </p:cNvSpPr>
            <p:nvPr/>
          </p:nvSpPr>
          <p:spPr bwMode="auto">
            <a:xfrm>
              <a:off x="6107393" y="5244012"/>
              <a:ext cx="1073530" cy="77054"/>
            </a:xfrm>
            <a:custGeom>
              <a:avLst/>
              <a:gdLst>
                <a:gd name="T0" fmla="*/ 0 w 681"/>
                <a:gd name="T1" fmla="*/ 30 h 57"/>
                <a:gd name="T2" fmla="*/ 0 w 681"/>
                <a:gd name="T3" fmla="*/ 28 h 57"/>
                <a:gd name="T4" fmla="*/ 681 w 681"/>
                <a:gd name="T5" fmla="*/ 0 h 57"/>
                <a:gd name="T6" fmla="*/ 681 w 681"/>
                <a:gd name="T7" fmla="*/ 57 h 57"/>
                <a:gd name="T8" fmla="*/ 0 w 681"/>
                <a:gd name="T9" fmla="*/ 3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57">
                  <a:moveTo>
                    <a:pt x="0" y="30"/>
                  </a:moveTo>
                  <a:lnTo>
                    <a:pt x="0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8" name="Line 262"/>
            <p:cNvSpPr>
              <a:spLocks noChangeShapeType="1"/>
            </p:cNvSpPr>
            <p:nvPr/>
          </p:nvSpPr>
          <p:spPr bwMode="auto">
            <a:xfrm>
              <a:off x="5883544" y="5283215"/>
              <a:ext cx="220696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9" name="Rectangle 263"/>
            <p:cNvSpPr>
              <a:spLocks noChangeArrowheads="1"/>
            </p:cNvSpPr>
            <p:nvPr/>
          </p:nvSpPr>
          <p:spPr bwMode="auto">
            <a:xfrm>
              <a:off x="7004366" y="5375140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Marseillevirus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284504063</a:t>
              </a:r>
            </a:p>
          </p:txBody>
        </p:sp>
        <p:sp>
          <p:nvSpPr>
            <p:cNvPr id="1240" name="Freeform 264"/>
            <p:cNvSpPr>
              <a:spLocks/>
            </p:cNvSpPr>
            <p:nvPr/>
          </p:nvSpPr>
          <p:spPr bwMode="auto">
            <a:xfrm>
              <a:off x="6812045" y="5419750"/>
              <a:ext cx="187592" cy="63536"/>
            </a:xfrm>
            <a:custGeom>
              <a:avLst/>
              <a:gdLst>
                <a:gd name="T0" fmla="*/ 0 w 119"/>
                <a:gd name="T1" fmla="*/ 47 h 47"/>
                <a:gd name="T2" fmla="*/ 0 w 119"/>
                <a:gd name="T3" fmla="*/ 0 h 47"/>
                <a:gd name="T4" fmla="*/ 119 w 119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47">
                  <a:moveTo>
                    <a:pt x="0" y="47"/>
                  </a:moveTo>
                  <a:lnTo>
                    <a:pt x="0" y="0"/>
                  </a:lnTo>
                  <a:lnTo>
                    <a:pt x="11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1" name="Rectangle 265"/>
            <p:cNvSpPr>
              <a:spLocks noChangeArrowheads="1"/>
            </p:cNvSpPr>
            <p:nvPr/>
          </p:nvSpPr>
          <p:spPr bwMode="auto">
            <a:xfrm>
              <a:off x="6987026" y="5506267"/>
              <a:ext cx="139140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Lausannevirus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327409577</a:t>
              </a:r>
            </a:p>
          </p:txBody>
        </p:sp>
        <p:sp>
          <p:nvSpPr>
            <p:cNvPr id="1242" name="Freeform 266"/>
            <p:cNvSpPr>
              <a:spLocks/>
            </p:cNvSpPr>
            <p:nvPr/>
          </p:nvSpPr>
          <p:spPr bwMode="auto">
            <a:xfrm>
              <a:off x="6812045" y="5488693"/>
              <a:ext cx="171828" cy="63536"/>
            </a:xfrm>
            <a:custGeom>
              <a:avLst/>
              <a:gdLst>
                <a:gd name="T0" fmla="*/ 0 w 109"/>
                <a:gd name="T1" fmla="*/ 0 h 47"/>
                <a:gd name="T2" fmla="*/ 0 w 109"/>
                <a:gd name="T3" fmla="*/ 47 h 47"/>
                <a:gd name="T4" fmla="*/ 109 w 109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47">
                  <a:moveTo>
                    <a:pt x="0" y="0"/>
                  </a:moveTo>
                  <a:lnTo>
                    <a:pt x="0" y="47"/>
                  </a:lnTo>
                  <a:lnTo>
                    <a:pt x="109" y="4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3" name="Freeform 267"/>
            <p:cNvSpPr>
              <a:spLocks/>
            </p:cNvSpPr>
            <p:nvPr/>
          </p:nvSpPr>
          <p:spPr bwMode="auto">
            <a:xfrm>
              <a:off x="5880391" y="5387306"/>
              <a:ext cx="931654" cy="98683"/>
            </a:xfrm>
            <a:custGeom>
              <a:avLst/>
              <a:gdLst>
                <a:gd name="T0" fmla="*/ 0 w 591"/>
                <a:gd name="T1" fmla="*/ 0 h 73"/>
                <a:gd name="T2" fmla="*/ 0 w 591"/>
                <a:gd name="T3" fmla="*/ 73 h 73"/>
                <a:gd name="T4" fmla="*/ 591 w 591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1" h="73">
                  <a:moveTo>
                    <a:pt x="0" y="0"/>
                  </a:moveTo>
                  <a:lnTo>
                    <a:pt x="0" y="73"/>
                  </a:lnTo>
                  <a:lnTo>
                    <a:pt x="591" y="7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4" name="Line 268"/>
            <p:cNvSpPr>
              <a:spLocks noChangeShapeType="1"/>
            </p:cNvSpPr>
            <p:nvPr/>
          </p:nvSpPr>
          <p:spPr bwMode="auto">
            <a:xfrm>
              <a:off x="5880391" y="5283215"/>
              <a:ext cx="0" cy="98683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5" name="Freeform 269"/>
            <p:cNvSpPr>
              <a:spLocks/>
            </p:cNvSpPr>
            <p:nvPr/>
          </p:nvSpPr>
          <p:spPr bwMode="auto">
            <a:xfrm>
              <a:off x="5822064" y="5384602"/>
              <a:ext cx="58327" cy="214940"/>
            </a:xfrm>
            <a:custGeom>
              <a:avLst/>
              <a:gdLst>
                <a:gd name="T0" fmla="*/ 0 w 37"/>
                <a:gd name="T1" fmla="*/ 159 h 159"/>
                <a:gd name="T2" fmla="*/ 0 w 37"/>
                <a:gd name="T3" fmla="*/ 0 h 159"/>
                <a:gd name="T4" fmla="*/ 37 w 37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59">
                  <a:moveTo>
                    <a:pt x="0" y="159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6" name="Rectangle 270"/>
            <p:cNvSpPr>
              <a:spLocks noChangeArrowheads="1"/>
            </p:cNvSpPr>
            <p:nvPr/>
          </p:nvSpPr>
          <p:spPr bwMode="auto">
            <a:xfrm>
              <a:off x="6788399" y="5649560"/>
              <a:ext cx="7373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Eukaryotes III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7" name="Freeform 271"/>
            <p:cNvSpPr>
              <a:spLocks/>
            </p:cNvSpPr>
            <p:nvPr/>
          </p:nvSpPr>
          <p:spPr bwMode="auto">
            <a:xfrm>
              <a:off x="6361194" y="5650912"/>
              <a:ext cx="424052" cy="77054"/>
            </a:xfrm>
            <a:custGeom>
              <a:avLst/>
              <a:gdLst>
                <a:gd name="T0" fmla="*/ 0 w 269"/>
                <a:gd name="T1" fmla="*/ 29 h 57"/>
                <a:gd name="T2" fmla="*/ 0 w 269"/>
                <a:gd name="T3" fmla="*/ 27 h 57"/>
                <a:gd name="T4" fmla="*/ 269 w 269"/>
                <a:gd name="T5" fmla="*/ 0 h 57"/>
                <a:gd name="T6" fmla="*/ 269 w 269"/>
                <a:gd name="T7" fmla="*/ 57 h 57"/>
                <a:gd name="T8" fmla="*/ 0 w 269"/>
                <a:gd name="T9" fmla="*/ 2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57">
                  <a:moveTo>
                    <a:pt x="0" y="29"/>
                  </a:moveTo>
                  <a:lnTo>
                    <a:pt x="0" y="27"/>
                  </a:lnTo>
                  <a:lnTo>
                    <a:pt x="269" y="0"/>
                  </a:lnTo>
                  <a:lnTo>
                    <a:pt x="269" y="5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8" name="Line 272"/>
            <p:cNvSpPr>
              <a:spLocks noChangeShapeType="1"/>
            </p:cNvSpPr>
            <p:nvPr/>
          </p:nvSpPr>
          <p:spPr bwMode="auto">
            <a:xfrm>
              <a:off x="5935565" y="5688763"/>
              <a:ext cx="422476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9" name="Rectangle 273"/>
            <p:cNvSpPr>
              <a:spLocks noChangeArrowheads="1"/>
            </p:cNvSpPr>
            <p:nvPr/>
          </p:nvSpPr>
          <p:spPr bwMode="auto">
            <a:xfrm>
              <a:off x="7601823" y="5791502"/>
              <a:ext cx="67326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Eukaryotes I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0" name="Freeform 274"/>
            <p:cNvSpPr>
              <a:spLocks/>
            </p:cNvSpPr>
            <p:nvPr/>
          </p:nvSpPr>
          <p:spPr bwMode="auto">
            <a:xfrm>
              <a:off x="6922393" y="5799613"/>
              <a:ext cx="674700" cy="64888"/>
            </a:xfrm>
            <a:custGeom>
              <a:avLst/>
              <a:gdLst>
                <a:gd name="T0" fmla="*/ 0 w 428"/>
                <a:gd name="T1" fmla="*/ 25 h 48"/>
                <a:gd name="T2" fmla="*/ 0 w 428"/>
                <a:gd name="T3" fmla="*/ 23 h 48"/>
                <a:gd name="T4" fmla="*/ 428 w 428"/>
                <a:gd name="T5" fmla="*/ 0 h 48"/>
                <a:gd name="T6" fmla="*/ 428 w 428"/>
                <a:gd name="T7" fmla="*/ 48 h 48"/>
                <a:gd name="T8" fmla="*/ 0 w 428"/>
                <a:gd name="T9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48">
                  <a:moveTo>
                    <a:pt x="0" y="25"/>
                  </a:moveTo>
                  <a:lnTo>
                    <a:pt x="0" y="23"/>
                  </a:lnTo>
                  <a:lnTo>
                    <a:pt x="428" y="0"/>
                  </a:lnTo>
                  <a:lnTo>
                    <a:pt x="428" y="48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51" name="Line 275"/>
            <p:cNvSpPr>
              <a:spLocks noChangeShapeType="1"/>
            </p:cNvSpPr>
            <p:nvPr/>
          </p:nvSpPr>
          <p:spPr bwMode="auto">
            <a:xfrm>
              <a:off x="5989163" y="5832057"/>
              <a:ext cx="930078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52" name="Rectangle 276"/>
            <p:cNvSpPr>
              <a:spLocks noChangeArrowheads="1"/>
            </p:cNvSpPr>
            <p:nvPr/>
          </p:nvSpPr>
          <p:spPr bwMode="auto">
            <a:xfrm>
              <a:off x="6607113" y="5934796"/>
              <a:ext cx="46166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Archaea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3" name="Freeform 277"/>
            <p:cNvSpPr>
              <a:spLocks/>
            </p:cNvSpPr>
            <p:nvPr/>
          </p:nvSpPr>
          <p:spPr bwMode="auto">
            <a:xfrm>
              <a:off x="6208283" y="5946962"/>
              <a:ext cx="395677" cy="55425"/>
            </a:xfrm>
            <a:custGeom>
              <a:avLst/>
              <a:gdLst>
                <a:gd name="T0" fmla="*/ 0 w 251"/>
                <a:gd name="T1" fmla="*/ 22 h 41"/>
                <a:gd name="T2" fmla="*/ 0 w 251"/>
                <a:gd name="T3" fmla="*/ 20 h 41"/>
                <a:gd name="T4" fmla="*/ 251 w 251"/>
                <a:gd name="T5" fmla="*/ 0 h 41"/>
                <a:gd name="T6" fmla="*/ 251 w 251"/>
                <a:gd name="T7" fmla="*/ 41 h 41"/>
                <a:gd name="T8" fmla="*/ 0 w 251"/>
                <a:gd name="T9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41">
                  <a:moveTo>
                    <a:pt x="0" y="22"/>
                  </a:moveTo>
                  <a:lnTo>
                    <a:pt x="0" y="20"/>
                  </a:lnTo>
                  <a:lnTo>
                    <a:pt x="251" y="0"/>
                  </a:lnTo>
                  <a:lnTo>
                    <a:pt x="251" y="4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54" name="Line 278"/>
            <p:cNvSpPr>
              <a:spLocks noChangeShapeType="1"/>
            </p:cNvSpPr>
            <p:nvPr/>
          </p:nvSpPr>
          <p:spPr bwMode="auto">
            <a:xfrm>
              <a:off x="6143650" y="5975351"/>
              <a:ext cx="61480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55" name="Rectangle 279"/>
            <p:cNvSpPr>
              <a:spLocks noChangeArrowheads="1"/>
            </p:cNvSpPr>
            <p:nvPr/>
          </p:nvSpPr>
          <p:spPr bwMode="auto">
            <a:xfrm>
              <a:off x="6834115" y="6067275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Arial" pitchFamily="34" charset="0"/>
                  <a:cs typeface="Arial" pitchFamily="34" charset="0"/>
                </a:rPr>
                <a:t>Ak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Arial" pitchFamily="34" charset="0"/>
                  <a:cs typeface="Arial" pitchFamily="34" charset="0"/>
                </a:rPr>
                <a:t> CanKo170291136</a:t>
              </a:r>
            </a:p>
          </p:txBody>
        </p:sp>
        <p:sp>
          <p:nvSpPr>
            <p:cNvPr id="1256" name="Freeform 280"/>
            <p:cNvSpPr>
              <a:spLocks/>
            </p:cNvSpPr>
            <p:nvPr/>
          </p:nvSpPr>
          <p:spPr bwMode="auto">
            <a:xfrm>
              <a:off x="6269763" y="6111885"/>
              <a:ext cx="561199" cy="66240"/>
            </a:xfrm>
            <a:custGeom>
              <a:avLst/>
              <a:gdLst>
                <a:gd name="T0" fmla="*/ 0 w 356"/>
                <a:gd name="T1" fmla="*/ 49 h 49"/>
                <a:gd name="T2" fmla="*/ 0 w 356"/>
                <a:gd name="T3" fmla="*/ 0 h 49"/>
                <a:gd name="T4" fmla="*/ 356 w 356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6" h="49">
                  <a:moveTo>
                    <a:pt x="0" y="49"/>
                  </a:moveTo>
                  <a:lnTo>
                    <a:pt x="0" y="0"/>
                  </a:lnTo>
                  <a:lnTo>
                    <a:pt x="35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57" name="Rectangle 281"/>
            <p:cNvSpPr>
              <a:spLocks noChangeArrowheads="1"/>
            </p:cNvSpPr>
            <p:nvPr/>
          </p:nvSpPr>
          <p:spPr bwMode="auto">
            <a:xfrm>
              <a:off x="8204009" y="6209217"/>
              <a:ext cx="4552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Bacteria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8" name="Freeform 282"/>
            <p:cNvSpPr>
              <a:spLocks/>
            </p:cNvSpPr>
            <p:nvPr/>
          </p:nvSpPr>
          <p:spPr bwMode="auto">
            <a:xfrm>
              <a:off x="7422113" y="6194347"/>
              <a:ext cx="778743" cy="109498"/>
            </a:xfrm>
            <a:custGeom>
              <a:avLst/>
              <a:gdLst>
                <a:gd name="T0" fmla="*/ 0 w 494"/>
                <a:gd name="T1" fmla="*/ 42 h 81"/>
                <a:gd name="T2" fmla="*/ 0 w 494"/>
                <a:gd name="T3" fmla="*/ 40 h 81"/>
                <a:gd name="T4" fmla="*/ 494 w 494"/>
                <a:gd name="T5" fmla="*/ 0 h 81"/>
                <a:gd name="T6" fmla="*/ 494 w 494"/>
                <a:gd name="T7" fmla="*/ 81 h 81"/>
                <a:gd name="T8" fmla="*/ 0 w 494"/>
                <a:gd name="T9" fmla="*/ 4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4" h="81">
                  <a:moveTo>
                    <a:pt x="0" y="42"/>
                  </a:moveTo>
                  <a:lnTo>
                    <a:pt x="0" y="40"/>
                  </a:lnTo>
                  <a:lnTo>
                    <a:pt x="494" y="0"/>
                  </a:lnTo>
                  <a:lnTo>
                    <a:pt x="494" y="81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59" name="Line 283"/>
            <p:cNvSpPr>
              <a:spLocks noChangeShapeType="1"/>
            </p:cNvSpPr>
            <p:nvPr/>
          </p:nvSpPr>
          <p:spPr bwMode="auto">
            <a:xfrm>
              <a:off x="6272915" y="6249772"/>
              <a:ext cx="1146045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0" name="Line 284"/>
            <p:cNvSpPr>
              <a:spLocks noChangeShapeType="1"/>
            </p:cNvSpPr>
            <p:nvPr/>
          </p:nvSpPr>
          <p:spPr bwMode="auto">
            <a:xfrm>
              <a:off x="6269763" y="6183532"/>
              <a:ext cx="0" cy="6624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1" name="Freeform 285"/>
            <p:cNvSpPr>
              <a:spLocks/>
            </p:cNvSpPr>
            <p:nvPr/>
          </p:nvSpPr>
          <p:spPr bwMode="auto">
            <a:xfrm>
              <a:off x="6140498" y="6080793"/>
              <a:ext cx="129265" cy="100035"/>
            </a:xfrm>
            <a:custGeom>
              <a:avLst/>
              <a:gdLst>
                <a:gd name="T0" fmla="*/ 0 w 82"/>
                <a:gd name="T1" fmla="*/ 0 h 74"/>
                <a:gd name="T2" fmla="*/ 0 w 82"/>
                <a:gd name="T3" fmla="*/ 74 h 74"/>
                <a:gd name="T4" fmla="*/ 82 w 82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74">
                  <a:moveTo>
                    <a:pt x="0" y="0"/>
                  </a:moveTo>
                  <a:lnTo>
                    <a:pt x="0" y="74"/>
                  </a:lnTo>
                  <a:lnTo>
                    <a:pt x="82" y="7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2" name="Line 286"/>
            <p:cNvSpPr>
              <a:spLocks noChangeShapeType="1"/>
            </p:cNvSpPr>
            <p:nvPr/>
          </p:nvSpPr>
          <p:spPr bwMode="auto">
            <a:xfrm>
              <a:off x="6140498" y="5975351"/>
              <a:ext cx="0" cy="100035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3" name="Freeform 287"/>
            <p:cNvSpPr>
              <a:spLocks/>
            </p:cNvSpPr>
            <p:nvPr/>
          </p:nvSpPr>
          <p:spPr bwMode="auto">
            <a:xfrm>
              <a:off x="5986010" y="5956425"/>
              <a:ext cx="154487" cy="121664"/>
            </a:xfrm>
            <a:custGeom>
              <a:avLst/>
              <a:gdLst>
                <a:gd name="T0" fmla="*/ 0 w 98"/>
                <a:gd name="T1" fmla="*/ 0 h 90"/>
                <a:gd name="T2" fmla="*/ 0 w 98"/>
                <a:gd name="T3" fmla="*/ 90 h 90"/>
                <a:gd name="T4" fmla="*/ 98 w 98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90">
                  <a:moveTo>
                    <a:pt x="0" y="0"/>
                  </a:moveTo>
                  <a:lnTo>
                    <a:pt x="0" y="90"/>
                  </a:lnTo>
                  <a:lnTo>
                    <a:pt x="98" y="9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4" name="Line 288"/>
            <p:cNvSpPr>
              <a:spLocks noChangeShapeType="1"/>
            </p:cNvSpPr>
            <p:nvPr/>
          </p:nvSpPr>
          <p:spPr bwMode="auto">
            <a:xfrm>
              <a:off x="5986010" y="5832057"/>
              <a:ext cx="0" cy="118961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5" name="Freeform 289"/>
            <p:cNvSpPr>
              <a:spLocks/>
            </p:cNvSpPr>
            <p:nvPr/>
          </p:nvSpPr>
          <p:spPr bwMode="auto">
            <a:xfrm>
              <a:off x="5932412" y="5823946"/>
              <a:ext cx="53598" cy="129775"/>
            </a:xfrm>
            <a:custGeom>
              <a:avLst/>
              <a:gdLst>
                <a:gd name="T0" fmla="*/ 0 w 34"/>
                <a:gd name="T1" fmla="*/ 0 h 96"/>
                <a:gd name="T2" fmla="*/ 0 w 34"/>
                <a:gd name="T3" fmla="*/ 96 h 96"/>
                <a:gd name="T4" fmla="*/ 34 w 34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96">
                  <a:moveTo>
                    <a:pt x="0" y="0"/>
                  </a:moveTo>
                  <a:lnTo>
                    <a:pt x="0" y="96"/>
                  </a:lnTo>
                  <a:lnTo>
                    <a:pt x="34" y="96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6" name="Line 290"/>
            <p:cNvSpPr>
              <a:spLocks noChangeShapeType="1"/>
            </p:cNvSpPr>
            <p:nvPr/>
          </p:nvSpPr>
          <p:spPr bwMode="auto">
            <a:xfrm>
              <a:off x="5932412" y="5688763"/>
              <a:ext cx="0" cy="129775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7" name="Freeform 291"/>
            <p:cNvSpPr>
              <a:spLocks/>
            </p:cNvSpPr>
            <p:nvPr/>
          </p:nvSpPr>
          <p:spPr bwMode="auto">
            <a:xfrm>
              <a:off x="5822064" y="5604950"/>
              <a:ext cx="110348" cy="216292"/>
            </a:xfrm>
            <a:custGeom>
              <a:avLst/>
              <a:gdLst>
                <a:gd name="T0" fmla="*/ 0 w 70"/>
                <a:gd name="T1" fmla="*/ 0 h 160"/>
                <a:gd name="T2" fmla="*/ 0 w 70"/>
                <a:gd name="T3" fmla="*/ 160 h 160"/>
                <a:gd name="T4" fmla="*/ 70 w 70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160">
                  <a:moveTo>
                    <a:pt x="0" y="0"/>
                  </a:moveTo>
                  <a:lnTo>
                    <a:pt x="0" y="160"/>
                  </a:lnTo>
                  <a:lnTo>
                    <a:pt x="70" y="16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8" name="Freeform 292"/>
            <p:cNvSpPr>
              <a:spLocks/>
            </p:cNvSpPr>
            <p:nvPr/>
          </p:nvSpPr>
          <p:spPr bwMode="auto">
            <a:xfrm>
              <a:off x="5757432" y="5325122"/>
              <a:ext cx="64633" cy="277125"/>
            </a:xfrm>
            <a:custGeom>
              <a:avLst/>
              <a:gdLst>
                <a:gd name="T0" fmla="*/ 0 w 41"/>
                <a:gd name="T1" fmla="*/ 0 h 205"/>
                <a:gd name="T2" fmla="*/ 0 w 41"/>
                <a:gd name="T3" fmla="*/ 205 h 205"/>
                <a:gd name="T4" fmla="*/ 41 w 4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05">
                  <a:moveTo>
                    <a:pt x="0" y="0"/>
                  </a:moveTo>
                  <a:lnTo>
                    <a:pt x="0" y="205"/>
                  </a:lnTo>
                  <a:lnTo>
                    <a:pt x="41" y="205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9" name="Line 293"/>
            <p:cNvSpPr>
              <a:spLocks noChangeShapeType="1"/>
            </p:cNvSpPr>
            <p:nvPr/>
          </p:nvSpPr>
          <p:spPr bwMode="auto">
            <a:xfrm>
              <a:off x="5757432" y="4969592"/>
              <a:ext cx="0" cy="632655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70" name="Rectangle 294"/>
            <p:cNvSpPr>
              <a:spLocks noChangeArrowheads="1"/>
            </p:cNvSpPr>
            <p:nvPr/>
          </p:nvSpPr>
          <p:spPr bwMode="auto">
            <a:xfrm>
              <a:off x="6082138" y="587557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1" name="Rectangle 295"/>
            <p:cNvSpPr>
              <a:spLocks noChangeArrowheads="1"/>
            </p:cNvSpPr>
            <p:nvPr/>
          </p:nvSpPr>
          <p:spPr bwMode="auto">
            <a:xfrm>
              <a:off x="7247066" y="62571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2" name="Rectangle 296"/>
            <p:cNvSpPr>
              <a:spLocks noChangeArrowheads="1"/>
            </p:cNvSpPr>
            <p:nvPr/>
          </p:nvSpPr>
          <p:spPr bwMode="auto">
            <a:xfrm>
              <a:off x="6092034" y="618578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3" name="Rectangle 297"/>
            <p:cNvSpPr>
              <a:spLocks noChangeArrowheads="1"/>
            </p:cNvSpPr>
            <p:nvPr/>
          </p:nvSpPr>
          <p:spPr bwMode="auto">
            <a:xfrm>
              <a:off x="5955626" y="608066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4" name="Rectangle 298"/>
            <p:cNvSpPr>
              <a:spLocks noChangeArrowheads="1"/>
            </p:cNvSpPr>
            <p:nvPr/>
          </p:nvSpPr>
          <p:spPr bwMode="auto">
            <a:xfrm>
              <a:off x="6794165" y="582650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5" name="Rectangle 299"/>
            <p:cNvSpPr>
              <a:spLocks noChangeArrowheads="1"/>
            </p:cNvSpPr>
            <p:nvPr/>
          </p:nvSpPr>
          <p:spPr bwMode="auto">
            <a:xfrm>
              <a:off x="5808283" y="595392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6" name="Rectangle 300"/>
            <p:cNvSpPr>
              <a:spLocks noChangeArrowheads="1"/>
            </p:cNvSpPr>
            <p:nvPr/>
          </p:nvSpPr>
          <p:spPr bwMode="auto">
            <a:xfrm>
              <a:off x="6195672" y="558795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7" name="Rectangle 301"/>
            <p:cNvSpPr>
              <a:spLocks noChangeArrowheads="1"/>
            </p:cNvSpPr>
            <p:nvPr/>
          </p:nvSpPr>
          <p:spPr bwMode="auto">
            <a:xfrm>
              <a:off x="5752303" y="582858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8" name="Rectangle 302"/>
            <p:cNvSpPr>
              <a:spLocks noChangeArrowheads="1"/>
            </p:cNvSpPr>
            <p:nvPr/>
          </p:nvSpPr>
          <p:spPr bwMode="auto">
            <a:xfrm>
              <a:off x="6532117" y="390461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9" name="Rectangle 303"/>
            <p:cNvSpPr>
              <a:spLocks noChangeArrowheads="1"/>
            </p:cNvSpPr>
            <p:nvPr/>
          </p:nvSpPr>
          <p:spPr bwMode="auto">
            <a:xfrm>
              <a:off x="6474295" y="426922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0" name="Rectangle 304"/>
            <p:cNvSpPr>
              <a:spLocks noChangeArrowheads="1"/>
            </p:cNvSpPr>
            <p:nvPr/>
          </p:nvSpPr>
          <p:spPr bwMode="auto">
            <a:xfrm>
              <a:off x="6424889" y="403709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1" name="Rectangle 305"/>
            <p:cNvSpPr>
              <a:spLocks noChangeArrowheads="1"/>
            </p:cNvSpPr>
            <p:nvPr/>
          </p:nvSpPr>
          <p:spPr bwMode="auto">
            <a:xfrm>
              <a:off x="6017172" y="419248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2" name="Rectangle 306"/>
            <p:cNvSpPr>
              <a:spLocks noChangeArrowheads="1"/>
            </p:cNvSpPr>
            <p:nvPr/>
          </p:nvSpPr>
          <p:spPr bwMode="auto">
            <a:xfrm>
              <a:off x="5923625" y="445512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3" name="Rectangle 307"/>
            <p:cNvSpPr>
              <a:spLocks noChangeArrowheads="1"/>
            </p:cNvSpPr>
            <p:nvPr/>
          </p:nvSpPr>
          <p:spPr bwMode="auto">
            <a:xfrm>
              <a:off x="6279593" y="191742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4" name="Rectangle 308"/>
            <p:cNvSpPr>
              <a:spLocks noChangeArrowheads="1"/>
            </p:cNvSpPr>
            <p:nvPr/>
          </p:nvSpPr>
          <p:spPr bwMode="auto">
            <a:xfrm>
              <a:off x="6177094" y="202087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6" name="Rectangle 310"/>
            <p:cNvSpPr>
              <a:spLocks noChangeArrowheads="1"/>
            </p:cNvSpPr>
            <p:nvPr/>
          </p:nvSpPr>
          <p:spPr bwMode="auto">
            <a:xfrm>
              <a:off x="6253127" y="270193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7" name="Rectangle 311"/>
            <p:cNvSpPr>
              <a:spLocks noChangeArrowheads="1"/>
            </p:cNvSpPr>
            <p:nvPr/>
          </p:nvSpPr>
          <p:spPr bwMode="auto">
            <a:xfrm>
              <a:off x="6354210" y="248512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0" name="Rectangle 314"/>
            <p:cNvSpPr>
              <a:spLocks noChangeArrowheads="1"/>
            </p:cNvSpPr>
            <p:nvPr/>
          </p:nvSpPr>
          <p:spPr bwMode="auto">
            <a:xfrm>
              <a:off x="6097501" y="231589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1" name="Rectangle 315"/>
            <p:cNvSpPr>
              <a:spLocks noChangeArrowheads="1"/>
            </p:cNvSpPr>
            <p:nvPr/>
          </p:nvSpPr>
          <p:spPr bwMode="auto">
            <a:xfrm>
              <a:off x="6203154" y="308366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2" name="Rectangle 316"/>
            <p:cNvSpPr>
              <a:spLocks noChangeArrowheads="1"/>
            </p:cNvSpPr>
            <p:nvPr/>
          </p:nvSpPr>
          <p:spPr bwMode="auto">
            <a:xfrm>
              <a:off x="6049739" y="26378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3" name="Rectangle 317"/>
            <p:cNvSpPr>
              <a:spLocks noChangeArrowheads="1"/>
            </p:cNvSpPr>
            <p:nvPr/>
          </p:nvSpPr>
          <p:spPr bwMode="auto">
            <a:xfrm>
              <a:off x="6648771" y="324865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4" name="Rectangle 318"/>
            <p:cNvSpPr>
              <a:spLocks noChangeArrowheads="1"/>
            </p:cNvSpPr>
            <p:nvPr/>
          </p:nvSpPr>
          <p:spPr bwMode="auto">
            <a:xfrm>
              <a:off x="6327218" y="344833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5" name="Rectangle 319"/>
            <p:cNvSpPr>
              <a:spLocks noChangeArrowheads="1"/>
            </p:cNvSpPr>
            <p:nvPr/>
          </p:nvSpPr>
          <p:spPr bwMode="auto">
            <a:xfrm>
              <a:off x="5825589" y="298666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6" name="Rectangle 320"/>
            <p:cNvSpPr>
              <a:spLocks noChangeArrowheads="1"/>
            </p:cNvSpPr>
            <p:nvPr/>
          </p:nvSpPr>
          <p:spPr bwMode="auto">
            <a:xfrm>
              <a:off x="6073644" y="368859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7" name="Rectangle 321"/>
            <p:cNvSpPr>
              <a:spLocks noChangeArrowheads="1"/>
            </p:cNvSpPr>
            <p:nvPr/>
          </p:nvSpPr>
          <p:spPr bwMode="auto">
            <a:xfrm>
              <a:off x="5781450" y="330974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8" name="Rectangle 322"/>
            <p:cNvSpPr>
              <a:spLocks noChangeArrowheads="1"/>
            </p:cNvSpPr>
            <p:nvPr/>
          </p:nvSpPr>
          <p:spPr bwMode="auto">
            <a:xfrm>
              <a:off x="5716851" y="383058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700" dirty="0" smtClean="0">
                  <a:solidFill>
                    <a:srgbClr val="000000"/>
                  </a:solidFill>
                  <a:latin typeface="MS Sans Serif"/>
                  <a:cs typeface="Arial" pitchFamily="34" charset="0"/>
                </a:rPr>
                <a:t>0.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9" name="Rectangle 323"/>
            <p:cNvSpPr>
              <a:spLocks noChangeArrowheads="1"/>
            </p:cNvSpPr>
            <p:nvPr/>
          </p:nvSpPr>
          <p:spPr bwMode="auto">
            <a:xfrm>
              <a:off x="5841580" y="462979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0" name="Rectangle 324"/>
            <p:cNvSpPr>
              <a:spLocks noChangeArrowheads="1"/>
            </p:cNvSpPr>
            <p:nvPr/>
          </p:nvSpPr>
          <p:spPr bwMode="auto">
            <a:xfrm>
              <a:off x="5643565" y="422493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700" dirty="0" smtClean="0">
                  <a:solidFill>
                    <a:srgbClr val="000000"/>
                  </a:solidFill>
                  <a:latin typeface="MS Sans Serif"/>
                  <a:cs typeface="Arial" pitchFamily="34" charset="0"/>
                </a:rPr>
                <a:t>0.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90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1" name="Rectangle 325"/>
            <p:cNvSpPr>
              <a:spLocks noChangeArrowheads="1"/>
            </p:cNvSpPr>
            <p:nvPr/>
          </p:nvSpPr>
          <p:spPr bwMode="auto">
            <a:xfrm>
              <a:off x="6883622" y="500899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2" name="Rectangle 326"/>
            <p:cNvSpPr>
              <a:spLocks noChangeArrowheads="1"/>
            </p:cNvSpPr>
            <p:nvPr/>
          </p:nvSpPr>
          <p:spPr bwMode="auto">
            <a:xfrm>
              <a:off x="5917581" y="487952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3" name="Rectangle 327"/>
            <p:cNvSpPr>
              <a:spLocks noChangeArrowheads="1"/>
            </p:cNvSpPr>
            <p:nvPr/>
          </p:nvSpPr>
          <p:spPr bwMode="auto">
            <a:xfrm>
              <a:off x="5836379" y="502274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4" name="Rectangle 328"/>
            <p:cNvSpPr>
              <a:spLocks noChangeArrowheads="1"/>
            </p:cNvSpPr>
            <p:nvPr/>
          </p:nvSpPr>
          <p:spPr bwMode="auto">
            <a:xfrm>
              <a:off x="5643531" y="560482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5" name="Rectangle 329"/>
            <p:cNvSpPr>
              <a:spLocks noChangeArrowheads="1"/>
            </p:cNvSpPr>
            <p:nvPr/>
          </p:nvSpPr>
          <p:spPr bwMode="auto">
            <a:xfrm>
              <a:off x="6629854" y="549095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6" name="Rectangle 330"/>
            <p:cNvSpPr>
              <a:spLocks noChangeArrowheads="1"/>
            </p:cNvSpPr>
            <p:nvPr/>
          </p:nvSpPr>
          <p:spPr bwMode="auto">
            <a:xfrm>
              <a:off x="5964579" y="518717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7" name="Rectangle 331"/>
            <p:cNvSpPr>
              <a:spLocks noChangeArrowheads="1"/>
            </p:cNvSpPr>
            <p:nvPr/>
          </p:nvSpPr>
          <p:spPr bwMode="auto">
            <a:xfrm>
              <a:off x="5757432" y="528379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06" name="Group 1405"/>
            <p:cNvGrpSpPr/>
            <p:nvPr/>
          </p:nvGrpSpPr>
          <p:grpSpPr>
            <a:xfrm>
              <a:off x="5828555" y="6411073"/>
              <a:ext cx="198627" cy="155460"/>
              <a:chOff x="6069559" y="6489045"/>
              <a:chExt cx="198627" cy="155460"/>
            </a:xfrm>
          </p:grpSpPr>
          <p:sp>
            <p:nvSpPr>
              <p:cNvPr id="1308" name="Line 332"/>
              <p:cNvSpPr>
                <a:spLocks noChangeShapeType="1"/>
              </p:cNvSpPr>
              <p:nvPr/>
            </p:nvSpPr>
            <p:spPr bwMode="auto">
              <a:xfrm>
                <a:off x="6069559" y="6512026"/>
                <a:ext cx="198627" cy="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309" name="Line 333"/>
              <p:cNvSpPr>
                <a:spLocks noChangeShapeType="1"/>
              </p:cNvSpPr>
              <p:nvPr/>
            </p:nvSpPr>
            <p:spPr bwMode="auto">
              <a:xfrm>
                <a:off x="6069559" y="6489045"/>
                <a:ext cx="0" cy="4461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310" name="Line 334"/>
              <p:cNvSpPr>
                <a:spLocks noChangeShapeType="1"/>
              </p:cNvSpPr>
              <p:nvPr/>
            </p:nvSpPr>
            <p:spPr bwMode="auto">
              <a:xfrm>
                <a:off x="6268186" y="6489045"/>
                <a:ext cx="0" cy="44610"/>
              </a:xfrm>
              <a:prstGeom prst="line">
                <a:avLst/>
              </a:prstGeom>
              <a:noFill/>
              <a:ln w="5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311" name="Rectangle 335"/>
              <p:cNvSpPr>
                <a:spLocks noChangeArrowheads="1"/>
              </p:cNvSpPr>
              <p:nvPr/>
            </p:nvSpPr>
            <p:spPr bwMode="auto">
              <a:xfrm>
                <a:off x="6115275" y="6536359"/>
                <a:ext cx="124536" cy="108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0.2</a:t>
                </a: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71" name="Rectangle 11"/>
            <p:cNvSpPr>
              <a:spLocks noChangeArrowheads="1"/>
            </p:cNvSpPr>
            <p:nvPr/>
          </p:nvSpPr>
          <p:spPr bwMode="auto">
            <a:xfrm>
              <a:off x="6551991" y="2802788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</p:grpSp>
      <p:sp>
        <p:nvSpPr>
          <p:cNvPr id="279" name="Rectangle 278"/>
          <p:cNvSpPr>
            <a:spLocks noChangeArrowheads="1"/>
          </p:cNvSpPr>
          <p:nvPr/>
        </p:nvSpPr>
        <p:spPr bwMode="auto">
          <a:xfrm>
            <a:off x="842209" y="6195507"/>
            <a:ext cx="32645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itchFamily="34" charset="0"/>
                <a:ea typeface="Microsoft YaHei" pitchFamily="34" charset="-122"/>
                <a:cs typeface="Aharoni" pitchFamily="2" charset="-79"/>
              </a:rPr>
              <a:t>No topology testing</a:t>
            </a:r>
          </a:p>
        </p:txBody>
      </p:sp>
      <p:sp>
        <p:nvSpPr>
          <p:cNvPr id="280" name="Rectangle 279"/>
          <p:cNvSpPr>
            <a:spLocks noChangeArrowheads="1"/>
          </p:cNvSpPr>
          <p:nvPr/>
        </p:nvSpPr>
        <p:spPr bwMode="auto">
          <a:xfrm>
            <a:off x="5743075" y="6195507"/>
            <a:ext cx="32645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itchFamily="34" charset="0"/>
                <a:ea typeface="Microsoft YaHei" pitchFamily="34" charset="-122"/>
                <a:cs typeface="Aharoni" pitchFamily="2" charset="-79"/>
              </a:rPr>
              <a:t>No topology testing</a:t>
            </a:r>
          </a:p>
        </p:txBody>
      </p:sp>
    </p:spTree>
    <p:extLst>
      <p:ext uri="{BB962C8B-B14F-4D97-AF65-F5344CB8AC3E}">
        <p14:creationId xmlns:p14="http://schemas.microsoft.com/office/powerpoint/2010/main" val="34855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Box 375"/>
          <p:cNvSpPr txBox="1"/>
          <p:nvPr/>
        </p:nvSpPr>
        <p:spPr>
          <a:xfrm>
            <a:off x="1703494" y="873886"/>
            <a:ext cx="12631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fontAlgn="base">
              <a:spcBef>
                <a:spcPct val="0"/>
              </a:spcBef>
              <a:spcAft>
                <a:spcPct val="0"/>
              </a:spcAft>
              <a:defRPr sz="1400">
                <a:latin typeface="MS Sans Serif"/>
                <a:cs typeface="Arial" pitchFamily="34" charset="0"/>
              </a:defRPr>
            </a:lvl1pPr>
          </a:lstStyle>
          <a:p>
            <a:r>
              <a:rPr lang="en-US" dirty="0"/>
              <a:t>A2L.freetree.nw</a:t>
            </a:r>
          </a:p>
        </p:txBody>
      </p:sp>
      <p:sp>
        <p:nvSpPr>
          <p:cNvPr id="581" name="Rectangle 580"/>
          <p:cNvSpPr>
            <a:spLocks noChangeArrowheads="1"/>
          </p:cNvSpPr>
          <p:nvPr/>
        </p:nvSpPr>
        <p:spPr bwMode="auto">
          <a:xfrm>
            <a:off x="6499665" y="873886"/>
            <a:ext cx="16269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MS Sans Serif"/>
                <a:cs typeface="Arial" pitchFamily="34" charset="0"/>
              </a:rPr>
              <a:t> TFIIB_2.freetree.nw</a:t>
            </a:r>
          </a:p>
        </p:txBody>
      </p:sp>
      <p:sp>
        <p:nvSpPr>
          <p:cNvPr id="585" name="TextBox 584"/>
          <p:cNvSpPr txBox="1"/>
          <p:nvPr/>
        </p:nvSpPr>
        <p:spPr>
          <a:xfrm>
            <a:off x="1149361" y="796942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86" name="TextBox 585"/>
          <p:cNvSpPr txBox="1"/>
          <p:nvPr/>
        </p:nvSpPr>
        <p:spPr>
          <a:xfrm>
            <a:off x="5948761" y="796942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grpSp>
        <p:nvGrpSpPr>
          <p:cNvPr id="3531" name="Group 3530"/>
          <p:cNvGrpSpPr/>
          <p:nvPr/>
        </p:nvGrpSpPr>
        <p:grpSpPr>
          <a:xfrm>
            <a:off x="5489575" y="1638872"/>
            <a:ext cx="2816982" cy="3134563"/>
            <a:chOff x="5489575" y="1502296"/>
            <a:chExt cx="2816982" cy="3134563"/>
          </a:xfrm>
        </p:grpSpPr>
        <p:sp>
          <p:nvSpPr>
            <p:cNvPr id="589" name="Rectangle 11"/>
            <p:cNvSpPr>
              <a:spLocks noChangeArrowheads="1"/>
            </p:cNvSpPr>
            <p:nvPr/>
          </p:nvSpPr>
          <p:spPr bwMode="auto">
            <a:xfrm>
              <a:off x="6191425" y="1502296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590" name="Rectangle 11"/>
            <p:cNvSpPr>
              <a:spLocks noChangeArrowheads="1"/>
            </p:cNvSpPr>
            <p:nvPr/>
          </p:nvSpPr>
          <p:spPr bwMode="auto">
            <a:xfrm>
              <a:off x="6218670" y="1893040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3432" name="Freeform 374"/>
            <p:cNvSpPr>
              <a:spLocks/>
            </p:cNvSpPr>
            <p:nvPr/>
          </p:nvSpPr>
          <p:spPr bwMode="auto">
            <a:xfrm>
              <a:off x="6062663" y="1555750"/>
              <a:ext cx="109537" cy="31750"/>
            </a:xfrm>
            <a:custGeom>
              <a:avLst/>
              <a:gdLst>
                <a:gd name="T0" fmla="*/ 0 w 69"/>
                <a:gd name="T1" fmla="*/ 11 h 20"/>
                <a:gd name="T2" fmla="*/ 0 w 69"/>
                <a:gd name="T3" fmla="*/ 9 h 20"/>
                <a:gd name="T4" fmla="*/ 69 w 69"/>
                <a:gd name="T5" fmla="*/ 0 h 20"/>
                <a:gd name="T6" fmla="*/ 69 w 69"/>
                <a:gd name="T7" fmla="*/ 20 h 20"/>
                <a:gd name="T8" fmla="*/ 0 w 69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0">
                  <a:moveTo>
                    <a:pt x="0" y="11"/>
                  </a:moveTo>
                  <a:lnTo>
                    <a:pt x="0" y="9"/>
                  </a:lnTo>
                  <a:lnTo>
                    <a:pt x="69" y="0"/>
                  </a:lnTo>
                  <a:lnTo>
                    <a:pt x="69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33" name="Line 375"/>
            <p:cNvSpPr>
              <a:spLocks noChangeShapeType="1"/>
            </p:cNvSpPr>
            <p:nvPr/>
          </p:nvSpPr>
          <p:spPr bwMode="auto">
            <a:xfrm>
              <a:off x="6051550" y="1571625"/>
              <a:ext cx="9525" cy="0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34" name="Rectangle 376"/>
            <p:cNvSpPr>
              <a:spLocks noChangeArrowheads="1"/>
            </p:cNvSpPr>
            <p:nvPr/>
          </p:nvSpPr>
          <p:spPr bwMode="auto">
            <a:xfrm>
              <a:off x="6181725" y="1635128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env137879439</a:t>
              </a:r>
            </a:p>
          </p:txBody>
        </p:sp>
        <p:sp>
          <p:nvSpPr>
            <p:cNvPr id="3435" name="Freeform 377"/>
            <p:cNvSpPr>
              <a:spLocks/>
            </p:cNvSpPr>
            <p:nvPr/>
          </p:nvSpPr>
          <p:spPr bwMode="auto">
            <a:xfrm>
              <a:off x="6096000" y="1703388"/>
              <a:ext cx="82550" cy="61913"/>
            </a:xfrm>
            <a:custGeom>
              <a:avLst/>
              <a:gdLst>
                <a:gd name="T0" fmla="*/ 0 w 52"/>
                <a:gd name="T1" fmla="*/ 39 h 39"/>
                <a:gd name="T2" fmla="*/ 0 w 52"/>
                <a:gd name="T3" fmla="*/ 0 h 39"/>
                <a:gd name="T4" fmla="*/ 52 w 52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39">
                  <a:moveTo>
                    <a:pt x="0" y="39"/>
                  </a:moveTo>
                  <a:lnTo>
                    <a:pt x="0" y="0"/>
                  </a:lnTo>
                  <a:lnTo>
                    <a:pt x="52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36" name="Rectangle 378"/>
            <p:cNvSpPr>
              <a:spLocks noChangeArrowheads="1"/>
            </p:cNvSpPr>
            <p:nvPr/>
          </p:nvSpPr>
          <p:spPr bwMode="auto">
            <a:xfrm>
              <a:off x="6184900" y="1763715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Phaglob357289650</a:t>
              </a:r>
            </a:p>
          </p:txBody>
        </p:sp>
        <p:sp>
          <p:nvSpPr>
            <p:cNvPr id="3437" name="Freeform 379"/>
            <p:cNvSpPr>
              <a:spLocks/>
            </p:cNvSpPr>
            <p:nvPr/>
          </p:nvSpPr>
          <p:spPr bwMode="auto">
            <a:xfrm>
              <a:off x="6096000" y="1770063"/>
              <a:ext cx="87312" cy="61913"/>
            </a:xfrm>
            <a:custGeom>
              <a:avLst/>
              <a:gdLst>
                <a:gd name="T0" fmla="*/ 0 w 55"/>
                <a:gd name="T1" fmla="*/ 0 h 39"/>
                <a:gd name="T2" fmla="*/ 0 w 55"/>
                <a:gd name="T3" fmla="*/ 39 h 39"/>
                <a:gd name="T4" fmla="*/ 55 w 55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39">
                  <a:moveTo>
                    <a:pt x="0" y="0"/>
                  </a:moveTo>
                  <a:lnTo>
                    <a:pt x="0" y="39"/>
                  </a:lnTo>
                  <a:lnTo>
                    <a:pt x="55" y="39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38" name="Freeform 380"/>
            <p:cNvSpPr>
              <a:spLocks/>
            </p:cNvSpPr>
            <p:nvPr/>
          </p:nvSpPr>
          <p:spPr bwMode="auto">
            <a:xfrm>
              <a:off x="6049963" y="1671638"/>
              <a:ext cx="46037" cy="96838"/>
            </a:xfrm>
            <a:custGeom>
              <a:avLst/>
              <a:gdLst>
                <a:gd name="T0" fmla="*/ 0 w 29"/>
                <a:gd name="T1" fmla="*/ 0 h 61"/>
                <a:gd name="T2" fmla="*/ 0 w 29"/>
                <a:gd name="T3" fmla="*/ 61 h 61"/>
                <a:gd name="T4" fmla="*/ 29 w 29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61">
                  <a:moveTo>
                    <a:pt x="0" y="0"/>
                  </a:moveTo>
                  <a:lnTo>
                    <a:pt x="0" y="61"/>
                  </a:lnTo>
                  <a:lnTo>
                    <a:pt x="29" y="61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40" name="Line 382"/>
            <p:cNvSpPr>
              <a:spLocks noChangeShapeType="1"/>
            </p:cNvSpPr>
            <p:nvPr/>
          </p:nvSpPr>
          <p:spPr bwMode="auto">
            <a:xfrm>
              <a:off x="6049963" y="1571625"/>
              <a:ext cx="0" cy="95250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41" name="Line 383"/>
            <p:cNvSpPr>
              <a:spLocks noChangeShapeType="1"/>
            </p:cNvSpPr>
            <p:nvPr/>
          </p:nvSpPr>
          <p:spPr bwMode="auto">
            <a:xfrm>
              <a:off x="6040438" y="1670050"/>
              <a:ext cx="9525" cy="0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43" name="Freeform 385"/>
            <p:cNvSpPr>
              <a:spLocks/>
            </p:cNvSpPr>
            <p:nvPr/>
          </p:nvSpPr>
          <p:spPr bwMode="auto">
            <a:xfrm>
              <a:off x="6053138" y="1911350"/>
              <a:ext cx="128587" cy="106363"/>
            </a:xfrm>
            <a:custGeom>
              <a:avLst/>
              <a:gdLst>
                <a:gd name="T0" fmla="*/ 0 w 81"/>
                <a:gd name="T1" fmla="*/ 34 h 67"/>
                <a:gd name="T2" fmla="*/ 0 w 81"/>
                <a:gd name="T3" fmla="*/ 33 h 67"/>
                <a:gd name="T4" fmla="*/ 81 w 81"/>
                <a:gd name="T5" fmla="*/ 0 h 67"/>
                <a:gd name="T6" fmla="*/ 81 w 81"/>
                <a:gd name="T7" fmla="*/ 67 h 67"/>
                <a:gd name="T8" fmla="*/ 0 w 81"/>
                <a:gd name="T9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67">
                  <a:moveTo>
                    <a:pt x="0" y="34"/>
                  </a:moveTo>
                  <a:lnTo>
                    <a:pt x="0" y="33"/>
                  </a:lnTo>
                  <a:lnTo>
                    <a:pt x="81" y="0"/>
                  </a:lnTo>
                  <a:lnTo>
                    <a:pt x="81" y="67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44" name="Line 386"/>
            <p:cNvSpPr>
              <a:spLocks noChangeShapeType="1"/>
            </p:cNvSpPr>
            <p:nvPr/>
          </p:nvSpPr>
          <p:spPr bwMode="auto">
            <a:xfrm>
              <a:off x="6040438" y="1963738"/>
              <a:ext cx="11112" cy="0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47" name="Line 389"/>
            <p:cNvSpPr>
              <a:spLocks noChangeShapeType="1"/>
            </p:cNvSpPr>
            <p:nvPr/>
          </p:nvSpPr>
          <p:spPr bwMode="auto">
            <a:xfrm>
              <a:off x="6038850" y="1670050"/>
              <a:ext cx="0" cy="144463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48" name="Line 390"/>
            <p:cNvSpPr>
              <a:spLocks noChangeShapeType="1"/>
            </p:cNvSpPr>
            <p:nvPr/>
          </p:nvSpPr>
          <p:spPr bwMode="auto">
            <a:xfrm>
              <a:off x="6038850" y="1819275"/>
              <a:ext cx="0" cy="144463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49" name="Line 391"/>
            <p:cNvSpPr>
              <a:spLocks noChangeShapeType="1"/>
            </p:cNvSpPr>
            <p:nvPr/>
          </p:nvSpPr>
          <p:spPr bwMode="auto">
            <a:xfrm>
              <a:off x="6024563" y="1817688"/>
              <a:ext cx="14287" cy="0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50" name="Rectangle 392"/>
            <p:cNvSpPr>
              <a:spLocks noChangeArrowheads="1"/>
            </p:cNvSpPr>
            <p:nvPr/>
          </p:nvSpPr>
          <p:spPr bwMode="auto">
            <a:xfrm>
              <a:off x="6205538" y="202644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env142980164</a:t>
              </a:r>
            </a:p>
          </p:txBody>
        </p:sp>
        <p:sp>
          <p:nvSpPr>
            <p:cNvPr id="3451" name="Freeform 393"/>
            <p:cNvSpPr>
              <a:spLocks/>
            </p:cNvSpPr>
            <p:nvPr/>
          </p:nvSpPr>
          <p:spPr bwMode="auto">
            <a:xfrm>
              <a:off x="6022975" y="1958975"/>
              <a:ext cx="179387" cy="138113"/>
            </a:xfrm>
            <a:custGeom>
              <a:avLst/>
              <a:gdLst>
                <a:gd name="T0" fmla="*/ 0 w 113"/>
                <a:gd name="T1" fmla="*/ 0 h 87"/>
                <a:gd name="T2" fmla="*/ 0 w 113"/>
                <a:gd name="T3" fmla="*/ 87 h 87"/>
                <a:gd name="T4" fmla="*/ 113 w 113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87">
                  <a:moveTo>
                    <a:pt x="0" y="0"/>
                  </a:moveTo>
                  <a:lnTo>
                    <a:pt x="0" y="87"/>
                  </a:lnTo>
                  <a:lnTo>
                    <a:pt x="113" y="87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52" name="Line 394"/>
            <p:cNvSpPr>
              <a:spLocks noChangeShapeType="1"/>
            </p:cNvSpPr>
            <p:nvPr/>
          </p:nvSpPr>
          <p:spPr bwMode="auto">
            <a:xfrm>
              <a:off x="6022975" y="1817688"/>
              <a:ext cx="0" cy="136525"/>
            </a:xfrm>
            <a:prstGeom prst="line">
              <a:avLst/>
            </a:pr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53" name="Freeform 395"/>
            <p:cNvSpPr>
              <a:spLocks/>
            </p:cNvSpPr>
            <p:nvPr/>
          </p:nvSpPr>
          <p:spPr bwMode="auto">
            <a:xfrm>
              <a:off x="6021388" y="1955800"/>
              <a:ext cx="1587" cy="239713"/>
            </a:xfrm>
            <a:custGeom>
              <a:avLst/>
              <a:gdLst>
                <a:gd name="T0" fmla="*/ 0 w 1"/>
                <a:gd name="T1" fmla="*/ 151 h 151"/>
                <a:gd name="T2" fmla="*/ 0 w 1"/>
                <a:gd name="T3" fmla="*/ 0 h 151"/>
                <a:gd name="T4" fmla="*/ 1 w 1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51">
                  <a:moveTo>
                    <a:pt x="0" y="151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54" name="Rectangle 396"/>
            <p:cNvSpPr>
              <a:spLocks noChangeArrowheads="1"/>
            </p:cNvSpPr>
            <p:nvPr/>
          </p:nvSpPr>
          <p:spPr bwMode="auto">
            <a:xfrm>
              <a:off x="6173788" y="215344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env135115828</a:t>
              </a:r>
            </a:p>
          </p:txBody>
        </p:sp>
        <p:sp>
          <p:nvSpPr>
            <p:cNvPr id="3455" name="Freeform 397"/>
            <p:cNvSpPr>
              <a:spLocks/>
            </p:cNvSpPr>
            <p:nvPr/>
          </p:nvSpPr>
          <p:spPr bwMode="auto">
            <a:xfrm>
              <a:off x="6054725" y="2224088"/>
              <a:ext cx="117475" cy="61913"/>
            </a:xfrm>
            <a:custGeom>
              <a:avLst/>
              <a:gdLst>
                <a:gd name="T0" fmla="*/ 0 w 74"/>
                <a:gd name="T1" fmla="*/ 39 h 39"/>
                <a:gd name="T2" fmla="*/ 0 w 74"/>
                <a:gd name="T3" fmla="*/ 0 h 39"/>
                <a:gd name="T4" fmla="*/ 74 w 74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39">
                  <a:moveTo>
                    <a:pt x="0" y="39"/>
                  </a:moveTo>
                  <a:lnTo>
                    <a:pt x="0" y="0"/>
                  </a:lnTo>
                  <a:lnTo>
                    <a:pt x="74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6" name="Rectangle 398"/>
            <p:cNvSpPr>
              <a:spLocks noChangeArrowheads="1"/>
            </p:cNvSpPr>
            <p:nvPr/>
          </p:nvSpPr>
          <p:spPr bwMode="auto">
            <a:xfrm>
              <a:off x="6196013" y="228203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env143249103</a:t>
              </a:r>
            </a:p>
          </p:txBody>
        </p:sp>
        <p:sp>
          <p:nvSpPr>
            <p:cNvPr id="577" name="Freeform 399"/>
            <p:cNvSpPr>
              <a:spLocks/>
            </p:cNvSpPr>
            <p:nvPr/>
          </p:nvSpPr>
          <p:spPr bwMode="auto">
            <a:xfrm>
              <a:off x="6054725" y="2290763"/>
              <a:ext cx="139700" cy="61913"/>
            </a:xfrm>
            <a:custGeom>
              <a:avLst/>
              <a:gdLst>
                <a:gd name="T0" fmla="*/ 0 w 88"/>
                <a:gd name="T1" fmla="*/ 0 h 39"/>
                <a:gd name="T2" fmla="*/ 0 w 88"/>
                <a:gd name="T3" fmla="*/ 39 h 39"/>
                <a:gd name="T4" fmla="*/ 88 w 88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39">
                  <a:moveTo>
                    <a:pt x="0" y="0"/>
                  </a:moveTo>
                  <a:lnTo>
                    <a:pt x="0" y="39"/>
                  </a:lnTo>
                  <a:lnTo>
                    <a:pt x="88" y="39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8" name="Freeform 400"/>
            <p:cNvSpPr>
              <a:spLocks/>
            </p:cNvSpPr>
            <p:nvPr/>
          </p:nvSpPr>
          <p:spPr bwMode="auto">
            <a:xfrm>
              <a:off x="6029325" y="2289175"/>
              <a:ext cx="25400" cy="147638"/>
            </a:xfrm>
            <a:custGeom>
              <a:avLst/>
              <a:gdLst>
                <a:gd name="T0" fmla="*/ 0 w 16"/>
                <a:gd name="T1" fmla="*/ 93 h 93"/>
                <a:gd name="T2" fmla="*/ 0 w 16"/>
                <a:gd name="T3" fmla="*/ 0 h 93"/>
                <a:gd name="T4" fmla="*/ 16 w 16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93">
                  <a:moveTo>
                    <a:pt x="0" y="93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9" name="Rectangle 401"/>
            <p:cNvSpPr>
              <a:spLocks noChangeArrowheads="1"/>
            </p:cNvSpPr>
            <p:nvPr/>
          </p:nvSpPr>
          <p:spPr bwMode="auto">
            <a:xfrm>
              <a:off x="6203950" y="240903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env135029649</a:t>
              </a:r>
            </a:p>
          </p:txBody>
        </p:sp>
        <p:sp>
          <p:nvSpPr>
            <p:cNvPr id="580" name="Freeform 402"/>
            <p:cNvSpPr>
              <a:spLocks/>
            </p:cNvSpPr>
            <p:nvPr/>
          </p:nvSpPr>
          <p:spPr bwMode="auto">
            <a:xfrm>
              <a:off x="6069013" y="2479675"/>
              <a:ext cx="133350" cy="109538"/>
            </a:xfrm>
            <a:custGeom>
              <a:avLst/>
              <a:gdLst>
                <a:gd name="T0" fmla="*/ 0 w 84"/>
                <a:gd name="T1" fmla="*/ 69 h 69"/>
                <a:gd name="T2" fmla="*/ 0 w 84"/>
                <a:gd name="T3" fmla="*/ 0 h 69"/>
                <a:gd name="T4" fmla="*/ 84 w 84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69">
                  <a:moveTo>
                    <a:pt x="0" y="69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1" name="Rectangle 403"/>
            <p:cNvSpPr>
              <a:spLocks noChangeArrowheads="1"/>
            </p:cNvSpPr>
            <p:nvPr/>
          </p:nvSpPr>
          <p:spPr bwMode="auto">
            <a:xfrm>
              <a:off x="6203950" y="253603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env144054795</a:t>
              </a:r>
            </a:p>
          </p:txBody>
        </p:sp>
        <p:sp>
          <p:nvSpPr>
            <p:cNvPr id="592" name="Freeform 404"/>
            <p:cNvSpPr>
              <a:spLocks/>
            </p:cNvSpPr>
            <p:nvPr/>
          </p:nvSpPr>
          <p:spPr bwMode="auto">
            <a:xfrm>
              <a:off x="6111875" y="2606675"/>
              <a:ext cx="90487" cy="93663"/>
            </a:xfrm>
            <a:custGeom>
              <a:avLst/>
              <a:gdLst>
                <a:gd name="T0" fmla="*/ 0 w 57"/>
                <a:gd name="T1" fmla="*/ 59 h 59"/>
                <a:gd name="T2" fmla="*/ 0 w 57"/>
                <a:gd name="T3" fmla="*/ 0 h 59"/>
                <a:gd name="T4" fmla="*/ 57 w 5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9">
                  <a:moveTo>
                    <a:pt x="0" y="5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3" name="Rectangle 405"/>
            <p:cNvSpPr>
              <a:spLocks noChangeArrowheads="1"/>
            </p:cNvSpPr>
            <p:nvPr/>
          </p:nvSpPr>
          <p:spPr bwMode="auto">
            <a:xfrm>
              <a:off x="6307138" y="2663034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322510756</a:t>
              </a:r>
            </a:p>
          </p:txBody>
        </p:sp>
        <p:sp>
          <p:nvSpPr>
            <p:cNvPr id="594" name="Freeform 406"/>
            <p:cNvSpPr>
              <a:spLocks/>
            </p:cNvSpPr>
            <p:nvPr/>
          </p:nvSpPr>
          <p:spPr bwMode="auto">
            <a:xfrm>
              <a:off x="6249988" y="2735263"/>
              <a:ext cx="55562" cy="60325"/>
            </a:xfrm>
            <a:custGeom>
              <a:avLst/>
              <a:gdLst>
                <a:gd name="T0" fmla="*/ 0 w 35"/>
                <a:gd name="T1" fmla="*/ 38 h 38"/>
                <a:gd name="T2" fmla="*/ 0 w 35"/>
                <a:gd name="T3" fmla="*/ 0 h 38"/>
                <a:gd name="T4" fmla="*/ 35 w 35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8">
                  <a:moveTo>
                    <a:pt x="0" y="38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5" name="Rectangle 407"/>
            <p:cNvSpPr>
              <a:spLocks noChangeArrowheads="1"/>
            </p:cNvSpPr>
            <p:nvPr/>
          </p:nvSpPr>
          <p:spPr bwMode="auto">
            <a:xfrm>
              <a:off x="6305550" y="2791622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322511086</a:t>
              </a:r>
            </a:p>
          </p:txBody>
        </p:sp>
        <p:sp>
          <p:nvSpPr>
            <p:cNvPr id="596" name="Freeform 408"/>
            <p:cNvSpPr>
              <a:spLocks/>
            </p:cNvSpPr>
            <p:nvPr/>
          </p:nvSpPr>
          <p:spPr bwMode="auto">
            <a:xfrm>
              <a:off x="6249988" y="2801938"/>
              <a:ext cx="52387" cy="60325"/>
            </a:xfrm>
            <a:custGeom>
              <a:avLst/>
              <a:gdLst>
                <a:gd name="T0" fmla="*/ 0 w 33"/>
                <a:gd name="T1" fmla="*/ 0 h 38"/>
                <a:gd name="T2" fmla="*/ 0 w 33"/>
                <a:gd name="T3" fmla="*/ 38 h 38"/>
                <a:gd name="T4" fmla="*/ 33 w 33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38">
                  <a:moveTo>
                    <a:pt x="0" y="0"/>
                  </a:moveTo>
                  <a:lnTo>
                    <a:pt x="0" y="38"/>
                  </a:lnTo>
                  <a:lnTo>
                    <a:pt x="33" y="38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7" name="Freeform 409"/>
            <p:cNvSpPr>
              <a:spLocks/>
            </p:cNvSpPr>
            <p:nvPr/>
          </p:nvSpPr>
          <p:spPr bwMode="auto">
            <a:xfrm>
              <a:off x="6111875" y="2705100"/>
              <a:ext cx="138112" cy="93663"/>
            </a:xfrm>
            <a:custGeom>
              <a:avLst/>
              <a:gdLst>
                <a:gd name="T0" fmla="*/ 0 w 87"/>
                <a:gd name="T1" fmla="*/ 0 h 59"/>
                <a:gd name="T2" fmla="*/ 0 w 87"/>
                <a:gd name="T3" fmla="*/ 59 h 59"/>
                <a:gd name="T4" fmla="*/ 87 w 87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59">
                  <a:moveTo>
                    <a:pt x="0" y="0"/>
                  </a:moveTo>
                  <a:lnTo>
                    <a:pt x="0" y="59"/>
                  </a:lnTo>
                  <a:lnTo>
                    <a:pt x="87" y="59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8" name="Freeform 410"/>
            <p:cNvSpPr>
              <a:spLocks/>
            </p:cNvSpPr>
            <p:nvPr/>
          </p:nvSpPr>
          <p:spPr bwMode="auto">
            <a:xfrm>
              <a:off x="6069013" y="2593975"/>
              <a:ext cx="42862" cy="109538"/>
            </a:xfrm>
            <a:custGeom>
              <a:avLst/>
              <a:gdLst>
                <a:gd name="T0" fmla="*/ 0 w 27"/>
                <a:gd name="T1" fmla="*/ 0 h 69"/>
                <a:gd name="T2" fmla="*/ 0 w 27"/>
                <a:gd name="T3" fmla="*/ 69 h 69"/>
                <a:gd name="T4" fmla="*/ 27 w 27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9">
                  <a:moveTo>
                    <a:pt x="0" y="0"/>
                  </a:moveTo>
                  <a:lnTo>
                    <a:pt x="0" y="69"/>
                  </a:lnTo>
                  <a:lnTo>
                    <a:pt x="27" y="69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9" name="Freeform 411"/>
            <p:cNvSpPr>
              <a:spLocks/>
            </p:cNvSpPr>
            <p:nvPr/>
          </p:nvSpPr>
          <p:spPr bwMode="auto">
            <a:xfrm>
              <a:off x="6029325" y="2443163"/>
              <a:ext cx="39687" cy="147638"/>
            </a:xfrm>
            <a:custGeom>
              <a:avLst/>
              <a:gdLst>
                <a:gd name="T0" fmla="*/ 0 w 25"/>
                <a:gd name="T1" fmla="*/ 0 h 93"/>
                <a:gd name="T2" fmla="*/ 0 w 25"/>
                <a:gd name="T3" fmla="*/ 93 h 93"/>
                <a:gd name="T4" fmla="*/ 25 w 25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93">
                  <a:moveTo>
                    <a:pt x="0" y="0"/>
                  </a:moveTo>
                  <a:lnTo>
                    <a:pt x="0" y="93"/>
                  </a:lnTo>
                  <a:lnTo>
                    <a:pt x="25" y="93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0" name="Freeform 412"/>
            <p:cNvSpPr>
              <a:spLocks/>
            </p:cNvSpPr>
            <p:nvPr/>
          </p:nvSpPr>
          <p:spPr bwMode="auto">
            <a:xfrm>
              <a:off x="6021388" y="2200275"/>
              <a:ext cx="7937" cy="239713"/>
            </a:xfrm>
            <a:custGeom>
              <a:avLst/>
              <a:gdLst>
                <a:gd name="T0" fmla="*/ 0 w 5"/>
                <a:gd name="T1" fmla="*/ 0 h 151"/>
                <a:gd name="T2" fmla="*/ 0 w 5"/>
                <a:gd name="T3" fmla="*/ 151 h 151"/>
                <a:gd name="T4" fmla="*/ 5 w 5"/>
                <a:gd name="T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51">
                  <a:moveTo>
                    <a:pt x="0" y="0"/>
                  </a:moveTo>
                  <a:lnTo>
                    <a:pt x="0" y="151"/>
                  </a:lnTo>
                  <a:lnTo>
                    <a:pt x="5" y="151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1" name="Freeform 413"/>
            <p:cNvSpPr>
              <a:spLocks/>
            </p:cNvSpPr>
            <p:nvPr/>
          </p:nvSpPr>
          <p:spPr bwMode="auto">
            <a:xfrm>
              <a:off x="5951538" y="2198688"/>
              <a:ext cx="69850" cy="392113"/>
            </a:xfrm>
            <a:custGeom>
              <a:avLst/>
              <a:gdLst>
                <a:gd name="T0" fmla="*/ 0 w 44"/>
                <a:gd name="T1" fmla="*/ 247 h 247"/>
                <a:gd name="T2" fmla="*/ 0 w 44"/>
                <a:gd name="T3" fmla="*/ 0 h 247"/>
                <a:gd name="T4" fmla="*/ 44 w 44"/>
                <a:gd name="T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47">
                  <a:moveTo>
                    <a:pt x="0" y="247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2" name="Rectangle 414"/>
            <p:cNvSpPr>
              <a:spLocks noChangeArrowheads="1"/>
            </p:cNvSpPr>
            <p:nvPr/>
          </p:nvSpPr>
          <p:spPr bwMode="auto">
            <a:xfrm>
              <a:off x="6122988" y="291862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env136503854</a:t>
              </a:r>
            </a:p>
          </p:txBody>
        </p:sp>
        <p:sp>
          <p:nvSpPr>
            <p:cNvPr id="603" name="Freeform 415"/>
            <p:cNvSpPr>
              <a:spLocks/>
            </p:cNvSpPr>
            <p:nvPr/>
          </p:nvSpPr>
          <p:spPr bwMode="auto">
            <a:xfrm>
              <a:off x="5951538" y="2597150"/>
              <a:ext cx="169862" cy="392113"/>
            </a:xfrm>
            <a:custGeom>
              <a:avLst/>
              <a:gdLst>
                <a:gd name="T0" fmla="*/ 0 w 107"/>
                <a:gd name="T1" fmla="*/ 0 h 247"/>
                <a:gd name="T2" fmla="*/ 0 w 107"/>
                <a:gd name="T3" fmla="*/ 247 h 247"/>
                <a:gd name="T4" fmla="*/ 107 w 107"/>
                <a:gd name="T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247">
                  <a:moveTo>
                    <a:pt x="0" y="0"/>
                  </a:moveTo>
                  <a:lnTo>
                    <a:pt x="0" y="247"/>
                  </a:lnTo>
                  <a:lnTo>
                    <a:pt x="107" y="247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4" name="Freeform 416"/>
            <p:cNvSpPr>
              <a:spLocks/>
            </p:cNvSpPr>
            <p:nvPr/>
          </p:nvSpPr>
          <p:spPr bwMode="auto">
            <a:xfrm>
              <a:off x="5665788" y="2593975"/>
              <a:ext cx="285750" cy="338138"/>
            </a:xfrm>
            <a:custGeom>
              <a:avLst/>
              <a:gdLst>
                <a:gd name="T0" fmla="*/ 0 w 180"/>
                <a:gd name="T1" fmla="*/ 213 h 213"/>
                <a:gd name="T2" fmla="*/ 0 w 180"/>
                <a:gd name="T3" fmla="*/ 0 h 213"/>
                <a:gd name="T4" fmla="*/ 180 w 180"/>
                <a:gd name="T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213">
                  <a:moveTo>
                    <a:pt x="0" y="213"/>
                  </a:moveTo>
                  <a:lnTo>
                    <a:pt x="0" y="0"/>
                  </a:lnTo>
                  <a:lnTo>
                    <a:pt x="180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5" name="Rectangle 417"/>
            <p:cNvSpPr>
              <a:spLocks noChangeArrowheads="1"/>
            </p:cNvSpPr>
            <p:nvPr/>
          </p:nvSpPr>
          <p:spPr bwMode="auto">
            <a:xfrm>
              <a:off x="6469063" y="3045622"/>
              <a:ext cx="9361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 310831219</a:t>
              </a:r>
            </a:p>
          </p:txBody>
        </p:sp>
        <p:sp>
          <p:nvSpPr>
            <p:cNvPr id="606" name="Freeform 418"/>
            <p:cNvSpPr>
              <a:spLocks/>
            </p:cNvSpPr>
            <p:nvPr/>
          </p:nvSpPr>
          <p:spPr bwMode="auto">
            <a:xfrm>
              <a:off x="5880100" y="3117850"/>
              <a:ext cx="587375" cy="155575"/>
            </a:xfrm>
            <a:custGeom>
              <a:avLst/>
              <a:gdLst>
                <a:gd name="T0" fmla="*/ 0 w 370"/>
                <a:gd name="T1" fmla="*/ 98 h 98"/>
                <a:gd name="T2" fmla="*/ 0 w 370"/>
                <a:gd name="T3" fmla="*/ 0 h 98"/>
                <a:gd name="T4" fmla="*/ 370 w 370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" h="98">
                  <a:moveTo>
                    <a:pt x="0" y="98"/>
                  </a:move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7" name="Rectangle 419"/>
            <p:cNvSpPr>
              <a:spLocks noChangeArrowheads="1"/>
            </p:cNvSpPr>
            <p:nvPr/>
          </p:nvSpPr>
          <p:spPr bwMode="auto">
            <a:xfrm>
              <a:off x="6232525" y="3174209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351737397</a:t>
              </a:r>
            </a:p>
          </p:txBody>
        </p:sp>
        <p:sp>
          <p:nvSpPr>
            <p:cNvPr id="3456" name="Freeform 420"/>
            <p:cNvSpPr>
              <a:spLocks/>
            </p:cNvSpPr>
            <p:nvPr/>
          </p:nvSpPr>
          <p:spPr bwMode="auto">
            <a:xfrm>
              <a:off x="6230938" y="3244850"/>
              <a:ext cx="0" cy="60325"/>
            </a:xfrm>
            <a:custGeom>
              <a:avLst/>
              <a:gdLst>
                <a:gd name="T0" fmla="*/ 38 h 38"/>
                <a:gd name="T1" fmla="*/ 0 h 38"/>
                <a:gd name="T2" fmla="*/ 0 h 3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">
                  <a:moveTo>
                    <a:pt x="0" y="3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57" name="Rectangle 421"/>
            <p:cNvSpPr>
              <a:spLocks noChangeArrowheads="1"/>
            </p:cNvSpPr>
            <p:nvPr/>
          </p:nvSpPr>
          <p:spPr bwMode="auto">
            <a:xfrm>
              <a:off x="6232525" y="3301209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311977626</a:t>
              </a:r>
            </a:p>
          </p:txBody>
        </p:sp>
        <p:sp>
          <p:nvSpPr>
            <p:cNvPr id="3458" name="Freeform 422"/>
            <p:cNvSpPr>
              <a:spLocks/>
            </p:cNvSpPr>
            <p:nvPr/>
          </p:nvSpPr>
          <p:spPr bwMode="auto">
            <a:xfrm>
              <a:off x="6230938" y="3311525"/>
              <a:ext cx="0" cy="60325"/>
            </a:xfrm>
            <a:custGeom>
              <a:avLst/>
              <a:gdLst>
                <a:gd name="T0" fmla="*/ 0 h 38"/>
                <a:gd name="T1" fmla="*/ 38 h 38"/>
                <a:gd name="T2" fmla="*/ 38 h 3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">
                  <a:moveTo>
                    <a:pt x="0" y="0"/>
                  </a:moveTo>
                  <a:lnTo>
                    <a:pt x="0" y="38"/>
                  </a:lnTo>
                  <a:lnTo>
                    <a:pt x="0" y="38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59" name="Freeform 423"/>
            <p:cNvSpPr>
              <a:spLocks/>
            </p:cNvSpPr>
            <p:nvPr/>
          </p:nvSpPr>
          <p:spPr bwMode="auto">
            <a:xfrm>
              <a:off x="6172200" y="3308350"/>
              <a:ext cx="58737" cy="125413"/>
            </a:xfrm>
            <a:custGeom>
              <a:avLst/>
              <a:gdLst>
                <a:gd name="T0" fmla="*/ 0 w 37"/>
                <a:gd name="T1" fmla="*/ 79 h 79"/>
                <a:gd name="T2" fmla="*/ 0 w 37"/>
                <a:gd name="T3" fmla="*/ 0 h 79"/>
                <a:gd name="T4" fmla="*/ 37 w 37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79">
                  <a:moveTo>
                    <a:pt x="0" y="79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60" name="Rectangle 424"/>
            <p:cNvSpPr>
              <a:spLocks noChangeArrowheads="1"/>
            </p:cNvSpPr>
            <p:nvPr/>
          </p:nvSpPr>
          <p:spPr bwMode="auto">
            <a:xfrm>
              <a:off x="6327775" y="3428209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350611299</a:t>
              </a:r>
            </a:p>
          </p:txBody>
        </p:sp>
        <p:sp>
          <p:nvSpPr>
            <p:cNvPr id="3461" name="Freeform 425"/>
            <p:cNvSpPr>
              <a:spLocks/>
            </p:cNvSpPr>
            <p:nvPr/>
          </p:nvSpPr>
          <p:spPr bwMode="auto">
            <a:xfrm>
              <a:off x="6265863" y="3500438"/>
              <a:ext cx="60325" cy="60325"/>
            </a:xfrm>
            <a:custGeom>
              <a:avLst/>
              <a:gdLst>
                <a:gd name="T0" fmla="*/ 0 w 38"/>
                <a:gd name="T1" fmla="*/ 38 h 38"/>
                <a:gd name="T2" fmla="*/ 0 w 38"/>
                <a:gd name="T3" fmla="*/ 0 h 38"/>
                <a:gd name="T4" fmla="*/ 38 w 38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8">
                  <a:moveTo>
                    <a:pt x="0" y="38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62" name="Rectangle 426"/>
            <p:cNvSpPr>
              <a:spLocks noChangeArrowheads="1"/>
            </p:cNvSpPr>
            <p:nvPr/>
          </p:nvSpPr>
          <p:spPr bwMode="auto">
            <a:xfrm>
              <a:off x="6291263" y="3556797"/>
              <a:ext cx="9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Moumou gene 261</a:t>
              </a:r>
            </a:p>
          </p:txBody>
        </p:sp>
        <p:sp>
          <p:nvSpPr>
            <p:cNvPr id="3463" name="Freeform 427"/>
            <p:cNvSpPr>
              <a:spLocks/>
            </p:cNvSpPr>
            <p:nvPr/>
          </p:nvSpPr>
          <p:spPr bwMode="auto">
            <a:xfrm>
              <a:off x="6265863" y="3565525"/>
              <a:ext cx="23812" cy="61913"/>
            </a:xfrm>
            <a:custGeom>
              <a:avLst/>
              <a:gdLst>
                <a:gd name="T0" fmla="*/ 0 w 15"/>
                <a:gd name="T1" fmla="*/ 0 h 39"/>
                <a:gd name="T2" fmla="*/ 0 w 15"/>
                <a:gd name="T3" fmla="*/ 39 h 39"/>
                <a:gd name="T4" fmla="*/ 15 w 15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9">
                  <a:moveTo>
                    <a:pt x="0" y="0"/>
                  </a:moveTo>
                  <a:lnTo>
                    <a:pt x="0" y="39"/>
                  </a:lnTo>
                  <a:lnTo>
                    <a:pt x="15" y="39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64" name="Freeform 428"/>
            <p:cNvSpPr>
              <a:spLocks/>
            </p:cNvSpPr>
            <p:nvPr/>
          </p:nvSpPr>
          <p:spPr bwMode="auto">
            <a:xfrm>
              <a:off x="6172200" y="3438525"/>
              <a:ext cx="93662" cy="125413"/>
            </a:xfrm>
            <a:custGeom>
              <a:avLst/>
              <a:gdLst>
                <a:gd name="T0" fmla="*/ 0 w 59"/>
                <a:gd name="T1" fmla="*/ 0 h 79"/>
                <a:gd name="T2" fmla="*/ 0 w 59"/>
                <a:gd name="T3" fmla="*/ 79 h 79"/>
                <a:gd name="T4" fmla="*/ 59 w 59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79">
                  <a:moveTo>
                    <a:pt x="0" y="0"/>
                  </a:moveTo>
                  <a:lnTo>
                    <a:pt x="0" y="79"/>
                  </a:lnTo>
                  <a:lnTo>
                    <a:pt x="59" y="79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65" name="Freeform 429"/>
            <p:cNvSpPr>
              <a:spLocks/>
            </p:cNvSpPr>
            <p:nvPr/>
          </p:nvSpPr>
          <p:spPr bwMode="auto">
            <a:xfrm>
              <a:off x="5880100" y="3279775"/>
              <a:ext cx="292100" cy="155575"/>
            </a:xfrm>
            <a:custGeom>
              <a:avLst/>
              <a:gdLst>
                <a:gd name="T0" fmla="*/ 0 w 184"/>
                <a:gd name="T1" fmla="*/ 0 h 98"/>
                <a:gd name="T2" fmla="*/ 0 w 184"/>
                <a:gd name="T3" fmla="*/ 98 h 98"/>
                <a:gd name="T4" fmla="*/ 184 w 184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98">
                  <a:moveTo>
                    <a:pt x="0" y="0"/>
                  </a:moveTo>
                  <a:lnTo>
                    <a:pt x="0" y="98"/>
                  </a:lnTo>
                  <a:lnTo>
                    <a:pt x="184" y="98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66" name="Freeform 430"/>
            <p:cNvSpPr>
              <a:spLocks/>
            </p:cNvSpPr>
            <p:nvPr/>
          </p:nvSpPr>
          <p:spPr bwMode="auto">
            <a:xfrm>
              <a:off x="5665788" y="2938463"/>
              <a:ext cx="214312" cy="338138"/>
            </a:xfrm>
            <a:custGeom>
              <a:avLst/>
              <a:gdLst>
                <a:gd name="T0" fmla="*/ 0 w 135"/>
                <a:gd name="T1" fmla="*/ 0 h 213"/>
                <a:gd name="T2" fmla="*/ 0 w 135"/>
                <a:gd name="T3" fmla="*/ 213 h 213"/>
                <a:gd name="T4" fmla="*/ 135 w 135"/>
                <a:gd name="T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213">
                  <a:moveTo>
                    <a:pt x="0" y="0"/>
                  </a:moveTo>
                  <a:lnTo>
                    <a:pt x="0" y="213"/>
                  </a:lnTo>
                  <a:lnTo>
                    <a:pt x="135" y="213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67" name="Freeform 431"/>
            <p:cNvSpPr>
              <a:spLocks/>
            </p:cNvSpPr>
            <p:nvPr/>
          </p:nvSpPr>
          <p:spPr bwMode="auto">
            <a:xfrm>
              <a:off x="5603875" y="2935288"/>
              <a:ext cx="61912" cy="800100"/>
            </a:xfrm>
            <a:custGeom>
              <a:avLst/>
              <a:gdLst>
                <a:gd name="T0" fmla="*/ 0 w 39"/>
                <a:gd name="T1" fmla="*/ 504 h 504"/>
                <a:gd name="T2" fmla="*/ 0 w 39"/>
                <a:gd name="T3" fmla="*/ 0 h 504"/>
                <a:gd name="T4" fmla="*/ 39 w 39"/>
                <a:gd name="T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4">
                  <a:moveTo>
                    <a:pt x="0" y="504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96" name="Rectangle 460"/>
            <p:cNvSpPr>
              <a:spLocks noChangeArrowheads="1"/>
            </p:cNvSpPr>
            <p:nvPr/>
          </p:nvSpPr>
          <p:spPr bwMode="auto">
            <a:xfrm>
              <a:off x="6052345" y="321151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7" name="Rectangle 461"/>
            <p:cNvSpPr>
              <a:spLocks noChangeArrowheads="1"/>
            </p:cNvSpPr>
            <p:nvPr/>
          </p:nvSpPr>
          <p:spPr bwMode="auto">
            <a:xfrm>
              <a:off x="6087269" y="356949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8" name="Rectangle 462"/>
            <p:cNvSpPr>
              <a:spLocks noChangeArrowheads="1"/>
            </p:cNvSpPr>
            <p:nvPr/>
          </p:nvSpPr>
          <p:spPr bwMode="auto">
            <a:xfrm>
              <a:off x="5996782" y="343773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9" name="Rectangle 463"/>
            <p:cNvSpPr>
              <a:spLocks noChangeArrowheads="1"/>
            </p:cNvSpPr>
            <p:nvPr/>
          </p:nvSpPr>
          <p:spPr bwMode="auto">
            <a:xfrm>
              <a:off x="5699125" y="328215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1" name="Rectangle 475"/>
            <p:cNvSpPr>
              <a:spLocks noChangeArrowheads="1"/>
            </p:cNvSpPr>
            <p:nvPr/>
          </p:nvSpPr>
          <p:spPr bwMode="auto">
            <a:xfrm>
              <a:off x="5850731" y="20970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2" name="Rectangle 476"/>
            <p:cNvSpPr>
              <a:spLocks noChangeArrowheads="1"/>
            </p:cNvSpPr>
            <p:nvPr/>
          </p:nvSpPr>
          <p:spPr bwMode="auto">
            <a:xfrm>
              <a:off x="5768975" y="24876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3" name="Rectangle 477"/>
            <p:cNvSpPr>
              <a:spLocks noChangeArrowheads="1"/>
            </p:cNvSpPr>
            <p:nvPr/>
          </p:nvSpPr>
          <p:spPr bwMode="auto">
            <a:xfrm>
              <a:off x="5489575" y="283130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29" name="Group 3528"/>
            <p:cNvGrpSpPr/>
            <p:nvPr/>
          </p:nvGrpSpPr>
          <p:grpSpPr>
            <a:xfrm>
              <a:off x="5621338" y="4490243"/>
              <a:ext cx="214312" cy="146616"/>
              <a:chOff x="5773738" y="5054600"/>
              <a:chExt cx="214312" cy="146616"/>
            </a:xfrm>
          </p:grpSpPr>
          <p:sp>
            <p:nvSpPr>
              <p:cNvPr id="3522" name="Line 486"/>
              <p:cNvSpPr>
                <a:spLocks noChangeShapeType="1"/>
              </p:cNvSpPr>
              <p:nvPr/>
            </p:nvSpPr>
            <p:spPr bwMode="auto">
              <a:xfrm>
                <a:off x="5773738" y="5076825"/>
                <a:ext cx="214312" cy="0"/>
              </a:xfrm>
              <a:prstGeom prst="line">
                <a:avLst/>
              </a:prstGeom>
              <a:noFill/>
              <a:ln w="2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523" name="Line 487"/>
              <p:cNvSpPr>
                <a:spLocks noChangeShapeType="1"/>
              </p:cNvSpPr>
              <p:nvPr/>
            </p:nvSpPr>
            <p:spPr bwMode="auto">
              <a:xfrm>
                <a:off x="5773738" y="5054600"/>
                <a:ext cx="0" cy="42863"/>
              </a:xfrm>
              <a:prstGeom prst="line">
                <a:avLst/>
              </a:prstGeom>
              <a:noFill/>
              <a:ln w="2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524" name="Line 488"/>
              <p:cNvSpPr>
                <a:spLocks noChangeShapeType="1"/>
              </p:cNvSpPr>
              <p:nvPr/>
            </p:nvSpPr>
            <p:spPr bwMode="auto">
              <a:xfrm>
                <a:off x="5988050" y="5054600"/>
                <a:ext cx="0" cy="42863"/>
              </a:xfrm>
              <a:prstGeom prst="line">
                <a:avLst/>
              </a:prstGeom>
              <a:noFill/>
              <a:ln w="2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525" name="Rectangle 489"/>
              <p:cNvSpPr>
                <a:spLocks noChangeArrowheads="1"/>
              </p:cNvSpPr>
              <p:nvPr/>
            </p:nvSpPr>
            <p:spPr bwMode="auto">
              <a:xfrm>
                <a:off x="5818981" y="5093494"/>
                <a:ext cx="12503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528" name="Group 3527"/>
            <p:cNvGrpSpPr/>
            <p:nvPr/>
          </p:nvGrpSpPr>
          <p:grpSpPr>
            <a:xfrm>
              <a:off x="5603875" y="3299665"/>
              <a:ext cx="2702682" cy="1125316"/>
              <a:chOff x="5603875" y="3690149"/>
              <a:chExt cx="2702682" cy="1125316"/>
            </a:xfrm>
          </p:grpSpPr>
          <p:sp>
            <p:nvSpPr>
              <p:cNvPr id="3490" name="Freeform 454"/>
              <p:cNvSpPr>
                <a:spLocks/>
              </p:cNvSpPr>
              <p:nvPr/>
            </p:nvSpPr>
            <p:spPr bwMode="auto">
              <a:xfrm>
                <a:off x="5641975" y="4273550"/>
                <a:ext cx="77787" cy="263525"/>
              </a:xfrm>
              <a:custGeom>
                <a:avLst/>
                <a:gdLst>
                  <a:gd name="T0" fmla="*/ 0 w 49"/>
                  <a:gd name="T1" fmla="*/ 166 h 166"/>
                  <a:gd name="T2" fmla="*/ 0 w 49"/>
                  <a:gd name="T3" fmla="*/ 0 h 166"/>
                  <a:gd name="T4" fmla="*/ 49 w 49"/>
                  <a:gd name="T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166">
                    <a:moveTo>
                      <a:pt x="0" y="166"/>
                    </a:moveTo>
                    <a:lnTo>
                      <a:pt x="0" y="0"/>
                    </a:lnTo>
                    <a:lnTo>
                      <a:pt x="49" y="0"/>
                    </a:lnTo>
                  </a:path>
                </a:pathLst>
              </a:custGeom>
              <a:noFill/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491" name="Rectangle 455"/>
              <p:cNvSpPr>
                <a:spLocks noChangeArrowheads="1"/>
              </p:cNvSpPr>
              <p:nvPr/>
            </p:nvSpPr>
            <p:spPr bwMode="auto">
              <a:xfrm>
                <a:off x="6510338" y="4637894"/>
                <a:ext cx="609141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Eukaryotes</a:t>
                </a:r>
              </a:p>
            </p:txBody>
          </p:sp>
          <p:sp>
            <p:nvSpPr>
              <p:cNvPr id="3492" name="Freeform 456"/>
              <p:cNvSpPr>
                <a:spLocks/>
              </p:cNvSpPr>
              <p:nvPr/>
            </p:nvSpPr>
            <p:spPr bwMode="auto">
              <a:xfrm>
                <a:off x="6003925" y="4604556"/>
                <a:ext cx="504825" cy="180975"/>
              </a:xfrm>
              <a:custGeom>
                <a:avLst/>
                <a:gdLst>
                  <a:gd name="T0" fmla="*/ 0 w 318"/>
                  <a:gd name="T1" fmla="*/ 58 h 114"/>
                  <a:gd name="T2" fmla="*/ 0 w 318"/>
                  <a:gd name="T3" fmla="*/ 56 h 114"/>
                  <a:gd name="T4" fmla="*/ 318 w 318"/>
                  <a:gd name="T5" fmla="*/ 0 h 114"/>
                  <a:gd name="T6" fmla="*/ 318 w 318"/>
                  <a:gd name="T7" fmla="*/ 114 h 114"/>
                  <a:gd name="T8" fmla="*/ 0 w 318"/>
                  <a:gd name="T9" fmla="*/ 5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114">
                    <a:moveTo>
                      <a:pt x="0" y="58"/>
                    </a:moveTo>
                    <a:lnTo>
                      <a:pt x="0" y="56"/>
                    </a:lnTo>
                    <a:lnTo>
                      <a:pt x="318" y="0"/>
                    </a:lnTo>
                    <a:lnTo>
                      <a:pt x="318" y="114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493" name="Line 457"/>
              <p:cNvSpPr>
                <a:spLocks noChangeShapeType="1"/>
              </p:cNvSpPr>
              <p:nvPr/>
            </p:nvSpPr>
            <p:spPr bwMode="auto">
              <a:xfrm>
                <a:off x="5643563" y="4695043"/>
                <a:ext cx="358775" cy="0"/>
              </a:xfrm>
              <a:prstGeom prst="line">
                <a:avLst/>
              </a:prstGeom>
              <a:noFill/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494" name="Line 458"/>
              <p:cNvSpPr>
                <a:spLocks noChangeShapeType="1"/>
              </p:cNvSpPr>
              <p:nvPr/>
            </p:nvSpPr>
            <p:spPr bwMode="auto">
              <a:xfrm>
                <a:off x="5641975" y="4429931"/>
                <a:ext cx="0" cy="265113"/>
              </a:xfrm>
              <a:prstGeom prst="line">
                <a:avLst/>
              </a:prstGeom>
              <a:noFill/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495" name="Freeform 459"/>
              <p:cNvSpPr>
                <a:spLocks/>
              </p:cNvSpPr>
              <p:nvPr/>
            </p:nvSpPr>
            <p:spPr bwMode="auto">
              <a:xfrm>
                <a:off x="5603875" y="3690149"/>
                <a:ext cx="38100" cy="800100"/>
              </a:xfrm>
              <a:custGeom>
                <a:avLst/>
                <a:gdLst>
                  <a:gd name="T0" fmla="*/ 0 w 24"/>
                  <a:gd name="T1" fmla="*/ 0 h 504"/>
                  <a:gd name="T2" fmla="*/ 0 w 24"/>
                  <a:gd name="T3" fmla="*/ 504 h 504"/>
                  <a:gd name="T4" fmla="*/ 24 w 24"/>
                  <a:gd name="T5" fmla="*/ 504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04">
                    <a:moveTo>
                      <a:pt x="0" y="0"/>
                    </a:moveTo>
                    <a:lnTo>
                      <a:pt x="0" y="504"/>
                    </a:lnTo>
                    <a:lnTo>
                      <a:pt x="24" y="504"/>
                    </a:lnTo>
                  </a:path>
                </a:pathLst>
              </a:custGeom>
              <a:noFill/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514" name="Rectangle 478"/>
              <p:cNvSpPr>
                <a:spLocks noChangeArrowheads="1"/>
              </p:cNvSpPr>
              <p:nvPr/>
            </p:nvSpPr>
            <p:spPr bwMode="auto">
              <a:xfrm>
                <a:off x="5926138" y="470774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527" name="Group 3526"/>
              <p:cNvGrpSpPr/>
              <p:nvPr/>
            </p:nvGrpSpPr>
            <p:grpSpPr>
              <a:xfrm>
                <a:off x="5722144" y="4064003"/>
                <a:ext cx="2584413" cy="539519"/>
                <a:chOff x="5722144" y="4064003"/>
                <a:chExt cx="2584413" cy="539519"/>
              </a:xfrm>
            </p:grpSpPr>
            <p:sp>
              <p:nvSpPr>
                <p:cNvPr id="3476" name="Rectangle 440"/>
                <p:cNvSpPr>
                  <a:spLocks noChangeArrowheads="1"/>
                </p:cNvSpPr>
                <p:nvPr/>
              </p:nvSpPr>
              <p:spPr bwMode="auto">
                <a:xfrm>
                  <a:off x="6915150" y="4064003"/>
                  <a:ext cx="1391407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kumimoji="0" lang="en-US" sz="9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Lausannevirus</a:t>
                  </a: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327409752</a:t>
                  </a:r>
                </a:p>
              </p:txBody>
            </p:sp>
            <p:sp>
              <p:nvSpPr>
                <p:cNvPr id="3477" name="Freeform 441"/>
                <p:cNvSpPr>
                  <a:spLocks/>
                </p:cNvSpPr>
                <p:nvPr/>
              </p:nvSpPr>
              <p:spPr bwMode="auto">
                <a:xfrm>
                  <a:off x="6759575" y="4137025"/>
                  <a:ext cx="152400" cy="61913"/>
                </a:xfrm>
                <a:custGeom>
                  <a:avLst/>
                  <a:gdLst>
                    <a:gd name="T0" fmla="*/ 0 w 96"/>
                    <a:gd name="T1" fmla="*/ 39 h 39"/>
                    <a:gd name="T2" fmla="*/ 0 w 96"/>
                    <a:gd name="T3" fmla="*/ 0 h 39"/>
                    <a:gd name="T4" fmla="*/ 96 w 96"/>
                    <a:gd name="T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6" h="39">
                      <a:moveTo>
                        <a:pt x="0" y="39"/>
                      </a:moveTo>
                      <a:lnTo>
                        <a:pt x="0" y="0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3478" name="Rectangle 442"/>
                <p:cNvSpPr>
                  <a:spLocks noChangeArrowheads="1"/>
                </p:cNvSpPr>
                <p:nvPr/>
              </p:nvSpPr>
              <p:spPr bwMode="auto">
                <a:xfrm>
                  <a:off x="6826250" y="4191003"/>
                  <a:ext cx="1346522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kumimoji="0" lang="en-US" sz="9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Marseillevirus</a:t>
                  </a: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284504239</a:t>
                  </a:r>
                </a:p>
              </p:txBody>
            </p:sp>
            <p:sp>
              <p:nvSpPr>
                <p:cNvPr id="3479" name="Freeform 443"/>
                <p:cNvSpPr>
                  <a:spLocks/>
                </p:cNvSpPr>
                <p:nvPr/>
              </p:nvSpPr>
              <p:spPr bwMode="auto">
                <a:xfrm>
                  <a:off x="6759575" y="4203700"/>
                  <a:ext cx="65087" cy="61913"/>
                </a:xfrm>
                <a:custGeom>
                  <a:avLst/>
                  <a:gdLst>
                    <a:gd name="T0" fmla="*/ 0 w 41"/>
                    <a:gd name="T1" fmla="*/ 0 h 39"/>
                    <a:gd name="T2" fmla="*/ 0 w 41"/>
                    <a:gd name="T3" fmla="*/ 39 h 39"/>
                    <a:gd name="T4" fmla="*/ 41 w 41"/>
                    <a:gd name="T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41" y="39"/>
                      </a:lnTo>
                    </a:path>
                  </a:pathLst>
                </a:custGeom>
                <a:noFill/>
                <a:ln w="2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3480" name="Freeform 444"/>
                <p:cNvSpPr>
                  <a:spLocks/>
                </p:cNvSpPr>
                <p:nvPr/>
              </p:nvSpPr>
              <p:spPr bwMode="auto">
                <a:xfrm flipV="1">
                  <a:off x="5722144" y="4200525"/>
                  <a:ext cx="1037431" cy="171450"/>
                </a:xfrm>
                <a:custGeom>
                  <a:avLst/>
                  <a:gdLst>
                    <a:gd name="T0" fmla="*/ 0 w 593"/>
                    <a:gd name="T1" fmla="*/ 0 h 88"/>
                    <a:gd name="T2" fmla="*/ 0 w 593"/>
                    <a:gd name="T3" fmla="*/ 88 h 88"/>
                    <a:gd name="T4" fmla="*/ 593 w 593"/>
                    <a:gd name="T5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93" h="88">
                      <a:moveTo>
                        <a:pt x="0" y="0"/>
                      </a:moveTo>
                      <a:lnTo>
                        <a:pt x="0" y="88"/>
                      </a:lnTo>
                      <a:lnTo>
                        <a:pt x="593" y="88"/>
                      </a:lnTo>
                    </a:path>
                  </a:pathLst>
                </a:custGeom>
                <a:noFill/>
                <a:ln w="2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3489" name="Freeform 453"/>
                <p:cNvSpPr>
                  <a:spLocks/>
                </p:cNvSpPr>
                <p:nvPr/>
              </p:nvSpPr>
              <p:spPr bwMode="auto">
                <a:xfrm>
                  <a:off x="5722144" y="4270376"/>
                  <a:ext cx="727075" cy="212725"/>
                </a:xfrm>
                <a:custGeom>
                  <a:avLst/>
                  <a:gdLst>
                    <a:gd name="T0" fmla="*/ 0 w 458"/>
                    <a:gd name="T1" fmla="*/ 0 h 134"/>
                    <a:gd name="T2" fmla="*/ 0 w 458"/>
                    <a:gd name="T3" fmla="*/ 134 h 134"/>
                    <a:gd name="T4" fmla="*/ 458 w 458"/>
                    <a:gd name="T5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8" h="134">
                      <a:moveTo>
                        <a:pt x="0" y="0"/>
                      </a:moveTo>
                      <a:lnTo>
                        <a:pt x="0" y="134"/>
                      </a:lnTo>
                      <a:lnTo>
                        <a:pt x="458" y="134"/>
                      </a:lnTo>
                    </a:path>
                  </a:pathLst>
                </a:custGeom>
                <a:noFill/>
                <a:ln w="2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3515" name="Rectangle 479"/>
                <p:cNvSpPr>
                  <a:spLocks noChangeArrowheads="1"/>
                </p:cNvSpPr>
                <p:nvPr/>
              </p:nvSpPr>
              <p:spPr bwMode="auto">
                <a:xfrm>
                  <a:off x="6572251" y="4196556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1.00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0" name="Rectangle 484"/>
                <p:cNvSpPr>
                  <a:spLocks noChangeArrowheads="1"/>
                </p:cNvSpPr>
                <p:nvPr/>
              </p:nvSpPr>
              <p:spPr bwMode="auto">
                <a:xfrm>
                  <a:off x="6307138" y="4495800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1.00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1" name="Rectangle 485"/>
                <p:cNvSpPr>
                  <a:spLocks noChangeArrowheads="1"/>
                </p:cNvSpPr>
                <p:nvPr/>
              </p:nvSpPr>
              <p:spPr bwMode="auto">
                <a:xfrm>
                  <a:off x="5729288" y="4214813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0.54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526" name="Group 3525"/>
                <p:cNvGrpSpPr/>
                <p:nvPr/>
              </p:nvGrpSpPr>
              <p:grpSpPr>
                <a:xfrm>
                  <a:off x="5722938" y="4285205"/>
                  <a:ext cx="1530730" cy="195514"/>
                  <a:chOff x="5818188" y="3856580"/>
                  <a:chExt cx="1530730" cy="195514"/>
                </a:xfrm>
              </p:grpSpPr>
              <p:sp>
                <p:nvSpPr>
                  <p:cNvPr id="3475" name="Freeform 439"/>
                  <p:cNvSpPr>
                    <a:spLocks/>
                  </p:cNvSpPr>
                  <p:nvPr/>
                </p:nvSpPr>
                <p:spPr bwMode="auto">
                  <a:xfrm>
                    <a:off x="5818188" y="3912394"/>
                    <a:ext cx="630237" cy="139700"/>
                  </a:xfrm>
                  <a:custGeom>
                    <a:avLst/>
                    <a:gdLst>
                      <a:gd name="T0" fmla="*/ 0 w 397"/>
                      <a:gd name="T1" fmla="*/ 88 h 88"/>
                      <a:gd name="T2" fmla="*/ 0 w 397"/>
                      <a:gd name="T3" fmla="*/ 0 h 88"/>
                      <a:gd name="T4" fmla="*/ 397 w 397"/>
                      <a:gd name="T5" fmla="*/ 0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7" h="88">
                        <a:moveTo>
                          <a:pt x="0" y="88"/>
                        </a:moveTo>
                        <a:lnTo>
                          <a:pt x="0" y="0"/>
                        </a:lnTo>
                        <a:lnTo>
                          <a:pt x="397" y="0"/>
                        </a:lnTo>
                      </a:path>
                    </a:pathLst>
                  </a:custGeom>
                  <a:noFill/>
                  <a:ln w="2" cap="sq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3517" name="Rectangle 481"/>
                  <p:cNvSpPr>
                    <a:spLocks noChangeArrowheads="1"/>
                  </p:cNvSpPr>
                  <p:nvPr/>
                </p:nvSpPr>
                <p:spPr bwMode="auto">
                  <a:xfrm>
                    <a:off x="6298407" y="3906044"/>
                    <a:ext cx="174728" cy="1077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S Sans Serif"/>
                        <a:cs typeface="Arial" pitchFamily="34" charset="0"/>
                      </a:rPr>
                      <a:t>0.99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12" name="Rectangle 327"/>
                  <p:cNvSpPr>
                    <a:spLocks noChangeArrowheads="1"/>
                  </p:cNvSpPr>
                  <p:nvPr/>
                </p:nvSpPr>
                <p:spPr bwMode="auto">
                  <a:xfrm>
                    <a:off x="6560241" y="3856580"/>
                    <a:ext cx="788677" cy="1384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kumimoji="0" lang="en-US" sz="9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Prasinoviruses</a:t>
                    </a:r>
                    <a:endPara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713" name="Freeform 328"/>
                  <p:cNvSpPr>
                    <a:spLocks/>
                  </p:cNvSpPr>
                  <p:nvPr/>
                </p:nvSpPr>
                <p:spPr bwMode="auto">
                  <a:xfrm>
                    <a:off x="6450419" y="3877340"/>
                    <a:ext cx="113413" cy="70883"/>
                  </a:xfrm>
                  <a:custGeom>
                    <a:avLst/>
                    <a:gdLst>
                      <a:gd name="T0" fmla="*/ 0 w 53"/>
                      <a:gd name="T1" fmla="*/ 47 h 93"/>
                      <a:gd name="T2" fmla="*/ 0 w 53"/>
                      <a:gd name="T3" fmla="*/ 46 h 93"/>
                      <a:gd name="T4" fmla="*/ 53 w 53"/>
                      <a:gd name="T5" fmla="*/ 0 h 93"/>
                      <a:gd name="T6" fmla="*/ 53 w 53"/>
                      <a:gd name="T7" fmla="*/ 93 h 93"/>
                      <a:gd name="T8" fmla="*/ 0 w 53"/>
                      <a:gd name="T9" fmla="*/ 47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3" h="93">
                        <a:moveTo>
                          <a:pt x="0" y="47"/>
                        </a:moveTo>
                        <a:lnTo>
                          <a:pt x="0" y="46"/>
                        </a:lnTo>
                        <a:lnTo>
                          <a:pt x="53" y="0"/>
                        </a:lnTo>
                        <a:lnTo>
                          <a:pt x="53" y="93"/>
                        </a:lnTo>
                        <a:lnTo>
                          <a:pt x="0" y="4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2" cap="sq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</p:grpSp>
            <p:sp>
              <p:nvSpPr>
                <p:cNvPr id="714" name="Rectangle 327"/>
                <p:cNvSpPr>
                  <a:spLocks noChangeArrowheads="1"/>
                </p:cNvSpPr>
                <p:nvPr/>
              </p:nvSpPr>
              <p:spPr bwMode="auto">
                <a:xfrm>
                  <a:off x="6613403" y="4417670"/>
                  <a:ext cx="737381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kumimoji="0" lang="en-US" sz="900" b="0" i="0" u="none" strike="noStrike" cap="none" normalizeH="0" baseline="0" dirty="0" err="1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Chloroviruses</a:t>
                  </a:r>
                  <a:endPara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5" name="Freeform 328"/>
                <p:cNvSpPr>
                  <a:spLocks/>
                </p:cNvSpPr>
                <p:nvPr/>
              </p:nvSpPr>
              <p:spPr bwMode="auto">
                <a:xfrm>
                  <a:off x="6450419" y="4447954"/>
                  <a:ext cx="166576" cy="67339"/>
                </a:xfrm>
                <a:custGeom>
                  <a:avLst/>
                  <a:gdLst>
                    <a:gd name="T0" fmla="*/ 0 w 53"/>
                    <a:gd name="T1" fmla="*/ 47 h 93"/>
                    <a:gd name="T2" fmla="*/ 0 w 53"/>
                    <a:gd name="T3" fmla="*/ 46 h 93"/>
                    <a:gd name="T4" fmla="*/ 53 w 53"/>
                    <a:gd name="T5" fmla="*/ 0 h 93"/>
                    <a:gd name="T6" fmla="*/ 53 w 53"/>
                    <a:gd name="T7" fmla="*/ 93 h 93"/>
                    <a:gd name="T8" fmla="*/ 0 w 53"/>
                    <a:gd name="T9" fmla="*/ 47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93">
                      <a:moveTo>
                        <a:pt x="0" y="47"/>
                      </a:moveTo>
                      <a:lnTo>
                        <a:pt x="0" y="46"/>
                      </a:lnTo>
                      <a:lnTo>
                        <a:pt x="53" y="0"/>
                      </a:lnTo>
                      <a:lnTo>
                        <a:pt x="53" y="93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2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</p:grpSp>
        </p:grpSp>
        <p:sp>
          <p:nvSpPr>
            <p:cNvPr id="719" name="Rectangle 463"/>
            <p:cNvSpPr>
              <a:spLocks noChangeArrowheads="1"/>
            </p:cNvSpPr>
            <p:nvPr/>
          </p:nvSpPr>
          <p:spPr bwMode="auto">
            <a:xfrm>
              <a:off x="6072981" y="279876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32" name="Group 3531"/>
          <p:cNvGrpSpPr/>
          <p:nvPr/>
        </p:nvGrpSpPr>
        <p:grpSpPr>
          <a:xfrm>
            <a:off x="1243028" y="1654956"/>
            <a:ext cx="3443864" cy="3102395"/>
            <a:chOff x="1243028" y="1807616"/>
            <a:chExt cx="3443864" cy="3102395"/>
          </a:xfrm>
        </p:grpSpPr>
        <p:sp>
          <p:nvSpPr>
            <p:cNvPr id="3328" name="Rectangle 270"/>
            <p:cNvSpPr>
              <a:spLocks noChangeArrowheads="1"/>
            </p:cNvSpPr>
            <p:nvPr/>
          </p:nvSpPr>
          <p:spPr bwMode="auto">
            <a:xfrm>
              <a:off x="2428678" y="1807616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OLPV2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322511047</a:t>
              </a:r>
            </a:p>
          </p:txBody>
        </p:sp>
        <p:sp>
          <p:nvSpPr>
            <p:cNvPr id="3329" name="Freeform 271"/>
            <p:cNvSpPr>
              <a:spLocks/>
            </p:cNvSpPr>
            <p:nvPr/>
          </p:nvSpPr>
          <p:spPr bwMode="auto">
            <a:xfrm>
              <a:off x="2381773" y="1874895"/>
              <a:ext cx="44299" cy="62955"/>
            </a:xfrm>
            <a:custGeom>
              <a:avLst/>
              <a:gdLst>
                <a:gd name="T0" fmla="*/ 0 w 34"/>
                <a:gd name="T1" fmla="*/ 42 h 42"/>
                <a:gd name="T2" fmla="*/ 0 w 34"/>
                <a:gd name="T3" fmla="*/ 0 h 42"/>
                <a:gd name="T4" fmla="*/ 34 w 3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42">
                  <a:moveTo>
                    <a:pt x="0" y="42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30" name="Rectangle 272"/>
            <p:cNvSpPr>
              <a:spLocks noChangeArrowheads="1"/>
            </p:cNvSpPr>
            <p:nvPr/>
          </p:nvSpPr>
          <p:spPr bwMode="auto">
            <a:xfrm>
              <a:off x="2424769" y="1936523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OLPV1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322510623</a:t>
              </a:r>
            </a:p>
          </p:txBody>
        </p:sp>
        <p:sp>
          <p:nvSpPr>
            <p:cNvPr id="3331" name="Freeform 273"/>
            <p:cNvSpPr>
              <a:spLocks/>
            </p:cNvSpPr>
            <p:nvPr/>
          </p:nvSpPr>
          <p:spPr bwMode="auto">
            <a:xfrm>
              <a:off x="2381773" y="1942346"/>
              <a:ext cx="39087" cy="62955"/>
            </a:xfrm>
            <a:custGeom>
              <a:avLst/>
              <a:gdLst>
                <a:gd name="T0" fmla="*/ 0 w 30"/>
                <a:gd name="T1" fmla="*/ 0 h 42"/>
                <a:gd name="T2" fmla="*/ 0 w 30"/>
                <a:gd name="T3" fmla="*/ 42 h 42"/>
                <a:gd name="T4" fmla="*/ 30 w 30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2">
                  <a:moveTo>
                    <a:pt x="0" y="0"/>
                  </a:moveTo>
                  <a:lnTo>
                    <a:pt x="0" y="42"/>
                  </a:lnTo>
                  <a:lnTo>
                    <a:pt x="30" y="42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32" name="Freeform 274"/>
            <p:cNvSpPr>
              <a:spLocks/>
            </p:cNvSpPr>
            <p:nvPr/>
          </p:nvSpPr>
          <p:spPr bwMode="auto">
            <a:xfrm>
              <a:off x="2218909" y="1939348"/>
              <a:ext cx="162864" cy="176873"/>
            </a:xfrm>
            <a:custGeom>
              <a:avLst/>
              <a:gdLst>
                <a:gd name="T0" fmla="*/ 0 w 125"/>
                <a:gd name="T1" fmla="*/ 118 h 118"/>
                <a:gd name="T2" fmla="*/ 0 w 125"/>
                <a:gd name="T3" fmla="*/ 0 h 118"/>
                <a:gd name="T4" fmla="*/ 125 w 125"/>
                <a:gd name="T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118">
                  <a:moveTo>
                    <a:pt x="0" y="118"/>
                  </a:moveTo>
                  <a:lnTo>
                    <a:pt x="0" y="0"/>
                  </a:lnTo>
                  <a:lnTo>
                    <a:pt x="12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33" name="Rectangle 275"/>
            <p:cNvSpPr>
              <a:spLocks noChangeArrowheads="1"/>
            </p:cNvSpPr>
            <p:nvPr/>
          </p:nvSpPr>
          <p:spPr bwMode="auto">
            <a:xfrm>
              <a:off x="2403922" y="2066929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Phaglob357289693</a:t>
              </a:r>
            </a:p>
          </p:txBody>
        </p:sp>
        <p:sp>
          <p:nvSpPr>
            <p:cNvPr id="3334" name="Freeform 276"/>
            <p:cNvSpPr>
              <a:spLocks/>
            </p:cNvSpPr>
            <p:nvPr/>
          </p:nvSpPr>
          <p:spPr bwMode="auto">
            <a:xfrm>
              <a:off x="2272328" y="2134208"/>
              <a:ext cx="128988" cy="62955"/>
            </a:xfrm>
            <a:custGeom>
              <a:avLst/>
              <a:gdLst>
                <a:gd name="T0" fmla="*/ 0 w 99"/>
                <a:gd name="T1" fmla="*/ 42 h 42"/>
                <a:gd name="T2" fmla="*/ 0 w 99"/>
                <a:gd name="T3" fmla="*/ 0 h 42"/>
                <a:gd name="T4" fmla="*/ 99 w 99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42">
                  <a:moveTo>
                    <a:pt x="0" y="42"/>
                  </a:moveTo>
                  <a:lnTo>
                    <a:pt x="0" y="0"/>
                  </a:lnTo>
                  <a:lnTo>
                    <a:pt x="9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35" name="Rectangle 277"/>
            <p:cNvSpPr>
              <a:spLocks noChangeArrowheads="1"/>
            </p:cNvSpPr>
            <p:nvPr/>
          </p:nvSpPr>
          <p:spPr bwMode="auto">
            <a:xfrm>
              <a:off x="2444313" y="219583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env143757353</a:t>
              </a:r>
            </a:p>
          </p:txBody>
        </p:sp>
        <p:sp>
          <p:nvSpPr>
            <p:cNvPr id="3336" name="Freeform 278"/>
            <p:cNvSpPr>
              <a:spLocks/>
            </p:cNvSpPr>
            <p:nvPr/>
          </p:nvSpPr>
          <p:spPr bwMode="auto">
            <a:xfrm>
              <a:off x="2272328" y="2201660"/>
              <a:ext cx="169379" cy="62955"/>
            </a:xfrm>
            <a:custGeom>
              <a:avLst/>
              <a:gdLst>
                <a:gd name="T0" fmla="*/ 0 w 130"/>
                <a:gd name="T1" fmla="*/ 0 h 42"/>
                <a:gd name="T2" fmla="*/ 0 w 130"/>
                <a:gd name="T3" fmla="*/ 42 h 42"/>
                <a:gd name="T4" fmla="*/ 130 w 130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42">
                  <a:moveTo>
                    <a:pt x="0" y="0"/>
                  </a:moveTo>
                  <a:lnTo>
                    <a:pt x="0" y="42"/>
                  </a:lnTo>
                  <a:lnTo>
                    <a:pt x="130" y="42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37" name="Freeform 279"/>
            <p:cNvSpPr>
              <a:spLocks/>
            </p:cNvSpPr>
            <p:nvPr/>
          </p:nvSpPr>
          <p:spPr bwMode="auto">
            <a:xfrm>
              <a:off x="2251482" y="2198662"/>
              <a:ext cx="20847" cy="97430"/>
            </a:xfrm>
            <a:custGeom>
              <a:avLst/>
              <a:gdLst>
                <a:gd name="T0" fmla="*/ 0 w 16"/>
                <a:gd name="T1" fmla="*/ 65 h 65"/>
                <a:gd name="T2" fmla="*/ 0 w 16"/>
                <a:gd name="T3" fmla="*/ 0 h 65"/>
                <a:gd name="T4" fmla="*/ 16 w 16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5">
                  <a:moveTo>
                    <a:pt x="0" y="65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0" name="Freeform 281"/>
            <p:cNvSpPr>
              <a:spLocks/>
            </p:cNvSpPr>
            <p:nvPr/>
          </p:nvSpPr>
          <p:spPr bwMode="auto">
            <a:xfrm>
              <a:off x="2277540" y="2372537"/>
              <a:ext cx="168076" cy="53961"/>
            </a:xfrm>
            <a:custGeom>
              <a:avLst/>
              <a:gdLst>
                <a:gd name="T0" fmla="*/ 0 w 129"/>
                <a:gd name="T1" fmla="*/ 19 h 36"/>
                <a:gd name="T2" fmla="*/ 0 w 129"/>
                <a:gd name="T3" fmla="*/ 17 h 36"/>
                <a:gd name="T4" fmla="*/ 129 w 129"/>
                <a:gd name="T5" fmla="*/ 0 h 36"/>
                <a:gd name="T6" fmla="*/ 129 w 129"/>
                <a:gd name="T7" fmla="*/ 36 h 36"/>
                <a:gd name="T8" fmla="*/ 0 w 129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6">
                  <a:moveTo>
                    <a:pt x="0" y="19"/>
                  </a:moveTo>
                  <a:lnTo>
                    <a:pt x="0" y="17"/>
                  </a:lnTo>
                  <a:lnTo>
                    <a:pt x="129" y="0"/>
                  </a:lnTo>
                  <a:lnTo>
                    <a:pt x="129" y="3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1" name="Line 282"/>
            <p:cNvSpPr>
              <a:spLocks noChangeShapeType="1"/>
            </p:cNvSpPr>
            <p:nvPr/>
          </p:nvSpPr>
          <p:spPr bwMode="auto">
            <a:xfrm>
              <a:off x="2255390" y="2399517"/>
              <a:ext cx="19544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2" name="Line 283"/>
            <p:cNvSpPr>
              <a:spLocks noChangeShapeType="1"/>
            </p:cNvSpPr>
            <p:nvPr/>
          </p:nvSpPr>
          <p:spPr bwMode="auto">
            <a:xfrm>
              <a:off x="2251482" y="2302087"/>
              <a:ext cx="0" cy="9743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3" name="Freeform 284"/>
            <p:cNvSpPr>
              <a:spLocks/>
            </p:cNvSpPr>
            <p:nvPr/>
          </p:nvSpPr>
          <p:spPr bwMode="auto">
            <a:xfrm>
              <a:off x="2218909" y="2122217"/>
              <a:ext cx="32573" cy="176873"/>
            </a:xfrm>
            <a:custGeom>
              <a:avLst/>
              <a:gdLst>
                <a:gd name="T0" fmla="*/ 0 w 25"/>
                <a:gd name="T1" fmla="*/ 0 h 118"/>
                <a:gd name="T2" fmla="*/ 0 w 25"/>
                <a:gd name="T3" fmla="*/ 118 h 118"/>
                <a:gd name="T4" fmla="*/ 25 w 25"/>
                <a:gd name="T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18">
                  <a:moveTo>
                    <a:pt x="0" y="0"/>
                  </a:moveTo>
                  <a:lnTo>
                    <a:pt x="0" y="118"/>
                  </a:lnTo>
                  <a:lnTo>
                    <a:pt x="25" y="11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4" name="Freeform 285"/>
            <p:cNvSpPr>
              <a:spLocks/>
            </p:cNvSpPr>
            <p:nvPr/>
          </p:nvSpPr>
          <p:spPr bwMode="auto">
            <a:xfrm>
              <a:off x="1964841" y="2119219"/>
              <a:ext cx="254068" cy="233832"/>
            </a:xfrm>
            <a:custGeom>
              <a:avLst/>
              <a:gdLst>
                <a:gd name="T0" fmla="*/ 0 w 195"/>
                <a:gd name="T1" fmla="*/ 156 h 156"/>
                <a:gd name="T2" fmla="*/ 0 w 195"/>
                <a:gd name="T3" fmla="*/ 0 h 156"/>
                <a:gd name="T4" fmla="*/ 195 w 195"/>
                <a:gd name="T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156">
                  <a:moveTo>
                    <a:pt x="0" y="156"/>
                  </a:moveTo>
                  <a:lnTo>
                    <a:pt x="0" y="0"/>
                  </a:lnTo>
                  <a:lnTo>
                    <a:pt x="19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6" name="Freeform 287"/>
            <p:cNvSpPr>
              <a:spLocks/>
            </p:cNvSpPr>
            <p:nvPr/>
          </p:nvSpPr>
          <p:spPr bwMode="auto">
            <a:xfrm>
              <a:off x="1980476" y="2474463"/>
              <a:ext cx="373936" cy="238329"/>
            </a:xfrm>
            <a:custGeom>
              <a:avLst/>
              <a:gdLst>
                <a:gd name="T0" fmla="*/ 0 w 287"/>
                <a:gd name="T1" fmla="*/ 80 h 159"/>
                <a:gd name="T2" fmla="*/ 0 w 287"/>
                <a:gd name="T3" fmla="*/ 79 h 159"/>
                <a:gd name="T4" fmla="*/ 287 w 287"/>
                <a:gd name="T5" fmla="*/ 0 h 159"/>
                <a:gd name="T6" fmla="*/ 287 w 287"/>
                <a:gd name="T7" fmla="*/ 159 h 159"/>
                <a:gd name="T8" fmla="*/ 0 w 287"/>
                <a:gd name="T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159">
                  <a:moveTo>
                    <a:pt x="0" y="80"/>
                  </a:moveTo>
                  <a:lnTo>
                    <a:pt x="0" y="79"/>
                  </a:lnTo>
                  <a:lnTo>
                    <a:pt x="287" y="0"/>
                  </a:lnTo>
                  <a:lnTo>
                    <a:pt x="287" y="159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7" name="Line 288"/>
            <p:cNvSpPr>
              <a:spLocks noChangeShapeType="1"/>
            </p:cNvSpPr>
            <p:nvPr/>
          </p:nvSpPr>
          <p:spPr bwMode="auto">
            <a:xfrm>
              <a:off x="1967447" y="2594377"/>
              <a:ext cx="10423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8" name="Line 289"/>
            <p:cNvSpPr>
              <a:spLocks noChangeShapeType="1"/>
            </p:cNvSpPr>
            <p:nvPr/>
          </p:nvSpPr>
          <p:spPr bwMode="auto">
            <a:xfrm>
              <a:off x="1964841" y="2359046"/>
              <a:ext cx="0" cy="235331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49" name="Freeform 290"/>
            <p:cNvSpPr>
              <a:spLocks/>
            </p:cNvSpPr>
            <p:nvPr/>
          </p:nvSpPr>
          <p:spPr bwMode="auto">
            <a:xfrm>
              <a:off x="1930965" y="2356049"/>
              <a:ext cx="33876" cy="242825"/>
            </a:xfrm>
            <a:custGeom>
              <a:avLst/>
              <a:gdLst>
                <a:gd name="T0" fmla="*/ 0 w 26"/>
                <a:gd name="T1" fmla="*/ 162 h 162"/>
                <a:gd name="T2" fmla="*/ 0 w 26"/>
                <a:gd name="T3" fmla="*/ 0 h 162"/>
                <a:gd name="T4" fmla="*/ 26 w 26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62">
                  <a:moveTo>
                    <a:pt x="0" y="162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50" name="Rectangle 291"/>
            <p:cNvSpPr>
              <a:spLocks noChangeArrowheads="1"/>
            </p:cNvSpPr>
            <p:nvPr/>
          </p:nvSpPr>
          <p:spPr bwMode="auto">
            <a:xfrm>
              <a:off x="2540232" y="2714464"/>
              <a:ext cx="90409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 310831331</a:t>
              </a:r>
            </a:p>
          </p:txBody>
        </p:sp>
        <p:sp>
          <p:nvSpPr>
            <p:cNvPr id="3351" name="Freeform 292"/>
            <p:cNvSpPr>
              <a:spLocks/>
            </p:cNvSpPr>
            <p:nvPr/>
          </p:nvSpPr>
          <p:spPr bwMode="auto">
            <a:xfrm>
              <a:off x="2026078" y="2783241"/>
              <a:ext cx="492501" cy="61456"/>
            </a:xfrm>
            <a:custGeom>
              <a:avLst/>
              <a:gdLst>
                <a:gd name="T0" fmla="*/ 0 w 378"/>
                <a:gd name="T1" fmla="*/ 41 h 41"/>
                <a:gd name="T2" fmla="*/ 0 w 378"/>
                <a:gd name="T3" fmla="*/ 0 h 41"/>
                <a:gd name="T4" fmla="*/ 378 w 378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8" h="41">
                  <a:moveTo>
                    <a:pt x="0" y="41"/>
                  </a:moveTo>
                  <a:lnTo>
                    <a:pt x="0" y="0"/>
                  </a:lnTo>
                  <a:lnTo>
                    <a:pt x="378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52" name="Rectangle 293"/>
            <p:cNvSpPr>
              <a:spLocks noChangeArrowheads="1"/>
            </p:cNvSpPr>
            <p:nvPr/>
          </p:nvSpPr>
          <p:spPr bwMode="auto">
            <a:xfrm>
              <a:off x="2562878" y="2844870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env143357324</a:t>
              </a:r>
            </a:p>
          </p:txBody>
        </p:sp>
        <p:sp>
          <p:nvSpPr>
            <p:cNvPr id="3353" name="Freeform 294"/>
            <p:cNvSpPr>
              <a:spLocks/>
            </p:cNvSpPr>
            <p:nvPr/>
          </p:nvSpPr>
          <p:spPr bwMode="auto">
            <a:xfrm>
              <a:off x="2026078" y="2850693"/>
              <a:ext cx="534194" cy="61456"/>
            </a:xfrm>
            <a:custGeom>
              <a:avLst/>
              <a:gdLst>
                <a:gd name="T0" fmla="*/ 0 w 410"/>
                <a:gd name="T1" fmla="*/ 0 h 41"/>
                <a:gd name="T2" fmla="*/ 0 w 410"/>
                <a:gd name="T3" fmla="*/ 41 h 41"/>
                <a:gd name="T4" fmla="*/ 410 w 410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0" h="41">
                  <a:moveTo>
                    <a:pt x="0" y="0"/>
                  </a:moveTo>
                  <a:lnTo>
                    <a:pt x="0" y="41"/>
                  </a:lnTo>
                  <a:lnTo>
                    <a:pt x="410" y="41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54" name="Freeform 295"/>
            <p:cNvSpPr>
              <a:spLocks/>
            </p:cNvSpPr>
            <p:nvPr/>
          </p:nvSpPr>
          <p:spPr bwMode="auto">
            <a:xfrm>
              <a:off x="1930965" y="2604870"/>
              <a:ext cx="95113" cy="242825"/>
            </a:xfrm>
            <a:custGeom>
              <a:avLst/>
              <a:gdLst>
                <a:gd name="T0" fmla="*/ 0 w 73"/>
                <a:gd name="T1" fmla="*/ 0 h 162"/>
                <a:gd name="T2" fmla="*/ 0 w 73"/>
                <a:gd name="T3" fmla="*/ 162 h 162"/>
                <a:gd name="T4" fmla="*/ 73 w 73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2">
                  <a:moveTo>
                    <a:pt x="0" y="0"/>
                  </a:moveTo>
                  <a:lnTo>
                    <a:pt x="0" y="162"/>
                  </a:lnTo>
                  <a:lnTo>
                    <a:pt x="73" y="162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55" name="Freeform 296"/>
            <p:cNvSpPr>
              <a:spLocks/>
            </p:cNvSpPr>
            <p:nvPr/>
          </p:nvSpPr>
          <p:spPr bwMode="auto">
            <a:xfrm>
              <a:off x="1899695" y="2601872"/>
              <a:ext cx="31270" cy="319270"/>
            </a:xfrm>
            <a:custGeom>
              <a:avLst/>
              <a:gdLst>
                <a:gd name="T0" fmla="*/ 0 w 24"/>
                <a:gd name="T1" fmla="*/ 213 h 213"/>
                <a:gd name="T2" fmla="*/ 0 w 24"/>
                <a:gd name="T3" fmla="*/ 0 h 213"/>
                <a:gd name="T4" fmla="*/ 24 w 24"/>
                <a:gd name="T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13">
                  <a:moveTo>
                    <a:pt x="0" y="213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56" name="Rectangle 297"/>
            <p:cNvSpPr>
              <a:spLocks noChangeArrowheads="1"/>
            </p:cNvSpPr>
            <p:nvPr/>
          </p:nvSpPr>
          <p:spPr bwMode="auto">
            <a:xfrm>
              <a:off x="2312719" y="297377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env136482830</a:t>
              </a:r>
            </a:p>
          </p:txBody>
        </p:sp>
        <p:sp>
          <p:nvSpPr>
            <p:cNvPr id="3357" name="Freeform 298"/>
            <p:cNvSpPr>
              <a:spLocks/>
            </p:cNvSpPr>
            <p:nvPr/>
          </p:nvSpPr>
          <p:spPr bwMode="auto">
            <a:xfrm>
              <a:off x="1998717" y="3042555"/>
              <a:ext cx="311396" cy="199357"/>
            </a:xfrm>
            <a:custGeom>
              <a:avLst/>
              <a:gdLst>
                <a:gd name="T0" fmla="*/ 0 w 239"/>
                <a:gd name="T1" fmla="*/ 133 h 133"/>
                <a:gd name="T2" fmla="*/ 0 w 239"/>
                <a:gd name="T3" fmla="*/ 0 h 133"/>
                <a:gd name="T4" fmla="*/ 239 w 239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" h="133">
                  <a:moveTo>
                    <a:pt x="0" y="133"/>
                  </a:moveTo>
                  <a:lnTo>
                    <a:pt x="0" y="0"/>
                  </a:lnTo>
                  <a:lnTo>
                    <a:pt x="239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58" name="Rectangle 299"/>
            <p:cNvSpPr>
              <a:spLocks noChangeArrowheads="1"/>
            </p:cNvSpPr>
            <p:nvPr/>
          </p:nvSpPr>
          <p:spPr bwMode="auto">
            <a:xfrm>
              <a:off x="2439101" y="3104183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351737579</a:t>
              </a:r>
            </a:p>
          </p:txBody>
        </p:sp>
        <p:sp>
          <p:nvSpPr>
            <p:cNvPr id="3359" name="Freeform 300"/>
            <p:cNvSpPr>
              <a:spLocks/>
            </p:cNvSpPr>
            <p:nvPr/>
          </p:nvSpPr>
          <p:spPr bwMode="auto">
            <a:xfrm>
              <a:off x="2388287" y="3171462"/>
              <a:ext cx="48208" cy="62955"/>
            </a:xfrm>
            <a:custGeom>
              <a:avLst/>
              <a:gdLst>
                <a:gd name="T0" fmla="*/ 0 w 37"/>
                <a:gd name="T1" fmla="*/ 42 h 42"/>
                <a:gd name="T2" fmla="*/ 0 w 37"/>
                <a:gd name="T3" fmla="*/ 0 h 42"/>
                <a:gd name="T4" fmla="*/ 37 w 37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2">
                  <a:moveTo>
                    <a:pt x="0" y="42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60" name="Rectangle 301"/>
            <p:cNvSpPr>
              <a:spLocks noChangeArrowheads="1"/>
            </p:cNvSpPr>
            <p:nvPr/>
          </p:nvSpPr>
          <p:spPr bwMode="auto">
            <a:xfrm>
              <a:off x="2392196" y="3233091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Mimivirus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311977813</a:t>
              </a:r>
            </a:p>
          </p:txBody>
        </p:sp>
        <p:sp>
          <p:nvSpPr>
            <p:cNvPr id="3361" name="Freeform 302"/>
            <p:cNvSpPr>
              <a:spLocks/>
            </p:cNvSpPr>
            <p:nvPr/>
          </p:nvSpPr>
          <p:spPr bwMode="auto">
            <a:xfrm>
              <a:off x="2388287" y="3238913"/>
              <a:ext cx="0" cy="62955"/>
            </a:xfrm>
            <a:custGeom>
              <a:avLst/>
              <a:gdLst>
                <a:gd name="T0" fmla="*/ 0 h 42"/>
                <a:gd name="T1" fmla="*/ 42 h 42"/>
                <a:gd name="T2" fmla="*/ 42 h 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2">
                  <a:moveTo>
                    <a:pt x="0" y="0"/>
                  </a:moveTo>
                  <a:lnTo>
                    <a:pt x="0" y="42"/>
                  </a:lnTo>
                  <a:lnTo>
                    <a:pt x="0" y="42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62" name="Freeform 303"/>
            <p:cNvSpPr>
              <a:spLocks/>
            </p:cNvSpPr>
            <p:nvPr/>
          </p:nvSpPr>
          <p:spPr bwMode="auto">
            <a:xfrm>
              <a:off x="2302295" y="3235916"/>
              <a:ext cx="85992" cy="95931"/>
            </a:xfrm>
            <a:custGeom>
              <a:avLst/>
              <a:gdLst>
                <a:gd name="T0" fmla="*/ 0 w 66"/>
                <a:gd name="T1" fmla="*/ 64 h 64"/>
                <a:gd name="T2" fmla="*/ 0 w 66"/>
                <a:gd name="T3" fmla="*/ 0 h 64"/>
                <a:gd name="T4" fmla="*/ 66 w 66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64">
                  <a:moveTo>
                    <a:pt x="0" y="64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63" name="Rectangle 304"/>
            <p:cNvSpPr>
              <a:spLocks noChangeArrowheads="1"/>
            </p:cNvSpPr>
            <p:nvPr/>
          </p:nvSpPr>
          <p:spPr bwMode="auto">
            <a:xfrm>
              <a:off x="2332262" y="3363497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Megavirus</a:t>
              </a:r>
              <a:r>
                <a:rPr lang="en-US" sz="9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363540453</a:t>
              </a:r>
            </a:p>
          </p:txBody>
        </p:sp>
        <p:sp>
          <p:nvSpPr>
            <p:cNvPr id="3364" name="Freeform 305"/>
            <p:cNvSpPr>
              <a:spLocks/>
            </p:cNvSpPr>
            <p:nvPr/>
          </p:nvSpPr>
          <p:spPr bwMode="auto">
            <a:xfrm>
              <a:off x="2302295" y="3336343"/>
              <a:ext cx="26058" cy="94432"/>
            </a:xfrm>
            <a:custGeom>
              <a:avLst/>
              <a:gdLst>
                <a:gd name="T0" fmla="*/ 0 w 20"/>
                <a:gd name="T1" fmla="*/ 0 h 63"/>
                <a:gd name="T2" fmla="*/ 0 w 20"/>
                <a:gd name="T3" fmla="*/ 63 h 63"/>
                <a:gd name="T4" fmla="*/ 20 w 20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3">
                  <a:moveTo>
                    <a:pt x="0" y="0"/>
                  </a:moveTo>
                  <a:lnTo>
                    <a:pt x="0" y="63"/>
                  </a:lnTo>
                  <a:lnTo>
                    <a:pt x="20" y="6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65" name="Freeform 306"/>
            <p:cNvSpPr>
              <a:spLocks/>
            </p:cNvSpPr>
            <p:nvPr/>
          </p:nvSpPr>
          <p:spPr bwMode="auto">
            <a:xfrm>
              <a:off x="2282752" y="3333346"/>
              <a:ext cx="19544" cy="110920"/>
            </a:xfrm>
            <a:custGeom>
              <a:avLst/>
              <a:gdLst>
                <a:gd name="T0" fmla="*/ 0 w 15"/>
                <a:gd name="T1" fmla="*/ 74 h 74"/>
                <a:gd name="T2" fmla="*/ 0 w 15"/>
                <a:gd name="T3" fmla="*/ 0 h 74"/>
                <a:gd name="T4" fmla="*/ 15 w 15"/>
                <a:gd name="T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74">
                  <a:moveTo>
                    <a:pt x="0" y="74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66" name="Rectangle 307"/>
            <p:cNvSpPr>
              <a:spLocks noChangeArrowheads="1"/>
            </p:cNvSpPr>
            <p:nvPr/>
          </p:nvSpPr>
          <p:spPr bwMode="auto">
            <a:xfrm>
              <a:off x="2302295" y="3492404"/>
              <a:ext cx="9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Moumou</a:t>
              </a:r>
              <a:r>
                <a:rPr kumimoji="0" lang="en-US" sz="900" b="0" i="0" u="none" strike="noStrike" cap="none" normalizeH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gene 374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7" name="Freeform 308"/>
            <p:cNvSpPr>
              <a:spLocks/>
            </p:cNvSpPr>
            <p:nvPr/>
          </p:nvSpPr>
          <p:spPr bwMode="auto">
            <a:xfrm>
              <a:off x="2282752" y="3450261"/>
              <a:ext cx="16938" cy="110920"/>
            </a:xfrm>
            <a:custGeom>
              <a:avLst/>
              <a:gdLst>
                <a:gd name="T0" fmla="*/ 0 w 13"/>
                <a:gd name="T1" fmla="*/ 0 h 74"/>
                <a:gd name="T2" fmla="*/ 0 w 13"/>
                <a:gd name="T3" fmla="*/ 74 h 74"/>
                <a:gd name="T4" fmla="*/ 13 w 13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4">
                  <a:moveTo>
                    <a:pt x="0" y="0"/>
                  </a:moveTo>
                  <a:lnTo>
                    <a:pt x="0" y="74"/>
                  </a:lnTo>
                  <a:lnTo>
                    <a:pt x="13" y="74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68" name="Freeform 309"/>
            <p:cNvSpPr>
              <a:spLocks/>
            </p:cNvSpPr>
            <p:nvPr/>
          </p:nvSpPr>
          <p:spPr bwMode="auto">
            <a:xfrm>
              <a:off x="1998717" y="3247907"/>
              <a:ext cx="284035" cy="199357"/>
            </a:xfrm>
            <a:custGeom>
              <a:avLst/>
              <a:gdLst>
                <a:gd name="T0" fmla="*/ 0 w 218"/>
                <a:gd name="T1" fmla="*/ 0 h 133"/>
                <a:gd name="T2" fmla="*/ 0 w 218"/>
                <a:gd name="T3" fmla="*/ 133 h 133"/>
                <a:gd name="T4" fmla="*/ 218 w 218"/>
                <a:gd name="T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33">
                  <a:moveTo>
                    <a:pt x="0" y="0"/>
                  </a:moveTo>
                  <a:lnTo>
                    <a:pt x="0" y="133"/>
                  </a:lnTo>
                  <a:lnTo>
                    <a:pt x="218" y="13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69" name="Freeform 310"/>
            <p:cNvSpPr>
              <a:spLocks/>
            </p:cNvSpPr>
            <p:nvPr/>
          </p:nvSpPr>
          <p:spPr bwMode="auto">
            <a:xfrm>
              <a:off x="1899695" y="2925639"/>
              <a:ext cx="99021" cy="319270"/>
            </a:xfrm>
            <a:custGeom>
              <a:avLst/>
              <a:gdLst>
                <a:gd name="T0" fmla="*/ 0 w 76"/>
                <a:gd name="T1" fmla="*/ 0 h 213"/>
                <a:gd name="T2" fmla="*/ 0 w 76"/>
                <a:gd name="T3" fmla="*/ 213 h 213"/>
                <a:gd name="T4" fmla="*/ 76 w 76"/>
                <a:gd name="T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213">
                  <a:moveTo>
                    <a:pt x="0" y="0"/>
                  </a:moveTo>
                  <a:lnTo>
                    <a:pt x="0" y="213"/>
                  </a:lnTo>
                  <a:lnTo>
                    <a:pt x="76" y="213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70" name="Freeform 311"/>
            <p:cNvSpPr>
              <a:spLocks/>
            </p:cNvSpPr>
            <p:nvPr/>
          </p:nvSpPr>
          <p:spPr bwMode="auto">
            <a:xfrm>
              <a:off x="1764506" y="2922641"/>
              <a:ext cx="135189" cy="436186"/>
            </a:xfrm>
            <a:custGeom>
              <a:avLst/>
              <a:gdLst>
                <a:gd name="T0" fmla="*/ 0 w 53"/>
                <a:gd name="T1" fmla="*/ 291 h 291"/>
                <a:gd name="T2" fmla="*/ 0 w 53"/>
                <a:gd name="T3" fmla="*/ 0 h 291"/>
                <a:gd name="T4" fmla="*/ 53 w 53"/>
                <a:gd name="T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291">
                  <a:moveTo>
                    <a:pt x="0" y="291"/>
                  </a:moveTo>
                  <a:lnTo>
                    <a:pt x="0" y="0"/>
                  </a:lnTo>
                  <a:lnTo>
                    <a:pt x="53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71" name="Rectangle 312"/>
            <p:cNvSpPr>
              <a:spLocks noChangeArrowheads="1"/>
            </p:cNvSpPr>
            <p:nvPr/>
          </p:nvSpPr>
          <p:spPr bwMode="auto">
            <a:xfrm>
              <a:off x="2413043" y="3630305"/>
              <a:ext cx="7373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Chloroviruses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2" name="Freeform 313"/>
            <p:cNvSpPr>
              <a:spLocks/>
            </p:cNvSpPr>
            <p:nvPr/>
          </p:nvSpPr>
          <p:spPr bwMode="auto">
            <a:xfrm>
              <a:off x="2277540" y="3679596"/>
              <a:ext cx="132897" cy="32976"/>
            </a:xfrm>
            <a:custGeom>
              <a:avLst/>
              <a:gdLst>
                <a:gd name="T0" fmla="*/ 0 w 102"/>
                <a:gd name="T1" fmla="*/ 12 h 22"/>
                <a:gd name="T2" fmla="*/ 0 w 102"/>
                <a:gd name="T3" fmla="*/ 10 h 22"/>
                <a:gd name="T4" fmla="*/ 102 w 102"/>
                <a:gd name="T5" fmla="*/ 0 h 22"/>
                <a:gd name="T6" fmla="*/ 102 w 102"/>
                <a:gd name="T7" fmla="*/ 22 h 22"/>
                <a:gd name="T8" fmla="*/ 0 w 102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22">
                  <a:moveTo>
                    <a:pt x="0" y="12"/>
                  </a:moveTo>
                  <a:lnTo>
                    <a:pt x="0" y="10"/>
                  </a:lnTo>
                  <a:lnTo>
                    <a:pt x="102" y="0"/>
                  </a:lnTo>
                  <a:lnTo>
                    <a:pt x="102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73" name="Line 314"/>
            <p:cNvSpPr>
              <a:spLocks noChangeShapeType="1"/>
            </p:cNvSpPr>
            <p:nvPr/>
          </p:nvSpPr>
          <p:spPr bwMode="auto">
            <a:xfrm>
              <a:off x="1907513" y="3696085"/>
              <a:ext cx="367421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74" name="Rectangle 315"/>
            <p:cNvSpPr>
              <a:spLocks noChangeArrowheads="1"/>
            </p:cNvSpPr>
            <p:nvPr/>
          </p:nvSpPr>
          <p:spPr bwMode="auto">
            <a:xfrm>
              <a:off x="2922481" y="3769704"/>
              <a:ext cx="8143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Coccolithovirus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5" name="Freeform 316"/>
            <p:cNvSpPr>
              <a:spLocks/>
            </p:cNvSpPr>
            <p:nvPr/>
          </p:nvSpPr>
          <p:spPr bwMode="auto">
            <a:xfrm>
              <a:off x="2407831" y="3814499"/>
              <a:ext cx="510741" cy="43469"/>
            </a:xfrm>
            <a:custGeom>
              <a:avLst/>
              <a:gdLst>
                <a:gd name="T0" fmla="*/ 0 w 392"/>
                <a:gd name="T1" fmla="*/ 15 h 29"/>
                <a:gd name="T2" fmla="*/ 0 w 392"/>
                <a:gd name="T3" fmla="*/ 14 h 29"/>
                <a:gd name="T4" fmla="*/ 392 w 392"/>
                <a:gd name="T5" fmla="*/ 0 h 29"/>
                <a:gd name="T6" fmla="*/ 392 w 392"/>
                <a:gd name="T7" fmla="*/ 29 h 29"/>
                <a:gd name="T8" fmla="*/ 0 w 392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29">
                  <a:moveTo>
                    <a:pt x="0" y="15"/>
                  </a:moveTo>
                  <a:lnTo>
                    <a:pt x="0" y="14"/>
                  </a:lnTo>
                  <a:lnTo>
                    <a:pt x="392" y="0"/>
                  </a:lnTo>
                  <a:lnTo>
                    <a:pt x="392" y="2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76" name="Line 317"/>
            <p:cNvSpPr>
              <a:spLocks noChangeShapeType="1"/>
            </p:cNvSpPr>
            <p:nvPr/>
          </p:nvSpPr>
          <p:spPr bwMode="auto">
            <a:xfrm>
              <a:off x="2016958" y="3836983"/>
              <a:ext cx="386965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77" name="Rectangle 318"/>
            <p:cNvSpPr>
              <a:spLocks noChangeArrowheads="1"/>
            </p:cNvSpPr>
            <p:nvPr/>
          </p:nvSpPr>
          <p:spPr bwMode="auto">
            <a:xfrm>
              <a:off x="2746588" y="3910603"/>
              <a:ext cx="7309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Phaeoviruses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8" name="Freeform 319"/>
            <p:cNvSpPr>
              <a:spLocks/>
            </p:cNvSpPr>
            <p:nvPr/>
          </p:nvSpPr>
          <p:spPr bwMode="auto">
            <a:xfrm>
              <a:off x="2476885" y="3959895"/>
              <a:ext cx="267097" cy="32976"/>
            </a:xfrm>
            <a:custGeom>
              <a:avLst/>
              <a:gdLst>
                <a:gd name="T0" fmla="*/ 0 w 205"/>
                <a:gd name="T1" fmla="*/ 12 h 22"/>
                <a:gd name="T2" fmla="*/ 0 w 205"/>
                <a:gd name="T3" fmla="*/ 10 h 22"/>
                <a:gd name="T4" fmla="*/ 205 w 205"/>
                <a:gd name="T5" fmla="*/ 0 h 22"/>
                <a:gd name="T6" fmla="*/ 205 w 205"/>
                <a:gd name="T7" fmla="*/ 22 h 22"/>
                <a:gd name="T8" fmla="*/ 0 w 205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">
                  <a:moveTo>
                    <a:pt x="0" y="12"/>
                  </a:moveTo>
                  <a:lnTo>
                    <a:pt x="0" y="10"/>
                  </a:lnTo>
                  <a:lnTo>
                    <a:pt x="205" y="0"/>
                  </a:lnTo>
                  <a:lnTo>
                    <a:pt x="205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79" name="Line 320"/>
            <p:cNvSpPr>
              <a:spLocks noChangeShapeType="1"/>
            </p:cNvSpPr>
            <p:nvPr/>
          </p:nvSpPr>
          <p:spPr bwMode="auto">
            <a:xfrm>
              <a:off x="2016958" y="3976383"/>
              <a:ext cx="457322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0" name="Line 321"/>
            <p:cNvSpPr>
              <a:spLocks noChangeShapeType="1"/>
            </p:cNvSpPr>
            <p:nvPr/>
          </p:nvSpPr>
          <p:spPr bwMode="auto">
            <a:xfrm>
              <a:off x="2014352" y="3836983"/>
              <a:ext cx="0" cy="67451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1" name="Line 322"/>
            <p:cNvSpPr>
              <a:spLocks noChangeShapeType="1"/>
            </p:cNvSpPr>
            <p:nvPr/>
          </p:nvSpPr>
          <p:spPr bwMode="auto">
            <a:xfrm>
              <a:off x="2014352" y="3908931"/>
              <a:ext cx="0" cy="67451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2" name="Freeform 323"/>
            <p:cNvSpPr>
              <a:spLocks/>
            </p:cNvSpPr>
            <p:nvPr/>
          </p:nvSpPr>
          <p:spPr bwMode="auto">
            <a:xfrm>
              <a:off x="1904907" y="3804007"/>
              <a:ext cx="109445" cy="101927"/>
            </a:xfrm>
            <a:custGeom>
              <a:avLst/>
              <a:gdLst>
                <a:gd name="T0" fmla="*/ 0 w 84"/>
                <a:gd name="T1" fmla="*/ 0 h 68"/>
                <a:gd name="T2" fmla="*/ 0 w 84"/>
                <a:gd name="T3" fmla="*/ 68 h 68"/>
                <a:gd name="T4" fmla="*/ 84 w 84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68">
                  <a:moveTo>
                    <a:pt x="0" y="0"/>
                  </a:moveTo>
                  <a:lnTo>
                    <a:pt x="0" y="68"/>
                  </a:lnTo>
                  <a:lnTo>
                    <a:pt x="84" y="68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3" name="Line 324"/>
            <p:cNvSpPr>
              <a:spLocks noChangeShapeType="1"/>
            </p:cNvSpPr>
            <p:nvPr/>
          </p:nvSpPr>
          <p:spPr bwMode="auto">
            <a:xfrm>
              <a:off x="1904907" y="3696085"/>
              <a:ext cx="0" cy="101927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4" name="Freeform 325"/>
            <p:cNvSpPr>
              <a:spLocks/>
            </p:cNvSpPr>
            <p:nvPr/>
          </p:nvSpPr>
          <p:spPr bwMode="auto">
            <a:xfrm>
              <a:off x="1764506" y="3364823"/>
              <a:ext cx="140401" cy="436186"/>
            </a:xfrm>
            <a:custGeom>
              <a:avLst/>
              <a:gdLst>
                <a:gd name="T0" fmla="*/ 0 w 57"/>
                <a:gd name="T1" fmla="*/ 0 h 291"/>
                <a:gd name="T2" fmla="*/ 0 w 57"/>
                <a:gd name="T3" fmla="*/ 291 h 291"/>
                <a:gd name="T4" fmla="*/ 57 w 57"/>
                <a:gd name="T5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291">
                  <a:moveTo>
                    <a:pt x="0" y="0"/>
                  </a:moveTo>
                  <a:lnTo>
                    <a:pt x="0" y="291"/>
                  </a:lnTo>
                  <a:lnTo>
                    <a:pt x="57" y="291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6" name="Rectangle 327"/>
            <p:cNvSpPr>
              <a:spLocks noChangeArrowheads="1"/>
            </p:cNvSpPr>
            <p:nvPr/>
          </p:nvSpPr>
          <p:spPr bwMode="auto">
            <a:xfrm>
              <a:off x="2013049" y="4053618"/>
              <a:ext cx="7886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Prasinoviruses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7" name="Freeform 328"/>
            <p:cNvSpPr>
              <a:spLocks/>
            </p:cNvSpPr>
            <p:nvPr/>
          </p:nvSpPr>
          <p:spPr bwMode="auto">
            <a:xfrm>
              <a:off x="1940086" y="4052828"/>
              <a:ext cx="69054" cy="139400"/>
            </a:xfrm>
            <a:custGeom>
              <a:avLst/>
              <a:gdLst>
                <a:gd name="T0" fmla="*/ 0 w 53"/>
                <a:gd name="T1" fmla="*/ 47 h 93"/>
                <a:gd name="T2" fmla="*/ 0 w 53"/>
                <a:gd name="T3" fmla="*/ 46 h 93"/>
                <a:gd name="T4" fmla="*/ 53 w 53"/>
                <a:gd name="T5" fmla="*/ 0 h 93"/>
                <a:gd name="T6" fmla="*/ 53 w 53"/>
                <a:gd name="T7" fmla="*/ 93 h 93"/>
                <a:gd name="T8" fmla="*/ 0 w 53"/>
                <a:gd name="T9" fmla="*/ 4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3">
                  <a:moveTo>
                    <a:pt x="0" y="47"/>
                  </a:moveTo>
                  <a:lnTo>
                    <a:pt x="0" y="46"/>
                  </a:lnTo>
                  <a:lnTo>
                    <a:pt x="53" y="0"/>
                  </a:lnTo>
                  <a:lnTo>
                    <a:pt x="53" y="9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8" name="Line 329"/>
            <p:cNvSpPr>
              <a:spLocks noChangeShapeType="1"/>
            </p:cNvSpPr>
            <p:nvPr/>
          </p:nvSpPr>
          <p:spPr bwMode="auto">
            <a:xfrm>
              <a:off x="1769404" y="4123277"/>
              <a:ext cx="168076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89" name="Line 330"/>
            <p:cNvSpPr>
              <a:spLocks noChangeShapeType="1"/>
            </p:cNvSpPr>
            <p:nvPr/>
          </p:nvSpPr>
          <p:spPr bwMode="auto">
            <a:xfrm>
              <a:off x="1765496" y="3744050"/>
              <a:ext cx="0" cy="379227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90" name="Freeform 331"/>
            <p:cNvSpPr>
              <a:spLocks/>
            </p:cNvSpPr>
            <p:nvPr/>
          </p:nvSpPr>
          <p:spPr bwMode="auto">
            <a:xfrm>
              <a:off x="1243028" y="3741052"/>
              <a:ext cx="522468" cy="340255"/>
            </a:xfrm>
            <a:custGeom>
              <a:avLst/>
              <a:gdLst>
                <a:gd name="T0" fmla="*/ 0 w 401"/>
                <a:gd name="T1" fmla="*/ 227 h 227"/>
                <a:gd name="T2" fmla="*/ 0 w 401"/>
                <a:gd name="T3" fmla="*/ 0 h 227"/>
                <a:gd name="T4" fmla="*/ 401 w 401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1" h="227">
                  <a:moveTo>
                    <a:pt x="0" y="227"/>
                  </a:moveTo>
                  <a:lnTo>
                    <a:pt x="0" y="0"/>
                  </a:lnTo>
                  <a:lnTo>
                    <a:pt x="401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91" name="Rectangle 332"/>
            <p:cNvSpPr>
              <a:spLocks noChangeArrowheads="1"/>
            </p:cNvSpPr>
            <p:nvPr/>
          </p:nvSpPr>
          <p:spPr bwMode="auto">
            <a:xfrm>
              <a:off x="2320444" y="4193017"/>
              <a:ext cx="13144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Marseillevirus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284504354</a:t>
              </a:r>
            </a:p>
          </p:txBody>
        </p:sp>
        <p:sp>
          <p:nvSpPr>
            <p:cNvPr id="3392" name="Freeform 333"/>
            <p:cNvSpPr>
              <a:spLocks/>
            </p:cNvSpPr>
            <p:nvPr/>
          </p:nvSpPr>
          <p:spPr bwMode="auto">
            <a:xfrm>
              <a:off x="2242361" y="4262677"/>
              <a:ext cx="46905" cy="62955"/>
            </a:xfrm>
            <a:custGeom>
              <a:avLst/>
              <a:gdLst>
                <a:gd name="T0" fmla="*/ 0 w 36"/>
                <a:gd name="T1" fmla="*/ 42 h 42"/>
                <a:gd name="T2" fmla="*/ 0 w 36"/>
                <a:gd name="T3" fmla="*/ 0 h 42"/>
                <a:gd name="T4" fmla="*/ 36 w 36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93" name="Rectangle 334"/>
            <p:cNvSpPr>
              <a:spLocks noChangeArrowheads="1"/>
            </p:cNvSpPr>
            <p:nvPr/>
          </p:nvSpPr>
          <p:spPr bwMode="auto">
            <a:xfrm>
              <a:off x="2396013" y="4321925"/>
              <a:ext cx="135934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Lausannevirus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327409895</a:t>
              </a:r>
            </a:p>
          </p:txBody>
        </p:sp>
        <p:sp>
          <p:nvSpPr>
            <p:cNvPr id="3394" name="Freeform 335"/>
            <p:cNvSpPr>
              <a:spLocks/>
            </p:cNvSpPr>
            <p:nvPr/>
          </p:nvSpPr>
          <p:spPr bwMode="auto">
            <a:xfrm>
              <a:off x="2242361" y="4330128"/>
              <a:ext cx="122474" cy="62955"/>
            </a:xfrm>
            <a:custGeom>
              <a:avLst/>
              <a:gdLst>
                <a:gd name="T0" fmla="*/ 0 w 94"/>
                <a:gd name="T1" fmla="*/ 0 h 42"/>
                <a:gd name="T2" fmla="*/ 0 w 94"/>
                <a:gd name="T3" fmla="*/ 42 h 42"/>
                <a:gd name="T4" fmla="*/ 94 w 9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42">
                  <a:moveTo>
                    <a:pt x="0" y="0"/>
                  </a:moveTo>
                  <a:lnTo>
                    <a:pt x="0" y="42"/>
                  </a:lnTo>
                  <a:lnTo>
                    <a:pt x="94" y="42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95" name="Freeform 336"/>
            <p:cNvSpPr>
              <a:spLocks/>
            </p:cNvSpPr>
            <p:nvPr/>
          </p:nvSpPr>
          <p:spPr bwMode="auto">
            <a:xfrm>
              <a:off x="1323808" y="4327131"/>
              <a:ext cx="918553" cy="97430"/>
            </a:xfrm>
            <a:custGeom>
              <a:avLst/>
              <a:gdLst>
                <a:gd name="T0" fmla="*/ 0 w 705"/>
                <a:gd name="T1" fmla="*/ 65 h 65"/>
                <a:gd name="T2" fmla="*/ 0 w 705"/>
                <a:gd name="T3" fmla="*/ 0 h 65"/>
                <a:gd name="T4" fmla="*/ 705 w 705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5" h="65">
                  <a:moveTo>
                    <a:pt x="0" y="65"/>
                  </a:moveTo>
                  <a:lnTo>
                    <a:pt x="0" y="0"/>
                  </a:lnTo>
                  <a:lnTo>
                    <a:pt x="705" y="0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96" name="Rectangle 337"/>
            <p:cNvSpPr>
              <a:spLocks noChangeArrowheads="1"/>
            </p:cNvSpPr>
            <p:nvPr/>
          </p:nvSpPr>
          <p:spPr bwMode="auto">
            <a:xfrm>
              <a:off x="2654081" y="4459825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Asco/Iridoviridae</a:t>
              </a:r>
            </a:p>
          </p:txBody>
        </p:sp>
        <p:sp>
          <p:nvSpPr>
            <p:cNvPr id="3397" name="Freeform 338"/>
            <p:cNvSpPr>
              <a:spLocks/>
            </p:cNvSpPr>
            <p:nvPr/>
          </p:nvSpPr>
          <p:spPr bwMode="auto">
            <a:xfrm>
              <a:off x="1718591" y="4474025"/>
              <a:ext cx="932885" cy="107922"/>
            </a:xfrm>
            <a:custGeom>
              <a:avLst/>
              <a:gdLst>
                <a:gd name="T0" fmla="*/ 0 w 716"/>
                <a:gd name="T1" fmla="*/ 37 h 72"/>
                <a:gd name="T2" fmla="*/ 0 w 716"/>
                <a:gd name="T3" fmla="*/ 35 h 72"/>
                <a:gd name="T4" fmla="*/ 716 w 716"/>
                <a:gd name="T5" fmla="*/ 0 h 72"/>
                <a:gd name="T6" fmla="*/ 716 w 716"/>
                <a:gd name="T7" fmla="*/ 72 h 72"/>
                <a:gd name="T8" fmla="*/ 0 w 716"/>
                <a:gd name="T9" fmla="*/ 3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6" h="72">
                  <a:moveTo>
                    <a:pt x="0" y="37"/>
                  </a:moveTo>
                  <a:lnTo>
                    <a:pt x="0" y="35"/>
                  </a:lnTo>
                  <a:lnTo>
                    <a:pt x="716" y="0"/>
                  </a:lnTo>
                  <a:lnTo>
                    <a:pt x="716" y="7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98" name="Line 339"/>
            <p:cNvSpPr>
              <a:spLocks noChangeShapeType="1"/>
            </p:cNvSpPr>
            <p:nvPr/>
          </p:nvSpPr>
          <p:spPr bwMode="auto">
            <a:xfrm>
              <a:off x="1326414" y="4527986"/>
              <a:ext cx="388268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399" name="Line 340"/>
            <p:cNvSpPr>
              <a:spLocks noChangeShapeType="1"/>
            </p:cNvSpPr>
            <p:nvPr/>
          </p:nvSpPr>
          <p:spPr bwMode="auto">
            <a:xfrm>
              <a:off x="1323808" y="4430556"/>
              <a:ext cx="0" cy="9743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00" name="Freeform 341"/>
            <p:cNvSpPr>
              <a:spLocks/>
            </p:cNvSpPr>
            <p:nvPr/>
          </p:nvSpPr>
          <p:spPr bwMode="auto">
            <a:xfrm>
              <a:off x="1243028" y="4087303"/>
              <a:ext cx="80781" cy="340255"/>
            </a:xfrm>
            <a:custGeom>
              <a:avLst/>
              <a:gdLst>
                <a:gd name="T0" fmla="*/ 0 w 62"/>
                <a:gd name="T1" fmla="*/ 0 h 227"/>
                <a:gd name="T2" fmla="*/ 0 w 62"/>
                <a:gd name="T3" fmla="*/ 227 h 227"/>
                <a:gd name="T4" fmla="*/ 62 w 6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227">
                  <a:moveTo>
                    <a:pt x="0" y="0"/>
                  </a:moveTo>
                  <a:lnTo>
                    <a:pt x="0" y="227"/>
                  </a:lnTo>
                  <a:lnTo>
                    <a:pt x="62" y="227"/>
                  </a:lnTo>
                </a:path>
              </a:pathLst>
            </a:custGeom>
            <a:noFill/>
            <a:ln w="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01" name="Rectangle 342"/>
            <p:cNvSpPr>
              <a:spLocks noChangeArrowheads="1"/>
            </p:cNvSpPr>
            <p:nvPr/>
          </p:nvSpPr>
          <p:spPr bwMode="auto">
            <a:xfrm>
              <a:off x="1559814" y="44239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2" name="Rectangle 343"/>
            <p:cNvSpPr>
              <a:spLocks noChangeArrowheads="1"/>
            </p:cNvSpPr>
            <p:nvPr/>
          </p:nvSpPr>
          <p:spPr bwMode="auto">
            <a:xfrm>
              <a:off x="2054247" y="422978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3" name="Rectangle 344"/>
            <p:cNvSpPr>
              <a:spLocks noChangeArrowheads="1"/>
            </p:cNvSpPr>
            <p:nvPr/>
          </p:nvSpPr>
          <p:spPr bwMode="auto">
            <a:xfrm>
              <a:off x="1778927" y="413350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4" name="Rectangle 345"/>
            <p:cNvSpPr>
              <a:spLocks noChangeArrowheads="1"/>
            </p:cNvSpPr>
            <p:nvPr/>
          </p:nvSpPr>
          <p:spPr bwMode="auto">
            <a:xfrm>
              <a:off x="1585292" y="364132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5" name="Rectangle 346"/>
            <p:cNvSpPr>
              <a:spLocks noChangeArrowheads="1"/>
            </p:cNvSpPr>
            <p:nvPr/>
          </p:nvSpPr>
          <p:spPr bwMode="auto">
            <a:xfrm>
              <a:off x="2089430" y="360350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6" name="Rectangle 347"/>
            <p:cNvSpPr>
              <a:spLocks noChangeArrowheads="1"/>
            </p:cNvSpPr>
            <p:nvPr/>
          </p:nvSpPr>
          <p:spPr bwMode="auto">
            <a:xfrm>
              <a:off x="2272867" y="373814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7" name="Rectangle 348"/>
            <p:cNvSpPr>
              <a:spLocks noChangeArrowheads="1"/>
            </p:cNvSpPr>
            <p:nvPr/>
          </p:nvSpPr>
          <p:spPr bwMode="auto">
            <a:xfrm>
              <a:off x="2296993" y="388095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8" name="Rectangle 349"/>
            <p:cNvSpPr>
              <a:spLocks noChangeArrowheads="1"/>
            </p:cNvSpPr>
            <p:nvPr/>
          </p:nvSpPr>
          <p:spPr bwMode="auto">
            <a:xfrm>
              <a:off x="1834145" y="391051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9" name="Rectangle 350"/>
            <p:cNvSpPr>
              <a:spLocks noChangeArrowheads="1"/>
            </p:cNvSpPr>
            <p:nvPr/>
          </p:nvSpPr>
          <p:spPr bwMode="auto">
            <a:xfrm>
              <a:off x="1915198" y="371272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1" name="Rectangle 352"/>
            <p:cNvSpPr>
              <a:spLocks noChangeArrowheads="1"/>
            </p:cNvSpPr>
            <p:nvPr/>
          </p:nvSpPr>
          <p:spPr bwMode="auto">
            <a:xfrm>
              <a:off x="2204940" y="313619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2" name="Rectangle 353"/>
            <p:cNvSpPr>
              <a:spLocks noChangeArrowheads="1"/>
            </p:cNvSpPr>
            <p:nvPr/>
          </p:nvSpPr>
          <p:spPr bwMode="auto">
            <a:xfrm>
              <a:off x="2129686" y="324314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3" name="Rectangle 354"/>
            <p:cNvSpPr>
              <a:spLocks noChangeArrowheads="1"/>
            </p:cNvSpPr>
            <p:nvPr/>
          </p:nvSpPr>
          <p:spPr bwMode="auto">
            <a:xfrm>
              <a:off x="2102864" y="344470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4" name="Rectangle 355"/>
            <p:cNvSpPr>
              <a:spLocks noChangeArrowheads="1"/>
            </p:cNvSpPr>
            <p:nvPr/>
          </p:nvSpPr>
          <p:spPr bwMode="auto">
            <a:xfrm>
              <a:off x="1823276" y="325275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5" name="Rectangle 356"/>
            <p:cNvSpPr>
              <a:spLocks noChangeArrowheads="1"/>
            </p:cNvSpPr>
            <p:nvPr/>
          </p:nvSpPr>
          <p:spPr bwMode="auto">
            <a:xfrm>
              <a:off x="1721868" y="281815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0" name="Rectangle 361"/>
            <p:cNvSpPr>
              <a:spLocks noChangeArrowheads="1"/>
            </p:cNvSpPr>
            <p:nvPr/>
          </p:nvSpPr>
          <p:spPr bwMode="auto">
            <a:xfrm>
              <a:off x="2206643" y="183009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1" name="Rectangle 362"/>
            <p:cNvSpPr>
              <a:spLocks noChangeArrowheads="1"/>
            </p:cNvSpPr>
            <p:nvPr/>
          </p:nvSpPr>
          <p:spPr bwMode="auto">
            <a:xfrm>
              <a:off x="2040318" y="201711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2" name="Rectangle 363"/>
            <p:cNvSpPr>
              <a:spLocks noChangeArrowheads="1"/>
            </p:cNvSpPr>
            <p:nvPr/>
          </p:nvSpPr>
          <p:spPr bwMode="auto">
            <a:xfrm>
              <a:off x="1787014" y="224917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3" name="Rectangle 364"/>
            <p:cNvSpPr>
              <a:spLocks noChangeArrowheads="1"/>
            </p:cNvSpPr>
            <p:nvPr/>
          </p:nvSpPr>
          <p:spPr bwMode="auto">
            <a:xfrm>
              <a:off x="1750757" y="249976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4" name="Rectangle 365"/>
            <p:cNvSpPr>
              <a:spLocks noChangeArrowheads="1"/>
            </p:cNvSpPr>
            <p:nvPr/>
          </p:nvSpPr>
          <p:spPr bwMode="auto">
            <a:xfrm>
              <a:off x="2036370" y="279512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5" name="Line 366"/>
            <p:cNvSpPr>
              <a:spLocks noChangeShapeType="1"/>
            </p:cNvSpPr>
            <p:nvPr/>
          </p:nvSpPr>
          <p:spPr bwMode="auto">
            <a:xfrm>
              <a:off x="1551818" y="4779805"/>
              <a:ext cx="194134" cy="0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26" name="Line 367"/>
            <p:cNvSpPr>
              <a:spLocks noChangeShapeType="1"/>
            </p:cNvSpPr>
            <p:nvPr/>
          </p:nvSpPr>
          <p:spPr bwMode="auto">
            <a:xfrm>
              <a:off x="1551818" y="4758820"/>
              <a:ext cx="0" cy="43469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27" name="Line 368"/>
            <p:cNvSpPr>
              <a:spLocks noChangeShapeType="1"/>
            </p:cNvSpPr>
            <p:nvPr/>
          </p:nvSpPr>
          <p:spPr bwMode="auto">
            <a:xfrm>
              <a:off x="1745952" y="4758820"/>
              <a:ext cx="0" cy="43469"/>
            </a:xfrm>
            <a:prstGeom prst="line">
              <a:avLst/>
            </a:prstGeom>
            <a:noFill/>
            <a:ln w="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428" name="Rectangle 369"/>
            <p:cNvSpPr>
              <a:spLocks noChangeArrowheads="1"/>
            </p:cNvSpPr>
            <p:nvPr/>
          </p:nvSpPr>
          <p:spPr bwMode="auto">
            <a:xfrm>
              <a:off x="1602632" y="4802289"/>
              <a:ext cx="12503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</a:t>
              </a:r>
              <a:endPara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0" name="Rectangle 11"/>
            <p:cNvSpPr>
              <a:spLocks noChangeArrowheads="1"/>
            </p:cNvSpPr>
            <p:nvPr/>
          </p:nvSpPr>
          <p:spPr bwMode="auto">
            <a:xfrm>
              <a:off x="2483266" y="2327868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711" name="Rectangle 11"/>
            <p:cNvSpPr>
              <a:spLocks noChangeArrowheads="1"/>
            </p:cNvSpPr>
            <p:nvPr/>
          </p:nvSpPr>
          <p:spPr bwMode="auto">
            <a:xfrm>
              <a:off x="2394661" y="2515710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environmental sequences</a:t>
              </a:r>
            </a:p>
          </p:txBody>
        </p:sp>
        <p:sp>
          <p:nvSpPr>
            <p:cNvPr id="3530" name="Right Bracket 3529"/>
            <p:cNvSpPr/>
            <p:nvPr/>
          </p:nvSpPr>
          <p:spPr>
            <a:xfrm>
              <a:off x="3757571" y="3643310"/>
              <a:ext cx="48104" cy="538165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7" name="Rectangle 318"/>
            <p:cNvSpPr>
              <a:spLocks noChangeArrowheads="1"/>
            </p:cNvSpPr>
            <p:nvPr/>
          </p:nvSpPr>
          <p:spPr bwMode="auto">
            <a:xfrm>
              <a:off x="3802034" y="3822497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Phycodnaviridae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5358063" y="2223868"/>
            <a:ext cx="369620" cy="506813"/>
            <a:chOff x="408897" y="1526041"/>
            <a:chExt cx="634490" cy="506813"/>
          </a:xfrm>
        </p:grpSpPr>
        <p:sp>
          <p:nvSpPr>
            <p:cNvPr id="200" name="Rectangle 199"/>
            <p:cNvSpPr>
              <a:spLocks noChangeArrowheads="1"/>
            </p:cNvSpPr>
            <p:nvPr/>
          </p:nvSpPr>
          <p:spPr bwMode="auto">
            <a:xfrm>
              <a:off x="408897" y="1526041"/>
              <a:ext cx="4089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</a:t>
              </a:r>
            </a:p>
          </p:txBody>
        </p:sp>
        <p:cxnSp>
          <p:nvCxnSpPr>
            <p:cNvPr id="201" name="Straight Connector 200"/>
            <p:cNvCxnSpPr/>
            <p:nvPr/>
          </p:nvCxnSpPr>
          <p:spPr>
            <a:xfrm>
              <a:off x="652463" y="1766888"/>
              <a:ext cx="390924" cy="265966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>
            <a:off x="5710989" y="3676897"/>
            <a:ext cx="407896" cy="414104"/>
            <a:chOff x="562618" y="1459396"/>
            <a:chExt cx="510909" cy="573459"/>
          </a:xfrm>
        </p:grpSpPr>
        <p:sp>
          <p:nvSpPr>
            <p:cNvPr id="203" name="Rectangle 202"/>
            <p:cNvSpPr>
              <a:spLocks noChangeArrowheads="1"/>
            </p:cNvSpPr>
            <p:nvPr/>
          </p:nvSpPr>
          <p:spPr bwMode="auto">
            <a:xfrm>
              <a:off x="562618" y="1459396"/>
              <a:ext cx="175546" cy="34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Q4</a:t>
              </a:r>
            </a:p>
          </p:txBody>
        </p:sp>
        <p:cxnSp>
          <p:nvCxnSpPr>
            <p:cNvPr id="204" name="Straight Connector 203"/>
            <p:cNvCxnSpPr/>
            <p:nvPr/>
          </p:nvCxnSpPr>
          <p:spPr>
            <a:xfrm>
              <a:off x="823833" y="1754798"/>
              <a:ext cx="249694" cy="278057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>
            <a:off x="5141494" y="3956879"/>
            <a:ext cx="581023" cy="246221"/>
            <a:chOff x="552763" y="1739436"/>
            <a:chExt cx="490624" cy="344766"/>
          </a:xfrm>
        </p:grpSpPr>
        <p:sp>
          <p:nvSpPr>
            <p:cNvPr id="206" name="Rectangle 205"/>
            <p:cNvSpPr>
              <a:spLocks noChangeArrowheads="1"/>
            </p:cNvSpPr>
            <p:nvPr/>
          </p:nvSpPr>
          <p:spPr bwMode="auto">
            <a:xfrm>
              <a:off x="552763" y="1739436"/>
              <a:ext cx="194047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Q1</a:t>
              </a:r>
            </a:p>
          </p:txBody>
        </p:sp>
        <p:cxnSp>
          <p:nvCxnSpPr>
            <p:cNvPr id="207" name="Straight Connector 206"/>
            <p:cNvCxnSpPr/>
            <p:nvPr/>
          </p:nvCxnSpPr>
          <p:spPr>
            <a:xfrm>
              <a:off x="789822" y="1960562"/>
              <a:ext cx="253565" cy="72292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1451811" y="1461868"/>
            <a:ext cx="570146" cy="506813"/>
            <a:chOff x="408897" y="1526041"/>
            <a:chExt cx="634490" cy="506813"/>
          </a:xfrm>
        </p:grpSpPr>
        <p:sp>
          <p:nvSpPr>
            <p:cNvPr id="209" name="Rectangle 208"/>
            <p:cNvSpPr>
              <a:spLocks noChangeArrowheads="1"/>
            </p:cNvSpPr>
            <p:nvPr/>
          </p:nvSpPr>
          <p:spPr bwMode="auto">
            <a:xfrm>
              <a:off x="408897" y="1526041"/>
              <a:ext cx="4089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</a:t>
              </a:r>
            </a:p>
          </p:txBody>
        </p:sp>
        <p:cxnSp>
          <p:nvCxnSpPr>
            <p:cNvPr id="210" name="Straight Connector 209"/>
            <p:cNvCxnSpPr/>
            <p:nvPr/>
          </p:nvCxnSpPr>
          <p:spPr>
            <a:xfrm>
              <a:off x="652463" y="1766888"/>
              <a:ext cx="390924" cy="265966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/>
          <p:cNvGrpSpPr/>
          <p:nvPr/>
        </p:nvGrpSpPr>
        <p:grpSpPr>
          <a:xfrm>
            <a:off x="1379623" y="3128208"/>
            <a:ext cx="464042" cy="521631"/>
            <a:chOff x="304438" y="1708386"/>
            <a:chExt cx="738949" cy="324468"/>
          </a:xfrm>
        </p:grpSpPr>
        <p:sp>
          <p:nvSpPr>
            <p:cNvPr id="212" name="Rectangle 211"/>
            <p:cNvSpPr>
              <a:spLocks noChangeArrowheads="1"/>
            </p:cNvSpPr>
            <p:nvPr/>
          </p:nvSpPr>
          <p:spPr bwMode="auto">
            <a:xfrm>
              <a:off x="304438" y="1708386"/>
              <a:ext cx="558732" cy="153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Q1</a:t>
              </a:r>
            </a:p>
          </p:txBody>
        </p:sp>
        <p:cxnSp>
          <p:nvCxnSpPr>
            <p:cNvPr id="213" name="Straight Connector 212"/>
            <p:cNvCxnSpPr/>
            <p:nvPr/>
          </p:nvCxnSpPr>
          <p:spPr>
            <a:xfrm>
              <a:off x="777694" y="1836015"/>
              <a:ext cx="265693" cy="196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/>
          <p:cNvGrpSpPr/>
          <p:nvPr/>
        </p:nvGrpSpPr>
        <p:grpSpPr>
          <a:xfrm>
            <a:off x="1355558" y="3756353"/>
            <a:ext cx="492791" cy="246221"/>
            <a:chOff x="552763" y="1739436"/>
            <a:chExt cx="490624" cy="344766"/>
          </a:xfrm>
        </p:grpSpPr>
        <p:sp>
          <p:nvSpPr>
            <p:cNvPr id="215" name="Rectangle 214"/>
            <p:cNvSpPr>
              <a:spLocks noChangeArrowheads="1"/>
            </p:cNvSpPr>
            <p:nvPr/>
          </p:nvSpPr>
          <p:spPr bwMode="auto">
            <a:xfrm>
              <a:off x="552763" y="1739436"/>
              <a:ext cx="194047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Q4</a:t>
              </a:r>
            </a:p>
          </p:txBody>
        </p:sp>
        <p:cxnSp>
          <p:nvCxnSpPr>
            <p:cNvPr id="216" name="Straight Connector 215"/>
            <p:cNvCxnSpPr/>
            <p:nvPr/>
          </p:nvCxnSpPr>
          <p:spPr>
            <a:xfrm>
              <a:off x="856223" y="1960562"/>
              <a:ext cx="187164" cy="72292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2" name="TextBox 221"/>
          <p:cNvSpPr txBox="1"/>
          <p:nvPr/>
        </p:nvSpPr>
        <p:spPr>
          <a:xfrm>
            <a:off x="938462" y="5628381"/>
            <a:ext cx="360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(lake,Q1),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1: </a:t>
            </a:r>
            <a:r>
              <a:rPr lang="en-US" sz="1600" dirty="0"/>
              <a:t>(</a:t>
            </a:r>
            <a:r>
              <a:rPr lang="en-US" sz="1600" dirty="0" smtClean="0"/>
              <a:t>lake,Q4),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223" name="TextBox 222"/>
          <p:cNvSpPr txBox="1"/>
          <p:nvPr/>
        </p:nvSpPr>
        <p:spPr>
          <a:xfrm>
            <a:off x="5061283" y="5628381"/>
            <a:ext cx="360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(lake,Q1),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1: </a:t>
            </a:r>
            <a:r>
              <a:rPr lang="en-US" sz="1600" dirty="0"/>
              <a:t>(</a:t>
            </a:r>
            <a:r>
              <a:rPr lang="en-US" sz="1600" dirty="0" smtClean="0"/>
              <a:t>lake,Q4),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225" name="Rectangle 224"/>
          <p:cNvSpPr>
            <a:spLocks noChangeArrowheads="1"/>
          </p:cNvSpPr>
          <p:nvPr/>
        </p:nvSpPr>
        <p:spPr bwMode="auto">
          <a:xfrm>
            <a:off x="112294" y="232610"/>
            <a:ext cx="44885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 Fig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5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– Transcription and RNA processing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92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/>
          <p:cNvSpPr>
            <a:spLocks noChangeArrowheads="1"/>
          </p:cNvSpPr>
          <p:nvPr/>
        </p:nvSpPr>
        <p:spPr bwMode="auto">
          <a:xfrm>
            <a:off x="6376737" y="956057"/>
            <a:ext cx="2422358" cy="307777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6600"/>
                </a:solidFill>
                <a:latin typeface="MS Sans Serif"/>
                <a:cs typeface="Arial" pitchFamily="34" charset="0"/>
              </a:rPr>
              <a:t> </a:t>
            </a:r>
            <a:r>
              <a:rPr lang="en-US" sz="1400" dirty="0" err="1" smtClean="0">
                <a:latin typeface="MS Sans Serif"/>
                <a:cs typeface="Arial" pitchFamily="34" charset="0"/>
              </a:rPr>
              <a:t>capping.freetree.nw</a:t>
            </a:r>
            <a:endParaRPr lang="en-US" sz="1400" dirty="0">
              <a:latin typeface="MS Sans Serif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21279" y="1002223"/>
            <a:ext cx="15418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MS Sans Serif"/>
                <a:cs typeface="Arial" pitchFamily="34" charset="0"/>
              </a:rPr>
              <a:t> </a:t>
            </a:r>
            <a:r>
              <a:rPr lang="en-US" sz="1400" dirty="0" smtClean="0">
                <a:latin typeface="MS Sans Serif"/>
                <a:cs typeface="Arial" pitchFamily="34" charset="0"/>
              </a:rPr>
              <a:t>A18hel.freetree.nw</a:t>
            </a:r>
            <a:endParaRPr lang="en-US" sz="1400" dirty="0">
              <a:latin typeface="MS Sans Serif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269677" y="925279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6069077" y="925279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grpSp>
        <p:nvGrpSpPr>
          <p:cNvPr id="7417" name="Group 7416"/>
          <p:cNvGrpSpPr/>
          <p:nvPr/>
        </p:nvGrpSpPr>
        <p:grpSpPr>
          <a:xfrm>
            <a:off x="5513409" y="2409973"/>
            <a:ext cx="3180684" cy="3157834"/>
            <a:chOff x="5513409" y="2125837"/>
            <a:chExt cx="3180684" cy="3157834"/>
          </a:xfrm>
        </p:grpSpPr>
        <p:grpSp>
          <p:nvGrpSpPr>
            <p:cNvPr id="7416" name="Group 7415"/>
            <p:cNvGrpSpPr/>
            <p:nvPr/>
          </p:nvGrpSpPr>
          <p:grpSpPr>
            <a:xfrm>
              <a:off x="5513409" y="2125837"/>
              <a:ext cx="2781158" cy="3157834"/>
              <a:chOff x="5513409" y="2125837"/>
              <a:chExt cx="2781158" cy="3157834"/>
            </a:xfrm>
          </p:grpSpPr>
          <p:sp>
            <p:nvSpPr>
              <p:cNvPr id="4" name="Rectangle 7"/>
              <p:cNvSpPr>
                <a:spLocks noChangeArrowheads="1"/>
              </p:cNvSpPr>
              <p:nvPr/>
            </p:nvSpPr>
            <p:spPr bwMode="auto">
              <a:xfrm>
                <a:off x="6419755" y="2125837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Phaglob357289771</a:t>
                </a:r>
              </a:p>
            </p:txBody>
          </p:sp>
          <p:sp>
            <p:nvSpPr>
              <p:cNvPr id="5" name="Freeform 8"/>
              <p:cNvSpPr>
                <a:spLocks/>
              </p:cNvSpPr>
              <p:nvPr/>
            </p:nvSpPr>
            <p:spPr bwMode="auto">
              <a:xfrm>
                <a:off x="6203157" y="2194347"/>
                <a:ext cx="214838" cy="184522"/>
              </a:xfrm>
              <a:custGeom>
                <a:avLst/>
                <a:gdLst>
                  <a:gd name="T0" fmla="*/ 0 w 202"/>
                  <a:gd name="T1" fmla="*/ 50 h 50"/>
                  <a:gd name="T2" fmla="*/ 0 w 202"/>
                  <a:gd name="T3" fmla="*/ 0 h 50"/>
                  <a:gd name="T4" fmla="*/ 202 w 202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50">
                    <a:moveTo>
                      <a:pt x="0" y="50"/>
                    </a:moveTo>
                    <a:lnTo>
                      <a:pt x="0" y="0"/>
                    </a:lnTo>
                    <a:lnTo>
                      <a:pt x="202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6" name="Rectangle 9"/>
              <p:cNvSpPr>
                <a:spLocks noChangeArrowheads="1"/>
              </p:cNvSpPr>
              <p:nvPr/>
            </p:nvSpPr>
            <p:spPr bwMode="auto">
              <a:xfrm>
                <a:off x="6681269" y="2258408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env144056495</a:t>
                </a:r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6203157" y="2262491"/>
                <a:ext cx="476352" cy="63188"/>
              </a:xfrm>
              <a:custGeom>
                <a:avLst/>
                <a:gdLst>
                  <a:gd name="T0" fmla="*/ 0 w 499"/>
                  <a:gd name="T1" fmla="*/ 0 h 51"/>
                  <a:gd name="T2" fmla="*/ 0 w 499"/>
                  <a:gd name="T3" fmla="*/ 51 h 51"/>
                  <a:gd name="T4" fmla="*/ 499 w 499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9" h="51">
                    <a:moveTo>
                      <a:pt x="0" y="0"/>
                    </a:moveTo>
                    <a:lnTo>
                      <a:pt x="0" y="51"/>
                    </a:lnTo>
                    <a:lnTo>
                      <a:pt x="499" y="51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0" name="Rectangle 12"/>
              <p:cNvSpPr>
                <a:spLocks noChangeArrowheads="1"/>
              </p:cNvSpPr>
              <p:nvPr/>
            </p:nvSpPr>
            <p:spPr bwMode="auto">
              <a:xfrm>
                <a:off x="6469945" y="2399651"/>
                <a:ext cx="13465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environmental sequences</a:t>
                </a:r>
              </a:p>
            </p:txBody>
          </p:sp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6247173" y="2418602"/>
                <a:ext cx="221010" cy="87968"/>
              </a:xfrm>
              <a:custGeom>
                <a:avLst/>
                <a:gdLst>
                  <a:gd name="T0" fmla="*/ 0 w 251"/>
                  <a:gd name="T1" fmla="*/ 37 h 71"/>
                  <a:gd name="T2" fmla="*/ 0 w 251"/>
                  <a:gd name="T3" fmla="*/ 34 h 71"/>
                  <a:gd name="T4" fmla="*/ 251 w 251"/>
                  <a:gd name="T5" fmla="*/ 0 h 71"/>
                  <a:gd name="T6" fmla="*/ 251 w 251"/>
                  <a:gd name="T7" fmla="*/ 71 h 71"/>
                  <a:gd name="T8" fmla="*/ 0 w 251"/>
                  <a:gd name="T9" fmla="*/ 3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71">
                    <a:moveTo>
                      <a:pt x="0" y="37"/>
                    </a:moveTo>
                    <a:lnTo>
                      <a:pt x="0" y="34"/>
                    </a:lnTo>
                    <a:lnTo>
                      <a:pt x="251" y="0"/>
                    </a:lnTo>
                    <a:lnTo>
                      <a:pt x="251" y="71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" name="Line 14"/>
              <p:cNvSpPr>
                <a:spLocks noChangeShapeType="1"/>
              </p:cNvSpPr>
              <p:nvPr/>
            </p:nvSpPr>
            <p:spPr bwMode="auto">
              <a:xfrm>
                <a:off x="6204028" y="2463206"/>
                <a:ext cx="41384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3" name="Line 15"/>
              <p:cNvSpPr>
                <a:spLocks noChangeShapeType="1"/>
              </p:cNvSpPr>
              <p:nvPr/>
            </p:nvSpPr>
            <p:spPr bwMode="auto">
              <a:xfrm>
                <a:off x="6202267" y="2364087"/>
                <a:ext cx="0" cy="99118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6134467" y="2361609"/>
                <a:ext cx="67800" cy="148678"/>
              </a:xfrm>
              <a:custGeom>
                <a:avLst/>
                <a:gdLst>
                  <a:gd name="T0" fmla="*/ 0 w 77"/>
                  <a:gd name="T1" fmla="*/ 120 h 120"/>
                  <a:gd name="T2" fmla="*/ 0 w 77"/>
                  <a:gd name="T3" fmla="*/ 0 h 120"/>
                  <a:gd name="T4" fmla="*/ 77 w 77"/>
                  <a:gd name="T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20">
                    <a:moveTo>
                      <a:pt x="0" y="120"/>
                    </a:moveTo>
                    <a:lnTo>
                      <a:pt x="0" y="0"/>
                    </a:lnTo>
                    <a:lnTo>
                      <a:pt x="77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5" name="Rectangle 17"/>
              <p:cNvSpPr>
                <a:spLocks noChangeArrowheads="1"/>
              </p:cNvSpPr>
              <p:nvPr/>
            </p:nvSpPr>
            <p:spPr bwMode="auto">
              <a:xfrm>
                <a:off x="6522776" y="2532222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OLPV1 322510555</a:t>
                </a:r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6402145" y="2599493"/>
                <a:ext cx="119750" cy="63188"/>
              </a:xfrm>
              <a:custGeom>
                <a:avLst/>
                <a:gdLst>
                  <a:gd name="T0" fmla="*/ 0 w 136"/>
                  <a:gd name="T1" fmla="*/ 51 h 51"/>
                  <a:gd name="T2" fmla="*/ 0 w 136"/>
                  <a:gd name="T3" fmla="*/ 0 h 51"/>
                  <a:gd name="T4" fmla="*/ 136 w 136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" h="51">
                    <a:moveTo>
                      <a:pt x="0" y="51"/>
                    </a:moveTo>
                    <a:lnTo>
                      <a:pt x="0" y="0"/>
                    </a:lnTo>
                    <a:lnTo>
                      <a:pt x="136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7" name="Rectangle 19"/>
              <p:cNvSpPr>
                <a:spLocks noChangeArrowheads="1"/>
              </p:cNvSpPr>
              <p:nvPr/>
            </p:nvSpPr>
            <p:spPr bwMode="auto">
              <a:xfrm>
                <a:off x="6493719" y="2663554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OLPV2 322511155</a:t>
                </a:r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6402145" y="2668876"/>
                <a:ext cx="89813" cy="63188"/>
              </a:xfrm>
              <a:custGeom>
                <a:avLst/>
                <a:gdLst>
                  <a:gd name="T0" fmla="*/ 0 w 102"/>
                  <a:gd name="T1" fmla="*/ 0 h 51"/>
                  <a:gd name="T2" fmla="*/ 0 w 102"/>
                  <a:gd name="T3" fmla="*/ 51 h 51"/>
                  <a:gd name="T4" fmla="*/ 102 w 102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" h="51">
                    <a:moveTo>
                      <a:pt x="0" y="0"/>
                    </a:moveTo>
                    <a:lnTo>
                      <a:pt x="0" y="51"/>
                    </a:lnTo>
                    <a:lnTo>
                      <a:pt x="102" y="51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6134467" y="2516482"/>
                <a:ext cx="267678" cy="148678"/>
              </a:xfrm>
              <a:custGeom>
                <a:avLst/>
                <a:gdLst>
                  <a:gd name="T0" fmla="*/ 0 w 304"/>
                  <a:gd name="T1" fmla="*/ 0 h 120"/>
                  <a:gd name="T2" fmla="*/ 0 w 304"/>
                  <a:gd name="T3" fmla="*/ 120 h 120"/>
                  <a:gd name="T4" fmla="*/ 304 w 304"/>
                  <a:gd name="T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" h="120">
                    <a:moveTo>
                      <a:pt x="0" y="0"/>
                    </a:moveTo>
                    <a:lnTo>
                      <a:pt x="0" y="120"/>
                    </a:lnTo>
                    <a:lnTo>
                      <a:pt x="304" y="12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5947797" y="2514004"/>
                <a:ext cx="186670" cy="232928"/>
              </a:xfrm>
              <a:custGeom>
                <a:avLst/>
                <a:gdLst>
                  <a:gd name="T0" fmla="*/ 0 w 212"/>
                  <a:gd name="T1" fmla="*/ 188 h 188"/>
                  <a:gd name="T2" fmla="*/ 0 w 212"/>
                  <a:gd name="T3" fmla="*/ 0 h 188"/>
                  <a:gd name="T4" fmla="*/ 212 w 212"/>
                  <a:gd name="T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" h="188">
                    <a:moveTo>
                      <a:pt x="0" y="188"/>
                    </a:moveTo>
                    <a:lnTo>
                      <a:pt x="0" y="0"/>
                    </a:lnTo>
                    <a:lnTo>
                      <a:pt x="212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1" name="Rectangle 23"/>
              <p:cNvSpPr>
                <a:spLocks noChangeArrowheads="1"/>
              </p:cNvSpPr>
              <p:nvPr/>
            </p:nvSpPr>
            <p:spPr bwMode="auto">
              <a:xfrm>
                <a:off x="6592337" y="2796125"/>
                <a:ext cx="93615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CroV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310831201</a:t>
                </a:r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6123020" y="2863396"/>
                <a:ext cx="467555" cy="120181"/>
              </a:xfrm>
              <a:custGeom>
                <a:avLst/>
                <a:gdLst>
                  <a:gd name="T0" fmla="*/ 0 w 531"/>
                  <a:gd name="T1" fmla="*/ 97 h 97"/>
                  <a:gd name="T2" fmla="*/ 0 w 531"/>
                  <a:gd name="T3" fmla="*/ 0 h 97"/>
                  <a:gd name="T4" fmla="*/ 531 w 531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1" h="97">
                    <a:moveTo>
                      <a:pt x="0" y="97"/>
                    </a:moveTo>
                    <a:lnTo>
                      <a:pt x="0" y="0"/>
                    </a:lnTo>
                    <a:lnTo>
                      <a:pt x="531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3" name="Rectangle 25"/>
              <p:cNvSpPr>
                <a:spLocks noChangeArrowheads="1"/>
              </p:cNvSpPr>
              <p:nvPr/>
            </p:nvSpPr>
            <p:spPr bwMode="auto">
              <a:xfrm>
                <a:off x="6366043" y="2927456"/>
                <a:ext cx="99386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Moumou gene 421</a:t>
                </a:r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6308810" y="2994728"/>
                <a:ext cx="55473" cy="112747"/>
              </a:xfrm>
              <a:custGeom>
                <a:avLst/>
                <a:gdLst>
                  <a:gd name="T0" fmla="*/ 0 w 63"/>
                  <a:gd name="T1" fmla="*/ 91 h 91"/>
                  <a:gd name="T2" fmla="*/ 0 w 63"/>
                  <a:gd name="T3" fmla="*/ 0 h 91"/>
                  <a:gd name="T4" fmla="*/ 63 w 63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91">
                    <a:moveTo>
                      <a:pt x="0" y="91"/>
                    </a:moveTo>
                    <a:lnTo>
                      <a:pt x="0" y="0"/>
                    </a:lnTo>
                    <a:lnTo>
                      <a:pt x="63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5" name="Rectangle 27"/>
              <p:cNvSpPr>
                <a:spLocks noChangeArrowheads="1"/>
              </p:cNvSpPr>
              <p:nvPr/>
            </p:nvSpPr>
            <p:spPr bwMode="auto">
              <a:xfrm>
                <a:off x="6397742" y="3058788"/>
                <a:ext cx="11733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Megavirus</a:t>
                </a:r>
                <a:r>
                  <a:rPr kumimoji="0" lang="en-US" sz="900" b="0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350611980</a:t>
                </a:r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6341389" y="3127299"/>
                <a:ext cx="54592" cy="95401"/>
              </a:xfrm>
              <a:custGeom>
                <a:avLst/>
                <a:gdLst>
                  <a:gd name="T0" fmla="*/ 0 w 62"/>
                  <a:gd name="T1" fmla="*/ 77 h 77"/>
                  <a:gd name="T2" fmla="*/ 0 w 62"/>
                  <a:gd name="T3" fmla="*/ 0 h 77"/>
                  <a:gd name="T4" fmla="*/ 62 w 62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77">
                    <a:moveTo>
                      <a:pt x="0" y="77"/>
                    </a:moveTo>
                    <a:lnTo>
                      <a:pt x="0" y="0"/>
                    </a:lnTo>
                    <a:lnTo>
                      <a:pt x="62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" name="Rectangle 29"/>
              <p:cNvSpPr>
                <a:spLocks noChangeArrowheads="1"/>
              </p:cNvSpPr>
              <p:nvPr/>
            </p:nvSpPr>
            <p:spPr bwMode="auto">
              <a:xfrm>
                <a:off x="6492838" y="3191359"/>
                <a:ext cx="12054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Mamavirus 351737536</a:t>
                </a: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6491077" y="3258630"/>
                <a:ext cx="0" cy="63188"/>
              </a:xfrm>
              <a:custGeom>
                <a:avLst/>
                <a:gdLst>
                  <a:gd name="T0" fmla="*/ 51 h 51"/>
                  <a:gd name="T1" fmla="*/ 0 h 51"/>
                  <a:gd name="T2" fmla="*/ 0 h 5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1">
                    <a:moveTo>
                      <a:pt x="0" y="5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9" name="Rectangle 31"/>
              <p:cNvSpPr>
                <a:spLocks noChangeArrowheads="1"/>
              </p:cNvSpPr>
              <p:nvPr/>
            </p:nvSpPr>
            <p:spPr bwMode="auto">
              <a:xfrm>
                <a:off x="6492838" y="3322691"/>
                <a:ext cx="112851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Mimivirus 311977767</a:t>
                </a: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6491077" y="3326774"/>
                <a:ext cx="0" cy="63188"/>
              </a:xfrm>
              <a:custGeom>
                <a:avLst/>
                <a:gdLst>
                  <a:gd name="T0" fmla="*/ 0 h 51"/>
                  <a:gd name="T1" fmla="*/ 51 h 51"/>
                  <a:gd name="T2" fmla="*/ 51 h 5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1">
                    <a:moveTo>
                      <a:pt x="0" y="0"/>
                    </a:moveTo>
                    <a:lnTo>
                      <a:pt x="0" y="51"/>
                    </a:lnTo>
                    <a:lnTo>
                      <a:pt x="0" y="51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6341389" y="3227656"/>
                <a:ext cx="149688" cy="96640"/>
              </a:xfrm>
              <a:custGeom>
                <a:avLst/>
                <a:gdLst>
                  <a:gd name="T0" fmla="*/ 0 w 170"/>
                  <a:gd name="T1" fmla="*/ 0 h 78"/>
                  <a:gd name="T2" fmla="*/ 0 w 170"/>
                  <a:gd name="T3" fmla="*/ 78 h 78"/>
                  <a:gd name="T4" fmla="*/ 170 w 170"/>
                  <a:gd name="T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78">
                    <a:moveTo>
                      <a:pt x="0" y="0"/>
                    </a:moveTo>
                    <a:lnTo>
                      <a:pt x="0" y="78"/>
                    </a:lnTo>
                    <a:lnTo>
                      <a:pt x="170" y="78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68" name="Freeform 34"/>
              <p:cNvSpPr>
                <a:spLocks/>
              </p:cNvSpPr>
              <p:nvPr/>
            </p:nvSpPr>
            <p:spPr bwMode="auto">
              <a:xfrm>
                <a:off x="6308810" y="3112431"/>
                <a:ext cx="32579" cy="112747"/>
              </a:xfrm>
              <a:custGeom>
                <a:avLst/>
                <a:gdLst>
                  <a:gd name="T0" fmla="*/ 0 w 37"/>
                  <a:gd name="T1" fmla="*/ 0 h 91"/>
                  <a:gd name="T2" fmla="*/ 0 w 37"/>
                  <a:gd name="T3" fmla="*/ 91 h 91"/>
                  <a:gd name="T4" fmla="*/ 37 w 37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91">
                    <a:moveTo>
                      <a:pt x="0" y="0"/>
                    </a:moveTo>
                    <a:lnTo>
                      <a:pt x="0" y="91"/>
                    </a:lnTo>
                    <a:lnTo>
                      <a:pt x="37" y="91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69" name="Freeform 35"/>
              <p:cNvSpPr>
                <a:spLocks/>
              </p:cNvSpPr>
              <p:nvPr/>
            </p:nvSpPr>
            <p:spPr bwMode="auto">
              <a:xfrm>
                <a:off x="6123020" y="2989772"/>
                <a:ext cx="185789" cy="120181"/>
              </a:xfrm>
              <a:custGeom>
                <a:avLst/>
                <a:gdLst>
                  <a:gd name="T0" fmla="*/ 0 w 211"/>
                  <a:gd name="T1" fmla="*/ 0 h 97"/>
                  <a:gd name="T2" fmla="*/ 0 w 211"/>
                  <a:gd name="T3" fmla="*/ 97 h 97"/>
                  <a:gd name="T4" fmla="*/ 211 w 211"/>
                  <a:gd name="T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1" h="97">
                    <a:moveTo>
                      <a:pt x="0" y="0"/>
                    </a:moveTo>
                    <a:lnTo>
                      <a:pt x="0" y="97"/>
                    </a:lnTo>
                    <a:lnTo>
                      <a:pt x="211" y="97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72" name="Freeform 36"/>
              <p:cNvSpPr>
                <a:spLocks/>
              </p:cNvSpPr>
              <p:nvPr/>
            </p:nvSpPr>
            <p:spPr bwMode="auto">
              <a:xfrm>
                <a:off x="5947797" y="2751888"/>
                <a:ext cx="175223" cy="235406"/>
              </a:xfrm>
              <a:custGeom>
                <a:avLst/>
                <a:gdLst>
                  <a:gd name="T0" fmla="*/ 0 w 199"/>
                  <a:gd name="T1" fmla="*/ 0 h 190"/>
                  <a:gd name="T2" fmla="*/ 0 w 199"/>
                  <a:gd name="T3" fmla="*/ 190 h 190"/>
                  <a:gd name="T4" fmla="*/ 199 w 199"/>
                  <a:gd name="T5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9" h="190">
                    <a:moveTo>
                      <a:pt x="0" y="0"/>
                    </a:moveTo>
                    <a:lnTo>
                      <a:pt x="0" y="190"/>
                    </a:lnTo>
                    <a:lnTo>
                      <a:pt x="199" y="19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73" name="Freeform 37"/>
              <p:cNvSpPr>
                <a:spLocks/>
              </p:cNvSpPr>
              <p:nvPr/>
            </p:nvSpPr>
            <p:spPr bwMode="auto">
              <a:xfrm>
                <a:off x="5696850" y="2749410"/>
                <a:ext cx="250948" cy="434882"/>
              </a:xfrm>
              <a:custGeom>
                <a:avLst/>
                <a:gdLst>
                  <a:gd name="T0" fmla="*/ 0 w 285"/>
                  <a:gd name="T1" fmla="*/ 351 h 351"/>
                  <a:gd name="T2" fmla="*/ 0 w 285"/>
                  <a:gd name="T3" fmla="*/ 0 h 351"/>
                  <a:gd name="T4" fmla="*/ 285 w 285"/>
                  <a:gd name="T5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5" h="351">
                    <a:moveTo>
                      <a:pt x="0" y="351"/>
                    </a:moveTo>
                    <a:lnTo>
                      <a:pt x="0" y="0"/>
                    </a:lnTo>
                    <a:lnTo>
                      <a:pt x="285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74" name="Rectangle 38"/>
              <p:cNvSpPr>
                <a:spLocks noChangeArrowheads="1"/>
              </p:cNvSpPr>
              <p:nvPr/>
            </p:nvSpPr>
            <p:spPr bwMode="auto">
              <a:xfrm>
                <a:off x="6734100" y="3454023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q2 Emihu73852927</a:t>
                </a:r>
              </a:p>
            </p:txBody>
          </p:sp>
          <p:sp>
            <p:nvSpPr>
              <p:cNvPr id="7175" name="Freeform 39"/>
              <p:cNvSpPr>
                <a:spLocks/>
              </p:cNvSpPr>
              <p:nvPr/>
            </p:nvSpPr>
            <p:spPr bwMode="auto">
              <a:xfrm>
                <a:off x="5790184" y="3521294"/>
                <a:ext cx="942155" cy="101596"/>
              </a:xfrm>
              <a:custGeom>
                <a:avLst/>
                <a:gdLst>
                  <a:gd name="T0" fmla="*/ 0 w 1070"/>
                  <a:gd name="T1" fmla="*/ 82 h 82"/>
                  <a:gd name="T2" fmla="*/ 0 w 1070"/>
                  <a:gd name="T3" fmla="*/ 0 h 82"/>
                  <a:gd name="T4" fmla="*/ 1070 w 1070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0" h="82">
                    <a:moveTo>
                      <a:pt x="0" y="82"/>
                    </a:moveTo>
                    <a:lnTo>
                      <a:pt x="0" y="0"/>
                    </a:lnTo>
                    <a:lnTo>
                      <a:pt x="1070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76" name="Rectangle 40"/>
              <p:cNvSpPr>
                <a:spLocks noChangeArrowheads="1"/>
              </p:cNvSpPr>
              <p:nvPr/>
            </p:nvSpPr>
            <p:spPr bwMode="auto">
              <a:xfrm>
                <a:off x="6543028" y="3596505"/>
                <a:ext cx="78867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Prasinoviruses</a:t>
                </a:r>
              </a:p>
            </p:txBody>
          </p:sp>
          <p:sp>
            <p:nvSpPr>
              <p:cNvPr id="7177" name="Freeform 41"/>
              <p:cNvSpPr>
                <a:spLocks/>
              </p:cNvSpPr>
              <p:nvPr/>
            </p:nvSpPr>
            <p:spPr bwMode="auto">
              <a:xfrm>
                <a:off x="6317615" y="3642714"/>
                <a:ext cx="223652" cy="32213"/>
              </a:xfrm>
              <a:custGeom>
                <a:avLst/>
                <a:gdLst>
                  <a:gd name="T0" fmla="*/ 0 w 254"/>
                  <a:gd name="T1" fmla="*/ 14 h 26"/>
                  <a:gd name="T2" fmla="*/ 0 w 254"/>
                  <a:gd name="T3" fmla="*/ 12 h 26"/>
                  <a:gd name="T4" fmla="*/ 254 w 254"/>
                  <a:gd name="T5" fmla="*/ 0 h 26"/>
                  <a:gd name="T6" fmla="*/ 254 w 254"/>
                  <a:gd name="T7" fmla="*/ 26 h 26"/>
                  <a:gd name="T8" fmla="*/ 0 w 254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26">
                    <a:moveTo>
                      <a:pt x="0" y="14"/>
                    </a:moveTo>
                    <a:lnTo>
                      <a:pt x="0" y="12"/>
                    </a:lnTo>
                    <a:lnTo>
                      <a:pt x="254" y="0"/>
                    </a:lnTo>
                    <a:lnTo>
                      <a:pt x="254" y="2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78" name="Line 42"/>
              <p:cNvSpPr>
                <a:spLocks noChangeShapeType="1"/>
              </p:cNvSpPr>
              <p:nvPr/>
            </p:nvSpPr>
            <p:spPr bwMode="auto">
              <a:xfrm>
                <a:off x="6071950" y="3658821"/>
                <a:ext cx="243904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79" name="Rectangle 43"/>
              <p:cNvSpPr>
                <a:spLocks noChangeArrowheads="1"/>
              </p:cNvSpPr>
              <p:nvPr/>
            </p:nvSpPr>
            <p:spPr bwMode="auto">
              <a:xfrm>
                <a:off x="6749069" y="3738988"/>
                <a:ext cx="737381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Chloroviruses</a:t>
                </a:r>
              </a:p>
            </p:txBody>
          </p:sp>
          <p:sp>
            <p:nvSpPr>
              <p:cNvPr id="7180" name="Freeform 44"/>
              <p:cNvSpPr>
                <a:spLocks/>
              </p:cNvSpPr>
              <p:nvPr/>
            </p:nvSpPr>
            <p:spPr bwMode="auto">
              <a:xfrm>
                <a:off x="6499002" y="3785197"/>
                <a:ext cx="248306" cy="33452"/>
              </a:xfrm>
              <a:custGeom>
                <a:avLst/>
                <a:gdLst>
                  <a:gd name="T0" fmla="*/ 0 w 282"/>
                  <a:gd name="T1" fmla="*/ 14 h 27"/>
                  <a:gd name="T2" fmla="*/ 0 w 282"/>
                  <a:gd name="T3" fmla="*/ 12 h 27"/>
                  <a:gd name="T4" fmla="*/ 282 w 282"/>
                  <a:gd name="T5" fmla="*/ 0 h 27"/>
                  <a:gd name="T6" fmla="*/ 282 w 282"/>
                  <a:gd name="T7" fmla="*/ 27 h 27"/>
                  <a:gd name="T8" fmla="*/ 0 w 282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2" h="27">
                    <a:moveTo>
                      <a:pt x="0" y="14"/>
                    </a:moveTo>
                    <a:lnTo>
                      <a:pt x="0" y="12"/>
                    </a:lnTo>
                    <a:lnTo>
                      <a:pt x="282" y="0"/>
                    </a:lnTo>
                    <a:lnTo>
                      <a:pt x="282" y="2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1" name="Line 45"/>
              <p:cNvSpPr>
                <a:spLocks noChangeShapeType="1"/>
              </p:cNvSpPr>
              <p:nvPr/>
            </p:nvSpPr>
            <p:spPr bwMode="auto">
              <a:xfrm>
                <a:off x="6071950" y="3801303"/>
                <a:ext cx="425290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2" name="Line 46"/>
              <p:cNvSpPr>
                <a:spLocks noChangeShapeType="1"/>
              </p:cNvSpPr>
              <p:nvPr/>
            </p:nvSpPr>
            <p:spPr bwMode="auto">
              <a:xfrm>
                <a:off x="6070189" y="3658821"/>
                <a:ext cx="0" cy="69383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3" name="Line 47"/>
              <p:cNvSpPr>
                <a:spLocks noChangeShapeType="1"/>
              </p:cNvSpPr>
              <p:nvPr/>
            </p:nvSpPr>
            <p:spPr bwMode="auto">
              <a:xfrm>
                <a:off x="6070189" y="3733159"/>
                <a:ext cx="0" cy="68144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4" name="Freeform 48"/>
              <p:cNvSpPr>
                <a:spLocks/>
              </p:cNvSpPr>
              <p:nvPr/>
            </p:nvSpPr>
            <p:spPr bwMode="auto">
              <a:xfrm>
                <a:off x="5790184" y="3629085"/>
                <a:ext cx="280005" cy="101596"/>
              </a:xfrm>
              <a:custGeom>
                <a:avLst/>
                <a:gdLst>
                  <a:gd name="T0" fmla="*/ 0 w 318"/>
                  <a:gd name="T1" fmla="*/ 0 h 82"/>
                  <a:gd name="T2" fmla="*/ 0 w 318"/>
                  <a:gd name="T3" fmla="*/ 82 h 82"/>
                  <a:gd name="T4" fmla="*/ 318 w 318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" h="82">
                    <a:moveTo>
                      <a:pt x="0" y="0"/>
                    </a:moveTo>
                    <a:lnTo>
                      <a:pt x="0" y="82"/>
                    </a:lnTo>
                    <a:lnTo>
                      <a:pt x="318" y="82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5" name="Freeform 49"/>
              <p:cNvSpPr>
                <a:spLocks/>
              </p:cNvSpPr>
              <p:nvPr/>
            </p:nvSpPr>
            <p:spPr bwMode="auto">
              <a:xfrm>
                <a:off x="5696850" y="3189247"/>
                <a:ext cx="93335" cy="437360"/>
              </a:xfrm>
              <a:custGeom>
                <a:avLst/>
                <a:gdLst>
                  <a:gd name="T0" fmla="*/ 0 w 106"/>
                  <a:gd name="T1" fmla="*/ 0 h 353"/>
                  <a:gd name="T2" fmla="*/ 0 w 106"/>
                  <a:gd name="T3" fmla="*/ 353 h 353"/>
                  <a:gd name="T4" fmla="*/ 106 w 106"/>
                  <a:gd name="T5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353">
                    <a:moveTo>
                      <a:pt x="0" y="0"/>
                    </a:moveTo>
                    <a:lnTo>
                      <a:pt x="0" y="353"/>
                    </a:lnTo>
                    <a:lnTo>
                      <a:pt x="106" y="353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6" name="Freeform 50"/>
              <p:cNvSpPr>
                <a:spLocks/>
              </p:cNvSpPr>
              <p:nvPr/>
            </p:nvSpPr>
            <p:spPr bwMode="auto">
              <a:xfrm>
                <a:off x="5632572" y="3186770"/>
                <a:ext cx="64278" cy="594710"/>
              </a:xfrm>
              <a:custGeom>
                <a:avLst/>
                <a:gdLst>
                  <a:gd name="T0" fmla="*/ 0 w 73"/>
                  <a:gd name="T1" fmla="*/ 480 h 480"/>
                  <a:gd name="T2" fmla="*/ 0 w 73"/>
                  <a:gd name="T3" fmla="*/ 0 h 480"/>
                  <a:gd name="T4" fmla="*/ 73 w 73"/>
                  <a:gd name="T5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480">
                    <a:moveTo>
                      <a:pt x="0" y="480"/>
                    </a:moveTo>
                    <a:lnTo>
                      <a:pt x="0" y="0"/>
                    </a:lnTo>
                    <a:lnTo>
                      <a:pt x="73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7" name="Rectangle 51"/>
              <p:cNvSpPr>
                <a:spLocks noChangeArrowheads="1"/>
              </p:cNvSpPr>
              <p:nvPr/>
            </p:nvSpPr>
            <p:spPr bwMode="auto">
              <a:xfrm>
                <a:off x="6903160" y="3871559"/>
                <a:ext cx="139140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Lausannevirus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327409873</a:t>
                </a:r>
              </a:p>
            </p:txBody>
          </p:sp>
          <p:sp>
            <p:nvSpPr>
              <p:cNvPr id="7188" name="Freeform 52"/>
              <p:cNvSpPr>
                <a:spLocks/>
              </p:cNvSpPr>
              <p:nvPr/>
            </p:nvSpPr>
            <p:spPr bwMode="auto">
              <a:xfrm>
                <a:off x="6746427" y="3938830"/>
                <a:ext cx="154971" cy="63188"/>
              </a:xfrm>
              <a:custGeom>
                <a:avLst/>
                <a:gdLst>
                  <a:gd name="T0" fmla="*/ 0 w 176"/>
                  <a:gd name="T1" fmla="*/ 51 h 51"/>
                  <a:gd name="T2" fmla="*/ 0 w 176"/>
                  <a:gd name="T3" fmla="*/ 0 h 51"/>
                  <a:gd name="T4" fmla="*/ 176 w 176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51">
                    <a:moveTo>
                      <a:pt x="0" y="51"/>
                    </a:moveTo>
                    <a:lnTo>
                      <a:pt x="0" y="0"/>
                    </a:lnTo>
                    <a:lnTo>
                      <a:pt x="176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89" name="Rectangle 53"/>
              <p:cNvSpPr>
                <a:spLocks noChangeArrowheads="1"/>
              </p:cNvSpPr>
              <p:nvPr/>
            </p:nvSpPr>
            <p:spPr bwMode="auto">
              <a:xfrm>
                <a:off x="6848567" y="4002891"/>
                <a:ext cx="13465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Marseillevirus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284504333</a:t>
                </a:r>
              </a:p>
            </p:txBody>
          </p:sp>
          <p:sp>
            <p:nvSpPr>
              <p:cNvPr id="7190" name="Freeform 54"/>
              <p:cNvSpPr>
                <a:spLocks/>
              </p:cNvSpPr>
              <p:nvPr/>
            </p:nvSpPr>
            <p:spPr bwMode="auto">
              <a:xfrm>
                <a:off x="6746427" y="4006974"/>
                <a:ext cx="100379" cy="63188"/>
              </a:xfrm>
              <a:custGeom>
                <a:avLst/>
                <a:gdLst>
                  <a:gd name="T0" fmla="*/ 0 w 114"/>
                  <a:gd name="T1" fmla="*/ 0 h 51"/>
                  <a:gd name="T2" fmla="*/ 0 w 114"/>
                  <a:gd name="T3" fmla="*/ 51 h 51"/>
                  <a:gd name="T4" fmla="*/ 114 w 114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51">
                    <a:moveTo>
                      <a:pt x="0" y="0"/>
                    </a:moveTo>
                    <a:lnTo>
                      <a:pt x="0" y="51"/>
                    </a:lnTo>
                    <a:lnTo>
                      <a:pt x="114" y="51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91" name="Freeform 55"/>
              <p:cNvSpPr>
                <a:spLocks/>
              </p:cNvSpPr>
              <p:nvPr/>
            </p:nvSpPr>
            <p:spPr bwMode="auto">
              <a:xfrm>
                <a:off x="5741756" y="4004496"/>
                <a:ext cx="1004671" cy="96640"/>
              </a:xfrm>
              <a:custGeom>
                <a:avLst/>
                <a:gdLst>
                  <a:gd name="T0" fmla="*/ 0 w 1141"/>
                  <a:gd name="T1" fmla="*/ 78 h 78"/>
                  <a:gd name="T2" fmla="*/ 0 w 1141"/>
                  <a:gd name="T3" fmla="*/ 0 h 78"/>
                  <a:gd name="T4" fmla="*/ 1141 w 1141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1" h="78">
                    <a:moveTo>
                      <a:pt x="0" y="78"/>
                    </a:moveTo>
                    <a:lnTo>
                      <a:pt x="0" y="0"/>
                    </a:lnTo>
                    <a:lnTo>
                      <a:pt x="1141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92" name="Rectangle 56"/>
              <p:cNvSpPr>
                <a:spLocks noChangeArrowheads="1"/>
              </p:cNvSpPr>
              <p:nvPr/>
            </p:nvSpPr>
            <p:spPr bwMode="auto">
              <a:xfrm>
                <a:off x="6346672" y="4134222"/>
                <a:ext cx="101951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Ec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Cryho67624107</a:t>
                </a:r>
              </a:p>
            </p:txBody>
          </p:sp>
          <p:sp>
            <p:nvSpPr>
              <p:cNvPr id="7193" name="Freeform 57"/>
              <p:cNvSpPr>
                <a:spLocks/>
              </p:cNvSpPr>
              <p:nvPr/>
            </p:nvSpPr>
            <p:spPr bwMode="auto">
              <a:xfrm>
                <a:off x="5741756" y="4106092"/>
                <a:ext cx="603155" cy="96640"/>
              </a:xfrm>
              <a:custGeom>
                <a:avLst/>
                <a:gdLst>
                  <a:gd name="T0" fmla="*/ 0 w 685"/>
                  <a:gd name="T1" fmla="*/ 0 h 78"/>
                  <a:gd name="T2" fmla="*/ 0 w 685"/>
                  <a:gd name="T3" fmla="*/ 78 h 78"/>
                  <a:gd name="T4" fmla="*/ 685 w 685"/>
                  <a:gd name="T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5" h="78">
                    <a:moveTo>
                      <a:pt x="0" y="0"/>
                    </a:moveTo>
                    <a:lnTo>
                      <a:pt x="0" y="78"/>
                    </a:lnTo>
                    <a:lnTo>
                      <a:pt x="685" y="78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94" name="Rectangle 58"/>
              <p:cNvSpPr>
                <a:spLocks noChangeArrowheads="1"/>
              </p:cNvSpPr>
              <p:nvPr/>
            </p:nvSpPr>
            <p:spPr bwMode="auto">
              <a:xfrm>
                <a:off x="6320256" y="4298134"/>
                <a:ext cx="25535" cy="107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 </a:t>
                </a:r>
                <a:endParaRPr kumimoji="0" 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95" name="Freeform 59"/>
              <p:cNvSpPr>
                <a:spLocks/>
              </p:cNvSpPr>
              <p:nvPr/>
            </p:nvSpPr>
            <p:spPr bwMode="auto">
              <a:xfrm>
                <a:off x="5995345" y="4322914"/>
                <a:ext cx="323150" cy="33452"/>
              </a:xfrm>
              <a:custGeom>
                <a:avLst/>
                <a:gdLst>
                  <a:gd name="T0" fmla="*/ 0 w 367"/>
                  <a:gd name="T1" fmla="*/ 15 h 27"/>
                  <a:gd name="T2" fmla="*/ 0 w 367"/>
                  <a:gd name="T3" fmla="*/ 12 h 27"/>
                  <a:gd name="T4" fmla="*/ 367 w 367"/>
                  <a:gd name="T5" fmla="*/ 0 h 27"/>
                  <a:gd name="T6" fmla="*/ 367 w 367"/>
                  <a:gd name="T7" fmla="*/ 27 h 27"/>
                  <a:gd name="T8" fmla="*/ 0 w 367"/>
                  <a:gd name="T9" fmla="*/ 1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27">
                    <a:moveTo>
                      <a:pt x="0" y="15"/>
                    </a:moveTo>
                    <a:lnTo>
                      <a:pt x="0" y="12"/>
                    </a:lnTo>
                    <a:lnTo>
                      <a:pt x="367" y="0"/>
                    </a:lnTo>
                    <a:lnTo>
                      <a:pt x="367" y="27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96" name="Line 60"/>
              <p:cNvSpPr>
                <a:spLocks noChangeShapeType="1"/>
              </p:cNvSpPr>
              <p:nvPr/>
            </p:nvSpPr>
            <p:spPr bwMode="auto">
              <a:xfrm>
                <a:off x="5743517" y="4339020"/>
                <a:ext cx="250948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97" name="Line 61"/>
              <p:cNvSpPr>
                <a:spLocks noChangeShapeType="1"/>
              </p:cNvSpPr>
              <p:nvPr/>
            </p:nvSpPr>
            <p:spPr bwMode="auto">
              <a:xfrm>
                <a:off x="5741756" y="4004496"/>
                <a:ext cx="0" cy="164784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98" name="Line 62"/>
              <p:cNvSpPr>
                <a:spLocks noChangeShapeType="1"/>
              </p:cNvSpPr>
              <p:nvPr/>
            </p:nvSpPr>
            <p:spPr bwMode="auto">
              <a:xfrm>
                <a:off x="5741756" y="4175475"/>
                <a:ext cx="0" cy="163545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199" name="Freeform 63"/>
              <p:cNvSpPr>
                <a:spLocks/>
              </p:cNvSpPr>
              <p:nvPr/>
            </p:nvSpPr>
            <p:spPr bwMode="auto">
              <a:xfrm>
                <a:off x="5690686" y="4171758"/>
                <a:ext cx="51070" cy="208149"/>
              </a:xfrm>
              <a:custGeom>
                <a:avLst/>
                <a:gdLst>
                  <a:gd name="T0" fmla="*/ 0 w 58"/>
                  <a:gd name="T1" fmla="*/ 168 h 168"/>
                  <a:gd name="T2" fmla="*/ 0 w 58"/>
                  <a:gd name="T3" fmla="*/ 0 h 168"/>
                  <a:gd name="T4" fmla="*/ 58 w 58"/>
                  <a:gd name="T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168">
                    <a:moveTo>
                      <a:pt x="0" y="168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096" name="Rectangle 64"/>
              <p:cNvSpPr>
                <a:spLocks noChangeArrowheads="1"/>
              </p:cNvSpPr>
              <p:nvPr/>
            </p:nvSpPr>
            <p:spPr bwMode="auto">
              <a:xfrm>
                <a:off x="6552713" y="4409276"/>
                <a:ext cx="94897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l4_Infsp19881469</a:t>
                </a:r>
              </a:p>
            </p:txBody>
          </p:sp>
          <p:sp>
            <p:nvSpPr>
              <p:cNvPr id="4097" name="Freeform 65"/>
              <p:cNvSpPr>
                <a:spLocks/>
              </p:cNvSpPr>
              <p:nvPr/>
            </p:nvSpPr>
            <p:spPr bwMode="auto">
              <a:xfrm>
                <a:off x="5732951" y="4476547"/>
                <a:ext cx="818001" cy="112747"/>
              </a:xfrm>
              <a:custGeom>
                <a:avLst/>
                <a:gdLst>
                  <a:gd name="T0" fmla="*/ 0 w 929"/>
                  <a:gd name="T1" fmla="*/ 91 h 91"/>
                  <a:gd name="T2" fmla="*/ 0 w 929"/>
                  <a:gd name="T3" fmla="*/ 0 h 91"/>
                  <a:gd name="T4" fmla="*/ 929 w 929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9" h="91">
                    <a:moveTo>
                      <a:pt x="0" y="91"/>
                    </a:moveTo>
                    <a:lnTo>
                      <a:pt x="0" y="0"/>
                    </a:lnTo>
                    <a:lnTo>
                      <a:pt x="929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098" name="Rectangle 66"/>
              <p:cNvSpPr>
                <a:spLocks noChangeArrowheads="1"/>
              </p:cNvSpPr>
              <p:nvPr/>
            </p:nvSpPr>
            <p:spPr bwMode="auto">
              <a:xfrm>
                <a:off x="6138870" y="4540608"/>
                <a:ext cx="105798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E9 Ostta308801092</a:t>
                </a:r>
              </a:p>
            </p:txBody>
          </p:sp>
          <p:sp>
            <p:nvSpPr>
              <p:cNvPr id="4099" name="Freeform 67"/>
              <p:cNvSpPr>
                <a:spLocks/>
              </p:cNvSpPr>
              <p:nvPr/>
            </p:nvSpPr>
            <p:spPr bwMode="auto">
              <a:xfrm>
                <a:off x="5776096" y="4607879"/>
                <a:ext cx="361012" cy="97879"/>
              </a:xfrm>
              <a:custGeom>
                <a:avLst/>
                <a:gdLst>
                  <a:gd name="T0" fmla="*/ 0 w 410"/>
                  <a:gd name="T1" fmla="*/ 79 h 79"/>
                  <a:gd name="T2" fmla="*/ 0 w 410"/>
                  <a:gd name="T3" fmla="*/ 0 h 79"/>
                  <a:gd name="T4" fmla="*/ 410 w 410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" h="79">
                    <a:moveTo>
                      <a:pt x="0" y="79"/>
                    </a:moveTo>
                    <a:lnTo>
                      <a:pt x="0" y="0"/>
                    </a:lnTo>
                    <a:lnTo>
                      <a:pt x="410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02" name="Rectangle 68"/>
              <p:cNvSpPr>
                <a:spLocks noChangeArrowheads="1"/>
              </p:cNvSpPr>
              <p:nvPr/>
            </p:nvSpPr>
            <p:spPr bwMode="auto">
              <a:xfrm>
                <a:off x="6115096" y="4673179"/>
                <a:ext cx="108363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El Dappu321469758</a:t>
                </a:r>
              </a:p>
            </p:txBody>
          </p:sp>
          <p:sp>
            <p:nvSpPr>
              <p:cNvPr id="4103" name="Freeform 69"/>
              <p:cNvSpPr>
                <a:spLocks/>
              </p:cNvSpPr>
              <p:nvPr/>
            </p:nvSpPr>
            <p:spPr bwMode="auto">
              <a:xfrm>
                <a:off x="5925784" y="4740450"/>
                <a:ext cx="187550" cy="65666"/>
              </a:xfrm>
              <a:custGeom>
                <a:avLst/>
                <a:gdLst>
                  <a:gd name="T0" fmla="*/ 0 w 213"/>
                  <a:gd name="T1" fmla="*/ 53 h 53"/>
                  <a:gd name="T2" fmla="*/ 0 w 213"/>
                  <a:gd name="T3" fmla="*/ 0 h 53"/>
                  <a:gd name="T4" fmla="*/ 213 w 213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3" h="53">
                    <a:moveTo>
                      <a:pt x="0" y="53"/>
                    </a:moveTo>
                    <a:lnTo>
                      <a:pt x="0" y="0"/>
                    </a:lnTo>
                    <a:lnTo>
                      <a:pt x="213" y="0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04" name="Rectangle 70"/>
              <p:cNvSpPr>
                <a:spLocks noChangeArrowheads="1"/>
              </p:cNvSpPr>
              <p:nvPr/>
            </p:nvSpPr>
            <p:spPr bwMode="auto">
              <a:xfrm>
                <a:off x="6162644" y="4814422"/>
                <a:ext cx="139781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Eukaryotes (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Opisthokonta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05" name="Freeform 71"/>
              <p:cNvSpPr>
                <a:spLocks/>
              </p:cNvSpPr>
              <p:nvPr/>
            </p:nvSpPr>
            <p:spPr bwMode="auto">
              <a:xfrm>
                <a:off x="5940753" y="4833373"/>
                <a:ext cx="220130" cy="87968"/>
              </a:xfrm>
              <a:custGeom>
                <a:avLst/>
                <a:gdLst>
                  <a:gd name="T0" fmla="*/ 0 w 250"/>
                  <a:gd name="T1" fmla="*/ 37 h 71"/>
                  <a:gd name="T2" fmla="*/ 0 w 250"/>
                  <a:gd name="T3" fmla="*/ 34 h 71"/>
                  <a:gd name="T4" fmla="*/ 250 w 250"/>
                  <a:gd name="T5" fmla="*/ 0 h 71"/>
                  <a:gd name="T6" fmla="*/ 250 w 250"/>
                  <a:gd name="T7" fmla="*/ 71 h 71"/>
                  <a:gd name="T8" fmla="*/ 0 w 250"/>
                  <a:gd name="T9" fmla="*/ 3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71">
                    <a:moveTo>
                      <a:pt x="0" y="37"/>
                    </a:moveTo>
                    <a:lnTo>
                      <a:pt x="0" y="34"/>
                    </a:lnTo>
                    <a:lnTo>
                      <a:pt x="250" y="0"/>
                    </a:lnTo>
                    <a:lnTo>
                      <a:pt x="250" y="71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2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06" name="Line 72"/>
              <p:cNvSpPr>
                <a:spLocks noChangeShapeType="1"/>
              </p:cNvSpPr>
              <p:nvPr/>
            </p:nvSpPr>
            <p:spPr bwMode="auto">
              <a:xfrm>
                <a:off x="5927545" y="4876738"/>
                <a:ext cx="11447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07" name="Line 73"/>
              <p:cNvSpPr>
                <a:spLocks noChangeShapeType="1"/>
              </p:cNvSpPr>
              <p:nvPr/>
            </p:nvSpPr>
            <p:spPr bwMode="auto">
              <a:xfrm>
                <a:off x="5925784" y="4811072"/>
                <a:ext cx="0" cy="65666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08" name="Freeform 74"/>
              <p:cNvSpPr>
                <a:spLocks/>
              </p:cNvSpPr>
              <p:nvPr/>
            </p:nvSpPr>
            <p:spPr bwMode="auto">
              <a:xfrm>
                <a:off x="5776096" y="4710714"/>
                <a:ext cx="149688" cy="97879"/>
              </a:xfrm>
              <a:custGeom>
                <a:avLst/>
                <a:gdLst>
                  <a:gd name="T0" fmla="*/ 0 w 170"/>
                  <a:gd name="T1" fmla="*/ 0 h 79"/>
                  <a:gd name="T2" fmla="*/ 0 w 170"/>
                  <a:gd name="T3" fmla="*/ 79 h 79"/>
                  <a:gd name="T4" fmla="*/ 170 w 170"/>
                  <a:gd name="T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79">
                    <a:moveTo>
                      <a:pt x="0" y="0"/>
                    </a:moveTo>
                    <a:lnTo>
                      <a:pt x="0" y="79"/>
                    </a:lnTo>
                    <a:lnTo>
                      <a:pt x="170" y="79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09" name="Freeform 75"/>
              <p:cNvSpPr>
                <a:spLocks/>
              </p:cNvSpPr>
              <p:nvPr/>
            </p:nvSpPr>
            <p:spPr bwMode="auto">
              <a:xfrm>
                <a:off x="5732951" y="4594250"/>
                <a:ext cx="43145" cy="113986"/>
              </a:xfrm>
              <a:custGeom>
                <a:avLst/>
                <a:gdLst>
                  <a:gd name="T0" fmla="*/ 0 w 49"/>
                  <a:gd name="T1" fmla="*/ 0 h 92"/>
                  <a:gd name="T2" fmla="*/ 0 w 49"/>
                  <a:gd name="T3" fmla="*/ 92 h 92"/>
                  <a:gd name="T4" fmla="*/ 49 w 49"/>
                  <a:gd name="T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92">
                    <a:moveTo>
                      <a:pt x="0" y="0"/>
                    </a:moveTo>
                    <a:lnTo>
                      <a:pt x="0" y="92"/>
                    </a:lnTo>
                    <a:lnTo>
                      <a:pt x="49" y="92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10" name="Freeform 76"/>
              <p:cNvSpPr>
                <a:spLocks/>
              </p:cNvSpPr>
              <p:nvPr/>
            </p:nvSpPr>
            <p:spPr bwMode="auto">
              <a:xfrm>
                <a:off x="5690686" y="4384863"/>
                <a:ext cx="42265" cy="206910"/>
              </a:xfrm>
              <a:custGeom>
                <a:avLst/>
                <a:gdLst>
                  <a:gd name="T0" fmla="*/ 0 w 48"/>
                  <a:gd name="T1" fmla="*/ 0 h 167"/>
                  <a:gd name="T2" fmla="*/ 0 w 48"/>
                  <a:gd name="T3" fmla="*/ 167 h 167"/>
                  <a:gd name="T4" fmla="*/ 48 w 48"/>
                  <a:gd name="T5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67">
                    <a:moveTo>
                      <a:pt x="0" y="0"/>
                    </a:moveTo>
                    <a:lnTo>
                      <a:pt x="0" y="167"/>
                    </a:lnTo>
                    <a:lnTo>
                      <a:pt x="48" y="167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11" name="Freeform 77"/>
              <p:cNvSpPr>
                <a:spLocks/>
              </p:cNvSpPr>
              <p:nvPr/>
            </p:nvSpPr>
            <p:spPr bwMode="auto">
              <a:xfrm>
                <a:off x="5632572" y="3786436"/>
                <a:ext cx="58114" cy="595949"/>
              </a:xfrm>
              <a:custGeom>
                <a:avLst/>
                <a:gdLst>
                  <a:gd name="T0" fmla="*/ 0 w 66"/>
                  <a:gd name="T1" fmla="*/ 0 h 481"/>
                  <a:gd name="T2" fmla="*/ 0 w 66"/>
                  <a:gd name="T3" fmla="*/ 481 h 481"/>
                  <a:gd name="T4" fmla="*/ 66 w 66"/>
                  <a:gd name="T5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481">
                    <a:moveTo>
                      <a:pt x="0" y="0"/>
                    </a:moveTo>
                    <a:lnTo>
                      <a:pt x="0" y="481"/>
                    </a:lnTo>
                    <a:lnTo>
                      <a:pt x="66" y="481"/>
                    </a:lnTo>
                  </a:path>
                </a:pathLst>
              </a:custGeom>
              <a:noFill/>
              <a:ln w="4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4112" name="Rectangle 78"/>
              <p:cNvSpPr>
                <a:spLocks noChangeArrowheads="1"/>
              </p:cNvSpPr>
              <p:nvPr/>
            </p:nvSpPr>
            <p:spPr bwMode="auto">
              <a:xfrm>
                <a:off x="6309697" y="333459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3" name="Rectangle 79"/>
              <p:cNvSpPr>
                <a:spLocks noChangeArrowheads="1"/>
              </p:cNvSpPr>
              <p:nvPr/>
            </p:nvSpPr>
            <p:spPr bwMode="auto">
              <a:xfrm>
                <a:off x="6161211" y="323309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4" name="Rectangle 80"/>
              <p:cNvSpPr>
                <a:spLocks noChangeArrowheads="1"/>
              </p:cNvSpPr>
              <p:nvPr/>
            </p:nvSpPr>
            <p:spPr bwMode="auto">
              <a:xfrm>
                <a:off x="6128632" y="311072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5" name="Rectangle 81"/>
              <p:cNvSpPr>
                <a:spLocks noChangeArrowheads="1"/>
              </p:cNvSpPr>
              <p:nvPr/>
            </p:nvSpPr>
            <p:spPr bwMode="auto">
              <a:xfrm>
                <a:off x="5935698" y="299521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6" name="Rectangle 82"/>
              <p:cNvSpPr>
                <a:spLocks noChangeArrowheads="1"/>
              </p:cNvSpPr>
              <p:nvPr/>
            </p:nvSpPr>
            <p:spPr bwMode="auto">
              <a:xfrm>
                <a:off x="6225528" y="267193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9" name="Rectangle 85"/>
              <p:cNvSpPr>
                <a:spLocks noChangeArrowheads="1"/>
              </p:cNvSpPr>
              <p:nvPr/>
            </p:nvSpPr>
            <p:spPr bwMode="auto">
              <a:xfrm>
                <a:off x="6022089" y="226049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0" name="Rectangle 86"/>
              <p:cNvSpPr>
                <a:spLocks noChangeArrowheads="1"/>
              </p:cNvSpPr>
              <p:nvPr/>
            </p:nvSpPr>
            <p:spPr bwMode="auto">
              <a:xfrm>
                <a:off x="5944764" y="242003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1" name="Rectangle 87"/>
              <p:cNvSpPr>
                <a:spLocks noChangeArrowheads="1"/>
              </p:cNvSpPr>
              <p:nvPr/>
            </p:nvSpPr>
            <p:spPr bwMode="auto">
              <a:xfrm>
                <a:off x="5771501" y="264953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3" name="Rectangle 89"/>
              <p:cNvSpPr>
                <a:spLocks noChangeArrowheads="1"/>
              </p:cNvSpPr>
              <p:nvPr/>
            </p:nvSpPr>
            <p:spPr bwMode="auto">
              <a:xfrm>
                <a:off x="5750369" y="481174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4" name="Rectangle 90"/>
              <p:cNvSpPr>
                <a:spLocks noChangeArrowheads="1"/>
              </p:cNvSpPr>
              <p:nvPr/>
            </p:nvSpPr>
            <p:spPr bwMode="auto">
              <a:xfrm>
                <a:off x="5599799" y="470662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5" name="Rectangle 91"/>
              <p:cNvSpPr>
                <a:spLocks noChangeArrowheads="1"/>
              </p:cNvSpPr>
              <p:nvPr/>
            </p:nvSpPr>
            <p:spPr bwMode="auto">
              <a:xfrm>
                <a:off x="5562298" y="459492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0.83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6" name="Rectangle 92"/>
              <p:cNvSpPr>
                <a:spLocks noChangeArrowheads="1"/>
              </p:cNvSpPr>
              <p:nvPr/>
            </p:nvSpPr>
            <p:spPr bwMode="auto">
              <a:xfrm>
                <a:off x="6572191" y="3904622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27" name="Rectangle 93"/>
              <p:cNvSpPr>
                <a:spLocks noChangeArrowheads="1"/>
              </p:cNvSpPr>
              <p:nvPr/>
            </p:nvSpPr>
            <p:spPr bwMode="auto">
              <a:xfrm>
                <a:off x="5919942" y="434579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94"/>
              <p:cNvSpPr>
                <a:spLocks noChangeArrowheads="1"/>
              </p:cNvSpPr>
              <p:nvPr/>
            </p:nvSpPr>
            <p:spPr bwMode="auto">
              <a:xfrm>
                <a:off x="5751197" y="406474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0.76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95"/>
              <p:cNvSpPr>
                <a:spLocks noChangeArrowheads="1"/>
              </p:cNvSpPr>
              <p:nvPr/>
            </p:nvSpPr>
            <p:spPr bwMode="auto">
              <a:xfrm>
                <a:off x="5513409" y="3079752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96"/>
              <p:cNvSpPr>
                <a:spLocks noChangeArrowheads="1"/>
              </p:cNvSpPr>
              <p:nvPr/>
            </p:nvSpPr>
            <p:spPr bwMode="auto">
              <a:xfrm>
                <a:off x="6215137" y="3558946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Rectangle 97"/>
              <p:cNvSpPr>
                <a:spLocks noChangeArrowheads="1"/>
              </p:cNvSpPr>
              <p:nvPr/>
            </p:nvSpPr>
            <p:spPr bwMode="auto">
              <a:xfrm>
                <a:off x="6400966" y="381284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98"/>
              <p:cNvSpPr>
                <a:spLocks noChangeArrowheads="1"/>
              </p:cNvSpPr>
              <p:nvPr/>
            </p:nvSpPr>
            <p:spPr bwMode="auto">
              <a:xfrm>
                <a:off x="5886749" y="3736217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99"/>
              <p:cNvSpPr>
                <a:spLocks noChangeArrowheads="1"/>
              </p:cNvSpPr>
              <p:nvPr/>
            </p:nvSpPr>
            <p:spPr bwMode="auto">
              <a:xfrm>
                <a:off x="5609126" y="362976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415" name="Group 7414"/>
              <p:cNvGrpSpPr/>
              <p:nvPr/>
            </p:nvGrpSpPr>
            <p:grpSpPr>
              <a:xfrm>
                <a:off x="5664311" y="5131277"/>
                <a:ext cx="276483" cy="152394"/>
                <a:chOff x="5798990" y="5117100"/>
                <a:chExt cx="276483" cy="152394"/>
              </a:xfrm>
            </p:grpSpPr>
            <p:sp>
              <p:nvSpPr>
                <p:cNvPr id="103" name="Line 100"/>
                <p:cNvSpPr>
                  <a:spLocks noChangeShapeType="1"/>
                </p:cNvSpPr>
                <p:nvPr/>
              </p:nvSpPr>
              <p:spPr bwMode="auto">
                <a:xfrm>
                  <a:off x="5798990" y="5139401"/>
                  <a:ext cx="276483" cy="0"/>
                </a:xfrm>
                <a:prstGeom prst="line">
                  <a:avLst/>
                </a:prstGeom>
                <a:noFill/>
                <a:ln w="4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104" name="Line 101"/>
                <p:cNvSpPr>
                  <a:spLocks noChangeShapeType="1"/>
                </p:cNvSpPr>
                <p:nvPr/>
              </p:nvSpPr>
              <p:spPr bwMode="auto">
                <a:xfrm>
                  <a:off x="5798990" y="5117100"/>
                  <a:ext cx="0" cy="44603"/>
                </a:xfrm>
                <a:prstGeom prst="line">
                  <a:avLst/>
                </a:prstGeom>
                <a:noFill/>
                <a:ln w="4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105" name="Line 102"/>
                <p:cNvSpPr>
                  <a:spLocks noChangeShapeType="1"/>
                </p:cNvSpPr>
                <p:nvPr/>
              </p:nvSpPr>
              <p:spPr bwMode="auto">
                <a:xfrm>
                  <a:off x="6075472" y="5117100"/>
                  <a:ext cx="0" cy="44603"/>
                </a:xfrm>
                <a:prstGeom prst="line">
                  <a:avLst/>
                </a:prstGeom>
                <a:noFill/>
                <a:ln w="4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106" name="Rectangle 103"/>
                <p:cNvSpPr>
                  <a:spLocks noChangeArrowheads="1"/>
                </p:cNvSpPr>
                <p:nvPr/>
              </p:nvSpPr>
              <p:spPr bwMode="auto">
                <a:xfrm>
                  <a:off x="5912577" y="5161703"/>
                  <a:ext cx="125034" cy="1077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0.5</a:t>
                  </a:r>
                  <a:endPara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07" name="Rectangle 70"/>
              <p:cNvSpPr>
                <a:spLocks noChangeArrowheads="1"/>
              </p:cNvSpPr>
              <p:nvPr/>
            </p:nvSpPr>
            <p:spPr bwMode="auto">
              <a:xfrm>
                <a:off x="6347129" y="4259924"/>
                <a:ext cx="139781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Eukaryotes (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Opisthokonta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3" name="Right Bracket 282"/>
            <p:cNvSpPr/>
            <p:nvPr/>
          </p:nvSpPr>
          <p:spPr>
            <a:xfrm>
              <a:off x="7760009" y="3444950"/>
              <a:ext cx="51377" cy="389860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Rectangle 318"/>
            <p:cNvSpPr>
              <a:spLocks noChangeArrowheads="1"/>
            </p:cNvSpPr>
            <p:nvPr/>
          </p:nvSpPr>
          <p:spPr bwMode="auto">
            <a:xfrm>
              <a:off x="7809235" y="3539144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Phycodnaviridae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9" name="Rectangle 258"/>
          <p:cNvSpPr>
            <a:spLocks noChangeArrowheads="1"/>
          </p:cNvSpPr>
          <p:nvPr/>
        </p:nvSpPr>
        <p:spPr bwMode="auto">
          <a:xfrm>
            <a:off x="112294" y="232610"/>
            <a:ext cx="44885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 Fig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5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– Transcription and RNA processing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0" name="Group 259"/>
          <p:cNvGrpSpPr/>
          <p:nvPr/>
        </p:nvGrpSpPr>
        <p:grpSpPr>
          <a:xfrm>
            <a:off x="5325978" y="2520647"/>
            <a:ext cx="618273" cy="354413"/>
            <a:chOff x="-17941" y="1678441"/>
            <a:chExt cx="1061328" cy="354413"/>
          </a:xfrm>
        </p:grpSpPr>
        <p:sp>
          <p:nvSpPr>
            <p:cNvPr id="261" name="Rectangle 260"/>
            <p:cNvSpPr>
              <a:spLocks noChangeArrowheads="1"/>
            </p:cNvSpPr>
            <p:nvPr/>
          </p:nvSpPr>
          <p:spPr bwMode="auto">
            <a:xfrm>
              <a:off x="-17941" y="1678441"/>
              <a:ext cx="4089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</a:t>
              </a:r>
            </a:p>
          </p:txBody>
        </p:sp>
        <p:cxnSp>
          <p:nvCxnSpPr>
            <p:cNvPr id="262" name="Straight Connector 261"/>
            <p:cNvCxnSpPr/>
            <p:nvPr/>
          </p:nvCxnSpPr>
          <p:spPr>
            <a:xfrm>
              <a:off x="656740" y="1909015"/>
              <a:ext cx="386647" cy="123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" name="Group 265"/>
          <p:cNvGrpSpPr/>
          <p:nvPr/>
        </p:nvGrpSpPr>
        <p:grpSpPr>
          <a:xfrm>
            <a:off x="5374105" y="4022050"/>
            <a:ext cx="484771" cy="341471"/>
            <a:chOff x="634040" y="2032854"/>
            <a:chExt cx="409347" cy="478138"/>
          </a:xfrm>
        </p:grpSpPr>
        <p:sp>
          <p:nvSpPr>
            <p:cNvPr id="267" name="Rectangle 266"/>
            <p:cNvSpPr>
              <a:spLocks noChangeArrowheads="1"/>
            </p:cNvSpPr>
            <p:nvPr/>
          </p:nvSpPr>
          <p:spPr bwMode="auto">
            <a:xfrm>
              <a:off x="634040" y="2166226"/>
              <a:ext cx="136714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</a:t>
              </a:r>
            </a:p>
          </p:txBody>
        </p:sp>
        <p:cxnSp>
          <p:nvCxnSpPr>
            <p:cNvPr id="268" name="Straight Connector 267"/>
            <p:cNvCxnSpPr/>
            <p:nvPr/>
          </p:nvCxnSpPr>
          <p:spPr>
            <a:xfrm flipV="1">
              <a:off x="776275" y="2032854"/>
              <a:ext cx="267112" cy="264645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0" name="Group 7169"/>
          <p:cNvGrpSpPr/>
          <p:nvPr/>
        </p:nvGrpSpPr>
        <p:grpSpPr>
          <a:xfrm>
            <a:off x="794084" y="1431092"/>
            <a:ext cx="3292089" cy="4650376"/>
            <a:chOff x="1058779" y="1663702"/>
            <a:chExt cx="3292089" cy="4650376"/>
          </a:xfrm>
        </p:grpSpPr>
        <p:grpSp>
          <p:nvGrpSpPr>
            <p:cNvPr id="7418" name="Group 7417"/>
            <p:cNvGrpSpPr/>
            <p:nvPr/>
          </p:nvGrpSpPr>
          <p:grpSpPr>
            <a:xfrm>
              <a:off x="1594647" y="1663702"/>
              <a:ext cx="2756221" cy="4650376"/>
              <a:chOff x="1594647" y="1663702"/>
              <a:chExt cx="2756221" cy="4650376"/>
            </a:xfrm>
          </p:grpSpPr>
          <p:sp>
            <p:nvSpPr>
              <p:cNvPr id="116" name="Rectangle 108"/>
              <p:cNvSpPr>
                <a:spLocks noChangeArrowheads="1"/>
              </p:cNvSpPr>
              <p:nvPr/>
            </p:nvSpPr>
            <p:spPr bwMode="auto">
              <a:xfrm>
                <a:off x="2187576" y="1663702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env143049744</a:t>
                </a:r>
              </a:p>
            </p:txBody>
          </p:sp>
          <p:sp>
            <p:nvSpPr>
              <p:cNvPr id="117" name="Freeform 109"/>
              <p:cNvSpPr>
                <a:spLocks/>
              </p:cNvSpPr>
              <p:nvPr/>
            </p:nvSpPr>
            <p:spPr bwMode="auto">
              <a:xfrm>
                <a:off x="2090738" y="1727200"/>
                <a:ext cx="93663" cy="60325"/>
              </a:xfrm>
              <a:custGeom>
                <a:avLst/>
                <a:gdLst>
                  <a:gd name="T0" fmla="*/ 0 w 59"/>
                  <a:gd name="T1" fmla="*/ 38 h 38"/>
                  <a:gd name="T2" fmla="*/ 0 w 59"/>
                  <a:gd name="T3" fmla="*/ 0 h 38"/>
                  <a:gd name="T4" fmla="*/ 59 w 59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38">
                    <a:moveTo>
                      <a:pt x="0" y="38"/>
                    </a:moveTo>
                    <a:lnTo>
                      <a:pt x="0" y="0"/>
                    </a:lnTo>
                    <a:lnTo>
                      <a:pt x="5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18" name="Rectangle 110"/>
              <p:cNvSpPr>
                <a:spLocks noChangeArrowheads="1"/>
              </p:cNvSpPr>
              <p:nvPr/>
            </p:nvSpPr>
            <p:spPr bwMode="auto">
              <a:xfrm>
                <a:off x="2401888" y="1789115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Phaglob357289725</a:t>
                </a:r>
              </a:p>
            </p:txBody>
          </p:sp>
          <p:sp>
            <p:nvSpPr>
              <p:cNvPr id="119" name="Freeform 111"/>
              <p:cNvSpPr>
                <a:spLocks/>
              </p:cNvSpPr>
              <p:nvPr/>
            </p:nvSpPr>
            <p:spPr bwMode="auto">
              <a:xfrm>
                <a:off x="2090738" y="1792288"/>
                <a:ext cx="309563" cy="60325"/>
              </a:xfrm>
              <a:custGeom>
                <a:avLst/>
                <a:gdLst>
                  <a:gd name="T0" fmla="*/ 0 w 195"/>
                  <a:gd name="T1" fmla="*/ 0 h 38"/>
                  <a:gd name="T2" fmla="*/ 0 w 195"/>
                  <a:gd name="T3" fmla="*/ 38 h 38"/>
                  <a:gd name="T4" fmla="*/ 195 w 195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38">
                    <a:moveTo>
                      <a:pt x="0" y="0"/>
                    </a:moveTo>
                    <a:lnTo>
                      <a:pt x="0" y="38"/>
                    </a:lnTo>
                    <a:lnTo>
                      <a:pt x="195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0" name="Freeform 112"/>
              <p:cNvSpPr>
                <a:spLocks/>
              </p:cNvSpPr>
              <p:nvPr/>
            </p:nvSpPr>
            <p:spPr bwMode="auto">
              <a:xfrm>
                <a:off x="2044701" y="1789113"/>
                <a:ext cx="46038" cy="123825"/>
              </a:xfrm>
              <a:custGeom>
                <a:avLst/>
                <a:gdLst>
                  <a:gd name="T0" fmla="*/ 0 w 29"/>
                  <a:gd name="T1" fmla="*/ 78 h 78"/>
                  <a:gd name="T2" fmla="*/ 0 w 29"/>
                  <a:gd name="T3" fmla="*/ 0 h 78"/>
                  <a:gd name="T4" fmla="*/ 29 w 29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78">
                    <a:moveTo>
                      <a:pt x="0" y="78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1" name="Rectangle 113"/>
              <p:cNvSpPr>
                <a:spLocks noChangeArrowheads="1"/>
              </p:cNvSpPr>
              <p:nvPr/>
            </p:nvSpPr>
            <p:spPr bwMode="auto">
              <a:xfrm>
                <a:off x="2289176" y="1916115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OLPV2 322510878</a:t>
                </a:r>
              </a:p>
            </p:txBody>
          </p:sp>
          <p:sp>
            <p:nvSpPr>
              <p:cNvPr id="122" name="Freeform 114"/>
              <p:cNvSpPr>
                <a:spLocks/>
              </p:cNvSpPr>
              <p:nvPr/>
            </p:nvSpPr>
            <p:spPr bwMode="auto">
              <a:xfrm>
                <a:off x="2214563" y="1978025"/>
                <a:ext cx="73025" cy="60325"/>
              </a:xfrm>
              <a:custGeom>
                <a:avLst/>
                <a:gdLst>
                  <a:gd name="T0" fmla="*/ 0 w 46"/>
                  <a:gd name="T1" fmla="*/ 38 h 38"/>
                  <a:gd name="T2" fmla="*/ 0 w 46"/>
                  <a:gd name="T3" fmla="*/ 0 h 38"/>
                  <a:gd name="T4" fmla="*/ 46 w 46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8">
                    <a:moveTo>
                      <a:pt x="0" y="38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3" name="Rectangle 115"/>
              <p:cNvSpPr>
                <a:spLocks noChangeArrowheads="1"/>
              </p:cNvSpPr>
              <p:nvPr/>
            </p:nvSpPr>
            <p:spPr bwMode="auto">
              <a:xfrm>
                <a:off x="2249488" y="2041527"/>
                <a:ext cx="10130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OLPV1 322510506</a:t>
                </a:r>
              </a:p>
            </p:txBody>
          </p:sp>
          <p:sp>
            <p:nvSpPr>
              <p:cNvPr id="124" name="Freeform 116"/>
              <p:cNvSpPr>
                <a:spLocks/>
              </p:cNvSpPr>
              <p:nvPr/>
            </p:nvSpPr>
            <p:spPr bwMode="auto">
              <a:xfrm>
                <a:off x="2214563" y="2043113"/>
                <a:ext cx="31750" cy="60325"/>
              </a:xfrm>
              <a:custGeom>
                <a:avLst/>
                <a:gdLst>
                  <a:gd name="T0" fmla="*/ 0 w 20"/>
                  <a:gd name="T1" fmla="*/ 0 h 38"/>
                  <a:gd name="T2" fmla="*/ 0 w 20"/>
                  <a:gd name="T3" fmla="*/ 38 h 38"/>
                  <a:gd name="T4" fmla="*/ 20 w 20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8">
                    <a:moveTo>
                      <a:pt x="0" y="0"/>
                    </a:moveTo>
                    <a:lnTo>
                      <a:pt x="0" y="38"/>
                    </a:lnTo>
                    <a:lnTo>
                      <a:pt x="20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5" name="Freeform 117"/>
              <p:cNvSpPr>
                <a:spLocks/>
              </p:cNvSpPr>
              <p:nvPr/>
            </p:nvSpPr>
            <p:spPr bwMode="auto">
              <a:xfrm>
                <a:off x="2044701" y="1917700"/>
                <a:ext cx="169863" cy="123825"/>
              </a:xfrm>
              <a:custGeom>
                <a:avLst/>
                <a:gdLst>
                  <a:gd name="T0" fmla="*/ 0 w 107"/>
                  <a:gd name="T1" fmla="*/ 0 h 78"/>
                  <a:gd name="T2" fmla="*/ 0 w 107"/>
                  <a:gd name="T3" fmla="*/ 78 h 78"/>
                  <a:gd name="T4" fmla="*/ 107 w 107"/>
                  <a:gd name="T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78">
                    <a:moveTo>
                      <a:pt x="0" y="0"/>
                    </a:moveTo>
                    <a:lnTo>
                      <a:pt x="0" y="78"/>
                    </a:lnTo>
                    <a:lnTo>
                      <a:pt x="107" y="7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6" name="Freeform 118"/>
              <p:cNvSpPr>
                <a:spLocks/>
              </p:cNvSpPr>
              <p:nvPr/>
            </p:nvSpPr>
            <p:spPr bwMode="auto">
              <a:xfrm>
                <a:off x="1984376" y="1916113"/>
                <a:ext cx="60325" cy="153988"/>
              </a:xfrm>
              <a:custGeom>
                <a:avLst/>
                <a:gdLst>
                  <a:gd name="T0" fmla="*/ 0 w 38"/>
                  <a:gd name="T1" fmla="*/ 97 h 97"/>
                  <a:gd name="T2" fmla="*/ 0 w 38"/>
                  <a:gd name="T3" fmla="*/ 0 h 97"/>
                  <a:gd name="T4" fmla="*/ 38 w 38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97">
                    <a:moveTo>
                      <a:pt x="0" y="97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127" name="Rectangle 119"/>
              <p:cNvSpPr>
                <a:spLocks noChangeArrowheads="1"/>
              </p:cNvSpPr>
              <p:nvPr/>
            </p:nvSpPr>
            <p:spPr bwMode="auto">
              <a:xfrm>
                <a:off x="2139951" y="2166940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env134898567</a:t>
                </a:r>
              </a:p>
            </p:txBody>
          </p:sp>
          <p:sp>
            <p:nvSpPr>
              <p:cNvPr id="7264" name="Freeform 120"/>
              <p:cNvSpPr>
                <a:spLocks/>
              </p:cNvSpPr>
              <p:nvPr/>
            </p:nvSpPr>
            <p:spPr bwMode="auto">
              <a:xfrm>
                <a:off x="1984376" y="2074863"/>
                <a:ext cx="153988" cy="155575"/>
              </a:xfrm>
              <a:custGeom>
                <a:avLst/>
                <a:gdLst>
                  <a:gd name="T0" fmla="*/ 0 w 97"/>
                  <a:gd name="T1" fmla="*/ 0 h 98"/>
                  <a:gd name="T2" fmla="*/ 0 w 97"/>
                  <a:gd name="T3" fmla="*/ 98 h 98"/>
                  <a:gd name="T4" fmla="*/ 97 w 97"/>
                  <a:gd name="T5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98">
                    <a:moveTo>
                      <a:pt x="0" y="0"/>
                    </a:moveTo>
                    <a:lnTo>
                      <a:pt x="0" y="98"/>
                    </a:lnTo>
                    <a:lnTo>
                      <a:pt x="97" y="9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65" name="Freeform 121"/>
              <p:cNvSpPr>
                <a:spLocks/>
              </p:cNvSpPr>
              <p:nvPr/>
            </p:nvSpPr>
            <p:spPr bwMode="auto">
              <a:xfrm>
                <a:off x="1924051" y="2073275"/>
                <a:ext cx="60325" cy="311150"/>
              </a:xfrm>
              <a:custGeom>
                <a:avLst/>
                <a:gdLst>
                  <a:gd name="T0" fmla="*/ 0 w 38"/>
                  <a:gd name="T1" fmla="*/ 196 h 196"/>
                  <a:gd name="T2" fmla="*/ 0 w 38"/>
                  <a:gd name="T3" fmla="*/ 0 h 196"/>
                  <a:gd name="T4" fmla="*/ 38 w 38"/>
                  <a:gd name="T5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96">
                    <a:moveTo>
                      <a:pt x="0" y="196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66" name="Rectangle 122"/>
              <p:cNvSpPr>
                <a:spLocks noChangeArrowheads="1"/>
              </p:cNvSpPr>
              <p:nvPr/>
            </p:nvSpPr>
            <p:spPr bwMode="auto">
              <a:xfrm>
                <a:off x="2217738" y="2293940"/>
                <a:ext cx="7950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env136380008</a:t>
                </a:r>
              </a:p>
            </p:txBody>
          </p:sp>
          <p:sp>
            <p:nvSpPr>
              <p:cNvPr id="7267" name="Freeform 123"/>
              <p:cNvSpPr>
                <a:spLocks/>
              </p:cNvSpPr>
              <p:nvPr/>
            </p:nvSpPr>
            <p:spPr bwMode="auto">
              <a:xfrm>
                <a:off x="2003426" y="2355850"/>
                <a:ext cx="212725" cy="60325"/>
              </a:xfrm>
              <a:custGeom>
                <a:avLst/>
                <a:gdLst>
                  <a:gd name="T0" fmla="*/ 0 w 134"/>
                  <a:gd name="T1" fmla="*/ 38 h 38"/>
                  <a:gd name="T2" fmla="*/ 0 w 134"/>
                  <a:gd name="T3" fmla="*/ 0 h 38"/>
                  <a:gd name="T4" fmla="*/ 134 w 134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38">
                    <a:moveTo>
                      <a:pt x="0" y="38"/>
                    </a:moveTo>
                    <a:lnTo>
                      <a:pt x="0" y="0"/>
                    </a:lnTo>
                    <a:lnTo>
                      <a:pt x="13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68" name="Rectangle 124"/>
              <p:cNvSpPr>
                <a:spLocks noChangeArrowheads="1"/>
              </p:cNvSpPr>
              <p:nvPr/>
            </p:nvSpPr>
            <p:spPr bwMode="auto">
              <a:xfrm>
                <a:off x="2187576" y="2419352"/>
                <a:ext cx="93615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CroV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310831306</a:t>
                </a:r>
              </a:p>
            </p:txBody>
          </p:sp>
          <p:sp>
            <p:nvSpPr>
              <p:cNvPr id="7269" name="Freeform 125"/>
              <p:cNvSpPr>
                <a:spLocks/>
              </p:cNvSpPr>
              <p:nvPr/>
            </p:nvSpPr>
            <p:spPr bwMode="auto">
              <a:xfrm>
                <a:off x="2003426" y="2420938"/>
                <a:ext cx="182563" cy="60325"/>
              </a:xfrm>
              <a:custGeom>
                <a:avLst/>
                <a:gdLst>
                  <a:gd name="T0" fmla="*/ 0 w 115"/>
                  <a:gd name="T1" fmla="*/ 0 h 38"/>
                  <a:gd name="T2" fmla="*/ 0 w 115"/>
                  <a:gd name="T3" fmla="*/ 38 h 38"/>
                  <a:gd name="T4" fmla="*/ 115 w 115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38">
                    <a:moveTo>
                      <a:pt x="0" y="0"/>
                    </a:moveTo>
                    <a:lnTo>
                      <a:pt x="0" y="38"/>
                    </a:lnTo>
                    <a:lnTo>
                      <a:pt x="115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70" name="Freeform 126"/>
              <p:cNvSpPr>
                <a:spLocks/>
              </p:cNvSpPr>
              <p:nvPr/>
            </p:nvSpPr>
            <p:spPr bwMode="auto">
              <a:xfrm>
                <a:off x="1963738" y="2419350"/>
                <a:ext cx="39688" cy="280988"/>
              </a:xfrm>
              <a:custGeom>
                <a:avLst/>
                <a:gdLst>
                  <a:gd name="T0" fmla="*/ 0 w 25"/>
                  <a:gd name="T1" fmla="*/ 177 h 177"/>
                  <a:gd name="T2" fmla="*/ 0 w 25"/>
                  <a:gd name="T3" fmla="*/ 0 h 177"/>
                  <a:gd name="T4" fmla="*/ 25 w 25"/>
                  <a:gd name="T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77">
                    <a:moveTo>
                      <a:pt x="0" y="177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71" name="Rectangle 127"/>
              <p:cNvSpPr>
                <a:spLocks noChangeArrowheads="1"/>
              </p:cNvSpPr>
              <p:nvPr/>
            </p:nvSpPr>
            <p:spPr bwMode="auto">
              <a:xfrm>
                <a:off x="2273301" y="2544765"/>
                <a:ext cx="12054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Mamavirus 351737549</a:t>
                </a:r>
              </a:p>
            </p:txBody>
          </p:sp>
          <p:sp>
            <p:nvSpPr>
              <p:cNvPr id="7273" name="Freeform 128"/>
              <p:cNvSpPr>
                <a:spLocks/>
              </p:cNvSpPr>
              <p:nvPr/>
            </p:nvSpPr>
            <p:spPr bwMode="auto">
              <a:xfrm>
                <a:off x="2270126" y="2608263"/>
                <a:ext cx="0" cy="60325"/>
              </a:xfrm>
              <a:custGeom>
                <a:avLst/>
                <a:gdLst>
                  <a:gd name="T0" fmla="*/ 38 h 38"/>
                  <a:gd name="T1" fmla="*/ 0 h 38"/>
                  <a:gd name="T2" fmla="*/ 0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3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74" name="Rectangle 129"/>
              <p:cNvSpPr>
                <a:spLocks noChangeArrowheads="1"/>
              </p:cNvSpPr>
              <p:nvPr/>
            </p:nvSpPr>
            <p:spPr bwMode="auto">
              <a:xfrm>
                <a:off x="2273301" y="2671765"/>
                <a:ext cx="112851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Mimivirus 311977780</a:t>
                </a:r>
              </a:p>
            </p:txBody>
          </p:sp>
          <p:sp>
            <p:nvSpPr>
              <p:cNvPr id="7275" name="Freeform 130"/>
              <p:cNvSpPr>
                <a:spLocks/>
              </p:cNvSpPr>
              <p:nvPr/>
            </p:nvSpPr>
            <p:spPr bwMode="auto">
              <a:xfrm>
                <a:off x="2270126" y="2673350"/>
                <a:ext cx="1588" cy="60325"/>
              </a:xfrm>
              <a:custGeom>
                <a:avLst/>
                <a:gdLst>
                  <a:gd name="T0" fmla="*/ 0 w 1"/>
                  <a:gd name="T1" fmla="*/ 0 h 38"/>
                  <a:gd name="T2" fmla="*/ 0 w 1"/>
                  <a:gd name="T3" fmla="*/ 38 h 38"/>
                  <a:gd name="T4" fmla="*/ 1 w 1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8">
                    <a:moveTo>
                      <a:pt x="0" y="0"/>
                    </a:moveTo>
                    <a:lnTo>
                      <a:pt x="0" y="38"/>
                    </a:lnTo>
                    <a:lnTo>
                      <a:pt x="1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76" name="Freeform 131"/>
              <p:cNvSpPr>
                <a:spLocks/>
              </p:cNvSpPr>
              <p:nvPr/>
            </p:nvSpPr>
            <p:spPr bwMode="auto">
              <a:xfrm>
                <a:off x="2209801" y="2670175"/>
                <a:ext cx="60325" cy="123825"/>
              </a:xfrm>
              <a:custGeom>
                <a:avLst/>
                <a:gdLst>
                  <a:gd name="T0" fmla="*/ 0 w 38"/>
                  <a:gd name="T1" fmla="*/ 78 h 78"/>
                  <a:gd name="T2" fmla="*/ 0 w 38"/>
                  <a:gd name="T3" fmla="*/ 0 h 78"/>
                  <a:gd name="T4" fmla="*/ 38 w 38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78">
                    <a:moveTo>
                      <a:pt x="0" y="78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77" name="Rectangle 132"/>
              <p:cNvSpPr>
                <a:spLocks noChangeArrowheads="1"/>
              </p:cNvSpPr>
              <p:nvPr/>
            </p:nvSpPr>
            <p:spPr bwMode="auto">
              <a:xfrm>
                <a:off x="2265363" y="2797177"/>
                <a:ext cx="117339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Megavirus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350611156</a:t>
                </a:r>
              </a:p>
            </p:txBody>
          </p:sp>
          <p:sp>
            <p:nvSpPr>
              <p:cNvPr id="7278" name="Freeform 133"/>
              <p:cNvSpPr>
                <a:spLocks/>
              </p:cNvSpPr>
              <p:nvPr/>
            </p:nvSpPr>
            <p:spPr bwMode="auto">
              <a:xfrm>
                <a:off x="2235201" y="2859088"/>
                <a:ext cx="28575" cy="60325"/>
              </a:xfrm>
              <a:custGeom>
                <a:avLst/>
                <a:gdLst>
                  <a:gd name="T0" fmla="*/ 0 w 18"/>
                  <a:gd name="T1" fmla="*/ 38 h 38"/>
                  <a:gd name="T2" fmla="*/ 0 w 18"/>
                  <a:gd name="T3" fmla="*/ 0 h 38"/>
                  <a:gd name="T4" fmla="*/ 18 w 1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8">
                    <a:moveTo>
                      <a:pt x="0" y="38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79" name="Rectangle 134"/>
              <p:cNvSpPr>
                <a:spLocks noChangeArrowheads="1"/>
              </p:cNvSpPr>
              <p:nvPr/>
            </p:nvSpPr>
            <p:spPr bwMode="auto">
              <a:xfrm>
                <a:off x="2268538" y="2922590"/>
                <a:ext cx="99386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Moumou gene 408</a:t>
                </a:r>
              </a:p>
            </p:txBody>
          </p:sp>
          <p:sp>
            <p:nvSpPr>
              <p:cNvPr id="7280" name="Freeform 135"/>
              <p:cNvSpPr>
                <a:spLocks/>
              </p:cNvSpPr>
              <p:nvPr/>
            </p:nvSpPr>
            <p:spPr bwMode="auto">
              <a:xfrm>
                <a:off x="2235201" y="2925763"/>
                <a:ext cx="31750" cy="60325"/>
              </a:xfrm>
              <a:custGeom>
                <a:avLst/>
                <a:gdLst>
                  <a:gd name="T0" fmla="*/ 0 w 20"/>
                  <a:gd name="T1" fmla="*/ 0 h 38"/>
                  <a:gd name="T2" fmla="*/ 0 w 20"/>
                  <a:gd name="T3" fmla="*/ 38 h 38"/>
                  <a:gd name="T4" fmla="*/ 20 w 20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8">
                    <a:moveTo>
                      <a:pt x="0" y="0"/>
                    </a:moveTo>
                    <a:lnTo>
                      <a:pt x="0" y="38"/>
                    </a:lnTo>
                    <a:lnTo>
                      <a:pt x="20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81" name="Freeform 136"/>
              <p:cNvSpPr>
                <a:spLocks/>
              </p:cNvSpPr>
              <p:nvPr/>
            </p:nvSpPr>
            <p:spPr bwMode="auto">
              <a:xfrm>
                <a:off x="2209801" y="2798763"/>
                <a:ext cx="25400" cy="123825"/>
              </a:xfrm>
              <a:custGeom>
                <a:avLst/>
                <a:gdLst>
                  <a:gd name="T0" fmla="*/ 0 w 16"/>
                  <a:gd name="T1" fmla="*/ 0 h 78"/>
                  <a:gd name="T2" fmla="*/ 0 w 16"/>
                  <a:gd name="T3" fmla="*/ 78 h 78"/>
                  <a:gd name="T4" fmla="*/ 16 w 16"/>
                  <a:gd name="T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78">
                    <a:moveTo>
                      <a:pt x="0" y="0"/>
                    </a:moveTo>
                    <a:lnTo>
                      <a:pt x="0" y="78"/>
                    </a:lnTo>
                    <a:lnTo>
                      <a:pt x="16" y="7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82" name="Freeform 137"/>
              <p:cNvSpPr>
                <a:spLocks/>
              </p:cNvSpPr>
              <p:nvPr/>
            </p:nvSpPr>
            <p:spPr bwMode="auto">
              <a:xfrm>
                <a:off x="2019301" y="2797175"/>
                <a:ext cx="190500" cy="185738"/>
              </a:xfrm>
              <a:custGeom>
                <a:avLst/>
                <a:gdLst>
                  <a:gd name="T0" fmla="*/ 0 w 120"/>
                  <a:gd name="T1" fmla="*/ 117 h 117"/>
                  <a:gd name="T2" fmla="*/ 0 w 120"/>
                  <a:gd name="T3" fmla="*/ 0 h 117"/>
                  <a:gd name="T4" fmla="*/ 120 w 120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117">
                    <a:moveTo>
                      <a:pt x="0" y="117"/>
                    </a:move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83" name="Rectangle 138"/>
              <p:cNvSpPr>
                <a:spLocks noChangeArrowheads="1"/>
              </p:cNvSpPr>
              <p:nvPr/>
            </p:nvSpPr>
            <p:spPr bwMode="auto">
              <a:xfrm>
                <a:off x="2787651" y="3049590"/>
                <a:ext cx="12054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Mamavirus 351737319</a:t>
                </a:r>
              </a:p>
            </p:txBody>
          </p:sp>
          <p:sp>
            <p:nvSpPr>
              <p:cNvPr id="7284" name="Freeform 139"/>
              <p:cNvSpPr>
                <a:spLocks/>
              </p:cNvSpPr>
              <p:nvPr/>
            </p:nvSpPr>
            <p:spPr bwMode="auto">
              <a:xfrm>
                <a:off x="2774951" y="3111500"/>
                <a:ext cx="11113" cy="60325"/>
              </a:xfrm>
              <a:custGeom>
                <a:avLst/>
                <a:gdLst>
                  <a:gd name="T0" fmla="*/ 0 w 7"/>
                  <a:gd name="T1" fmla="*/ 38 h 38"/>
                  <a:gd name="T2" fmla="*/ 0 w 7"/>
                  <a:gd name="T3" fmla="*/ 0 h 38"/>
                  <a:gd name="T4" fmla="*/ 7 w 7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8">
                    <a:moveTo>
                      <a:pt x="0" y="38"/>
                    </a:move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85" name="Rectangle 140"/>
              <p:cNvSpPr>
                <a:spLocks noChangeArrowheads="1"/>
              </p:cNvSpPr>
              <p:nvPr/>
            </p:nvSpPr>
            <p:spPr bwMode="auto">
              <a:xfrm>
                <a:off x="2776538" y="3175002"/>
                <a:ext cx="112851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Mimivirus 311977545</a:t>
                </a:r>
              </a:p>
            </p:txBody>
          </p:sp>
          <p:sp>
            <p:nvSpPr>
              <p:cNvPr id="7286" name="Freeform 141"/>
              <p:cNvSpPr>
                <a:spLocks/>
              </p:cNvSpPr>
              <p:nvPr/>
            </p:nvSpPr>
            <p:spPr bwMode="auto">
              <a:xfrm>
                <a:off x="2774951" y="3176588"/>
                <a:ext cx="0" cy="60325"/>
              </a:xfrm>
              <a:custGeom>
                <a:avLst/>
                <a:gdLst>
                  <a:gd name="T0" fmla="*/ 0 h 38"/>
                  <a:gd name="T1" fmla="*/ 38 h 38"/>
                  <a:gd name="T2" fmla="*/ 38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0"/>
                    </a:moveTo>
                    <a:lnTo>
                      <a:pt x="0" y="38"/>
                    </a:lnTo>
                    <a:lnTo>
                      <a:pt x="0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87" name="Freeform 142"/>
              <p:cNvSpPr>
                <a:spLocks/>
              </p:cNvSpPr>
              <p:nvPr/>
            </p:nvSpPr>
            <p:spPr bwMode="auto">
              <a:xfrm>
                <a:off x="2019301" y="2987675"/>
                <a:ext cx="755650" cy="187325"/>
              </a:xfrm>
              <a:custGeom>
                <a:avLst/>
                <a:gdLst>
                  <a:gd name="T0" fmla="*/ 0 w 476"/>
                  <a:gd name="T1" fmla="*/ 0 h 118"/>
                  <a:gd name="T2" fmla="*/ 0 w 476"/>
                  <a:gd name="T3" fmla="*/ 118 h 118"/>
                  <a:gd name="T4" fmla="*/ 476 w 476"/>
                  <a:gd name="T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" h="118">
                    <a:moveTo>
                      <a:pt x="0" y="0"/>
                    </a:moveTo>
                    <a:lnTo>
                      <a:pt x="0" y="118"/>
                    </a:lnTo>
                    <a:lnTo>
                      <a:pt x="476" y="11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88" name="Freeform 143"/>
              <p:cNvSpPr>
                <a:spLocks/>
              </p:cNvSpPr>
              <p:nvPr/>
            </p:nvSpPr>
            <p:spPr bwMode="auto">
              <a:xfrm>
                <a:off x="1963738" y="2705100"/>
                <a:ext cx="55563" cy="280988"/>
              </a:xfrm>
              <a:custGeom>
                <a:avLst/>
                <a:gdLst>
                  <a:gd name="T0" fmla="*/ 0 w 35"/>
                  <a:gd name="T1" fmla="*/ 0 h 177"/>
                  <a:gd name="T2" fmla="*/ 0 w 35"/>
                  <a:gd name="T3" fmla="*/ 177 h 177"/>
                  <a:gd name="T4" fmla="*/ 35 w 35"/>
                  <a:gd name="T5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77">
                    <a:moveTo>
                      <a:pt x="0" y="0"/>
                    </a:moveTo>
                    <a:lnTo>
                      <a:pt x="0" y="177"/>
                    </a:lnTo>
                    <a:lnTo>
                      <a:pt x="35" y="177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89" name="Freeform 144"/>
              <p:cNvSpPr>
                <a:spLocks/>
              </p:cNvSpPr>
              <p:nvPr/>
            </p:nvSpPr>
            <p:spPr bwMode="auto">
              <a:xfrm>
                <a:off x="1924051" y="2390775"/>
                <a:ext cx="39688" cy="311150"/>
              </a:xfrm>
              <a:custGeom>
                <a:avLst/>
                <a:gdLst>
                  <a:gd name="T0" fmla="*/ 0 w 25"/>
                  <a:gd name="T1" fmla="*/ 0 h 196"/>
                  <a:gd name="T2" fmla="*/ 0 w 25"/>
                  <a:gd name="T3" fmla="*/ 196 h 196"/>
                  <a:gd name="T4" fmla="*/ 25 w 25"/>
                  <a:gd name="T5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96">
                    <a:moveTo>
                      <a:pt x="0" y="0"/>
                    </a:moveTo>
                    <a:lnTo>
                      <a:pt x="0" y="196"/>
                    </a:lnTo>
                    <a:lnTo>
                      <a:pt x="25" y="196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90" name="Freeform 145"/>
              <p:cNvSpPr>
                <a:spLocks/>
              </p:cNvSpPr>
              <p:nvPr/>
            </p:nvSpPr>
            <p:spPr bwMode="auto">
              <a:xfrm>
                <a:off x="1866900" y="2387600"/>
                <a:ext cx="57151" cy="485775"/>
              </a:xfrm>
              <a:custGeom>
                <a:avLst/>
                <a:gdLst>
                  <a:gd name="T0" fmla="*/ 0 w 18"/>
                  <a:gd name="T1" fmla="*/ 306 h 306"/>
                  <a:gd name="T2" fmla="*/ 0 w 18"/>
                  <a:gd name="T3" fmla="*/ 0 h 306"/>
                  <a:gd name="T4" fmla="*/ 18 w 18"/>
                  <a:gd name="T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06">
                    <a:moveTo>
                      <a:pt x="0" y="306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91" name="Rectangle 146"/>
              <p:cNvSpPr>
                <a:spLocks noChangeArrowheads="1"/>
              </p:cNvSpPr>
              <p:nvPr/>
            </p:nvSpPr>
            <p:spPr bwMode="auto">
              <a:xfrm>
                <a:off x="2282826" y="3300415"/>
                <a:ext cx="95539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q3 Ectsi13242538</a:t>
                </a:r>
              </a:p>
            </p:txBody>
          </p:sp>
          <p:sp>
            <p:nvSpPr>
              <p:cNvPr id="7292" name="Freeform 147"/>
              <p:cNvSpPr>
                <a:spLocks/>
              </p:cNvSpPr>
              <p:nvPr/>
            </p:nvSpPr>
            <p:spPr bwMode="auto">
              <a:xfrm>
                <a:off x="1866900" y="2878138"/>
                <a:ext cx="414339" cy="485775"/>
              </a:xfrm>
              <a:custGeom>
                <a:avLst/>
                <a:gdLst>
                  <a:gd name="T0" fmla="*/ 0 w 243"/>
                  <a:gd name="T1" fmla="*/ 0 h 306"/>
                  <a:gd name="T2" fmla="*/ 0 w 243"/>
                  <a:gd name="T3" fmla="*/ 306 h 306"/>
                  <a:gd name="T4" fmla="*/ 243 w 243"/>
                  <a:gd name="T5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3" h="306">
                    <a:moveTo>
                      <a:pt x="0" y="0"/>
                    </a:moveTo>
                    <a:lnTo>
                      <a:pt x="0" y="306"/>
                    </a:lnTo>
                    <a:lnTo>
                      <a:pt x="243" y="306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94" name="Rectangle 149"/>
              <p:cNvSpPr>
                <a:spLocks noChangeArrowheads="1"/>
              </p:cNvSpPr>
              <p:nvPr/>
            </p:nvSpPr>
            <p:spPr bwMode="auto">
              <a:xfrm>
                <a:off x="2297113" y="3427415"/>
                <a:ext cx="737381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Chloroviruses</a:t>
                </a:r>
              </a:p>
            </p:txBody>
          </p:sp>
          <p:sp>
            <p:nvSpPr>
              <p:cNvPr id="7295" name="Freeform 150"/>
              <p:cNvSpPr>
                <a:spLocks/>
              </p:cNvSpPr>
              <p:nvPr/>
            </p:nvSpPr>
            <p:spPr bwMode="auto">
              <a:xfrm>
                <a:off x="2220913" y="3484563"/>
                <a:ext cx="74613" cy="20638"/>
              </a:xfrm>
              <a:custGeom>
                <a:avLst/>
                <a:gdLst>
                  <a:gd name="T0" fmla="*/ 0 w 47"/>
                  <a:gd name="T1" fmla="*/ 7 h 13"/>
                  <a:gd name="T2" fmla="*/ 0 w 47"/>
                  <a:gd name="T3" fmla="*/ 5 h 13"/>
                  <a:gd name="T4" fmla="*/ 47 w 47"/>
                  <a:gd name="T5" fmla="*/ 0 h 13"/>
                  <a:gd name="T6" fmla="*/ 47 w 47"/>
                  <a:gd name="T7" fmla="*/ 13 h 13"/>
                  <a:gd name="T8" fmla="*/ 0 w 47"/>
                  <a:gd name="T9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3">
                    <a:moveTo>
                      <a:pt x="0" y="7"/>
                    </a:moveTo>
                    <a:lnTo>
                      <a:pt x="0" y="5"/>
                    </a:lnTo>
                    <a:lnTo>
                      <a:pt x="47" y="0"/>
                    </a:lnTo>
                    <a:lnTo>
                      <a:pt x="47" y="1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96" name="Line 151"/>
              <p:cNvSpPr>
                <a:spLocks noChangeShapeType="1"/>
              </p:cNvSpPr>
              <p:nvPr/>
            </p:nvSpPr>
            <p:spPr bwMode="auto">
              <a:xfrm>
                <a:off x="1869281" y="3493294"/>
                <a:ext cx="350045" cy="794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297" name="Rectangle 152"/>
              <p:cNvSpPr>
                <a:spLocks noChangeArrowheads="1"/>
              </p:cNvSpPr>
              <p:nvPr/>
            </p:nvSpPr>
            <p:spPr bwMode="auto">
              <a:xfrm>
                <a:off x="2151063" y="3563940"/>
                <a:ext cx="78867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Prasinoviruses</a:t>
                </a:r>
              </a:p>
            </p:txBody>
          </p:sp>
          <p:sp>
            <p:nvSpPr>
              <p:cNvPr id="7298" name="Freeform 153"/>
              <p:cNvSpPr>
                <a:spLocks/>
              </p:cNvSpPr>
              <p:nvPr/>
            </p:nvSpPr>
            <p:spPr bwMode="auto">
              <a:xfrm>
                <a:off x="1995488" y="3598863"/>
                <a:ext cx="153988" cy="63500"/>
              </a:xfrm>
              <a:custGeom>
                <a:avLst/>
                <a:gdLst>
                  <a:gd name="T0" fmla="*/ 0 w 97"/>
                  <a:gd name="T1" fmla="*/ 21 h 40"/>
                  <a:gd name="T2" fmla="*/ 0 w 97"/>
                  <a:gd name="T3" fmla="*/ 19 h 40"/>
                  <a:gd name="T4" fmla="*/ 97 w 97"/>
                  <a:gd name="T5" fmla="*/ 0 h 40"/>
                  <a:gd name="T6" fmla="*/ 97 w 97"/>
                  <a:gd name="T7" fmla="*/ 40 h 40"/>
                  <a:gd name="T8" fmla="*/ 0 w 97"/>
                  <a:gd name="T9" fmla="*/ 2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0">
                    <a:moveTo>
                      <a:pt x="0" y="21"/>
                    </a:moveTo>
                    <a:lnTo>
                      <a:pt x="0" y="19"/>
                    </a:lnTo>
                    <a:lnTo>
                      <a:pt x="97" y="0"/>
                    </a:lnTo>
                    <a:lnTo>
                      <a:pt x="97" y="4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02" name="Freeform 157"/>
              <p:cNvSpPr>
                <a:spLocks/>
              </p:cNvSpPr>
              <p:nvPr/>
            </p:nvSpPr>
            <p:spPr bwMode="auto">
              <a:xfrm>
                <a:off x="1866900" y="3221038"/>
                <a:ext cx="130969" cy="410368"/>
              </a:xfrm>
              <a:custGeom>
                <a:avLst/>
                <a:gdLst>
                  <a:gd name="T0" fmla="*/ 0 w 28"/>
                  <a:gd name="T1" fmla="*/ 0 h 215"/>
                  <a:gd name="T2" fmla="*/ 0 w 28"/>
                  <a:gd name="T3" fmla="*/ 215 h 215"/>
                  <a:gd name="T4" fmla="*/ 28 w 28"/>
                  <a:gd name="T5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5">
                    <a:moveTo>
                      <a:pt x="0" y="0"/>
                    </a:moveTo>
                    <a:lnTo>
                      <a:pt x="0" y="215"/>
                    </a:lnTo>
                    <a:lnTo>
                      <a:pt x="28" y="215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03" name="Freeform 158"/>
              <p:cNvSpPr>
                <a:spLocks/>
              </p:cNvSpPr>
              <p:nvPr/>
            </p:nvSpPr>
            <p:spPr bwMode="auto">
              <a:xfrm>
                <a:off x="1776414" y="3219450"/>
                <a:ext cx="90488" cy="550069"/>
              </a:xfrm>
              <a:custGeom>
                <a:avLst/>
                <a:gdLst>
                  <a:gd name="T0" fmla="*/ 0 w 38"/>
                  <a:gd name="T1" fmla="*/ 171 h 171"/>
                  <a:gd name="T2" fmla="*/ 0 w 38"/>
                  <a:gd name="T3" fmla="*/ 0 h 171"/>
                  <a:gd name="T4" fmla="*/ 38 w 38"/>
                  <a:gd name="T5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71">
                    <a:moveTo>
                      <a:pt x="0" y="171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04" name="Rectangle 159"/>
              <p:cNvSpPr>
                <a:spLocks noChangeArrowheads="1"/>
              </p:cNvSpPr>
              <p:nvPr/>
            </p:nvSpPr>
            <p:spPr bwMode="auto">
              <a:xfrm>
                <a:off x="2590801" y="3700465"/>
                <a:ext cx="109004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Marseille/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Iridoviridae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05" name="Freeform 160"/>
              <p:cNvSpPr>
                <a:spLocks/>
              </p:cNvSpPr>
              <p:nvPr/>
            </p:nvSpPr>
            <p:spPr bwMode="auto">
              <a:xfrm>
                <a:off x="1951038" y="3725863"/>
                <a:ext cx="636588" cy="84138"/>
              </a:xfrm>
              <a:custGeom>
                <a:avLst/>
                <a:gdLst>
                  <a:gd name="T0" fmla="*/ 0 w 401"/>
                  <a:gd name="T1" fmla="*/ 27 h 53"/>
                  <a:gd name="T2" fmla="*/ 0 w 401"/>
                  <a:gd name="T3" fmla="*/ 25 h 53"/>
                  <a:gd name="T4" fmla="*/ 401 w 401"/>
                  <a:gd name="T5" fmla="*/ 0 h 53"/>
                  <a:gd name="T6" fmla="*/ 401 w 401"/>
                  <a:gd name="T7" fmla="*/ 53 h 53"/>
                  <a:gd name="T8" fmla="*/ 0 w 401"/>
                  <a:gd name="T9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53">
                    <a:moveTo>
                      <a:pt x="0" y="27"/>
                    </a:moveTo>
                    <a:lnTo>
                      <a:pt x="0" y="25"/>
                    </a:lnTo>
                    <a:lnTo>
                      <a:pt x="401" y="0"/>
                    </a:lnTo>
                    <a:lnTo>
                      <a:pt x="401" y="53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06" name="Line 161"/>
              <p:cNvSpPr>
                <a:spLocks noChangeShapeType="1"/>
              </p:cNvSpPr>
              <p:nvPr/>
            </p:nvSpPr>
            <p:spPr bwMode="auto">
              <a:xfrm>
                <a:off x="1778795" y="3767138"/>
                <a:ext cx="169070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09" name="Rectangle 164"/>
              <p:cNvSpPr>
                <a:spLocks noChangeArrowheads="1"/>
              </p:cNvSpPr>
              <p:nvPr/>
            </p:nvSpPr>
            <p:spPr bwMode="auto">
              <a:xfrm>
                <a:off x="2506663" y="3830640"/>
                <a:ext cx="92333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c1 Afrsw9628229</a:t>
                </a:r>
              </a:p>
            </p:txBody>
          </p:sp>
          <p:sp>
            <p:nvSpPr>
              <p:cNvPr id="7310" name="Freeform 165"/>
              <p:cNvSpPr>
                <a:spLocks/>
              </p:cNvSpPr>
              <p:nvPr/>
            </p:nvSpPr>
            <p:spPr bwMode="auto">
              <a:xfrm>
                <a:off x="1828801" y="3898900"/>
                <a:ext cx="676275" cy="61913"/>
              </a:xfrm>
              <a:custGeom>
                <a:avLst/>
                <a:gdLst>
                  <a:gd name="T0" fmla="*/ 0 w 426"/>
                  <a:gd name="T1" fmla="*/ 39 h 39"/>
                  <a:gd name="T2" fmla="*/ 0 w 426"/>
                  <a:gd name="T3" fmla="*/ 0 h 39"/>
                  <a:gd name="T4" fmla="*/ 426 w 426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" h="39">
                    <a:moveTo>
                      <a:pt x="0" y="39"/>
                    </a:moveTo>
                    <a:lnTo>
                      <a:pt x="0" y="0"/>
                    </a:lnTo>
                    <a:lnTo>
                      <a:pt x="42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11" name="Rectangle 166"/>
              <p:cNvSpPr>
                <a:spLocks noChangeArrowheads="1"/>
              </p:cNvSpPr>
              <p:nvPr/>
            </p:nvSpPr>
            <p:spPr bwMode="auto">
              <a:xfrm>
                <a:off x="2776538" y="3959228"/>
                <a:ext cx="57066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Poxviridae</a:t>
                </a:r>
              </a:p>
            </p:txBody>
          </p:sp>
          <p:sp>
            <p:nvSpPr>
              <p:cNvPr id="7312" name="Freeform 167"/>
              <p:cNvSpPr>
                <a:spLocks/>
              </p:cNvSpPr>
              <p:nvPr/>
            </p:nvSpPr>
            <p:spPr bwMode="auto">
              <a:xfrm>
                <a:off x="2176463" y="3987800"/>
                <a:ext cx="596900" cy="84138"/>
              </a:xfrm>
              <a:custGeom>
                <a:avLst/>
                <a:gdLst>
                  <a:gd name="T0" fmla="*/ 0 w 376"/>
                  <a:gd name="T1" fmla="*/ 27 h 53"/>
                  <a:gd name="T2" fmla="*/ 0 w 376"/>
                  <a:gd name="T3" fmla="*/ 26 h 53"/>
                  <a:gd name="T4" fmla="*/ 376 w 376"/>
                  <a:gd name="T5" fmla="*/ 0 h 53"/>
                  <a:gd name="T6" fmla="*/ 376 w 376"/>
                  <a:gd name="T7" fmla="*/ 53 h 53"/>
                  <a:gd name="T8" fmla="*/ 0 w 376"/>
                  <a:gd name="T9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53">
                    <a:moveTo>
                      <a:pt x="0" y="27"/>
                    </a:moveTo>
                    <a:lnTo>
                      <a:pt x="0" y="26"/>
                    </a:lnTo>
                    <a:lnTo>
                      <a:pt x="376" y="0"/>
                    </a:lnTo>
                    <a:lnTo>
                      <a:pt x="376" y="53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13" name="Line 168"/>
              <p:cNvSpPr>
                <a:spLocks noChangeShapeType="1"/>
              </p:cNvSpPr>
              <p:nvPr/>
            </p:nvSpPr>
            <p:spPr bwMode="auto">
              <a:xfrm>
                <a:off x="1830388" y="4029075"/>
                <a:ext cx="344488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14" name="Line 169"/>
              <p:cNvSpPr>
                <a:spLocks noChangeShapeType="1"/>
              </p:cNvSpPr>
              <p:nvPr/>
            </p:nvSpPr>
            <p:spPr bwMode="auto">
              <a:xfrm>
                <a:off x="1828801" y="3967163"/>
                <a:ext cx="0" cy="61913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15" name="Freeform 170"/>
              <p:cNvSpPr>
                <a:spLocks/>
              </p:cNvSpPr>
              <p:nvPr/>
            </p:nvSpPr>
            <p:spPr bwMode="auto">
              <a:xfrm>
                <a:off x="1776413" y="3730625"/>
                <a:ext cx="52388" cy="233363"/>
              </a:xfrm>
              <a:custGeom>
                <a:avLst/>
                <a:gdLst>
                  <a:gd name="T0" fmla="*/ 0 w 33"/>
                  <a:gd name="T1" fmla="*/ 0 h 147"/>
                  <a:gd name="T2" fmla="*/ 0 w 33"/>
                  <a:gd name="T3" fmla="*/ 147 h 147"/>
                  <a:gd name="T4" fmla="*/ 33 w 33"/>
                  <a:gd name="T5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47">
                    <a:moveTo>
                      <a:pt x="0" y="0"/>
                    </a:moveTo>
                    <a:lnTo>
                      <a:pt x="0" y="147"/>
                    </a:lnTo>
                    <a:lnTo>
                      <a:pt x="33" y="147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16" name="Freeform 171"/>
              <p:cNvSpPr>
                <a:spLocks/>
              </p:cNvSpPr>
              <p:nvPr/>
            </p:nvSpPr>
            <p:spPr bwMode="auto">
              <a:xfrm>
                <a:off x="1703388" y="3727450"/>
                <a:ext cx="73025" cy="419100"/>
              </a:xfrm>
              <a:custGeom>
                <a:avLst/>
                <a:gdLst>
                  <a:gd name="T0" fmla="*/ 0 w 46"/>
                  <a:gd name="T1" fmla="*/ 264 h 264"/>
                  <a:gd name="T2" fmla="*/ 0 w 46"/>
                  <a:gd name="T3" fmla="*/ 0 h 264"/>
                  <a:gd name="T4" fmla="*/ 46 w 46"/>
                  <a:gd name="T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64">
                    <a:moveTo>
                      <a:pt x="0" y="264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17" name="Rectangle 172"/>
              <p:cNvSpPr>
                <a:spLocks noChangeArrowheads="1"/>
              </p:cNvSpPr>
              <p:nvPr/>
            </p:nvSpPr>
            <p:spPr bwMode="auto">
              <a:xfrm>
                <a:off x="2233613" y="4116390"/>
                <a:ext cx="45525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Bacteria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18" name="Freeform 173"/>
              <p:cNvSpPr>
                <a:spLocks/>
              </p:cNvSpPr>
              <p:nvPr/>
            </p:nvSpPr>
            <p:spPr bwMode="auto">
              <a:xfrm>
                <a:off x="1804988" y="4103688"/>
                <a:ext cx="427038" cy="166688"/>
              </a:xfrm>
              <a:custGeom>
                <a:avLst/>
                <a:gdLst>
                  <a:gd name="T0" fmla="*/ 0 w 269"/>
                  <a:gd name="T1" fmla="*/ 53 h 105"/>
                  <a:gd name="T2" fmla="*/ 0 w 269"/>
                  <a:gd name="T3" fmla="*/ 52 h 105"/>
                  <a:gd name="T4" fmla="*/ 269 w 269"/>
                  <a:gd name="T5" fmla="*/ 0 h 105"/>
                  <a:gd name="T6" fmla="*/ 269 w 269"/>
                  <a:gd name="T7" fmla="*/ 105 h 105"/>
                  <a:gd name="T8" fmla="*/ 0 w 269"/>
                  <a:gd name="T9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105">
                    <a:moveTo>
                      <a:pt x="0" y="53"/>
                    </a:moveTo>
                    <a:lnTo>
                      <a:pt x="0" y="52"/>
                    </a:lnTo>
                    <a:lnTo>
                      <a:pt x="269" y="0"/>
                    </a:lnTo>
                    <a:lnTo>
                      <a:pt x="269" y="105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19" name="Line 174"/>
              <p:cNvSpPr>
                <a:spLocks noChangeShapeType="1"/>
              </p:cNvSpPr>
              <p:nvPr/>
            </p:nvSpPr>
            <p:spPr bwMode="auto">
              <a:xfrm>
                <a:off x="1758951" y="4187825"/>
                <a:ext cx="44450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20" name="Rectangle 175"/>
              <p:cNvSpPr>
                <a:spLocks noChangeArrowheads="1"/>
              </p:cNvSpPr>
              <p:nvPr/>
            </p:nvSpPr>
            <p:spPr bwMode="auto">
              <a:xfrm>
                <a:off x="2235201" y="4264822"/>
                <a:ext cx="107721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Bp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 Haloc262194311</a:t>
                </a:r>
              </a:p>
            </p:txBody>
          </p:sp>
          <p:sp>
            <p:nvSpPr>
              <p:cNvPr id="7321" name="Freeform 176"/>
              <p:cNvSpPr>
                <a:spLocks/>
              </p:cNvSpPr>
              <p:nvPr/>
            </p:nvSpPr>
            <p:spPr bwMode="auto">
              <a:xfrm>
                <a:off x="2005013" y="4338638"/>
                <a:ext cx="227013" cy="60325"/>
              </a:xfrm>
              <a:custGeom>
                <a:avLst/>
                <a:gdLst>
                  <a:gd name="T0" fmla="*/ 0 w 143"/>
                  <a:gd name="T1" fmla="*/ 38 h 38"/>
                  <a:gd name="T2" fmla="*/ 0 w 143"/>
                  <a:gd name="T3" fmla="*/ 0 h 38"/>
                  <a:gd name="T4" fmla="*/ 143 w 143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38">
                    <a:moveTo>
                      <a:pt x="0" y="38"/>
                    </a:moveTo>
                    <a:lnTo>
                      <a:pt x="0" y="0"/>
                    </a:lnTo>
                    <a:lnTo>
                      <a:pt x="143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22" name="Rectangle 177"/>
              <p:cNvSpPr>
                <a:spLocks noChangeArrowheads="1"/>
              </p:cNvSpPr>
              <p:nvPr/>
            </p:nvSpPr>
            <p:spPr bwMode="auto">
              <a:xfrm>
                <a:off x="2192338" y="4390235"/>
                <a:ext cx="10451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Bp</a:t>
                </a: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 Stiau115374589</a:t>
                </a:r>
              </a:p>
            </p:txBody>
          </p:sp>
          <p:sp>
            <p:nvSpPr>
              <p:cNvPr id="7323" name="Freeform 178"/>
              <p:cNvSpPr>
                <a:spLocks/>
              </p:cNvSpPr>
              <p:nvPr/>
            </p:nvSpPr>
            <p:spPr bwMode="auto">
              <a:xfrm>
                <a:off x="2005013" y="4405313"/>
                <a:ext cx="185738" cy="60325"/>
              </a:xfrm>
              <a:custGeom>
                <a:avLst/>
                <a:gdLst>
                  <a:gd name="T0" fmla="*/ 0 w 117"/>
                  <a:gd name="T1" fmla="*/ 0 h 38"/>
                  <a:gd name="T2" fmla="*/ 0 w 117"/>
                  <a:gd name="T3" fmla="*/ 38 h 38"/>
                  <a:gd name="T4" fmla="*/ 117 w 117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38">
                    <a:moveTo>
                      <a:pt x="0" y="0"/>
                    </a:moveTo>
                    <a:lnTo>
                      <a:pt x="0" y="38"/>
                    </a:lnTo>
                    <a:lnTo>
                      <a:pt x="117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24" name="Freeform 179"/>
              <p:cNvSpPr>
                <a:spLocks/>
              </p:cNvSpPr>
              <p:nvPr/>
            </p:nvSpPr>
            <p:spPr bwMode="auto">
              <a:xfrm>
                <a:off x="1803401" y="4402138"/>
                <a:ext cx="201613" cy="547688"/>
              </a:xfrm>
              <a:custGeom>
                <a:avLst/>
                <a:gdLst>
                  <a:gd name="T0" fmla="*/ 0 w 127"/>
                  <a:gd name="T1" fmla="*/ 345 h 345"/>
                  <a:gd name="T2" fmla="*/ 0 w 127"/>
                  <a:gd name="T3" fmla="*/ 0 h 345"/>
                  <a:gd name="T4" fmla="*/ 127 w 127"/>
                  <a:gd name="T5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345">
                    <a:moveTo>
                      <a:pt x="0" y="345"/>
                    </a:moveTo>
                    <a:lnTo>
                      <a:pt x="0" y="0"/>
                    </a:lnTo>
                    <a:lnTo>
                      <a:pt x="127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25" name="Rectangle 180"/>
              <p:cNvSpPr>
                <a:spLocks noChangeArrowheads="1"/>
              </p:cNvSpPr>
              <p:nvPr/>
            </p:nvSpPr>
            <p:spPr bwMode="auto">
              <a:xfrm>
                <a:off x="2833688" y="4510092"/>
                <a:ext cx="10259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Ec Plavi156081817</a:t>
                </a:r>
              </a:p>
            </p:txBody>
          </p:sp>
          <p:sp>
            <p:nvSpPr>
              <p:cNvPr id="7326" name="Freeform 181"/>
              <p:cNvSpPr>
                <a:spLocks/>
              </p:cNvSpPr>
              <p:nvPr/>
            </p:nvSpPr>
            <p:spPr bwMode="auto">
              <a:xfrm>
                <a:off x="2586038" y="4591050"/>
                <a:ext cx="244475" cy="60325"/>
              </a:xfrm>
              <a:custGeom>
                <a:avLst/>
                <a:gdLst>
                  <a:gd name="T0" fmla="*/ 0 w 154"/>
                  <a:gd name="T1" fmla="*/ 38 h 38"/>
                  <a:gd name="T2" fmla="*/ 0 w 154"/>
                  <a:gd name="T3" fmla="*/ 0 h 38"/>
                  <a:gd name="T4" fmla="*/ 154 w 154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" h="38">
                    <a:moveTo>
                      <a:pt x="0" y="38"/>
                    </a:moveTo>
                    <a:lnTo>
                      <a:pt x="0" y="0"/>
                    </a:lnTo>
                    <a:lnTo>
                      <a:pt x="15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27" name="Rectangle 182"/>
              <p:cNvSpPr>
                <a:spLocks noChangeArrowheads="1"/>
              </p:cNvSpPr>
              <p:nvPr/>
            </p:nvSpPr>
            <p:spPr bwMode="auto">
              <a:xfrm>
                <a:off x="2760663" y="4635504"/>
                <a:ext cx="107721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El Phano169616097</a:t>
                </a:r>
              </a:p>
            </p:txBody>
          </p:sp>
          <p:sp>
            <p:nvSpPr>
              <p:cNvPr id="7328" name="Freeform 183"/>
              <p:cNvSpPr>
                <a:spLocks/>
              </p:cNvSpPr>
              <p:nvPr/>
            </p:nvSpPr>
            <p:spPr bwMode="auto">
              <a:xfrm>
                <a:off x="2586038" y="4656138"/>
                <a:ext cx="171450" cy="60325"/>
              </a:xfrm>
              <a:custGeom>
                <a:avLst/>
                <a:gdLst>
                  <a:gd name="T0" fmla="*/ 0 w 108"/>
                  <a:gd name="T1" fmla="*/ 0 h 38"/>
                  <a:gd name="T2" fmla="*/ 0 w 108"/>
                  <a:gd name="T3" fmla="*/ 38 h 38"/>
                  <a:gd name="T4" fmla="*/ 108 w 108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38">
                    <a:moveTo>
                      <a:pt x="0" y="0"/>
                    </a:moveTo>
                    <a:lnTo>
                      <a:pt x="0" y="38"/>
                    </a:lnTo>
                    <a:lnTo>
                      <a:pt x="108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29" name="Freeform 184"/>
              <p:cNvSpPr>
                <a:spLocks/>
              </p:cNvSpPr>
              <p:nvPr/>
            </p:nvSpPr>
            <p:spPr bwMode="auto">
              <a:xfrm>
                <a:off x="2452688" y="4654550"/>
                <a:ext cx="133350" cy="92075"/>
              </a:xfrm>
              <a:custGeom>
                <a:avLst/>
                <a:gdLst>
                  <a:gd name="T0" fmla="*/ 0 w 84"/>
                  <a:gd name="T1" fmla="*/ 58 h 58"/>
                  <a:gd name="T2" fmla="*/ 0 w 84"/>
                  <a:gd name="T3" fmla="*/ 0 h 58"/>
                  <a:gd name="T4" fmla="*/ 84 w 84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58">
                    <a:moveTo>
                      <a:pt x="0" y="58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30" name="Rectangle 185"/>
              <p:cNvSpPr>
                <a:spLocks noChangeArrowheads="1"/>
              </p:cNvSpPr>
              <p:nvPr/>
            </p:nvSpPr>
            <p:spPr bwMode="auto">
              <a:xfrm>
                <a:off x="2728913" y="4760917"/>
                <a:ext cx="10451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" pitchFamily="34" charset="0"/>
                    <a:cs typeface="Arial" pitchFamily="34" charset="0"/>
                  </a:rPr>
                  <a:t> Ea Entdi167392006</a:t>
                </a:r>
              </a:p>
            </p:txBody>
          </p:sp>
          <p:sp>
            <p:nvSpPr>
              <p:cNvPr id="7331" name="Freeform 186"/>
              <p:cNvSpPr>
                <a:spLocks/>
              </p:cNvSpPr>
              <p:nvPr/>
            </p:nvSpPr>
            <p:spPr bwMode="auto">
              <a:xfrm>
                <a:off x="2452688" y="4751388"/>
                <a:ext cx="273050" cy="92075"/>
              </a:xfrm>
              <a:custGeom>
                <a:avLst/>
                <a:gdLst>
                  <a:gd name="T0" fmla="*/ 0 w 172"/>
                  <a:gd name="T1" fmla="*/ 0 h 58"/>
                  <a:gd name="T2" fmla="*/ 0 w 172"/>
                  <a:gd name="T3" fmla="*/ 58 h 58"/>
                  <a:gd name="T4" fmla="*/ 172 w 172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2" h="58">
                    <a:moveTo>
                      <a:pt x="0" y="0"/>
                    </a:moveTo>
                    <a:lnTo>
                      <a:pt x="0" y="58"/>
                    </a:lnTo>
                    <a:lnTo>
                      <a:pt x="172" y="5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32" name="Freeform 187"/>
              <p:cNvSpPr>
                <a:spLocks/>
              </p:cNvSpPr>
              <p:nvPr/>
            </p:nvSpPr>
            <p:spPr bwMode="auto">
              <a:xfrm>
                <a:off x="2338388" y="4748213"/>
                <a:ext cx="114300" cy="107950"/>
              </a:xfrm>
              <a:custGeom>
                <a:avLst/>
                <a:gdLst>
                  <a:gd name="T0" fmla="*/ 0 w 72"/>
                  <a:gd name="T1" fmla="*/ 68 h 68"/>
                  <a:gd name="T2" fmla="*/ 0 w 72"/>
                  <a:gd name="T3" fmla="*/ 0 h 68"/>
                  <a:gd name="T4" fmla="*/ 72 w 72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68">
                    <a:moveTo>
                      <a:pt x="0" y="68"/>
                    </a:moveTo>
                    <a:lnTo>
                      <a:pt x="0" y="0"/>
                    </a:lnTo>
                    <a:lnTo>
                      <a:pt x="72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33" name="Rectangle 188"/>
              <p:cNvSpPr>
                <a:spLocks noChangeArrowheads="1"/>
              </p:cNvSpPr>
              <p:nvPr/>
            </p:nvSpPr>
            <p:spPr bwMode="auto">
              <a:xfrm>
                <a:off x="3227389" y="4886329"/>
                <a:ext cx="103233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q2 Emihu73852574</a:t>
                </a:r>
              </a:p>
            </p:txBody>
          </p:sp>
          <p:sp>
            <p:nvSpPr>
              <p:cNvPr id="7334" name="Freeform 189"/>
              <p:cNvSpPr>
                <a:spLocks/>
              </p:cNvSpPr>
              <p:nvPr/>
            </p:nvSpPr>
            <p:spPr bwMode="auto">
              <a:xfrm>
                <a:off x="2338388" y="4860925"/>
                <a:ext cx="885825" cy="107950"/>
              </a:xfrm>
              <a:custGeom>
                <a:avLst/>
                <a:gdLst>
                  <a:gd name="T0" fmla="*/ 0 w 558"/>
                  <a:gd name="T1" fmla="*/ 0 h 68"/>
                  <a:gd name="T2" fmla="*/ 0 w 558"/>
                  <a:gd name="T3" fmla="*/ 68 h 68"/>
                  <a:gd name="T4" fmla="*/ 558 w 558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8" h="68">
                    <a:moveTo>
                      <a:pt x="0" y="0"/>
                    </a:moveTo>
                    <a:lnTo>
                      <a:pt x="0" y="68"/>
                    </a:lnTo>
                    <a:lnTo>
                      <a:pt x="558" y="6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35" name="Freeform 190"/>
              <p:cNvSpPr>
                <a:spLocks/>
              </p:cNvSpPr>
              <p:nvPr/>
            </p:nvSpPr>
            <p:spPr bwMode="auto">
              <a:xfrm>
                <a:off x="2251076" y="4859338"/>
                <a:ext cx="87313" cy="146050"/>
              </a:xfrm>
              <a:custGeom>
                <a:avLst/>
                <a:gdLst>
                  <a:gd name="T0" fmla="*/ 0 w 55"/>
                  <a:gd name="T1" fmla="*/ 92 h 92"/>
                  <a:gd name="T2" fmla="*/ 0 w 55"/>
                  <a:gd name="T3" fmla="*/ 0 h 92"/>
                  <a:gd name="T4" fmla="*/ 55 w 55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92">
                    <a:moveTo>
                      <a:pt x="0" y="92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36" name="Rectangle 191"/>
              <p:cNvSpPr>
                <a:spLocks noChangeArrowheads="1"/>
              </p:cNvSpPr>
              <p:nvPr/>
            </p:nvSpPr>
            <p:spPr bwMode="auto">
              <a:xfrm>
                <a:off x="2600326" y="5013329"/>
                <a:ext cx="107721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 Bf Paesp251797763</a:t>
                </a:r>
              </a:p>
            </p:txBody>
          </p:sp>
          <p:sp>
            <p:nvSpPr>
              <p:cNvPr id="7337" name="Freeform 192"/>
              <p:cNvSpPr>
                <a:spLocks/>
              </p:cNvSpPr>
              <p:nvPr/>
            </p:nvSpPr>
            <p:spPr bwMode="auto">
              <a:xfrm>
                <a:off x="2493963" y="5094288"/>
                <a:ext cx="103188" cy="60325"/>
              </a:xfrm>
              <a:custGeom>
                <a:avLst/>
                <a:gdLst>
                  <a:gd name="T0" fmla="*/ 0 w 65"/>
                  <a:gd name="T1" fmla="*/ 38 h 38"/>
                  <a:gd name="T2" fmla="*/ 0 w 65"/>
                  <a:gd name="T3" fmla="*/ 0 h 38"/>
                  <a:gd name="T4" fmla="*/ 65 w 65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38">
                    <a:moveTo>
                      <a:pt x="0" y="38"/>
                    </a:moveTo>
                    <a:lnTo>
                      <a:pt x="0" y="0"/>
                    </a:lnTo>
                    <a:lnTo>
                      <a:pt x="65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38" name="Rectangle 193"/>
              <p:cNvSpPr>
                <a:spLocks noChangeArrowheads="1"/>
              </p:cNvSpPr>
              <p:nvPr/>
            </p:nvSpPr>
            <p:spPr bwMode="auto">
              <a:xfrm>
                <a:off x="2720976" y="5138742"/>
                <a:ext cx="102592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 Bi Fibsu261416532</a:t>
                </a:r>
              </a:p>
            </p:txBody>
          </p:sp>
          <p:sp>
            <p:nvSpPr>
              <p:cNvPr id="7339" name="Freeform 194"/>
              <p:cNvSpPr>
                <a:spLocks/>
              </p:cNvSpPr>
              <p:nvPr/>
            </p:nvSpPr>
            <p:spPr bwMode="auto">
              <a:xfrm>
                <a:off x="2493963" y="5160963"/>
                <a:ext cx="223838" cy="60325"/>
              </a:xfrm>
              <a:custGeom>
                <a:avLst/>
                <a:gdLst>
                  <a:gd name="T0" fmla="*/ 0 w 141"/>
                  <a:gd name="T1" fmla="*/ 0 h 38"/>
                  <a:gd name="T2" fmla="*/ 0 w 141"/>
                  <a:gd name="T3" fmla="*/ 38 h 38"/>
                  <a:gd name="T4" fmla="*/ 141 w 141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38">
                    <a:moveTo>
                      <a:pt x="0" y="0"/>
                    </a:moveTo>
                    <a:lnTo>
                      <a:pt x="0" y="38"/>
                    </a:lnTo>
                    <a:lnTo>
                      <a:pt x="141" y="38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40" name="Freeform 195"/>
              <p:cNvSpPr>
                <a:spLocks/>
              </p:cNvSpPr>
              <p:nvPr/>
            </p:nvSpPr>
            <p:spPr bwMode="auto">
              <a:xfrm>
                <a:off x="2251076" y="5010150"/>
                <a:ext cx="242888" cy="147638"/>
              </a:xfrm>
              <a:custGeom>
                <a:avLst/>
                <a:gdLst>
                  <a:gd name="T0" fmla="*/ 0 w 153"/>
                  <a:gd name="T1" fmla="*/ 0 h 93"/>
                  <a:gd name="T2" fmla="*/ 0 w 153"/>
                  <a:gd name="T3" fmla="*/ 93 h 93"/>
                  <a:gd name="T4" fmla="*/ 153 w 153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93">
                    <a:moveTo>
                      <a:pt x="0" y="0"/>
                    </a:moveTo>
                    <a:lnTo>
                      <a:pt x="0" y="93"/>
                    </a:lnTo>
                    <a:lnTo>
                      <a:pt x="153" y="93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41" name="Freeform 196"/>
              <p:cNvSpPr>
                <a:spLocks/>
              </p:cNvSpPr>
              <p:nvPr/>
            </p:nvSpPr>
            <p:spPr bwMode="auto">
              <a:xfrm>
                <a:off x="2044701" y="5008563"/>
                <a:ext cx="206375" cy="168275"/>
              </a:xfrm>
              <a:custGeom>
                <a:avLst/>
                <a:gdLst>
                  <a:gd name="T0" fmla="*/ 0 w 130"/>
                  <a:gd name="T1" fmla="*/ 106 h 106"/>
                  <a:gd name="T2" fmla="*/ 0 w 130"/>
                  <a:gd name="T3" fmla="*/ 0 h 106"/>
                  <a:gd name="T4" fmla="*/ 130 w 130"/>
                  <a:gd name="T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106">
                    <a:moveTo>
                      <a:pt x="0" y="106"/>
                    </a:moveTo>
                    <a:lnTo>
                      <a:pt x="0" y="0"/>
                    </a:lnTo>
                    <a:lnTo>
                      <a:pt x="130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42" name="Rectangle 197"/>
              <p:cNvSpPr>
                <a:spLocks noChangeArrowheads="1"/>
              </p:cNvSpPr>
              <p:nvPr/>
            </p:nvSpPr>
            <p:spPr bwMode="auto">
              <a:xfrm>
                <a:off x="2524126" y="5265742"/>
                <a:ext cx="461665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Archaea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43" name="Freeform 198"/>
              <p:cNvSpPr>
                <a:spLocks/>
              </p:cNvSpPr>
              <p:nvPr/>
            </p:nvSpPr>
            <p:spPr bwMode="auto">
              <a:xfrm>
                <a:off x="2149476" y="5318920"/>
                <a:ext cx="373063" cy="41275"/>
              </a:xfrm>
              <a:custGeom>
                <a:avLst/>
                <a:gdLst>
                  <a:gd name="T0" fmla="*/ 0 w 235"/>
                  <a:gd name="T1" fmla="*/ 14 h 26"/>
                  <a:gd name="T2" fmla="*/ 0 w 235"/>
                  <a:gd name="T3" fmla="*/ 12 h 26"/>
                  <a:gd name="T4" fmla="*/ 235 w 235"/>
                  <a:gd name="T5" fmla="*/ 0 h 26"/>
                  <a:gd name="T6" fmla="*/ 235 w 235"/>
                  <a:gd name="T7" fmla="*/ 26 h 26"/>
                  <a:gd name="T8" fmla="*/ 0 w 235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6">
                    <a:moveTo>
                      <a:pt x="0" y="14"/>
                    </a:moveTo>
                    <a:lnTo>
                      <a:pt x="0" y="12"/>
                    </a:lnTo>
                    <a:lnTo>
                      <a:pt x="235" y="0"/>
                    </a:lnTo>
                    <a:lnTo>
                      <a:pt x="235" y="2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44" name="Line 199"/>
              <p:cNvSpPr>
                <a:spLocks noChangeShapeType="1"/>
              </p:cNvSpPr>
              <p:nvPr/>
            </p:nvSpPr>
            <p:spPr bwMode="auto">
              <a:xfrm>
                <a:off x="2046288" y="5339558"/>
                <a:ext cx="100013" cy="0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45" name="Line 200"/>
              <p:cNvSpPr>
                <a:spLocks noChangeShapeType="1"/>
              </p:cNvSpPr>
              <p:nvPr/>
            </p:nvSpPr>
            <p:spPr bwMode="auto">
              <a:xfrm>
                <a:off x="2044701" y="5183188"/>
                <a:ext cx="0" cy="168275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46" name="Freeform 201"/>
              <p:cNvSpPr>
                <a:spLocks/>
              </p:cNvSpPr>
              <p:nvPr/>
            </p:nvSpPr>
            <p:spPr bwMode="auto">
              <a:xfrm>
                <a:off x="1882776" y="5180013"/>
                <a:ext cx="161925" cy="322263"/>
              </a:xfrm>
              <a:custGeom>
                <a:avLst/>
                <a:gdLst>
                  <a:gd name="T0" fmla="*/ 0 w 102"/>
                  <a:gd name="T1" fmla="*/ 203 h 203"/>
                  <a:gd name="T2" fmla="*/ 0 w 102"/>
                  <a:gd name="T3" fmla="*/ 0 h 203"/>
                  <a:gd name="T4" fmla="*/ 102 w 102"/>
                  <a:gd name="T5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" h="203">
                    <a:moveTo>
                      <a:pt x="0" y="203"/>
                    </a:moveTo>
                    <a:lnTo>
                      <a:pt x="0" y="0"/>
                    </a:lnTo>
                    <a:lnTo>
                      <a:pt x="102" y="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66" name="Freeform 221"/>
              <p:cNvSpPr>
                <a:spLocks/>
              </p:cNvSpPr>
              <p:nvPr/>
            </p:nvSpPr>
            <p:spPr bwMode="auto">
              <a:xfrm>
                <a:off x="1803401" y="4956175"/>
                <a:ext cx="79375" cy="549275"/>
              </a:xfrm>
              <a:custGeom>
                <a:avLst/>
                <a:gdLst>
                  <a:gd name="T0" fmla="*/ 0 w 50"/>
                  <a:gd name="T1" fmla="*/ 0 h 346"/>
                  <a:gd name="T2" fmla="*/ 0 w 50"/>
                  <a:gd name="T3" fmla="*/ 346 h 346"/>
                  <a:gd name="T4" fmla="*/ 50 w 50"/>
                  <a:gd name="T5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346">
                    <a:moveTo>
                      <a:pt x="0" y="0"/>
                    </a:moveTo>
                    <a:lnTo>
                      <a:pt x="0" y="346"/>
                    </a:lnTo>
                    <a:lnTo>
                      <a:pt x="50" y="346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67" name="Freeform 222"/>
              <p:cNvSpPr>
                <a:spLocks/>
              </p:cNvSpPr>
              <p:nvPr/>
            </p:nvSpPr>
            <p:spPr bwMode="auto">
              <a:xfrm>
                <a:off x="1757363" y="4572000"/>
                <a:ext cx="46038" cy="381000"/>
              </a:xfrm>
              <a:custGeom>
                <a:avLst/>
                <a:gdLst>
                  <a:gd name="T0" fmla="*/ 0 w 29"/>
                  <a:gd name="T1" fmla="*/ 0 h 240"/>
                  <a:gd name="T2" fmla="*/ 0 w 29"/>
                  <a:gd name="T3" fmla="*/ 240 h 240"/>
                  <a:gd name="T4" fmla="*/ 29 w 29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40">
                    <a:moveTo>
                      <a:pt x="0" y="0"/>
                    </a:moveTo>
                    <a:lnTo>
                      <a:pt x="0" y="240"/>
                    </a:lnTo>
                    <a:lnTo>
                      <a:pt x="29" y="240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68" name="Line 223"/>
              <p:cNvSpPr>
                <a:spLocks noChangeShapeType="1"/>
              </p:cNvSpPr>
              <p:nvPr/>
            </p:nvSpPr>
            <p:spPr bwMode="auto">
              <a:xfrm>
                <a:off x="1757363" y="4187825"/>
                <a:ext cx="0" cy="379413"/>
              </a:xfrm>
              <a:prstGeom prst="line">
                <a:avLst/>
              </a:pr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69" name="Freeform 224"/>
              <p:cNvSpPr>
                <a:spLocks/>
              </p:cNvSpPr>
              <p:nvPr/>
            </p:nvSpPr>
            <p:spPr bwMode="auto">
              <a:xfrm>
                <a:off x="1703388" y="4151313"/>
                <a:ext cx="53975" cy="419100"/>
              </a:xfrm>
              <a:custGeom>
                <a:avLst/>
                <a:gdLst>
                  <a:gd name="T0" fmla="*/ 0 w 34"/>
                  <a:gd name="T1" fmla="*/ 0 h 264"/>
                  <a:gd name="T2" fmla="*/ 0 w 34"/>
                  <a:gd name="T3" fmla="*/ 264 h 264"/>
                  <a:gd name="T4" fmla="*/ 34 w 34"/>
                  <a:gd name="T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64">
                    <a:moveTo>
                      <a:pt x="0" y="0"/>
                    </a:moveTo>
                    <a:lnTo>
                      <a:pt x="0" y="264"/>
                    </a:lnTo>
                    <a:lnTo>
                      <a:pt x="34" y="264"/>
                    </a:lnTo>
                  </a:path>
                </a:pathLst>
              </a:custGeom>
              <a:noFill/>
              <a:ln w="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7370" name="Rectangle 225"/>
              <p:cNvSpPr>
                <a:spLocks noChangeArrowheads="1"/>
              </p:cNvSpPr>
              <p:nvPr/>
            </p:nvSpPr>
            <p:spPr bwMode="auto">
              <a:xfrm>
                <a:off x="1963750" y="534035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1" name="Rectangle 226"/>
              <p:cNvSpPr>
                <a:spLocks noChangeArrowheads="1"/>
              </p:cNvSpPr>
              <p:nvPr/>
            </p:nvSpPr>
            <p:spPr bwMode="auto">
              <a:xfrm>
                <a:off x="2309825" y="515699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2" name="Rectangle 227"/>
              <p:cNvSpPr>
                <a:spLocks noChangeArrowheads="1"/>
              </p:cNvSpPr>
              <p:nvPr/>
            </p:nvSpPr>
            <p:spPr bwMode="auto">
              <a:xfrm>
                <a:off x="2409043" y="455057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3" name="Rectangle 228"/>
              <p:cNvSpPr>
                <a:spLocks noChangeArrowheads="1"/>
              </p:cNvSpPr>
              <p:nvPr/>
            </p:nvSpPr>
            <p:spPr bwMode="auto">
              <a:xfrm>
                <a:off x="2275693" y="464423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0.83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4" name="Rectangle 229"/>
              <p:cNvSpPr>
                <a:spLocks noChangeArrowheads="1"/>
              </p:cNvSpPr>
              <p:nvPr/>
            </p:nvSpPr>
            <p:spPr bwMode="auto">
              <a:xfrm>
                <a:off x="2159805" y="475535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5" name="Rectangle 230"/>
              <p:cNvSpPr>
                <a:spLocks noChangeArrowheads="1"/>
              </p:cNvSpPr>
              <p:nvPr/>
            </p:nvSpPr>
            <p:spPr bwMode="auto">
              <a:xfrm>
                <a:off x="2045505" y="490458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6" name="Rectangle 231"/>
              <p:cNvSpPr>
                <a:spLocks noChangeArrowheads="1"/>
              </p:cNvSpPr>
              <p:nvPr/>
            </p:nvSpPr>
            <p:spPr bwMode="auto">
              <a:xfrm>
                <a:off x="1866118" y="507603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413" name="Group 7412"/>
              <p:cNvGrpSpPr/>
              <p:nvPr/>
            </p:nvGrpSpPr>
            <p:grpSpPr>
              <a:xfrm>
                <a:off x="1882776" y="5379250"/>
                <a:ext cx="2468092" cy="798285"/>
                <a:chOff x="1882776" y="5424489"/>
                <a:chExt cx="2468092" cy="798285"/>
              </a:xfrm>
            </p:grpSpPr>
            <p:sp>
              <p:nvSpPr>
                <p:cNvPr id="7347" name="Rectangle 202"/>
                <p:cNvSpPr>
                  <a:spLocks noChangeArrowheads="1"/>
                </p:cNvSpPr>
                <p:nvPr/>
              </p:nvSpPr>
              <p:spPr bwMode="auto">
                <a:xfrm>
                  <a:off x="2976564" y="5424489"/>
                  <a:ext cx="101951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kumimoji="0" lang="en-US" sz="900" b="0" i="0" u="none" strike="noStrike" cap="none" normalizeH="0" baseline="0" dirty="0" err="1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Ek</a:t>
                  </a: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Leiin146094415</a:t>
                  </a:r>
                </a:p>
              </p:txBody>
            </p:sp>
            <p:sp>
              <p:nvSpPr>
                <p:cNvPr id="7348" name="Freeform 203"/>
                <p:cNvSpPr>
                  <a:spLocks/>
                </p:cNvSpPr>
                <p:nvPr/>
              </p:nvSpPr>
              <p:spPr bwMode="auto">
                <a:xfrm>
                  <a:off x="2760663" y="5483225"/>
                  <a:ext cx="214313" cy="60325"/>
                </a:xfrm>
                <a:custGeom>
                  <a:avLst/>
                  <a:gdLst>
                    <a:gd name="T0" fmla="*/ 0 w 135"/>
                    <a:gd name="T1" fmla="*/ 38 h 38"/>
                    <a:gd name="T2" fmla="*/ 0 w 135"/>
                    <a:gd name="T3" fmla="*/ 0 h 38"/>
                    <a:gd name="T4" fmla="*/ 135 w 135"/>
                    <a:gd name="T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5" h="38">
                      <a:moveTo>
                        <a:pt x="0" y="38"/>
                      </a:moveTo>
                      <a:lnTo>
                        <a:pt x="0" y="0"/>
                      </a:lnTo>
                      <a:lnTo>
                        <a:pt x="135" y="0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49" name="Rectangle 204"/>
                <p:cNvSpPr>
                  <a:spLocks noChangeArrowheads="1"/>
                </p:cNvSpPr>
                <p:nvPr/>
              </p:nvSpPr>
              <p:spPr bwMode="auto">
                <a:xfrm>
                  <a:off x="2909889" y="5551489"/>
                  <a:ext cx="974626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Ek Trycr71407144</a:t>
                  </a:r>
                </a:p>
              </p:txBody>
            </p:sp>
            <p:sp>
              <p:nvSpPr>
                <p:cNvPr id="7350" name="Freeform 205"/>
                <p:cNvSpPr>
                  <a:spLocks/>
                </p:cNvSpPr>
                <p:nvPr/>
              </p:nvSpPr>
              <p:spPr bwMode="auto">
                <a:xfrm>
                  <a:off x="2760663" y="5548313"/>
                  <a:ext cx="147638" cy="60325"/>
                </a:xfrm>
                <a:custGeom>
                  <a:avLst/>
                  <a:gdLst>
                    <a:gd name="T0" fmla="*/ 0 w 93"/>
                    <a:gd name="T1" fmla="*/ 0 h 38"/>
                    <a:gd name="T2" fmla="*/ 0 w 93"/>
                    <a:gd name="T3" fmla="*/ 38 h 38"/>
                    <a:gd name="T4" fmla="*/ 93 w 93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3" h="38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93" y="38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51" name="Freeform 206"/>
                <p:cNvSpPr>
                  <a:spLocks/>
                </p:cNvSpPr>
                <p:nvPr/>
              </p:nvSpPr>
              <p:spPr bwMode="auto">
                <a:xfrm>
                  <a:off x="2590801" y="5546725"/>
                  <a:ext cx="169863" cy="90488"/>
                </a:xfrm>
                <a:custGeom>
                  <a:avLst/>
                  <a:gdLst>
                    <a:gd name="T0" fmla="*/ 0 w 107"/>
                    <a:gd name="T1" fmla="*/ 57 h 57"/>
                    <a:gd name="T2" fmla="*/ 0 w 107"/>
                    <a:gd name="T3" fmla="*/ 0 h 57"/>
                    <a:gd name="T4" fmla="*/ 107 w 107"/>
                    <a:gd name="T5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7" h="57">
                      <a:moveTo>
                        <a:pt x="0" y="57"/>
                      </a:moveTo>
                      <a:lnTo>
                        <a:pt x="0" y="0"/>
                      </a:lnTo>
                      <a:lnTo>
                        <a:pt x="107" y="0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52" name="Rectangle 207"/>
                <p:cNvSpPr>
                  <a:spLocks noChangeArrowheads="1"/>
                </p:cNvSpPr>
                <p:nvPr/>
              </p:nvSpPr>
              <p:spPr bwMode="auto">
                <a:xfrm>
                  <a:off x="2852738" y="5676902"/>
                  <a:ext cx="92333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c1</a:t>
                  </a: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Afrsw9628148</a:t>
                  </a:r>
                </a:p>
              </p:txBody>
            </p:sp>
            <p:sp>
              <p:nvSpPr>
                <p:cNvPr id="7353" name="Freeform 208"/>
                <p:cNvSpPr>
                  <a:spLocks/>
                </p:cNvSpPr>
                <p:nvPr/>
              </p:nvSpPr>
              <p:spPr bwMode="auto">
                <a:xfrm>
                  <a:off x="2590801" y="5643563"/>
                  <a:ext cx="260350" cy="92075"/>
                </a:xfrm>
                <a:custGeom>
                  <a:avLst/>
                  <a:gdLst>
                    <a:gd name="T0" fmla="*/ 0 w 164"/>
                    <a:gd name="T1" fmla="*/ 0 h 58"/>
                    <a:gd name="T2" fmla="*/ 0 w 164"/>
                    <a:gd name="T3" fmla="*/ 58 h 58"/>
                    <a:gd name="T4" fmla="*/ 164 w 164"/>
                    <a:gd name="T5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4" h="58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164" y="58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54" name="Freeform 209"/>
                <p:cNvSpPr>
                  <a:spLocks/>
                </p:cNvSpPr>
                <p:nvPr/>
              </p:nvSpPr>
              <p:spPr bwMode="auto">
                <a:xfrm>
                  <a:off x="2212976" y="5640388"/>
                  <a:ext cx="377825" cy="187325"/>
                </a:xfrm>
                <a:custGeom>
                  <a:avLst/>
                  <a:gdLst>
                    <a:gd name="T0" fmla="*/ 0 w 238"/>
                    <a:gd name="T1" fmla="*/ 118 h 118"/>
                    <a:gd name="T2" fmla="*/ 0 w 238"/>
                    <a:gd name="T3" fmla="*/ 0 h 118"/>
                    <a:gd name="T4" fmla="*/ 238 w 238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8" h="118">
                      <a:moveTo>
                        <a:pt x="0" y="118"/>
                      </a:moveTo>
                      <a:lnTo>
                        <a:pt x="0" y="0"/>
                      </a:lnTo>
                      <a:lnTo>
                        <a:pt x="238" y="0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55" name="Rectangle 210"/>
                <p:cNvSpPr>
                  <a:spLocks noChangeArrowheads="1"/>
                </p:cNvSpPr>
                <p:nvPr/>
              </p:nvSpPr>
              <p:spPr bwMode="auto">
                <a:xfrm>
                  <a:off x="3414714" y="5790409"/>
                  <a:ext cx="936154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kumimoji="0" lang="en-US" sz="900" b="0" i="0" u="none" strike="noStrike" cap="none" normalizeH="0" baseline="0" dirty="0" err="1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CroV</a:t>
                  </a: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 310831516</a:t>
                  </a:r>
                </a:p>
              </p:txBody>
            </p:sp>
            <p:sp>
              <p:nvSpPr>
                <p:cNvPr id="7356" name="Freeform 211"/>
                <p:cNvSpPr>
                  <a:spLocks/>
                </p:cNvSpPr>
                <p:nvPr/>
              </p:nvSpPr>
              <p:spPr bwMode="auto">
                <a:xfrm>
                  <a:off x="2836863" y="5861050"/>
                  <a:ext cx="576263" cy="60325"/>
                </a:xfrm>
                <a:custGeom>
                  <a:avLst/>
                  <a:gdLst>
                    <a:gd name="T0" fmla="*/ 0 w 363"/>
                    <a:gd name="T1" fmla="*/ 38 h 38"/>
                    <a:gd name="T2" fmla="*/ 0 w 363"/>
                    <a:gd name="T3" fmla="*/ 0 h 38"/>
                    <a:gd name="T4" fmla="*/ 363 w 363"/>
                    <a:gd name="T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3" h="38">
                      <a:moveTo>
                        <a:pt x="0" y="38"/>
                      </a:moveTo>
                      <a:lnTo>
                        <a:pt x="0" y="0"/>
                      </a:lnTo>
                      <a:lnTo>
                        <a:pt x="363" y="0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57" name="Rectangle 212"/>
                <p:cNvSpPr>
                  <a:spLocks noChangeArrowheads="1"/>
                </p:cNvSpPr>
                <p:nvPr/>
              </p:nvSpPr>
              <p:spPr bwMode="auto">
                <a:xfrm>
                  <a:off x="3195639" y="5917409"/>
                  <a:ext cx="1013098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OLPV1 322510792</a:t>
                  </a:r>
                </a:p>
              </p:txBody>
            </p:sp>
            <p:sp>
              <p:nvSpPr>
                <p:cNvPr id="7358" name="Freeform 213"/>
                <p:cNvSpPr>
                  <a:spLocks/>
                </p:cNvSpPr>
                <p:nvPr/>
              </p:nvSpPr>
              <p:spPr bwMode="auto">
                <a:xfrm>
                  <a:off x="2836863" y="5926138"/>
                  <a:ext cx="355600" cy="60325"/>
                </a:xfrm>
                <a:custGeom>
                  <a:avLst/>
                  <a:gdLst>
                    <a:gd name="T0" fmla="*/ 0 w 224"/>
                    <a:gd name="T1" fmla="*/ 0 h 38"/>
                    <a:gd name="T2" fmla="*/ 0 w 224"/>
                    <a:gd name="T3" fmla="*/ 38 h 38"/>
                    <a:gd name="T4" fmla="*/ 224 w 224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4" h="38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224" y="38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59" name="Freeform 214"/>
                <p:cNvSpPr>
                  <a:spLocks/>
                </p:cNvSpPr>
                <p:nvPr/>
              </p:nvSpPr>
              <p:spPr bwMode="auto">
                <a:xfrm>
                  <a:off x="2354263" y="5924550"/>
                  <a:ext cx="482600" cy="93663"/>
                </a:xfrm>
                <a:custGeom>
                  <a:avLst/>
                  <a:gdLst>
                    <a:gd name="T0" fmla="*/ 0 w 304"/>
                    <a:gd name="T1" fmla="*/ 59 h 59"/>
                    <a:gd name="T2" fmla="*/ 0 w 304"/>
                    <a:gd name="T3" fmla="*/ 0 h 59"/>
                    <a:gd name="T4" fmla="*/ 304 w 304"/>
                    <a:gd name="T5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4" h="59">
                      <a:moveTo>
                        <a:pt x="0" y="59"/>
                      </a:moveTo>
                      <a:lnTo>
                        <a:pt x="0" y="0"/>
                      </a:lnTo>
                      <a:lnTo>
                        <a:pt x="304" y="0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60" name="Rectangle 215"/>
                <p:cNvSpPr>
                  <a:spLocks noChangeArrowheads="1"/>
                </p:cNvSpPr>
                <p:nvPr/>
              </p:nvSpPr>
              <p:spPr bwMode="auto">
                <a:xfrm>
                  <a:off x="2935289" y="6044409"/>
                  <a:ext cx="1346522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>
                          <a:lumMod val="50000"/>
                        </a:schemeClr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environmental sequences</a:t>
                  </a:r>
                </a:p>
              </p:txBody>
            </p:sp>
            <p:sp>
              <p:nvSpPr>
                <p:cNvPr id="7361" name="Freeform 216"/>
                <p:cNvSpPr>
                  <a:spLocks/>
                </p:cNvSpPr>
                <p:nvPr/>
              </p:nvSpPr>
              <p:spPr bwMode="auto">
                <a:xfrm>
                  <a:off x="2541588" y="6091238"/>
                  <a:ext cx="392113" cy="52388"/>
                </a:xfrm>
                <a:custGeom>
                  <a:avLst/>
                  <a:gdLst>
                    <a:gd name="T0" fmla="*/ 0 w 247"/>
                    <a:gd name="T1" fmla="*/ 18 h 33"/>
                    <a:gd name="T2" fmla="*/ 0 w 247"/>
                    <a:gd name="T3" fmla="*/ 16 h 33"/>
                    <a:gd name="T4" fmla="*/ 247 w 247"/>
                    <a:gd name="T5" fmla="*/ 0 h 33"/>
                    <a:gd name="T6" fmla="*/ 247 w 247"/>
                    <a:gd name="T7" fmla="*/ 33 h 33"/>
                    <a:gd name="T8" fmla="*/ 0 w 247"/>
                    <a:gd name="T9" fmla="*/ 1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7" h="33">
                      <a:moveTo>
                        <a:pt x="0" y="18"/>
                      </a:moveTo>
                      <a:lnTo>
                        <a:pt x="0" y="16"/>
                      </a:lnTo>
                      <a:lnTo>
                        <a:pt x="247" y="0"/>
                      </a:lnTo>
                      <a:lnTo>
                        <a:pt x="247" y="33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62" name="Line 217"/>
                <p:cNvSpPr>
                  <a:spLocks noChangeShapeType="1"/>
                </p:cNvSpPr>
                <p:nvPr/>
              </p:nvSpPr>
              <p:spPr bwMode="auto">
                <a:xfrm>
                  <a:off x="2355851" y="6118225"/>
                  <a:ext cx="182563" cy="0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63" name="Line 218"/>
                <p:cNvSpPr>
                  <a:spLocks noChangeShapeType="1"/>
                </p:cNvSpPr>
                <p:nvPr/>
              </p:nvSpPr>
              <p:spPr bwMode="auto">
                <a:xfrm>
                  <a:off x="2354263" y="6022975"/>
                  <a:ext cx="0" cy="95250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64" name="Freeform 219"/>
                <p:cNvSpPr>
                  <a:spLocks/>
                </p:cNvSpPr>
                <p:nvPr/>
              </p:nvSpPr>
              <p:spPr bwMode="auto">
                <a:xfrm>
                  <a:off x="2212976" y="5832475"/>
                  <a:ext cx="141288" cy="188913"/>
                </a:xfrm>
                <a:custGeom>
                  <a:avLst/>
                  <a:gdLst>
                    <a:gd name="T0" fmla="*/ 0 w 89"/>
                    <a:gd name="T1" fmla="*/ 0 h 119"/>
                    <a:gd name="T2" fmla="*/ 0 w 89"/>
                    <a:gd name="T3" fmla="*/ 119 h 119"/>
                    <a:gd name="T4" fmla="*/ 89 w 89"/>
                    <a:gd name="T5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" h="119">
                      <a:moveTo>
                        <a:pt x="0" y="0"/>
                      </a:moveTo>
                      <a:lnTo>
                        <a:pt x="0" y="119"/>
                      </a:lnTo>
                      <a:lnTo>
                        <a:pt x="89" y="119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65" name="Freeform 220"/>
                <p:cNvSpPr>
                  <a:spLocks/>
                </p:cNvSpPr>
                <p:nvPr/>
              </p:nvSpPr>
              <p:spPr bwMode="auto">
                <a:xfrm>
                  <a:off x="1882776" y="5508625"/>
                  <a:ext cx="330200" cy="322263"/>
                </a:xfrm>
                <a:custGeom>
                  <a:avLst/>
                  <a:gdLst>
                    <a:gd name="T0" fmla="*/ 0 w 208"/>
                    <a:gd name="T1" fmla="*/ 0 h 203"/>
                    <a:gd name="T2" fmla="*/ 0 w 208"/>
                    <a:gd name="T3" fmla="*/ 203 h 203"/>
                    <a:gd name="T4" fmla="*/ 208 w 208"/>
                    <a:gd name="T5" fmla="*/ 203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8" h="203">
                      <a:moveTo>
                        <a:pt x="0" y="0"/>
                      </a:moveTo>
                      <a:lnTo>
                        <a:pt x="0" y="203"/>
                      </a:lnTo>
                      <a:lnTo>
                        <a:pt x="208" y="203"/>
                      </a:lnTo>
                    </a:path>
                  </a:pathLst>
                </a:custGeom>
                <a:noFill/>
                <a:ln w="3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377" name="Rectangle 232"/>
                <p:cNvSpPr>
                  <a:spLocks noChangeArrowheads="1"/>
                </p:cNvSpPr>
                <p:nvPr/>
              </p:nvSpPr>
              <p:spPr bwMode="auto">
                <a:xfrm>
                  <a:off x="2646375" y="5818189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0.99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78" name="Rectangle 233"/>
                <p:cNvSpPr>
                  <a:spLocks noChangeArrowheads="1"/>
                </p:cNvSpPr>
                <p:nvPr/>
              </p:nvSpPr>
              <p:spPr bwMode="auto">
                <a:xfrm>
                  <a:off x="2351100" y="6115052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0.84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79" name="Rectangle 234"/>
                <p:cNvSpPr>
                  <a:spLocks noChangeArrowheads="1"/>
                </p:cNvSpPr>
                <p:nvPr/>
              </p:nvSpPr>
              <p:spPr bwMode="auto">
                <a:xfrm>
                  <a:off x="2163775" y="6018214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0.57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80" name="Rectangle 235"/>
                <p:cNvSpPr>
                  <a:spLocks noChangeArrowheads="1"/>
                </p:cNvSpPr>
                <p:nvPr/>
              </p:nvSpPr>
              <p:spPr bwMode="auto">
                <a:xfrm>
                  <a:off x="2570175" y="5440364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0.95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81" name="Rectangle 236"/>
                <p:cNvSpPr>
                  <a:spLocks noChangeArrowheads="1"/>
                </p:cNvSpPr>
                <p:nvPr/>
              </p:nvSpPr>
              <p:spPr bwMode="auto">
                <a:xfrm>
                  <a:off x="2373325" y="5534027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1.00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82" name="Rectangle 237"/>
                <p:cNvSpPr>
                  <a:spLocks noChangeArrowheads="1"/>
                </p:cNvSpPr>
                <p:nvPr/>
              </p:nvSpPr>
              <p:spPr bwMode="auto">
                <a:xfrm>
                  <a:off x="2024075" y="5827714"/>
                  <a:ext cx="17472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0.99</a:t>
                  </a:r>
                  <a:endPara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7383" name="Rectangle 238"/>
              <p:cNvSpPr>
                <a:spLocks noChangeArrowheads="1"/>
              </p:cNvSpPr>
              <p:nvPr/>
            </p:nvSpPr>
            <p:spPr bwMode="auto">
              <a:xfrm>
                <a:off x="1697050" y="550465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0.83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4" name="Rectangle 239"/>
              <p:cNvSpPr>
                <a:spLocks noChangeArrowheads="1"/>
              </p:cNvSpPr>
              <p:nvPr/>
            </p:nvSpPr>
            <p:spPr bwMode="auto">
              <a:xfrm>
                <a:off x="1820864" y="430053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5" name="Rectangle 240"/>
              <p:cNvSpPr>
                <a:spLocks noChangeArrowheads="1"/>
              </p:cNvSpPr>
              <p:nvPr/>
            </p:nvSpPr>
            <p:spPr bwMode="auto">
              <a:xfrm>
                <a:off x="1626405" y="495220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0.68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6" name="Rectangle 241"/>
              <p:cNvSpPr>
                <a:spLocks noChangeArrowheads="1"/>
              </p:cNvSpPr>
              <p:nvPr/>
            </p:nvSpPr>
            <p:spPr bwMode="auto">
              <a:xfrm>
                <a:off x="1728788" y="409575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0.81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7" name="Rectangle 242"/>
              <p:cNvSpPr>
                <a:spLocks noChangeArrowheads="1"/>
              </p:cNvSpPr>
              <p:nvPr/>
            </p:nvSpPr>
            <p:spPr bwMode="auto">
              <a:xfrm>
                <a:off x="2012951" y="2360612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0.66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8" name="Rectangle 243"/>
              <p:cNvSpPr>
                <a:spLocks noChangeArrowheads="1"/>
              </p:cNvSpPr>
              <p:nvPr/>
            </p:nvSpPr>
            <p:spPr bwMode="auto">
              <a:xfrm>
                <a:off x="2590800" y="317182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1" name="Rectangle 246"/>
              <p:cNvSpPr>
                <a:spLocks noChangeArrowheads="1"/>
              </p:cNvSpPr>
              <p:nvPr/>
            </p:nvSpPr>
            <p:spPr bwMode="auto">
              <a:xfrm>
                <a:off x="2038351" y="279796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2" name="Rectangle 247"/>
              <p:cNvSpPr>
                <a:spLocks noChangeArrowheads="1"/>
              </p:cNvSpPr>
              <p:nvPr/>
            </p:nvSpPr>
            <p:spPr bwMode="auto">
              <a:xfrm>
                <a:off x="1852613" y="298767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3" name="Rectangle 248"/>
              <p:cNvSpPr>
                <a:spLocks noChangeArrowheads="1"/>
              </p:cNvSpPr>
              <p:nvPr/>
            </p:nvSpPr>
            <p:spPr bwMode="auto">
              <a:xfrm>
                <a:off x="1975644" y="263604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4" name="Rectangle 249"/>
              <p:cNvSpPr>
                <a:spLocks noChangeArrowheads="1"/>
              </p:cNvSpPr>
              <p:nvPr/>
            </p:nvSpPr>
            <p:spPr bwMode="auto">
              <a:xfrm>
                <a:off x="2040732" y="203835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6" name="Rectangle 251"/>
              <p:cNvSpPr>
                <a:spLocks noChangeArrowheads="1"/>
              </p:cNvSpPr>
              <p:nvPr/>
            </p:nvSpPr>
            <p:spPr bwMode="auto">
              <a:xfrm>
                <a:off x="1867695" y="1824038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7" name="Rectangle 252"/>
              <p:cNvSpPr>
                <a:spLocks noChangeArrowheads="1"/>
              </p:cNvSpPr>
              <p:nvPr/>
            </p:nvSpPr>
            <p:spPr bwMode="auto">
              <a:xfrm>
                <a:off x="1812926" y="1985963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98" name="Rectangle 253"/>
              <p:cNvSpPr>
                <a:spLocks noChangeArrowheads="1"/>
              </p:cNvSpPr>
              <p:nvPr/>
            </p:nvSpPr>
            <p:spPr bwMode="auto">
              <a:xfrm>
                <a:off x="1754982" y="2295525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0.56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0" name="Rectangle 255"/>
              <p:cNvSpPr>
                <a:spLocks noChangeArrowheads="1"/>
              </p:cNvSpPr>
              <p:nvPr/>
            </p:nvSpPr>
            <p:spPr bwMode="auto">
              <a:xfrm>
                <a:off x="1878807" y="3538539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1" name="Rectangle 256"/>
              <p:cNvSpPr>
                <a:spLocks noChangeArrowheads="1"/>
              </p:cNvSpPr>
              <p:nvPr/>
            </p:nvSpPr>
            <p:spPr bwMode="auto">
              <a:xfrm>
                <a:off x="2050257" y="339725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1.00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3" name="Rectangle 258"/>
              <p:cNvSpPr>
                <a:spLocks noChangeArrowheads="1"/>
              </p:cNvSpPr>
              <p:nvPr/>
            </p:nvSpPr>
            <p:spPr bwMode="auto">
              <a:xfrm>
                <a:off x="1678782" y="312737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0.84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4" name="Rectangle 259"/>
              <p:cNvSpPr>
                <a:spLocks noChangeArrowheads="1"/>
              </p:cNvSpPr>
              <p:nvPr/>
            </p:nvSpPr>
            <p:spPr bwMode="auto">
              <a:xfrm>
                <a:off x="1831976" y="377269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0.95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6" name="Rectangle 261"/>
              <p:cNvSpPr>
                <a:spLocks noChangeArrowheads="1"/>
              </p:cNvSpPr>
              <p:nvPr/>
            </p:nvSpPr>
            <p:spPr bwMode="auto">
              <a:xfrm>
                <a:off x="1594647" y="3625850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7" name="Rectangle 262"/>
              <p:cNvSpPr>
                <a:spLocks noChangeArrowheads="1"/>
              </p:cNvSpPr>
              <p:nvPr/>
            </p:nvSpPr>
            <p:spPr bwMode="auto">
              <a:xfrm>
                <a:off x="2020888" y="3939381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0.99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8" name="Rectangle 263"/>
              <p:cNvSpPr>
                <a:spLocks noChangeArrowheads="1"/>
              </p:cNvSpPr>
              <p:nvPr/>
            </p:nvSpPr>
            <p:spPr bwMode="auto">
              <a:xfrm>
                <a:off x="1645446" y="3963194"/>
                <a:ext cx="17472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0.52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414" name="Group 7413"/>
              <p:cNvGrpSpPr/>
              <p:nvPr/>
            </p:nvGrpSpPr>
            <p:grpSpPr>
              <a:xfrm>
                <a:off x="1734252" y="6169615"/>
                <a:ext cx="252413" cy="144463"/>
                <a:chOff x="1925638" y="6346825"/>
                <a:chExt cx="252413" cy="144463"/>
              </a:xfrm>
            </p:grpSpPr>
            <p:sp>
              <p:nvSpPr>
                <p:cNvPr id="7409" name="Line 264"/>
                <p:cNvSpPr>
                  <a:spLocks noChangeShapeType="1"/>
                </p:cNvSpPr>
                <p:nvPr/>
              </p:nvSpPr>
              <p:spPr bwMode="auto">
                <a:xfrm>
                  <a:off x="1925638" y="6369050"/>
                  <a:ext cx="252413" cy="0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410" name="Line 265"/>
                <p:cNvSpPr>
                  <a:spLocks noChangeShapeType="1"/>
                </p:cNvSpPr>
                <p:nvPr/>
              </p:nvSpPr>
              <p:spPr bwMode="auto">
                <a:xfrm>
                  <a:off x="1925638" y="6346825"/>
                  <a:ext cx="0" cy="42863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411" name="Line 266"/>
                <p:cNvSpPr>
                  <a:spLocks noChangeShapeType="1"/>
                </p:cNvSpPr>
                <p:nvPr/>
              </p:nvSpPr>
              <p:spPr bwMode="auto">
                <a:xfrm>
                  <a:off x="2178051" y="6346825"/>
                  <a:ext cx="0" cy="42863"/>
                </a:xfrm>
                <a:prstGeom prst="line">
                  <a:avLst/>
                </a:prstGeom>
                <a:noFill/>
                <a:ln w="3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00"/>
                </a:p>
              </p:txBody>
            </p:sp>
            <p:sp>
              <p:nvSpPr>
                <p:cNvPr id="7412" name="Rectangle 267"/>
                <p:cNvSpPr>
                  <a:spLocks noChangeArrowheads="1"/>
                </p:cNvSpPr>
                <p:nvPr/>
              </p:nvSpPr>
              <p:spPr bwMode="auto">
                <a:xfrm>
                  <a:off x="2019301" y="6383338"/>
                  <a:ext cx="125413" cy="1079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0.5</a:t>
                  </a:r>
                  <a:endPara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78" name="Right Bracket 277"/>
              <p:cNvSpPr/>
              <p:nvPr/>
            </p:nvSpPr>
            <p:spPr>
              <a:xfrm>
                <a:off x="3283702" y="3326606"/>
                <a:ext cx="45719" cy="345282"/>
              </a:xfrm>
              <a:prstGeom prst="righ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Rectangle 318"/>
              <p:cNvSpPr>
                <a:spLocks noChangeArrowheads="1"/>
              </p:cNvSpPr>
              <p:nvPr/>
            </p:nvSpPr>
            <p:spPr bwMode="auto">
              <a:xfrm>
                <a:off x="3332928" y="3422186"/>
                <a:ext cx="88485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Phycodnaviridae</a:t>
                </a: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9" name="Group 268"/>
            <p:cNvGrpSpPr/>
            <p:nvPr/>
          </p:nvGrpSpPr>
          <p:grpSpPr>
            <a:xfrm>
              <a:off x="1058779" y="1678436"/>
              <a:ext cx="866926" cy="506813"/>
              <a:chOff x="408897" y="1526041"/>
              <a:chExt cx="634490" cy="506813"/>
            </a:xfrm>
          </p:grpSpPr>
          <p:sp>
            <p:nvSpPr>
              <p:cNvPr id="270" name="Rectangle 269"/>
              <p:cNvSpPr>
                <a:spLocks noChangeArrowheads="1"/>
              </p:cNvSpPr>
              <p:nvPr/>
            </p:nvSpPr>
            <p:spPr bwMode="auto">
              <a:xfrm>
                <a:off x="408897" y="1526041"/>
                <a:ext cx="40895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lake</a:t>
                </a:r>
              </a:p>
            </p:txBody>
          </p:sp>
          <p:cxnSp>
            <p:nvCxnSpPr>
              <p:cNvPr id="271" name="Straight Connector 270"/>
              <p:cNvCxnSpPr/>
              <p:nvPr/>
            </p:nvCxnSpPr>
            <p:spPr>
              <a:xfrm>
                <a:off x="652463" y="1766888"/>
                <a:ext cx="390924" cy="265966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2" name="Group 271"/>
            <p:cNvGrpSpPr/>
            <p:nvPr/>
          </p:nvGrpSpPr>
          <p:grpSpPr>
            <a:xfrm>
              <a:off x="1371601" y="3224463"/>
              <a:ext cx="496128" cy="321106"/>
              <a:chOff x="1165423" y="560866"/>
              <a:chExt cx="621423" cy="772204"/>
            </a:xfrm>
          </p:grpSpPr>
          <p:sp>
            <p:nvSpPr>
              <p:cNvPr id="273" name="Rectangle 272"/>
              <p:cNvSpPr>
                <a:spLocks noChangeArrowheads="1"/>
              </p:cNvSpPr>
              <p:nvPr/>
            </p:nvSpPr>
            <p:spPr bwMode="auto">
              <a:xfrm>
                <a:off x="1165423" y="560866"/>
                <a:ext cx="202792" cy="3409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Arial Rounded MT Bold" pitchFamily="34" charset="0"/>
                    <a:ea typeface="Microsoft YaHei" pitchFamily="34" charset="-122"/>
                    <a:cs typeface="Aharoni" pitchFamily="2" charset="-79"/>
                  </a:rPr>
                  <a:t>Q</a:t>
                </a:r>
              </a:p>
            </p:txBody>
          </p:sp>
          <p:cxnSp>
            <p:nvCxnSpPr>
              <p:cNvPr id="274" name="Straight Connector 273"/>
              <p:cNvCxnSpPr/>
              <p:nvPr/>
            </p:nvCxnSpPr>
            <p:spPr>
              <a:xfrm>
                <a:off x="1396496" y="1004518"/>
                <a:ext cx="390350" cy="328552"/>
              </a:xfrm>
              <a:prstGeom prst="line">
                <a:avLst/>
              </a:prstGeom>
              <a:ln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1" name="TextBox 280"/>
          <p:cNvSpPr txBox="1"/>
          <p:nvPr/>
        </p:nvSpPr>
        <p:spPr>
          <a:xfrm>
            <a:off x="826168" y="6406422"/>
            <a:ext cx="3609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</a:t>
            </a:r>
            <a:r>
              <a:rPr lang="en-US" sz="1600" dirty="0" err="1" smtClean="0"/>
              <a:t>lake,Q</a:t>
            </a:r>
            <a:r>
              <a:rPr lang="en-US" sz="1600" dirty="0" smtClean="0"/>
              <a:t>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285" name="TextBox 284"/>
          <p:cNvSpPr txBox="1"/>
          <p:nvPr/>
        </p:nvSpPr>
        <p:spPr>
          <a:xfrm>
            <a:off x="5382126" y="6406422"/>
            <a:ext cx="3609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</a:t>
            </a:r>
            <a:r>
              <a:rPr lang="en-US" sz="1600" dirty="0" err="1" smtClean="0"/>
              <a:t>lake,Q</a:t>
            </a:r>
            <a:r>
              <a:rPr lang="en-US" sz="1600" dirty="0" smtClean="0"/>
              <a:t>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0485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/>
          <p:cNvSpPr>
            <a:spLocks noChangeArrowheads="1"/>
          </p:cNvSpPr>
          <p:nvPr/>
        </p:nvSpPr>
        <p:spPr bwMode="auto">
          <a:xfrm>
            <a:off x="5890808" y="573414"/>
            <a:ext cx="2128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MS Sans Serif"/>
                <a:cs typeface="Arial" pitchFamily="34" charset="0"/>
              </a:rPr>
              <a:t>RRlarge.freetree.nw</a:t>
            </a:r>
            <a:endParaRPr lang="en-US" dirty="0">
              <a:solidFill>
                <a:srgbClr val="000000"/>
              </a:solidFill>
              <a:latin typeface="MS Sans Serif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98959" y="573414"/>
            <a:ext cx="21544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MS Sans Serif"/>
                <a:cs typeface="Arial" pitchFamily="34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MS Sans Serif"/>
                <a:cs typeface="Arial" pitchFamily="34" charset="0"/>
              </a:rPr>
              <a:t>RRsmall.freetree.nw</a:t>
            </a:r>
            <a:endParaRPr lang="en-US" dirty="0">
              <a:solidFill>
                <a:srgbClr val="000000"/>
              </a:solidFill>
              <a:latin typeface="MS Sans Serif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2190" y="160421"/>
            <a:ext cx="31162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00B050"/>
                </a:solidFill>
                <a:latin typeface="MS Sans Serif"/>
                <a:cs typeface="Arial" pitchFamily="34" charset="0"/>
              </a:rPr>
              <a:t> Fig </a:t>
            </a:r>
            <a:r>
              <a:rPr lang="en-US" dirty="0" smtClean="0">
                <a:solidFill>
                  <a:srgbClr val="00B050"/>
                </a:solidFill>
                <a:latin typeface="MS Sans Serif"/>
                <a:cs typeface="Arial" pitchFamily="34" charset="0"/>
              </a:rPr>
              <a:t>6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S Sans Serif"/>
                <a:cs typeface="Arial" pitchFamily="34" charset="0"/>
              </a:rPr>
              <a:t>-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S Sans Serif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S Sans Serif"/>
                <a:cs typeface="Arial" pitchFamily="34" charset="0"/>
              </a:rPr>
              <a:t>Nucleotide metabolism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800226" y="1096336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env135995750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1693863" y="1162050"/>
            <a:ext cx="104775" cy="63500"/>
          </a:xfrm>
          <a:custGeom>
            <a:avLst/>
            <a:gdLst>
              <a:gd name="T0" fmla="*/ 0 w 66"/>
              <a:gd name="T1" fmla="*/ 40 h 40"/>
              <a:gd name="T2" fmla="*/ 0 w 66"/>
              <a:gd name="T3" fmla="*/ 0 h 40"/>
              <a:gd name="T4" fmla="*/ 66 w 66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40">
                <a:moveTo>
                  <a:pt x="0" y="40"/>
                </a:moveTo>
                <a:lnTo>
                  <a:pt x="0" y="0"/>
                </a:lnTo>
                <a:lnTo>
                  <a:pt x="66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919288" y="1228099"/>
            <a:ext cx="10323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Phaglob357289644</a:t>
            </a:r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693863" y="1230313"/>
            <a:ext cx="223838" cy="63500"/>
          </a:xfrm>
          <a:custGeom>
            <a:avLst/>
            <a:gdLst>
              <a:gd name="T0" fmla="*/ 0 w 141"/>
              <a:gd name="T1" fmla="*/ 0 h 40"/>
              <a:gd name="T2" fmla="*/ 0 w 141"/>
              <a:gd name="T3" fmla="*/ 40 h 40"/>
              <a:gd name="T4" fmla="*/ 141 w 141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40">
                <a:moveTo>
                  <a:pt x="0" y="0"/>
                </a:moveTo>
                <a:lnTo>
                  <a:pt x="0" y="40"/>
                </a:lnTo>
                <a:lnTo>
                  <a:pt x="141" y="4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1544638" y="1227138"/>
            <a:ext cx="149225" cy="96837"/>
          </a:xfrm>
          <a:custGeom>
            <a:avLst/>
            <a:gdLst>
              <a:gd name="T0" fmla="*/ 0 w 94"/>
              <a:gd name="T1" fmla="*/ 61 h 61"/>
              <a:gd name="T2" fmla="*/ 0 w 94"/>
              <a:gd name="T3" fmla="*/ 0 h 61"/>
              <a:gd name="T4" fmla="*/ 94 w 94"/>
              <a:gd name="T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61">
                <a:moveTo>
                  <a:pt x="0" y="61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666876" y="1359861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env134963011</a:t>
            </a: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1544638" y="1328738"/>
            <a:ext cx="119063" cy="96837"/>
          </a:xfrm>
          <a:custGeom>
            <a:avLst/>
            <a:gdLst>
              <a:gd name="T0" fmla="*/ 0 w 75"/>
              <a:gd name="T1" fmla="*/ 0 h 61"/>
              <a:gd name="T2" fmla="*/ 0 w 75"/>
              <a:gd name="T3" fmla="*/ 61 h 61"/>
              <a:gd name="T4" fmla="*/ 75 w 75"/>
              <a:gd name="T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" h="61">
                <a:moveTo>
                  <a:pt x="0" y="0"/>
                </a:moveTo>
                <a:lnTo>
                  <a:pt x="0" y="61"/>
                </a:lnTo>
                <a:lnTo>
                  <a:pt x="75" y="61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1470026" y="1327150"/>
            <a:ext cx="74613" cy="112712"/>
          </a:xfrm>
          <a:custGeom>
            <a:avLst/>
            <a:gdLst>
              <a:gd name="T0" fmla="*/ 0 w 47"/>
              <a:gd name="T1" fmla="*/ 71 h 71"/>
              <a:gd name="T2" fmla="*/ 0 w 47"/>
              <a:gd name="T3" fmla="*/ 0 h 71"/>
              <a:gd name="T4" fmla="*/ 47 w 47"/>
              <a:gd name="T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71">
                <a:moveTo>
                  <a:pt x="0" y="71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614488" y="1491624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env143414687</a:t>
            </a:r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>
            <a:off x="1470026" y="1444625"/>
            <a:ext cx="142875" cy="112712"/>
          </a:xfrm>
          <a:custGeom>
            <a:avLst/>
            <a:gdLst>
              <a:gd name="T0" fmla="*/ 0 w 90"/>
              <a:gd name="T1" fmla="*/ 0 h 71"/>
              <a:gd name="T2" fmla="*/ 0 w 90"/>
              <a:gd name="T3" fmla="*/ 71 h 71"/>
              <a:gd name="T4" fmla="*/ 90 w 90"/>
              <a:gd name="T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71">
                <a:moveTo>
                  <a:pt x="0" y="0"/>
                </a:moveTo>
                <a:lnTo>
                  <a:pt x="0" y="71"/>
                </a:lnTo>
                <a:lnTo>
                  <a:pt x="90" y="71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1328738" y="1441450"/>
            <a:ext cx="141288" cy="120650"/>
          </a:xfrm>
          <a:custGeom>
            <a:avLst/>
            <a:gdLst>
              <a:gd name="T0" fmla="*/ 0 w 89"/>
              <a:gd name="T1" fmla="*/ 76 h 76"/>
              <a:gd name="T2" fmla="*/ 0 w 89"/>
              <a:gd name="T3" fmla="*/ 0 h 76"/>
              <a:gd name="T4" fmla="*/ 89 w 89"/>
              <a:gd name="T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76">
                <a:moveTo>
                  <a:pt x="0" y="76"/>
                </a:moveTo>
                <a:lnTo>
                  <a:pt x="0" y="0"/>
                </a:lnTo>
                <a:lnTo>
                  <a:pt x="89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1725613" y="1623386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env143779819</a:t>
            </a:r>
          </a:p>
        </p:txBody>
      </p:sp>
      <p:sp>
        <p:nvSpPr>
          <p:cNvPr id="19" name="Freeform 20"/>
          <p:cNvSpPr>
            <a:spLocks/>
          </p:cNvSpPr>
          <p:nvPr/>
        </p:nvSpPr>
        <p:spPr bwMode="auto">
          <a:xfrm>
            <a:off x="1328738" y="1568450"/>
            <a:ext cx="395288" cy="120650"/>
          </a:xfrm>
          <a:custGeom>
            <a:avLst/>
            <a:gdLst>
              <a:gd name="T0" fmla="*/ 0 w 249"/>
              <a:gd name="T1" fmla="*/ 0 h 76"/>
              <a:gd name="T2" fmla="*/ 0 w 249"/>
              <a:gd name="T3" fmla="*/ 76 h 76"/>
              <a:gd name="T4" fmla="*/ 249 w 249"/>
              <a:gd name="T5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" h="76">
                <a:moveTo>
                  <a:pt x="0" y="0"/>
                </a:moveTo>
                <a:lnTo>
                  <a:pt x="0" y="76"/>
                </a:lnTo>
                <a:lnTo>
                  <a:pt x="249" y="76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0" name="Freeform 21"/>
          <p:cNvSpPr>
            <a:spLocks/>
          </p:cNvSpPr>
          <p:nvPr/>
        </p:nvSpPr>
        <p:spPr bwMode="auto">
          <a:xfrm>
            <a:off x="1296988" y="1565275"/>
            <a:ext cx="31750" cy="125412"/>
          </a:xfrm>
          <a:custGeom>
            <a:avLst/>
            <a:gdLst>
              <a:gd name="T0" fmla="*/ 0 w 20"/>
              <a:gd name="T1" fmla="*/ 79 h 79"/>
              <a:gd name="T2" fmla="*/ 0 w 20"/>
              <a:gd name="T3" fmla="*/ 0 h 79"/>
              <a:gd name="T4" fmla="*/ 20 w 20"/>
              <a:gd name="T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79">
                <a:moveTo>
                  <a:pt x="0" y="79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1712913" y="1755149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env136210698</a:t>
            </a:r>
          </a:p>
        </p:txBody>
      </p:sp>
      <p:sp>
        <p:nvSpPr>
          <p:cNvPr id="22" name="Freeform 23"/>
          <p:cNvSpPr>
            <a:spLocks/>
          </p:cNvSpPr>
          <p:nvPr/>
        </p:nvSpPr>
        <p:spPr bwMode="auto">
          <a:xfrm>
            <a:off x="1296988" y="1695450"/>
            <a:ext cx="414338" cy="125412"/>
          </a:xfrm>
          <a:custGeom>
            <a:avLst/>
            <a:gdLst>
              <a:gd name="T0" fmla="*/ 0 w 261"/>
              <a:gd name="T1" fmla="*/ 0 h 79"/>
              <a:gd name="T2" fmla="*/ 0 w 261"/>
              <a:gd name="T3" fmla="*/ 79 h 79"/>
              <a:gd name="T4" fmla="*/ 261 w 261"/>
              <a:gd name="T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1" h="79">
                <a:moveTo>
                  <a:pt x="0" y="0"/>
                </a:moveTo>
                <a:lnTo>
                  <a:pt x="0" y="79"/>
                </a:lnTo>
                <a:lnTo>
                  <a:pt x="261" y="79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3" name="Freeform 24"/>
          <p:cNvSpPr>
            <a:spLocks/>
          </p:cNvSpPr>
          <p:nvPr/>
        </p:nvSpPr>
        <p:spPr bwMode="auto">
          <a:xfrm>
            <a:off x="1273176" y="1693863"/>
            <a:ext cx="23813" cy="128587"/>
          </a:xfrm>
          <a:custGeom>
            <a:avLst/>
            <a:gdLst>
              <a:gd name="T0" fmla="*/ 0 w 15"/>
              <a:gd name="T1" fmla="*/ 81 h 81"/>
              <a:gd name="T2" fmla="*/ 0 w 15"/>
              <a:gd name="T3" fmla="*/ 0 h 81"/>
              <a:gd name="T4" fmla="*/ 15 w 15"/>
              <a:gd name="T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1">
                <a:moveTo>
                  <a:pt x="0" y="81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1817688" y="1890086"/>
            <a:ext cx="134652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environmental sequences</a:t>
            </a:r>
          </a:p>
        </p:txBody>
      </p:sp>
      <p:sp>
        <p:nvSpPr>
          <p:cNvPr id="25" name="Freeform 26"/>
          <p:cNvSpPr>
            <a:spLocks/>
          </p:cNvSpPr>
          <p:nvPr/>
        </p:nvSpPr>
        <p:spPr bwMode="auto">
          <a:xfrm>
            <a:off x="1306513" y="1936750"/>
            <a:ext cx="508000" cy="42862"/>
          </a:xfrm>
          <a:custGeom>
            <a:avLst/>
            <a:gdLst>
              <a:gd name="T0" fmla="*/ 0 w 320"/>
              <a:gd name="T1" fmla="*/ 14 h 27"/>
              <a:gd name="T2" fmla="*/ 0 w 320"/>
              <a:gd name="T3" fmla="*/ 13 h 27"/>
              <a:gd name="T4" fmla="*/ 320 w 320"/>
              <a:gd name="T5" fmla="*/ 0 h 27"/>
              <a:gd name="T6" fmla="*/ 320 w 320"/>
              <a:gd name="T7" fmla="*/ 27 h 27"/>
              <a:gd name="T8" fmla="*/ 0 w 320"/>
              <a:gd name="T9" fmla="*/ 1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27">
                <a:moveTo>
                  <a:pt x="0" y="14"/>
                </a:moveTo>
                <a:lnTo>
                  <a:pt x="0" y="13"/>
                </a:lnTo>
                <a:lnTo>
                  <a:pt x="320" y="0"/>
                </a:lnTo>
                <a:lnTo>
                  <a:pt x="320" y="27"/>
                </a:lnTo>
                <a:lnTo>
                  <a:pt x="0" y="1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>
            <a:off x="1274763" y="1957388"/>
            <a:ext cx="28575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>
            <a:off x="1273176" y="1827213"/>
            <a:ext cx="0" cy="130175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8" name="Freeform 29"/>
          <p:cNvSpPr>
            <a:spLocks/>
          </p:cNvSpPr>
          <p:nvPr/>
        </p:nvSpPr>
        <p:spPr bwMode="auto">
          <a:xfrm>
            <a:off x="1249363" y="1825625"/>
            <a:ext cx="23813" cy="133350"/>
          </a:xfrm>
          <a:custGeom>
            <a:avLst/>
            <a:gdLst>
              <a:gd name="T0" fmla="*/ 0 w 15"/>
              <a:gd name="T1" fmla="*/ 84 h 84"/>
              <a:gd name="T2" fmla="*/ 0 w 15"/>
              <a:gd name="T3" fmla="*/ 0 h 84"/>
              <a:gd name="T4" fmla="*/ 15 w 15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4">
                <a:moveTo>
                  <a:pt x="0" y="84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1706563" y="2032961"/>
            <a:ext cx="13785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environmental sequences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Freeform 31"/>
          <p:cNvSpPr>
            <a:spLocks/>
          </p:cNvSpPr>
          <p:nvPr/>
        </p:nvSpPr>
        <p:spPr bwMode="auto">
          <a:xfrm>
            <a:off x="1293813" y="2062163"/>
            <a:ext cx="409575" cy="77787"/>
          </a:xfrm>
          <a:custGeom>
            <a:avLst/>
            <a:gdLst>
              <a:gd name="T0" fmla="*/ 0 w 258"/>
              <a:gd name="T1" fmla="*/ 25 h 49"/>
              <a:gd name="T2" fmla="*/ 0 w 258"/>
              <a:gd name="T3" fmla="*/ 23 h 49"/>
              <a:gd name="T4" fmla="*/ 258 w 258"/>
              <a:gd name="T5" fmla="*/ 0 h 49"/>
              <a:gd name="T6" fmla="*/ 258 w 258"/>
              <a:gd name="T7" fmla="*/ 49 h 49"/>
              <a:gd name="T8" fmla="*/ 0 w 258"/>
              <a:gd name="T9" fmla="*/ 2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9">
                <a:moveTo>
                  <a:pt x="0" y="25"/>
                </a:moveTo>
                <a:lnTo>
                  <a:pt x="0" y="23"/>
                </a:lnTo>
                <a:lnTo>
                  <a:pt x="258" y="0"/>
                </a:lnTo>
                <a:lnTo>
                  <a:pt x="258" y="49"/>
                </a:lnTo>
                <a:lnTo>
                  <a:pt x="0" y="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" name="Line 32"/>
          <p:cNvSpPr>
            <a:spLocks noChangeShapeType="1"/>
          </p:cNvSpPr>
          <p:nvPr/>
        </p:nvSpPr>
        <p:spPr bwMode="auto">
          <a:xfrm>
            <a:off x="1252538" y="2100263"/>
            <a:ext cx="38100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6" name="Line 33"/>
          <p:cNvSpPr>
            <a:spLocks noChangeShapeType="1"/>
          </p:cNvSpPr>
          <p:nvPr/>
        </p:nvSpPr>
        <p:spPr bwMode="auto">
          <a:xfrm>
            <a:off x="1249363" y="1965325"/>
            <a:ext cx="0" cy="134937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7" name="Freeform 34"/>
          <p:cNvSpPr>
            <a:spLocks/>
          </p:cNvSpPr>
          <p:nvPr/>
        </p:nvSpPr>
        <p:spPr bwMode="auto">
          <a:xfrm>
            <a:off x="1219201" y="1962150"/>
            <a:ext cx="30163" cy="166687"/>
          </a:xfrm>
          <a:custGeom>
            <a:avLst/>
            <a:gdLst>
              <a:gd name="T0" fmla="*/ 0 w 19"/>
              <a:gd name="T1" fmla="*/ 105 h 105"/>
              <a:gd name="T2" fmla="*/ 0 w 19"/>
              <a:gd name="T3" fmla="*/ 0 h 105"/>
              <a:gd name="T4" fmla="*/ 19 w 19"/>
              <a:gd name="T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05">
                <a:moveTo>
                  <a:pt x="0" y="105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8" name="Rectangle 35"/>
          <p:cNvSpPr>
            <a:spLocks noChangeArrowheads="1"/>
          </p:cNvSpPr>
          <p:nvPr/>
        </p:nvSpPr>
        <p:spPr bwMode="auto">
          <a:xfrm>
            <a:off x="1624013" y="2172661"/>
            <a:ext cx="10130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OLPV2 322510876</a:t>
            </a:r>
          </a:p>
        </p:txBody>
      </p:sp>
      <p:sp>
        <p:nvSpPr>
          <p:cNvPr id="99" name="Freeform 36"/>
          <p:cNvSpPr>
            <a:spLocks/>
          </p:cNvSpPr>
          <p:nvPr/>
        </p:nvSpPr>
        <p:spPr bwMode="auto">
          <a:xfrm>
            <a:off x="1543051" y="2238375"/>
            <a:ext cx="77788" cy="63500"/>
          </a:xfrm>
          <a:custGeom>
            <a:avLst/>
            <a:gdLst>
              <a:gd name="T0" fmla="*/ 0 w 49"/>
              <a:gd name="T1" fmla="*/ 40 h 40"/>
              <a:gd name="T2" fmla="*/ 0 w 49"/>
              <a:gd name="T3" fmla="*/ 0 h 40"/>
              <a:gd name="T4" fmla="*/ 49 w 49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40">
                <a:moveTo>
                  <a:pt x="0" y="40"/>
                </a:moveTo>
                <a:lnTo>
                  <a:pt x="0" y="0"/>
                </a:lnTo>
                <a:lnTo>
                  <a:pt x="49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0" name="Rectangle 37"/>
          <p:cNvSpPr>
            <a:spLocks noChangeArrowheads="1"/>
          </p:cNvSpPr>
          <p:nvPr/>
        </p:nvSpPr>
        <p:spPr bwMode="auto">
          <a:xfrm>
            <a:off x="1701801" y="2304424"/>
            <a:ext cx="10130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OLPV1 322510501</a:t>
            </a:r>
          </a:p>
        </p:txBody>
      </p:sp>
      <p:sp>
        <p:nvSpPr>
          <p:cNvPr id="102" name="Freeform 38"/>
          <p:cNvSpPr>
            <a:spLocks/>
          </p:cNvSpPr>
          <p:nvPr/>
        </p:nvSpPr>
        <p:spPr bwMode="auto">
          <a:xfrm>
            <a:off x="1543051" y="2306638"/>
            <a:ext cx="157163" cy="63500"/>
          </a:xfrm>
          <a:custGeom>
            <a:avLst/>
            <a:gdLst>
              <a:gd name="T0" fmla="*/ 0 w 99"/>
              <a:gd name="T1" fmla="*/ 0 h 40"/>
              <a:gd name="T2" fmla="*/ 0 w 99"/>
              <a:gd name="T3" fmla="*/ 40 h 40"/>
              <a:gd name="T4" fmla="*/ 99 w 99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40">
                <a:moveTo>
                  <a:pt x="0" y="0"/>
                </a:moveTo>
                <a:lnTo>
                  <a:pt x="0" y="40"/>
                </a:lnTo>
                <a:lnTo>
                  <a:pt x="99" y="4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" name="Freeform 39"/>
          <p:cNvSpPr>
            <a:spLocks/>
          </p:cNvSpPr>
          <p:nvPr/>
        </p:nvSpPr>
        <p:spPr bwMode="auto">
          <a:xfrm>
            <a:off x="1219201" y="2135188"/>
            <a:ext cx="323850" cy="168275"/>
          </a:xfrm>
          <a:custGeom>
            <a:avLst/>
            <a:gdLst>
              <a:gd name="T0" fmla="*/ 0 w 204"/>
              <a:gd name="T1" fmla="*/ 0 h 106"/>
              <a:gd name="T2" fmla="*/ 0 w 204"/>
              <a:gd name="T3" fmla="*/ 106 h 106"/>
              <a:gd name="T4" fmla="*/ 204 w 204"/>
              <a:gd name="T5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" h="106">
                <a:moveTo>
                  <a:pt x="0" y="0"/>
                </a:moveTo>
                <a:lnTo>
                  <a:pt x="0" y="106"/>
                </a:lnTo>
                <a:lnTo>
                  <a:pt x="204" y="106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4" name="Freeform 40"/>
          <p:cNvSpPr>
            <a:spLocks/>
          </p:cNvSpPr>
          <p:nvPr/>
        </p:nvSpPr>
        <p:spPr bwMode="auto">
          <a:xfrm>
            <a:off x="1173163" y="2132013"/>
            <a:ext cx="46038" cy="184150"/>
          </a:xfrm>
          <a:custGeom>
            <a:avLst/>
            <a:gdLst>
              <a:gd name="T0" fmla="*/ 0 w 29"/>
              <a:gd name="T1" fmla="*/ 116 h 116"/>
              <a:gd name="T2" fmla="*/ 0 w 29"/>
              <a:gd name="T3" fmla="*/ 0 h 116"/>
              <a:gd name="T4" fmla="*/ 29 w 29"/>
              <a:gd name="T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116">
                <a:moveTo>
                  <a:pt x="0" y="116"/>
                </a:moveTo>
                <a:lnTo>
                  <a:pt x="0" y="0"/>
                </a:lnTo>
                <a:lnTo>
                  <a:pt x="29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5" name="Rectangle 41"/>
          <p:cNvSpPr>
            <a:spLocks noChangeArrowheads="1"/>
          </p:cNvSpPr>
          <p:nvPr/>
        </p:nvSpPr>
        <p:spPr bwMode="auto">
          <a:xfrm>
            <a:off x="1598613" y="2439361"/>
            <a:ext cx="13785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environmental sequences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Freeform 42"/>
          <p:cNvSpPr>
            <a:spLocks/>
          </p:cNvSpPr>
          <p:nvPr/>
        </p:nvSpPr>
        <p:spPr bwMode="auto">
          <a:xfrm>
            <a:off x="1296988" y="2484438"/>
            <a:ext cx="298450" cy="44450"/>
          </a:xfrm>
          <a:custGeom>
            <a:avLst/>
            <a:gdLst>
              <a:gd name="T0" fmla="*/ 0 w 188"/>
              <a:gd name="T1" fmla="*/ 15 h 28"/>
              <a:gd name="T2" fmla="*/ 0 w 188"/>
              <a:gd name="T3" fmla="*/ 13 h 28"/>
              <a:gd name="T4" fmla="*/ 188 w 188"/>
              <a:gd name="T5" fmla="*/ 0 h 28"/>
              <a:gd name="T6" fmla="*/ 188 w 188"/>
              <a:gd name="T7" fmla="*/ 28 h 28"/>
              <a:gd name="T8" fmla="*/ 0 w 188"/>
              <a:gd name="T9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28">
                <a:moveTo>
                  <a:pt x="0" y="15"/>
                </a:moveTo>
                <a:lnTo>
                  <a:pt x="0" y="13"/>
                </a:lnTo>
                <a:lnTo>
                  <a:pt x="188" y="0"/>
                </a:lnTo>
                <a:lnTo>
                  <a:pt x="188" y="28"/>
                </a:lnTo>
                <a:lnTo>
                  <a:pt x="0" y="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7" name="Line 43"/>
          <p:cNvSpPr>
            <a:spLocks noChangeShapeType="1"/>
          </p:cNvSpPr>
          <p:nvPr/>
        </p:nvSpPr>
        <p:spPr bwMode="auto">
          <a:xfrm>
            <a:off x="1176338" y="2506663"/>
            <a:ext cx="119063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8" name="Line 44"/>
          <p:cNvSpPr>
            <a:spLocks noChangeShapeType="1"/>
          </p:cNvSpPr>
          <p:nvPr/>
        </p:nvSpPr>
        <p:spPr bwMode="auto">
          <a:xfrm>
            <a:off x="1173163" y="2322513"/>
            <a:ext cx="0" cy="18415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9" name="Freeform 45"/>
          <p:cNvSpPr>
            <a:spLocks/>
          </p:cNvSpPr>
          <p:nvPr/>
        </p:nvSpPr>
        <p:spPr bwMode="auto">
          <a:xfrm>
            <a:off x="985838" y="2319338"/>
            <a:ext cx="187325" cy="158750"/>
          </a:xfrm>
          <a:custGeom>
            <a:avLst/>
            <a:gdLst>
              <a:gd name="T0" fmla="*/ 0 w 118"/>
              <a:gd name="T1" fmla="*/ 100 h 100"/>
              <a:gd name="T2" fmla="*/ 0 w 118"/>
              <a:gd name="T3" fmla="*/ 0 h 100"/>
              <a:gd name="T4" fmla="*/ 118 w 118"/>
              <a:gd name="T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" h="100">
                <a:moveTo>
                  <a:pt x="0" y="100"/>
                </a:moveTo>
                <a:lnTo>
                  <a:pt x="0" y="0"/>
                </a:lnTo>
                <a:lnTo>
                  <a:pt x="118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0" name="Rectangle 46"/>
          <p:cNvSpPr>
            <a:spLocks noChangeArrowheads="1"/>
          </p:cNvSpPr>
          <p:nvPr/>
        </p:nvSpPr>
        <p:spPr bwMode="auto">
          <a:xfrm>
            <a:off x="1693863" y="2579061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env135919586</a:t>
            </a:r>
          </a:p>
        </p:txBody>
      </p:sp>
      <p:sp>
        <p:nvSpPr>
          <p:cNvPr id="111" name="Freeform 47"/>
          <p:cNvSpPr>
            <a:spLocks/>
          </p:cNvSpPr>
          <p:nvPr/>
        </p:nvSpPr>
        <p:spPr bwMode="auto">
          <a:xfrm>
            <a:off x="985838" y="2484438"/>
            <a:ext cx="706438" cy="160337"/>
          </a:xfrm>
          <a:custGeom>
            <a:avLst/>
            <a:gdLst>
              <a:gd name="T0" fmla="*/ 0 w 445"/>
              <a:gd name="T1" fmla="*/ 0 h 101"/>
              <a:gd name="T2" fmla="*/ 0 w 445"/>
              <a:gd name="T3" fmla="*/ 101 h 101"/>
              <a:gd name="T4" fmla="*/ 445 w 445"/>
              <a:gd name="T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5" h="101">
                <a:moveTo>
                  <a:pt x="0" y="0"/>
                </a:moveTo>
                <a:lnTo>
                  <a:pt x="0" y="101"/>
                </a:lnTo>
                <a:lnTo>
                  <a:pt x="445" y="101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2" name="Freeform 48"/>
          <p:cNvSpPr>
            <a:spLocks/>
          </p:cNvSpPr>
          <p:nvPr/>
        </p:nvSpPr>
        <p:spPr bwMode="auto">
          <a:xfrm>
            <a:off x="845345" y="2481262"/>
            <a:ext cx="140494" cy="383381"/>
          </a:xfrm>
          <a:custGeom>
            <a:avLst/>
            <a:gdLst>
              <a:gd name="T0" fmla="*/ 0 w 54"/>
              <a:gd name="T1" fmla="*/ 91 h 91"/>
              <a:gd name="T2" fmla="*/ 0 w 54"/>
              <a:gd name="T3" fmla="*/ 0 h 91"/>
              <a:gd name="T4" fmla="*/ 54 w 54"/>
              <a:gd name="T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91">
                <a:moveTo>
                  <a:pt x="0" y="91"/>
                </a:moveTo>
                <a:lnTo>
                  <a:pt x="0" y="0"/>
                </a:lnTo>
                <a:lnTo>
                  <a:pt x="54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3" name="Rectangle 49"/>
          <p:cNvSpPr>
            <a:spLocks noChangeArrowheads="1"/>
          </p:cNvSpPr>
          <p:nvPr/>
        </p:nvSpPr>
        <p:spPr bwMode="auto">
          <a:xfrm>
            <a:off x="1552576" y="2710824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env136858401</a:t>
            </a:r>
          </a:p>
        </p:txBody>
      </p:sp>
      <p:sp>
        <p:nvSpPr>
          <p:cNvPr id="114" name="Freeform 50"/>
          <p:cNvSpPr>
            <a:spLocks/>
          </p:cNvSpPr>
          <p:nvPr/>
        </p:nvSpPr>
        <p:spPr bwMode="auto">
          <a:xfrm>
            <a:off x="845345" y="2630488"/>
            <a:ext cx="705644" cy="146050"/>
          </a:xfrm>
          <a:custGeom>
            <a:avLst/>
            <a:gdLst>
              <a:gd name="T0" fmla="*/ 0 w 410"/>
              <a:gd name="T1" fmla="*/ 0 h 92"/>
              <a:gd name="T2" fmla="*/ 0 w 410"/>
              <a:gd name="T3" fmla="*/ 92 h 92"/>
              <a:gd name="T4" fmla="*/ 410 w 410"/>
              <a:gd name="T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0" h="92">
                <a:moveTo>
                  <a:pt x="0" y="0"/>
                </a:moveTo>
                <a:lnTo>
                  <a:pt x="0" y="92"/>
                </a:lnTo>
                <a:lnTo>
                  <a:pt x="410" y="92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6" name="Rectangle 52"/>
          <p:cNvSpPr>
            <a:spLocks noChangeArrowheads="1"/>
          </p:cNvSpPr>
          <p:nvPr/>
        </p:nvSpPr>
        <p:spPr bwMode="auto">
          <a:xfrm>
            <a:off x="1454151" y="2842586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env135287498</a:t>
            </a:r>
          </a:p>
        </p:txBody>
      </p:sp>
      <p:sp>
        <p:nvSpPr>
          <p:cNvPr id="117" name="Freeform 53"/>
          <p:cNvSpPr>
            <a:spLocks/>
          </p:cNvSpPr>
          <p:nvPr/>
        </p:nvSpPr>
        <p:spPr bwMode="auto">
          <a:xfrm>
            <a:off x="949326" y="2908300"/>
            <a:ext cx="503238" cy="144462"/>
          </a:xfrm>
          <a:custGeom>
            <a:avLst/>
            <a:gdLst>
              <a:gd name="T0" fmla="*/ 0 w 317"/>
              <a:gd name="T1" fmla="*/ 91 h 91"/>
              <a:gd name="T2" fmla="*/ 0 w 317"/>
              <a:gd name="T3" fmla="*/ 0 h 91"/>
              <a:gd name="T4" fmla="*/ 317 w 317"/>
              <a:gd name="T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7" h="91">
                <a:moveTo>
                  <a:pt x="0" y="91"/>
                </a:moveTo>
                <a:lnTo>
                  <a:pt x="0" y="0"/>
                </a:lnTo>
                <a:lnTo>
                  <a:pt x="317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8" name="Rectangle 54"/>
          <p:cNvSpPr>
            <a:spLocks noChangeArrowheads="1"/>
          </p:cNvSpPr>
          <p:nvPr/>
        </p:nvSpPr>
        <p:spPr bwMode="auto">
          <a:xfrm>
            <a:off x="2147888" y="2974349"/>
            <a:ext cx="93615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CroV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310831442</a:t>
            </a:r>
          </a:p>
        </p:txBody>
      </p:sp>
      <p:sp>
        <p:nvSpPr>
          <p:cNvPr id="119" name="Freeform 55"/>
          <p:cNvSpPr>
            <a:spLocks/>
          </p:cNvSpPr>
          <p:nvPr/>
        </p:nvSpPr>
        <p:spPr bwMode="auto">
          <a:xfrm>
            <a:off x="1150938" y="3040063"/>
            <a:ext cx="995363" cy="161925"/>
          </a:xfrm>
          <a:custGeom>
            <a:avLst/>
            <a:gdLst>
              <a:gd name="T0" fmla="*/ 0 w 627"/>
              <a:gd name="T1" fmla="*/ 102 h 102"/>
              <a:gd name="T2" fmla="*/ 0 w 627"/>
              <a:gd name="T3" fmla="*/ 0 h 102"/>
              <a:gd name="T4" fmla="*/ 627 w 627"/>
              <a:gd name="T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7" h="102">
                <a:moveTo>
                  <a:pt x="0" y="102"/>
                </a:moveTo>
                <a:lnTo>
                  <a:pt x="0" y="0"/>
                </a:lnTo>
                <a:lnTo>
                  <a:pt x="627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20" name="Rectangle 56"/>
          <p:cNvSpPr>
            <a:spLocks noChangeArrowheads="1"/>
          </p:cNvSpPr>
          <p:nvPr/>
        </p:nvSpPr>
        <p:spPr bwMode="auto">
          <a:xfrm>
            <a:off x="2716213" y="3106111"/>
            <a:ext cx="9938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Moumou gene 497</a:t>
            </a:r>
          </a:p>
        </p:txBody>
      </p:sp>
      <p:sp>
        <p:nvSpPr>
          <p:cNvPr id="121" name="Freeform 57"/>
          <p:cNvSpPr>
            <a:spLocks/>
          </p:cNvSpPr>
          <p:nvPr/>
        </p:nvSpPr>
        <p:spPr bwMode="auto">
          <a:xfrm>
            <a:off x="2625726" y="3171825"/>
            <a:ext cx="88900" cy="61912"/>
          </a:xfrm>
          <a:custGeom>
            <a:avLst/>
            <a:gdLst>
              <a:gd name="T0" fmla="*/ 0 w 56"/>
              <a:gd name="T1" fmla="*/ 39 h 39"/>
              <a:gd name="T2" fmla="*/ 0 w 56"/>
              <a:gd name="T3" fmla="*/ 0 h 39"/>
              <a:gd name="T4" fmla="*/ 56 w 56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39">
                <a:moveTo>
                  <a:pt x="0" y="39"/>
                </a:moveTo>
                <a:lnTo>
                  <a:pt x="0" y="0"/>
                </a:lnTo>
                <a:lnTo>
                  <a:pt x="56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22" name="Rectangle 58"/>
          <p:cNvSpPr>
            <a:spLocks noChangeArrowheads="1"/>
          </p:cNvSpPr>
          <p:nvPr/>
        </p:nvSpPr>
        <p:spPr bwMode="auto">
          <a:xfrm>
            <a:off x="2784476" y="3237874"/>
            <a:ext cx="11733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Megavirus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350611804</a:t>
            </a:r>
          </a:p>
        </p:txBody>
      </p:sp>
      <p:sp>
        <p:nvSpPr>
          <p:cNvPr id="123" name="Freeform 59"/>
          <p:cNvSpPr>
            <a:spLocks/>
          </p:cNvSpPr>
          <p:nvPr/>
        </p:nvSpPr>
        <p:spPr bwMode="auto">
          <a:xfrm>
            <a:off x="2625726" y="3240088"/>
            <a:ext cx="157163" cy="63500"/>
          </a:xfrm>
          <a:custGeom>
            <a:avLst/>
            <a:gdLst>
              <a:gd name="T0" fmla="*/ 0 w 99"/>
              <a:gd name="T1" fmla="*/ 0 h 40"/>
              <a:gd name="T2" fmla="*/ 0 w 99"/>
              <a:gd name="T3" fmla="*/ 40 h 40"/>
              <a:gd name="T4" fmla="*/ 99 w 99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40">
                <a:moveTo>
                  <a:pt x="0" y="0"/>
                </a:moveTo>
                <a:lnTo>
                  <a:pt x="0" y="40"/>
                </a:lnTo>
                <a:lnTo>
                  <a:pt x="99" y="4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24" name="Freeform 60"/>
          <p:cNvSpPr>
            <a:spLocks/>
          </p:cNvSpPr>
          <p:nvPr/>
        </p:nvSpPr>
        <p:spPr bwMode="auto">
          <a:xfrm>
            <a:off x="2454276" y="3236913"/>
            <a:ext cx="171450" cy="128587"/>
          </a:xfrm>
          <a:custGeom>
            <a:avLst/>
            <a:gdLst>
              <a:gd name="T0" fmla="*/ 0 w 108"/>
              <a:gd name="T1" fmla="*/ 81 h 81"/>
              <a:gd name="T2" fmla="*/ 0 w 108"/>
              <a:gd name="T3" fmla="*/ 0 h 81"/>
              <a:gd name="T4" fmla="*/ 108 w 108"/>
              <a:gd name="T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" h="81">
                <a:moveTo>
                  <a:pt x="0" y="81"/>
                </a:moveTo>
                <a:lnTo>
                  <a:pt x="0" y="0"/>
                </a:lnTo>
                <a:lnTo>
                  <a:pt x="108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25" name="Rectangle 61"/>
          <p:cNvSpPr>
            <a:spLocks noChangeArrowheads="1"/>
          </p:cNvSpPr>
          <p:nvPr/>
        </p:nvSpPr>
        <p:spPr bwMode="auto">
          <a:xfrm>
            <a:off x="2592388" y="3369636"/>
            <a:ext cx="112851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Mimivirus 311977695</a:t>
            </a:r>
          </a:p>
        </p:txBody>
      </p:sp>
      <p:sp>
        <p:nvSpPr>
          <p:cNvPr id="126" name="Freeform 62"/>
          <p:cNvSpPr>
            <a:spLocks/>
          </p:cNvSpPr>
          <p:nvPr/>
        </p:nvSpPr>
        <p:spPr bwMode="auto">
          <a:xfrm>
            <a:off x="2584451" y="3435350"/>
            <a:ext cx="4763" cy="61912"/>
          </a:xfrm>
          <a:custGeom>
            <a:avLst/>
            <a:gdLst>
              <a:gd name="T0" fmla="*/ 0 w 3"/>
              <a:gd name="T1" fmla="*/ 39 h 39"/>
              <a:gd name="T2" fmla="*/ 0 w 3"/>
              <a:gd name="T3" fmla="*/ 0 h 39"/>
              <a:gd name="T4" fmla="*/ 3 w 3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9">
                <a:moveTo>
                  <a:pt x="0" y="39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27" name="Rectangle 63"/>
          <p:cNvSpPr>
            <a:spLocks noChangeArrowheads="1"/>
          </p:cNvSpPr>
          <p:nvPr/>
        </p:nvSpPr>
        <p:spPr bwMode="auto">
          <a:xfrm>
            <a:off x="2586038" y="3501399"/>
            <a:ext cx="120545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Mamavirus 351737466</a:t>
            </a:r>
          </a:p>
        </p:txBody>
      </p:sp>
      <p:sp>
        <p:nvSpPr>
          <p:cNvPr id="10240" name="Freeform 64"/>
          <p:cNvSpPr>
            <a:spLocks/>
          </p:cNvSpPr>
          <p:nvPr/>
        </p:nvSpPr>
        <p:spPr bwMode="auto">
          <a:xfrm>
            <a:off x="2584451" y="3503613"/>
            <a:ext cx="0" cy="63500"/>
          </a:xfrm>
          <a:custGeom>
            <a:avLst/>
            <a:gdLst>
              <a:gd name="T0" fmla="*/ 0 h 40"/>
              <a:gd name="T1" fmla="*/ 40 h 40"/>
              <a:gd name="T2" fmla="*/ 40 h 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0">
                <a:moveTo>
                  <a:pt x="0" y="0"/>
                </a:moveTo>
                <a:lnTo>
                  <a:pt x="0" y="40"/>
                </a:lnTo>
                <a:lnTo>
                  <a:pt x="0" y="4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41" name="Freeform 65"/>
          <p:cNvSpPr>
            <a:spLocks/>
          </p:cNvSpPr>
          <p:nvPr/>
        </p:nvSpPr>
        <p:spPr bwMode="auto">
          <a:xfrm>
            <a:off x="2454276" y="3371850"/>
            <a:ext cx="130175" cy="128587"/>
          </a:xfrm>
          <a:custGeom>
            <a:avLst/>
            <a:gdLst>
              <a:gd name="T0" fmla="*/ 0 w 82"/>
              <a:gd name="T1" fmla="*/ 0 h 81"/>
              <a:gd name="T2" fmla="*/ 0 w 82"/>
              <a:gd name="T3" fmla="*/ 81 h 81"/>
              <a:gd name="T4" fmla="*/ 82 w 82"/>
              <a:gd name="T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2" h="81">
                <a:moveTo>
                  <a:pt x="0" y="0"/>
                </a:moveTo>
                <a:lnTo>
                  <a:pt x="0" y="81"/>
                </a:lnTo>
                <a:lnTo>
                  <a:pt x="82" y="81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45" name="Freeform 66"/>
          <p:cNvSpPr>
            <a:spLocks/>
          </p:cNvSpPr>
          <p:nvPr/>
        </p:nvSpPr>
        <p:spPr bwMode="auto">
          <a:xfrm>
            <a:off x="1150938" y="3206750"/>
            <a:ext cx="1303338" cy="161925"/>
          </a:xfrm>
          <a:custGeom>
            <a:avLst/>
            <a:gdLst>
              <a:gd name="T0" fmla="*/ 0 w 821"/>
              <a:gd name="T1" fmla="*/ 0 h 102"/>
              <a:gd name="T2" fmla="*/ 0 w 821"/>
              <a:gd name="T3" fmla="*/ 102 h 102"/>
              <a:gd name="T4" fmla="*/ 821 w 821"/>
              <a:gd name="T5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21" h="102">
                <a:moveTo>
                  <a:pt x="0" y="0"/>
                </a:moveTo>
                <a:lnTo>
                  <a:pt x="0" y="102"/>
                </a:lnTo>
                <a:lnTo>
                  <a:pt x="821" y="102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46" name="Freeform 67"/>
          <p:cNvSpPr>
            <a:spLocks/>
          </p:cNvSpPr>
          <p:nvPr/>
        </p:nvSpPr>
        <p:spPr bwMode="auto">
          <a:xfrm>
            <a:off x="949326" y="3059113"/>
            <a:ext cx="201613" cy="144462"/>
          </a:xfrm>
          <a:custGeom>
            <a:avLst/>
            <a:gdLst>
              <a:gd name="T0" fmla="*/ 0 w 127"/>
              <a:gd name="T1" fmla="*/ 0 h 91"/>
              <a:gd name="T2" fmla="*/ 0 w 127"/>
              <a:gd name="T3" fmla="*/ 91 h 91"/>
              <a:gd name="T4" fmla="*/ 127 w 127"/>
              <a:gd name="T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91">
                <a:moveTo>
                  <a:pt x="0" y="0"/>
                </a:moveTo>
                <a:lnTo>
                  <a:pt x="0" y="91"/>
                </a:lnTo>
                <a:lnTo>
                  <a:pt x="127" y="91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47" name="Freeform 68"/>
          <p:cNvSpPr>
            <a:spLocks/>
          </p:cNvSpPr>
          <p:nvPr/>
        </p:nvSpPr>
        <p:spPr bwMode="auto">
          <a:xfrm>
            <a:off x="844551" y="2844800"/>
            <a:ext cx="104775" cy="211137"/>
          </a:xfrm>
          <a:custGeom>
            <a:avLst/>
            <a:gdLst>
              <a:gd name="T0" fmla="*/ 0 w 66"/>
              <a:gd name="T1" fmla="*/ 0 h 133"/>
              <a:gd name="T2" fmla="*/ 0 w 66"/>
              <a:gd name="T3" fmla="*/ 133 h 133"/>
              <a:gd name="T4" fmla="*/ 66 w 66"/>
              <a:gd name="T5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133">
                <a:moveTo>
                  <a:pt x="0" y="0"/>
                </a:moveTo>
                <a:lnTo>
                  <a:pt x="0" y="133"/>
                </a:lnTo>
                <a:lnTo>
                  <a:pt x="66" y="133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48" name="Freeform 69"/>
          <p:cNvSpPr>
            <a:spLocks/>
          </p:cNvSpPr>
          <p:nvPr/>
        </p:nvSpPr>
        <p:spPr bwMode="auto">
          <a:xfrm>
            <a:off x="762001" y="2841625"/>
            <a:ext cx="82550" cy="458787"/>
          </a:xfrm>
          <a:custGeom>
            <a:avLst/>
            <a:gdLst>
              <a:gd name="T0" fmla="*/ 0 w 52"/>
              <a:gd name="T1" fmla="*/ 289 h 289"/>
              <a:gd name="T2" fmla="*/ 0 w 52"/>
              <a:gd name="T3" fmla="*/ 0 h 289"/>
              <a:gd name="T4" fmla="*/ 52 w 52"/>
              <a:gd name="T5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289">
                <a:moveTo>
                  <a:pt x="0" y="289"/>
                </a:moveTo>
                <a:lnTo>
                  <a:pt x="0" y="0"/>
                </a:lnTo>
                <a:lnTo>
                  <a:pt x="52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49" name="Rectangle 70"/>
          <p:cNvSpPr>
            <a:spLocks noChangeArrowheads="1"/>
          </p:cNvSpPr>
          <p:nvPr/>
        </p:nvSpPr>
        <p:spPr bwMode="auto">
          <a:xfrm>
            <a:off x="2376488" y="3633161"/>
            <a:ext cx="105157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q3 Felsp197322443</a:t>
            </a:r>
          </a:p>
        </p:txBody>
      </p:sp>
      <p:sp>
        <p:nvSpPr>
          <p:cNvPr id="10250" name="Freeform 71"/>
          <p:cNvSpPr>
            <a:spLocks/>
          </p:cNvSpPr>
          <p:nvPr/>
        </p:nvSpPr>
        <p:spPr bwMode="auto">
          <a:xfrm>
            <a:off x="1747838" y="3698875"/>
            <a:ext cx="627063" cy="61912"/>
          </a:xfrm>
          <a:custGeom>
            <a:avLst/>
            <a:gdLst>
              <a:gd name="T0" fmla="*/ 0 w 395"/>
              <a:gd name="T1" fmla="*/ 39 h 39"/>
              <a:gd name="T2" fmla="*/ 0 w 395"/>
              <a:gd name="T3" fmla="*/ 0 h 39"/>
              <a:gd name="T4" fmla="*/ 395 w 395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5" h="39">
                <a:moveTo>
                  <a:pt x="0" y="39"/>
                </a:moveTo>
                <a:lnTo>
                  <a:pt x="0" y="0"/>
                </a:lnTo>
                <a:lnTo>
                  <a:pt x="395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51" name="Rectangle 72"/>
          <p:cNvSpPr>
            <a:spLocks noChangeArrowheads="1"/>
          </p:cNvSpPr>
          <p:nvPr/>
        </p:nvSpPr>
        <p:spPr bwMode="auto">
          <a:xfrm>
            <a:off x="2195513" y="3764924"/>
            <a:ext cx="95539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q3 Ectsi13242599</a:t>
            </a:r>
          </a:p>
        </p:txBody>
      </p:sp>
      <p:sp>
        <p:nvSpPr>
          <p:cNvPr id="10252" name="Freeform 73"/>
          <p:cNvSpPr>
            <a:spLocks/>
          </p:cNvSpPr>
          <p:nvPr/>
        </p:nvSpPr>
        <p:spPr bwMode="auto">
          <a:xfrm>
            <a:off x="1747838" y="3767138"/>
            <a:ext cx="444500" cy="63500"/>
          </a:xfrm>
          <a:custGeom>
            <a:avLst/>
            <a:gdLst>
              <a:gd name="T0" fmla="*/ 0 w 280"/>
              <a:gd name="T1" fmla="*/ 0 h 40"/>
              <a:gd name="T2" fmla="*/ 0 w 280"/>
              <a:gd name="T3" fmla="*/ 40 h 40"/>
              <a:gd name="T4" fmla="*/ 280 w 280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0" h="40">
                <a:moveTo>
                  <a:pt x="0" y="0"/>
                </a:moveTo>
                <a:lnTo>
                  <a:pt x="0" y="40"/>
                </a:lnTo>
                <a:lnTo>
                  <a:pt x="280" y="4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53" name="Freeform 74"/>
          <p:cNvSpPr>
            <a:spLocks/>
          </p:cNvSpPr>
          <p:nvPr/>
        </p:nvSpPr>
        <p:spPr bwMode="auto">
          <a:xfrm>
            <a:off x="762001" y="3305175"/>
            <a:ext cx="985838" cy="458787"/>
          </a:xfrm>
          <a:custGeom>
            <a:avLst/>
            <a:gdLst>
              <a:gd name="T0" fmla="*/ 0 w 621"/>
              <a:gd name="T1" fmla="*/ 0 h 289"/>
              <a:gd name="T2" fmla="*/ 0 w 621"/>
              <a:gd name="T3" fmla="*/ 289 h 289"/>
              <a:gd name="T4" fmla="*/ 621 w 621"/>
              <a:gd name="T5" fmla="*/ 2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1" h="289">
                <a:moveTo>
                  <a:pt x="0" y="0"/>
                </a:moveTo>
                <a:lnTo>
                  <a:pt x="0" y="289"/>
                </a:lnTo>
                <a:lnTo>
                  <a:pt x="621" y="289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54" name="Freeform 75"/>
          <p:cNvSpPr>
            <a:spLocks/>
          </p:cNvSpPr>
          <p:nvPr/>
        </p:nvSpPr>
        <p:spPr bwMode="auto">
          <a:xfrm>
            <a:off x="714376" y="3303588"/>
            <a:ext cx="47625" cy="735012"/>
          </a:xfrm>
          <a:custGeom>
            <a:avLst/>
            <a:gdLst>
              <a:gd name="T0" fmla="*/ 0 w 30"/>
              <a:gd name="T1" fmla="*/ 463 h 463"/>
              <a:gd name="T2" fmla="*/ 0 w 30"/>
              <a:gd name="T3" fmla="*/ 0 h 463"/>
              <a:gd name="T4" fmla="*/ 30 w 30"/>
              <a:gd name="T5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463">
                <a:moveTo>
                  <a:pt x="0" y="463"/>
                </a:moveTo>
                <a:lnTo>
                  <a:pt x="0" y="0"/>
                </a:lnTo>
                <a:lnTo>
                  <a:pt x="30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55" name="Rectangle 76"/>
          <p:cNvSpPr>
            <a:spLocks noChangeArrowheads="1"/>
          </p:cNvSpPr>
          <p:nvPr/>
        </p:nvSpPr>
        <p:spPr bwMode="auto">
          <a:xfrm>
            <a:off x="2063751" y="3899861"/>
            <a:ext cx="7886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Prasinoviruses</a:t>
            </a:r>
          </a:p>
        </p:txBody>
      </p:sp>
      <p:sp>
        <p:nvSpPr>
          <p:cNvPr id="10256" name="Freeform 77"/>
          <p:cNvSpPr>
            <a:spLocks/>
          </p:cNvSpPr>
          <p:nvPr/>
        </p:nvSpPr>
        <p:spPr bwMode="auto">
          <a:xfrm>
            <a:off x="1824038" y="3922713"/>
            <a:ext cx="236538" cy="88900"/>
          </a:xfrm>
          <a:custGeom>
            <a:avLst/>
            <a:gdLst>
              <a:gd name="T0" fmla="*/ 0 w 149"/>
              <a:gd name="T1" fmla="*/ 29 h 56"/>
              <a:gd name="T2" fmla="*/ 0 w 149"/>
              <a:gd name="T3" fmla="*/ 27 h 56"/>
              <a:gd name="T4" fmla="*/ 149 w 149"/>
              <a:gd name="T5" fmla="*/ 0 h 56"/>
              <a:gd name="T6" fmla="*/ 149 w 149"/>
              <a:gd name="T7" fmla="*/ 56 h 56"/>
              <a:gd name="T8" fmla="*/ 0 w 149"/>
              <a:gd name="T9" fmla="*/ 2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56">
                <a:moveTo>
                  <a:pt x="0" y="29"/>
                </a:moveTo>
                <a:lnTo>
                  <a:pt x="0" y="27"/>
                </a:lnTo>
                <a:lnTo>
                  <a:pt x="149" y="0"/>
                </a:lnTo>
                <a:lnTo>
                  <a:pt x="149" y="56"/>
                </a:lnTo>
                <a:lnTo>
                  <a:pt x="0" y="2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57" name="Line 78"/>
          <p:cNvSpPr>
            <a:spLocks noChangeShapeType="1"/>
          </p:cNvSpPr>
          <p:nvPr/>
        </p:nvSpPr>
        <p:spPr bwMode="auto">
          <a:xfrm>
            <a:off x="1282701" y="3967163"/>
            <a:ext cx="539750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58" name="Rectangle 79"/>
          <p:cNvSpPr>
            <a:spLocks noChangeArrowheads="1"/>
          </p:cNvSpPr>
          <p:nvPr/>
        </p:nvSpPr>
        <p:spPr bwMode="auto">
          <a:xfrm>
            <a:off x="1954213" y="4039561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env136160125</a:t>
            </a:r>
          </a:p>
        </p:txBody>
      </p:sp>
      <p:sp>
        <p:nvSpPr>
          <p:cNvPr id="10259" name="Freeform 80"/>
          <p:cNvSpPr>
            <a:spLocks/>
          </p:cNvSpPr>
          <p:nvPr/>
        </p:nvSpPr>
        <p:spPr bwMode="auto">
          <a:xfrm>
            <a:off x="1279526" y="4038600"/>
            <a:ext cx="671513" cy="66675"/>
          </a:xfrm>
          <a:custGeom>
            <a:avLst/>
            <a:gdLst>
              <a:gd name="T0" fmla="*/ 0 w 423"/>
              <a:gd name="T1" fmla="*/ 0 h 42"/>
              <a:gd name="T2" fmla="*/ 0 w 423"/>
              <a:gd name="T3" fmla="*/ 42 h 42"/>
              <a:gd name="T4" fmla="*/ 423 w 423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3" h="42">
                <a:moveTo>
                  <a:pt x="0" y="0"/>
                </a:moveTo>
                <a:lnTo>
                  <a:pt x="0" y="42"/>
                </a:lnTo>
                <a:lnTo>
                  <a:pt x="423" y="42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0" name="Line 81"/>
          <p:cNvSpPr>
            <a:spLocks noChangeShapeType="1"/>
          </p:cNvSpPr>
          <p:nvPr/>
        </p:nvSpPr>
        <p:spPr bwMode="auto">
          <a:xfrm>
            <a:off x="1279526" y="3967163"/>
            <a:ext cx="0" cy="66675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1" name="Freeform 82"/>
          <p:cNvSpPr>
            <a:spLocks/>
          </p:cNvSpPr>
          <p:nvPr/>
        </p:nvSpPr>
        <p:spPr bwMode="auto">
          <a:xfrm>
            <a:off x="1011238" y="4035425"/>
            <a:ext cx="268288" cy="101600"/>
          </a:xfrm>
          <a:custGeom>
            <a:avLst/>
            <a:gdLst>
              <a:gd name="T0" fmla="*/ 0 w 169"/>
              <a:gd name="T1" fmla="*/ 64 h 64"/>
              <a:gd name="T2" fmla="*/ 0 w 169"/>
              <a:gd name="T3" fmla="*/ 0 h 64"/>
              <a:gd name="T4" fmla="*/ 169 w 169"/>
              <a:gd name="T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9" h="64">
                <a:moveTo>
                  <a:pt x="0" y="64"/>
                </a:moveTo>
                <a:lnTo>
                  <a:pt x="0" y="0"/>
                </a:lnTo>
                <a:lnTo>
                  <a:pt x="169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2" name="Rectangle 83"/>
          <p:cNvSpPr>
            <a:spLocks noChangeArrowheads="1"/>
          </p:cNvSpPr>
          <p:nvPr/>
        </p:nvSpPr>
        <p:spPr bwMode="auto">
          <a:xfrm>
            <a:off x="1844676" y="4174499"/>
            <a:ext cx="73738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Chloroviruses</a:t>
            </a:r>
          </a:p>
        </p:txBody>
      </p:sp>
      <p:sp>
        <p:nvSpPr>
          <p:cNvPr id="10263" name="Freeform 84"/>
          <p:cNvSpPr>
            <a:spLocks/>
          </p:cNvSpPr>
          <p:nvPr/>
        </p:nvSpPr>
        <p:spPr bwMode="auto">
          <a:xfrm>
            <a:off x="1555751" y="4230688"/>
            <a:ext cx="287338" cy="22225"/>
          </a:xfrm>
          <a:custGeom>
            <a:avLst/>
            <a:gdLst>
              <a:gd name="T0" fmla="*/ 0 w 181"/>
              <a:gd name="T1" fmla="*/ 8 h 14"/>
              <a:gd name="T2" fmla="*/ 0 w 181"/>
              <a:gd name="T3" fmla="*/ 6 h 14"/>
              <a:gd name="T4" fmla="*/ 181 w 181"/>
              <a:gd name="T5" fmla="*/ 0 h 14"/>
              <a:gd name="T6" fmla="*/ 181 w 181"/>
              <a:gd name="T7" fmla="*/ 14 h 14"/>
              <a:gd name="T8" fmla="*/ 0 w 181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14">
                <a:moveTo>
                  <a:pt x="0" y="8"/>
                </a:moveTo>
                <a:lnTo>
                  <a:pt x="0" y="6"/>
                </a:lnTo>
                <a:lnTo>
                  <a:pt x="181" y="0"/>
                </a:lnTo>
                <a:lnTo>
                  <a:pt x="181" y="14"/>
                </a:lnTo>
                <a:lnTo>
                  <a:pt x="0" y="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4" name="Line 85"/>
          <p:cNvSpPr>
            <a:spLocks noChangeShapeType="1"/>
          </p:cNvSpPr>
          <p:nvPr/>
        </p:nvSpPr>
        <p:spPr bwMode="auto">
          <a:xfrm>
            <a:off x="1012826" y="4241800"/>
            <a:ext cx="539750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5" name="Line 86"/>
          <p:cNvSpPr>
            <a:spLocks noChangeShapeType="1"/>
          </p:cNvSpPr>
          <p:nvPr/>
        </p:nvSpPr>
        <p:spPr bwMode="auto">
          <a:xfrm>
            <a:off x="1011238" y="4141788"/>
            <a:ext cx="0" cy="100012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6" name="Freeform 87"/>
          <p:cNvSpPr>
            <a:spLocks/>
          </p:cNvSpPr>
          <p:nvPr/>
        </p:nvSpPr>
        <p:spPr bwMode="auto">
          <a:xfrm>
            <a:off x="925513" y="4138613"/>
            <a:ext cx="85725" cy="117475"/>
          </a:xfrm>
          <a:custGeom>
            <a:avLst/>
            <a:gdLst>
              <a:gd name="T0" fmla="*/ 0 w 54"/>
              <a:gd name="T1" fmla="*/ 74 h 74"/>
              <a:gd name="T2" fmla="*/ 0 w 54"/>
              <a:gd name="T3" fmla="*/ 0 h 74"/>
              <a:gd name="T4" fmla="*/ 54 w 54"/>
              <a:gd name="T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74">
                <a:moveTo>
                  <a:pt x="0" y="74"/>
                </a:moveTo>
                <a:lnTo>
                  <a:pt x="0" y="0"/>
                </a:lnTo>
                <a:lnTo>
                  <a:pt x="54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7" name="Rectangle 88"/>
          <p:cNvSpPr>
            <a:spLocks noChangeArrowheads="1"/>
          </p:cNvSpPr>
          <p:nvPr/>
        </p:nvSpPr>
        <p:spPr bwMode="auto">
          <a:xfrm>
            <a:off x="1963738" y="4314199"/>
            <a:ext cx="79508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env135039280</a:t>
            </a:r>
          </a:p>
        </p:txBody>
      </p:sp>
      <p:sp>
        <p:nvSpPr>
          <p:cNvPr id="10268" name="Freeform 89"/>
          <p:cNvSpPr>
            <a:spLocks/>
          </p:cNvSpPr>
          <p:nvPr/>
        </p:nvSpPr>
        <p:spPr bwMode="auto">
          <a:xfrm>
            <a:off x="925513" y="4260850"/>
            <a:ext cx="1035050" cy="119062"/>
          </a:xfrm>
          <a:custGeom>
            <a:avLst/>
            <a:gdLst>
              <a:gd name="T0" fmla="*/ 0 w 652"/>
              <a:gd name="T1" fmla="*/ 0 h 75"/>
              <a:gd name="T2" fmla="*/ 0 w 652"/>
              <a:gd name="T3" fmla="*/ 75 h 75"/>
              <a:gd name="T4" fmla="*/ 652 w 652"/>
              <a:gd name="T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2" h="75">
                <a:moveTo>
                  <a:pt x="0" y="0"/>
                </a:moveTo>
                <a:lnTo>
                  <a:pt x="0" y="75"/>
                </a:lnTo>
                <a:lnTo>
                  <a:pt x="652" y="75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69" name="Freeform 90"/>
          <p:cNvSpPr>
            <a:spLocks/>
          </p:cNvSpPr>
          <p:nvPr/>
        </p:nvSpPr>
        <p:spPr bwMode="auto">
          <a:xfrm>
            <a:off x="783432" y="4257675"/>
            <a:ext cx="142082" cy="528638"/>
          </a:xfrm>
          <a:custGeom>
            <a:avLst/>
            <a:gdLst>
              <a:gd name="T0" fmla="*/ 0 w 50"/>
              <a:gd name="T1" fmla="*/ 99 h 99"/>
              <a:gd name="T2" fmla="*/ 0 w 50"/>
              <a:gd name="T3" fmla="*/ 0 h 99"/>
              <a:gd name="T4" fmla="*/ 50 w 50"/>
              <a:gd name="T5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99">
                <a:moveTo>
                  <a:pt x="0" y="99"/>
                </a:moveTo>
                <a:lnTo>
                  <a:pt x="0" y="0"/>
                </a:lnTo>
                <a:lnTo>
                  <a:pt x="50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70" name="Rectangle 91"/>
          <p:cNvSpPr>
            <a:spLocks noChangeArrowheads="1"/>
          </p:cNvSpPr>
          <p:nvPr/>
        </p:nvSpPr>
        <p:spPr bwMode="auto">
          <a:xfrm>
            <a:off x="1516063" y="4445961"/>
            <a:ext cx="102592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Ec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Plavi156102402</a:t>
            </a:r>
          </a:p>
        </p:txBody>
      </p:sp>
      <p:sp>
        <p:nvSpPr>
          <p:cNvPr id="10271" name="Freeform 92"/>
          <p:cNvSpPr>
            <a:spLocks/>
          </p:cNvSpPr>
          <p:nvPr/>
        </p:nvSpPr>
        <p:spPr bwMode="auto">
          <a:xfrm>
            <a:off x="1017588" y="4511675"/>
            <a:ext cx="496888" cy="61912"/>
          </a:xfrm>
          <a:custGeom>
            <a:avLst/>
            <a:gdLst>
              <a:gd name="T0" fmla="*/ 0 w 313"/>
              <a:gd name="T1" fmla="*/ 39 h 39"/>
              <a:gd name="T2" fmla="*/ 0 w 313"/>
              <a:gd name="T3" fmla="*/ 0 h 39"/>
              <a:gd name="T4" fmla="*/ 313 w 313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3" h="39">
                <a:moveTo>
                  <a:pt x="0" y="39"/>
                </a:moveTo>
                <a:lnTo>
                  <a:pt x="0" y="0"/>
                </a:lnTo>
                <a:lnTo>
                  <a:pt x="313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72" name="Rectangle 93"/>
          <p:cNvSpPr>
            <a:spLocks noChangeArrowheads="1"/>
          </p:cNvSpPr>
          <p:nvPr/>
        </p:nvSpPr>
        <p:spPr bwMode="auto">
          <a:xfrm>
            <a:off x="1581151" y="4577724"/>
            <a:ext cx="101951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Ec Crypa66475262</a:t>
            </a:r>
          </a:p>
        </p:txBody>
      </p:sp>
      <p:sp>
        <p:nvSpPr>
          <p:cNvPr id="10273" name="Freeform 94"/>
          <p:cNvSpPr>
            <a:spLocks/>
          </p:cNvSpPr>
          <p:nvPr/>
        </p:nvSpPr>
        <p:spPr bwMode="auto">
          <a:xfrm>
            <a:off x="1017588" y="4579938"/>
            <a:ext cx="560388" cy="63500"/>
          </a:xfrm>
          <a:custGeom>
            <a:avLst/>
            <a:gdLst>
              <a:gd name="T0" fmla="*/ 0 w 353"/>
              <a:gd name="T1" fmla="*/ 0 h 40"/>
              <a:gd name="T2" fmla="*/ 0 w 353"/>
              <a:gd name="T3" fmla="*/ 40 h 40"/>
              <a:gd name="T4" fmla="*/ 353 w 353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3" h="40">
                <a:moveTo>
                  <a:pt x="0" y="0"/>
                </a:moveTo>
                <a:lnTo>
                  <a:pt x="0" y="40"/>
                </a:lnTo>
                <a:lnTo>
                  <a:pt x="353" y="4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74" name="Freeform 95"/>
          <p:cNvSpPr>
            <a:spLocks/>
          </p:cNvSpPr>
          <p:nvPr/>
        </p:nvSpPr>
        <p:spPr bwMode="auto">
          <a:xfrm>
            <a:off x="783431" y="4419600"/>
            <a:ext cx="234157" cy="157162"/>
          </a:xfrm>
          <a:custGeom>
            <a:avLst/>
            <a:gdLst>
              <a:gd name="T0" fmla="*/ 0 w 108"/>
              <a:gd name="T1" fmla="*/ 0 h 99"/>
              <a:gd name="T2" fmla="*/ 0 w 108"/>
              <a:gd name="T3" fmla="*/ 99 h 99"/>
              <a:gd name="T4" fmla="*/ 108 w 108"/>
              <a:gd name="T5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" h="99">
                <a:moveTo>
                  <a:pt x="0" y="0"/>
                </a:moveTo>
                <a:lnTo>
                  <a:pt x="0" y="99"/>
                </a:lnTo>
                <a:lnTo>
                  <a:pt x="108" y="99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76" name="Rectangle 97"/>
          <p:cNvSpPr>
            <a:spLocks noChangeArrowheads="1"/>
          </p:cNvSpPr>
          <p:nvPr/>
        </p:nvSpPr>
        <p:spPr bwMode="auto">
          <a:xfrm>
            <a:off x="1284288" y="4709486"/>
            <a:ext cx="98103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Ek Trybr74025548</a:t>
            </a:r>
          </a:p>
        </p:txBody>
      </p:sp>
      <p:sp>
        <p:nvSpPr>
          <p:cNvPr id="10277" name="Freeform 98"/>
          <p:cNvSpPr>
            <a:spLocks/>
          </p:cNvSpPr>
          <p:nvPr/>
        </p:nvSpPr>
        <p:spPr bwMode="auto">
          <a:xfrm>
            <a:off x="1079501" y="4775200"/>
            <a:ext cx="201613" cy="61912"/>
          </a:xfrm>
          <a:custGeom>
            <a:avLst/>
            <a:gdLst>
              <a:gd name="T0" fmla="*/ 0 w 127"/>
              <a:gd name="T1" fmla="*/ 39 h 39"/>
              <a:gd name="T2" fmla="*/ 0 w 127"/>
              <a:gd name="T3" fmla="*/ 0 h 39"/>
              <a:gd name="T4" fmla="*/ 127 w 127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39">
                <a:moveTo>
                  <a:pt x="0" y="39"/>
                </a:moveTo>
                <a:lnTo>
                  <a:pt x="0" y="0"/>
                </a:lnTo>
                <a:lnTo>
                  <a:pt x="127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78" name="Rectangle 99"/>
          <p:cNvSpPr>
            <a:spLocks noChangeArrowheads="1"/>
          </p:cNvSpPr>
          <p:nvPr/>
        </p:nvSpPr>
        <p:spPr bwMode="auto">
          <a:xfrm>
            <a:off x="1346201" y="4841249"/>
            <a:ext cx="10323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Ek Leibr154337607</a:t>
            </a:r>
          </a:p>
        </p:txBody>
      </p:sp>
      <p:sp>
        <p:nvSpPr>
          <p:cNvPr id="10279" name="Freeform 100"/>
          <p:cNvSpPr>
            <a:spLocks/>
          </p:cNvSpPr>
          <p:nvPr/>
        </p:nvSpPr>
        <p:spPr bwMode="auto">
          <a:xfrm>
            <a:off x="1079501" y="4843463"/>
            <a:ext cx="263525" cy="63500"/>
          </a:xfrm>
          <a:custGeom>
            <a:avLst/>
            <a:gdLst>
              <a:gd name="T0" fmla="*/ 0 w 166"/>
              <a:gd name="T1" fmla="*/ 0 h 40"/>
              <a:gd name="T2" fmla="*/ 0 w 166"/>
              <a:gd name="T3" fmla="*/ 40 h 40"/>
              <a:gd name="T4" fmla="*/ 166 w 166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6" h="40">
                <a:moveTo>
                  <a:pt x="0" y="0"/>
                </a:moveTo>
                <a:lnTo>
                  <a:pt x="0" y="40"/>
                </a:lnTo>
                <a:lnTo>
                  <a:pt x="166" y="4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80" name="Freeform 101"/>
          <p:cNvSpPr>
            <a:spLocks/>
          </p:cNvSpPr>
          <p:nvPr/>
        </p:nvSpPr>
        <p:spPr bwMode="auto">
          <a:xfrm>
            <a:off x="914401" y="4840288"/>
            <a:ext cx="165100" cy="96837"/>
          </a:xfrm>
          <a:custGeom>
            <a:avLst/>
            <a:gdLst>
              <a:gd name="T0" fmla="*/ 0 w 104"/>
              <a:gd name="T1" fmla="*/ 61 h 61"/>
              <a:gd name="T2" fmla="*/ 0 w 104"/>
              <a:gd name="T3" fmla="*/ 0 h 61"/>
              <a:gd name="T4" fmla="*/ 104 w 104"/>
              <a:gd name="T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" h="61">
                <a:moveTo>
                  <a:pt x="0" y="61"/>
                </a:moveTo>
                <a:lnTo>
                  <a:pt x="0" y="0"/>
                </a:lnTo>
                <a:lnTo>
                  <a:pt x="104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81" name="Rectangle 102"/>
          <p:cNvSpPr>
            <a:spLocks noChangeArrowheads="1"/>
          </p:cNvSpPr>
          <p:nvPr/>
        </p:nvSpPr>
        <p:spPr bwMode="auto">
          <a:xfrm>
            <a:off x="1704976" y="4973011"/>
            <a:ext cx="10323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q2 Emihu73852496</a:t>
            </a:r>
          </a:p>
        </p:txBody>
      </p:sp>
      <p:sp>
        <p:nvSpPr>
          <p:cNvPr id="10282" name="Freeform 103"/>
          <p:cNvSpPr>
            <a:spLocks/>
          </p:cNvSpPr>
          <p:nvPr/>
        </p:nvSpPr>
        <p:spPr bwMode="auto">
          <a:xfrm>
            <a:off x="914401" y="4941888"/>
            <a:ext cx="787400" cy="96837"/>
          </a:xfrm>
          <a:custGeom>
            <a:avLst/>
            <a:gdLst>
              <a:gd name="T0" fmla="*/ 0 w 496"/>
              <a:gd name="T1" fmla="*/ 0 h 61"/>
              <a:gd name="T2" fmla="*/ 0 w 496"/>
              <a:gd name="T3" fmla="*/ 61 h 61"/>
              <a:gd name="T4" fmla="*/ 496 w 496"/>
              <a:gd name="T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61">
                <a:moveTo>
                  <a:pt x="0" y="0"/>
                </a:moveTo>
                <a:lnTo>
                  <a:pt x="0" y="61"/>
                </a:lnTo>
                <a:lnTo>
                  <a:pt x="496" y="61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83" name="Freeform 104"/>
          <p:cNvSpPr>
            <a:spLocks/>
          </p:cNvSpPr>
          <p:nvPr/>
        </p:nvSpPr>
        <p:spPr bwMode="auto">
          <a:xfrm>
            <a:off x="825501" y="4938713"/>
            <a:ext cx="88900" cy="201612"/>
          </a:xfrm>
          <a:custGeom>
            <a:avLst/>
            <a:gdLst>
              <a:gd name="T0" fmla="*/ 0 w 56"/>
              <a:gd name="T1" fmla="*/ 127 h 127"/>
              <a:gd name="T2" fmla="*/ 0 w 56"/>
              <a:gd name="T3" fmla="*/ 0 h 127"/>
              <a:gd name="T4" fmla="*/ 56 w 56"/>
              <a:gd name="T5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127">
                <a:moveTo>
                  <a:pt x="0" y="127"/>
                </a:moveTo>
                <a:lnTo>
                  <a:pt x="0" y="0"/>
                </a:lnTo>
                <a:lnTo>
                  <a:pt x="56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84" name="Rectangle 105"/>
          <p:cNvSpPr>
            <a:spLocks noChangeArrowheads="1"/>
          </p:cNvSpPr>
          <p:nvPr/>
        </p:nvSpPr>
        <p:spPr bwMode="auto">
          <a:xfrm>
            <a:off x="1290638" y="5104774"/>
            <a:ext cx="105157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Ec Parte145537171</a:t>
            </a:r>
          </a:p>
        </p:txBody>
      </p:sp>
      <p:sp>
        <p:nvSpPr>
          <p:cNvPr id="10285" name="Freeform 106"/>
          <p:cNvSpPr>
            <a:spLocks/>
          </p:cNvSpPr>
          <p:nvPr/>
        </p:nvSpPr>
        <p:spPr bwMode="auto">
          <a:xfrm>
            <a:off x="850901" y="5170488"/>
            <a:ext cx="436563" cy="173037"/>
          </a:xfrm>
          <a:custGeom>
            <a:avLst/>
            <a:gdLst>
              <a:gd name="T0" fmla="*/ 0 w 275"/>
              <a:gd name="T1" fmla="*/ 109 h 109"/>
              <a:gd name="T2" fmla="*/ 0 w 275"/>
              <a:gd name="T3" fmla="*/ 0 h 109"/>
              <a:gd name="T4" fmla="*/ 275 w 275"/>
              <a:gd name="T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" h="109">
                <a:moveTo>
                  <a:pt x="0" y="109"/>
                </a:moveTo>
                <a:lnTo>
                  <a:pt x="0" y="0"/>
                </a:lnTo>
                <a:lnTo>
                  <a:pt x="275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86" name="Rectangle 107"/>
          <p:cNvSpPr>
            <a:spLocks noChangeArrowheads="1"/>
          </p:cNvSpPr>
          <p:nvPr/>
        </p:nvSpPr>
        <p:spPr bwMode="auto">
          <a:xfrm>
            <a:off x="1476376" y="5239711"/>
            <a:ext cx="102592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Eukaryotes (plants)</a:t>
            </a:r>
          </a:p>
        </p:txBody>
      </p:sp>
      <p:sp>
        <p:nvSpPr>
          <p:cNvPr id="10287" name="Freeform 108"/>
          <p:cNvSpPr>
            <a:spLocks/>
          </p:cNvSpPr>
          <p:nvPr/>
        </p:nvSpPr>
        <p:spPr bwMode="auto">
          <a:xfrm>
            <a:off x="1042988" y="5257800"/>
            <a:ext cx="430213" cy="98425"/>
          </a:xfrm>
          <a:custGeom>
            <a:avLst/>
            <a:gdLst>
              <a:gd name="T0" fmla="*/ 0 w 271"/>
              <a:gd name="T1" fmla="*/ 32 h 62"/>
              <a:gd name="T2" fmla="*/ 0 w 271"/>
              <a:gd name="T3" fmla="*/ 30 h 62"/>
              <a:gd name="T4" fmla="*/ 271 w 271"/>
              <a:gd name="T5" fmla="*/ 0 h 62"/>
              <a:gd name="T6" fmla="*/ 271 w 271"/>
              <a:gd name="T7" fmla="*/ 62 h 62"/>
              <a:gd name="T8" fmla="*/ 0 w 271"/>
              <a:gd name="T9" fmla="*/ 3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1" h="62">
                <a:moveTo>
                  <a:pt x="0" y="32"/>
                </a:moveTo>
                <a:lnTo>
                  <a:pt x="0" y="30"/>
                </a:lnTo>
                <a:lnTo>
                  <a:pt x="271" y="0"/>
                </a:lnTo>
                <a:lnTo>
                  <a:pt x="271" y="62"/>
                </a:lnTo>
                <a:lnTo>
                  <a:pt x="0" y="32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88" name="Line 109"/>
          <p:cNvSpPr>
            <a:spLocks noChangeShapeType="1"/>
          </p:cNvSpPr>
          <p:nvPr/>
        </p:nvSpPr>
        <p:spPr bwMode="auto">
          <a:xfrm>
            <a:off x="935038" y="5307013"/>
            <a:ext cx="106363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89" name="Rectangle 110"/>
          <p:cNvSpPr>
            <a:spLocks noChangeArrowheads="1"/>
          </p:cNvSpPr>
          <p:nvPr/>
        </p:nvSpPr>
        <p:spPr bwMode="auto">
          <a:xfrm>
            <a:off x="1447801" y="5379411"/>
            <a:ext cx="97462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Ea Dicdi66822029</a:t>
            </a:r>
          </a:p>
        </p:txBody>
      </p:sp>
      <p:sp>
        <p:nvSpPr>
          <p:cNvPr id="10290" name="Freeform 111"/>
          <p:cNvSpPr>
            <a:spLocks/>
          </p:cNvSpPr>
          <p:nvPr/>
        </p:nvSpPr>
        <p:spPr bwMode="auto">
          <a:xfrm>
            <a:off x="902494" y="5378450"/>
            <a:ext cx="541338" cy="65087"/>
          </a:xfrm>
          <a:custGeom>
            <a:avLst/>
            <a:gdLst>
              <a:gd name="T0" fmla="*/ 0 w 324"/>
              <a:gd name="T1" fmla="*/ 0 h 41"/>
              <a:gd name="T2" fmla="*/ 0 w 324"/>
              <a:gd name="T3" fmla="*/ 41 h 41"/>
              <a:gd name="T4" fmla="*/ 324 w 324"/>
              <a:gd name="T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4" h="41">
                <a:moveTo>
                  <a:pt x="0" y="0"/>
                </a:moveTo>
                <a:lnTo>
                  <a:pt x="0" y="41"/>
                </a:lnTo>
                <a:lnTo>
                  <a:pt x="324" y="41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92" name="Freeform 113"/>
          <p:cNvSpPr>
            <a:spLocks/>
          </p:cNvSpPr>
          <p:nvPr/>
        </p:nvSpPr>
        <p:spPr bwMode="auto">
          <a:xfrm>
            <a:off x="903288" y="5307807"/>
            <a:ext cx="45719" cy="215106"/>
          </a:xfrm>
          <a:custGeom>
            <a:avLst/>
            <a:gdLst>
              <a:gd name="T0" fmla="*/ 0 w 18"/>
              <a:gd name="T1" fmla="*/ 93 h 93"/>
              <a:gd name="T2" fmla="*/ 0 w 18"/>
              <a:gd name="T3" fmla="*/ 0 h 93"/>
              <a:gd name="T4" fmla="*/ 18 w 18"/>
              <a:gd name="T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93">
                <a:moveTo>
                  <a:pt x="0" y="93"/>
                </a:moveTo>
                <a:lnTo>
                  <a:pt x="0" y="0"/>
                </a:lnTo>
                <a:lnTo>
                  <a:pt x="18" y="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93" name="Rectangle 114"/>
          <p:cNvSpPr>
            <a:spLocks noChangeArrowheads="1"/>
          </p:cNvSpPr>
          <p:nvPr/>
        </p:nvSpPr>
        <p:spPr bwMode="auto">
          <a:xfrm>
            <a:off x="1484313" y="5514349"/>
            <a:ext cx="4552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Bacteria</a:t>
            </a:r>
          </a:p>
        </p:txBody>
      </p:sp>
      <p:sp>
        <p:nvSpPr>
          <p:cNvPr id="10294" name="Freeform 115"/>
          <p:cNvSpPr>
            <a:spLocks/>
          </p:cNvSpPr>
          <p:nvPr/>
        </p:nvSpPr>
        <p:spPr bwMode="auto">
          <a:xfrm>
            <a:off x="990601" y="5526088"/>
            <a:ext cx="492125" cy="109537"/>
          </a:xfrm>
          <a:custGeom>
            <a:avLst/>
            <a:gdLst>
              <a:gd name="T0" fmla="*/ 0 w 310"/>
              <a:gd name="T1" fmla="*/ 36 h 69"/>
              <a:gd name="T2" fmla="*/ 0 w 310"/>
              <a:gd name="T3" fmla="*/ 34 h 69"/>
              <a:gd name="T4" fmla="*/ 310 w 310"/>
              <a:gd name="T5" fmla="*/ 0 h 69"/>
              <a:gd name="T6" fmla="*/ 310 w 310"/>
              <a:gd name="T7" fmla="*/ 69 h 69"/>
              <a:gd name="T8" fmla="*/ 0 w 310"/>
              <a:gd name="T9" fmla="*/ 3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0" h="69">
                <a:moveTo>
                  <a:pt x="0" y="36"/>
                </a:moveTo>
                <a:lnTo>
                  <a:pt x="0" y="34"/>
                </a:lnTo>
                <a:lnTo>
                  <a:pt x="310" y="0"/>
                </a:lnTo>
                <a:lnTo>
                  <a:pt x="310" y="69"/>
                </a:lnTo>
                <a:lnTo>
                  <a:pt x="0" y="3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95" name="Line 116"/>
          <p:cNvSpPr>
            <a:spLocks noChangeShapeType="1"/>
          </p:cNvSpPr>
          <p:nvPr/>
        </p:nvSpPr>
        <p:spPr bwMode="auto">
          <a:xfrm>
            <a:off x="952501" y="5581650"/>
            <a:ext cx="34925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96" name="Rectangle 117"/>
          <p:cNvSpPr>
            <a:spLocks noChangeArrowheads="1"/>
          </p:cNvSpPr>
          <p:nvPr/>
        </p:nvSpPr>
        <p:spPr bwMode="auto">
          <a:xfrm>
            <a:off x="1614488" y="5701674"/>
            <a:ext cx="151964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Eukaryotes/Eukaryotic virues</a:t>
            </a:r>
          </a:p>
        </p:txBody>
      </p:sp>
      <p:sp>
        <p:nvSpPr>
          <p:cNvPr id="10297" name="Freeform 118"/>
          <p:cNvSpPr>
            <a:spLocks/>
          </p:cNvSpPr>
          <p:nvPr/>
        </p:nvSpPr>
        <p:spPr bwMode="auto">
          <a:xfrm>
            <a:off x="1095376" y="5657850"/>
            <a:ext cx="517525" cy="220662"/>
          </a:xfrm>
          <a:custGeom>
            <a:avLst/>
            <a:gdLst>
              <a:gd name="T0" fmla="*/ 0 w 326"/>
              <a:gd name="T1" fmla="*/ 70 h 139"/>
              <a:gd name="T2" fmla="*/ 0 w 326"/>
              <a:gd name="T3" fmla="*/ 69 h 139"/>
              <a:gd name="T4" fmla="*/ 326 w 326"/>
              <a:gd name="T5" fmla="*/ 0 h 139"/>
              <a:gd name="T6" fmla="*/ 326 w 326"/>
              <a:gd name="T7" fmla="*/ 139 h 139"/>
              <a:gd name="T8" fmla="*/ 0 w 326"/>
              <a:gd name="T9" fmla="*/ 7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139">
                <a:moveTo>
                  <a:pt x="0" y="70"/>
                </a:moveTo>
                <a:lnTo>
                  <a:pt x="0" y="69"/>
                </a:lnTo>
                <a:lnTo>
                  <a:pt x="326" y="0"/>
                </a:lnTo>
                <a:lnTo>
                  <a:pt x="326" y="139"/>
                </a:lnTo>
                <a:lnTo>
                  <a:pt x="0" y="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98" name="Line 119"/>
          <p:cNvSpPr>
            <a:spLocks noChangeShapeType="1"/>
          </p:cNvSpPr>
          <p:nvPr/>
        </p:nvSpPr>
        <p:spPr bwMode="auto">
          <a:xfrm>
            <a:off x="952501" y="5767388"/>
            <a:ext cx="139700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99" name="Line 120"/>
          <p:cNvSpPr>
            <a:spLocks noChangeShapeType="1"/>
          </p:cNvSpPr>
          <p:nvPr/>
        </p:nvSpPr>
        <p:spPr bwMode="auto">
          <a:xfrm>
            <a:off x="949326" y="5581650"/>
            <a:ext cx="0" cy="90487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00" name="Line 121"/>
          <p:cNvSpPr>
            <a:spLocks noChangeShapeType="1"/>
          </p:cNvSpPr>
          <p:nvPr/>
        </p:nvSpPr>
        <p:spPr bwMode="auto">
          <a:xfrm>
            <a:off x="949326" y="5676900"/>
            <a:ext cx="0" cy="90487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01" name="Freeform 122"/>
          <p:cNvSpPr>
            <a:spLocks/>
          </p:cNvSpPr>
          <p:nvPr/>
        </p:nvSpPr>
        <p:spPr bwMode="auto">
          <a:xfrm>
            <a:off x="903288" y="5527675"/>
            <a:ext cx="46038" cy="147637"/>
          </a:xfrm>
          <a:custGeom>
            <a:avLst/>
            <a:gdLst>
              <a:gd name="T0" fmla="*/ 0 w 29"/>
              <a:gd name="T1" fmla="*/ 0 h 93"/>
              <a:gd name="T2" fmla="*/ 0 w 29"/>
              <a:gd name="T3" fmla="*/ 93 h 93"/>
              <a:gd name="T4" fmla="*/ 29 w 29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93">
                <a:moveTo>
                  <a:pt x="0" y="0"/>
                </a:moveTo>
                <a:lnTo>
                  <a:pt x="0" y="93"/>
                </a:lnTo>
                <a:lnTo>
                  <a:pt x="29" y="93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02" name="Freeform 123"/>
          <p:cNvSpPr>
            <a:spLocks/>
          </p:cNvSpPr>
          <p:nvPr/>
        </p:nvSpPr>
        <p:spPr bwMode="auto">
          <a:xfrm>
            <a:off x="850901" y="5349875"/>
            <a:ext cx="52388" cy="174625"/>
          </a:xfrm>
          <a:custGeom>
            <a:avLst/>
            <a:gdLst>
              <a:gd name="T0" fmla="*/ 0 w 33"/>
              <a:gd name="T1" fmla="*/ 0 h 110"/>
              <a:gd name="T2" fmla="*/ 0 w 33"/>
              <a:gd name="T3" fmla="*/ 110 h 110"/>
              <a:gd name="T4" fmla="*/ 33 w 33"/>
              <a:gd name="T5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" h="110">
                <a:moveTo>
                  <a:pt x="0" y="0"/>
                </a:moveTo>
                <a:lnTo>
                  <a:pt x="0" y="110"/>
                </a:lnTo>
                <a:lnTo>
                  <a:pt x="33" y="110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03" name="Freeform 124"/>
          <p:cNvSpPr>
            <a:spLocks/>
          </p:cNvSpPr>
          <p:nvPr/>
        </p:nvSpPr>
        <p:spPr bwMode="auto">
          <a:xfrm>
            <a:off x="825501" y="5145088"/>
            <a:ext cx="25400" cy="201612"/>
          </a:xfrm>
          <a:custGeom>
            <a:avLst/>
            <a:gdLst>
              <a:gd name="T0" fmla="*/ 0 w 16"/>
              <a:gd name="T1" fmla="*/ 0 h 127"/>
              <a:gd name="T2" fmla="*/ 0 w 16"/>
              <a:gd name="T3" fmla="*/ 127 h 127"/>
              <a:gd name="T4" fmla="*/ 16 w 16"/>
              <a:gd name="T5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27">
                <a:moveTo>
                  <a:pt x="0" y="0"/>
                </a:moveTo>
                <a:lnTo>
                  <a:pt x="0" y="127"/>
                </a:lnTo>
                <a:lnTo>
                  <a:pt x="16" y="127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04" name="Freeform 125"/>
          <p:cNvSpPr>
            <a:spLocks/>
          </p:cNvSpPr>
          <p:nvPr/>
        </p:nvSpPr>
        <p:spPr bwMode="auto">
          <a:xfrm>
            <a:off x="782638" y="4783138"/>
            <a:ext cx="42863" cy="358775"/>
          </a:xfrm>
          <a:custGeom>
            <a:avLst/>
            <a:gdLst>
              <a:gd name="T0" fmla="*/ 0 w 27"/>
              <a:gd name="T1" fmla="*/ 0 h 226"/>
              <a:gd name="T2" fmla="*/ 0 w 27"/>
              <a:gd name="T3" fmla="*/ 226 h 226"/>
              <a:gd name="T4" fmla="*/ 27 w 27"/>
              <a:gd name="T5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" h="226">
                <a:moveTo>
                  <a:pt x="0" y="0"/>
                </a:moveTo>
                <a:lnTo>
                  <a:pt x="0" y="226"/>
                </a:lnTo>
                <a:lnTo>
                  <a:pt x="27" y="226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05" name="Freeform 126"/>
          <p:cNvSpPr>
            <a:spLocks/>
          </p:cNvSpPr>
          <p:nvPr/>
        </p:nvSpPr>
        <p:spPr bwMode="auto">
          <a:xfrm>
            <a:off x="714376" y="4044950"/>
            <a:ext cx="68263" cy="735012"/>
          </a:xfrm>
          <a:custGeom>
            <a:avLst/>
            <a:gdLst>
              <a:gd name="T0" fmla="*/ 0 w 43"/>
              <a:gd name="T1" fmla="*/ 0 h 463"/>
              <a:gd name="T2" fmla="*/ 0 w 43"/>
              <a:gd name="T3" fmla="*/ 463 h 463"/>
              <a:gd name="T4" fmla="*/ 43 w 43"/>
              <a:gd name="T5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463">
                <a:moveTo>
                  <a:pt x="0" y="0"/>
                </a:moveTo>
                <a:lnTo>
                  <a:pt x="0" y="463"/>
                </a:lnTo>
                <a:lnTo>
                  <a:pt x="43" y="463"/>
                </a:lnTo>
              </a:path>
            </a:pathLst>
          </a:custGeom>
          <a:noFill/>
          <a:ln w="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06" name="Rectangle 127"/>
          <p:cNvSpPr>
            <a:spLocks noChangeArrowheads="1"/>
          </p:cNvSpPr>
          <p:nvPr/>
        </p:nvSpPr>
        <p:spPr bwMode="auto">
          <a:xfrm>
            <a:off x="904876" y="5489575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0.80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7" name="Rectangle 128"/>
          <p:cNvSpPr>
            <a:spLocks noChangeArrowheads="1"/>
          </p:cNvSpPr>
          <p:nvPr/>
        </p:nvSpPr>
        <p:spPr bwMode="auto">
          <a:xfrm>
            <a:off x="1009651" y="5783263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8" name="Rectangle 129"/>
          <p:cNvSpPr>
            <a:spLocks noChangeArrowheads="1"/>
          </p:cNvSpPr>
          <p:nvPr/>
        </p:nvSpPr>
        <p:spPr bwMode="auto">
          <a:xfrm>
            <a:off x="761207" y="5679282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0.76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9" name="Rectangle 130"/>
          <p:cNvSpPr>
            <a:spLocks noChangeArrowheads="1"/>
          </p:cNvSpPr>
          <p:nvPr/>
        </p:nvSpPr>
        <p:spPr bwMode="auto">
          <a:xfrm>
            <a:off x="957263" y="5214938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0.95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1" name="Rectangle 132"/>
          <p:cNvSpPr>
            <a:spLocks noChangeArrowheads="1"/>
          </p:cNvSpPr>
          <p:nvPr/>
        </p:nvSpPr>
        <p:spPr bwMode="auto">
          <a:xfrm>
            <a:off x="719931" y="5533231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0.80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2" name="Rectangle 133"/>
          <p:cNvSpPr>
            <a:spLocks noChangeArrowheads="1"/>
          </p:cNvSpPr>
          <p:nvPr/>
        </p:nvSpPr>
        <p:spPr bwMode="auto">
          <a:xfrm>
            <a:off x="662782" y="5357813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0.65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3" name="Rectangle 134"/>
          <p:cNvSpPr>
            <a:spLocks noChangeArrowheads="1"/>
          </p:cNvSpPr>
          <p:nvPr/>
        </p:nvSpPr>
        <p:spPr bwMode="auto">
          <a:xfrm>
            <a:off x="905679" y="4743451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0.94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4" name="Rectangle 135"/>
          <p:cNvSpPr>
            <a:spLocks noChangeArrowheads="1"/>
          </p:cNvSpPr>
          <p:nvPr/>
        </p:nvSpPr>
        <p:spPr bwMode="auto">
          <a:xfrm>
            <a:off x="919173" y="4894264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0.77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5" name="Rectangle 136"/>
          <p:cNvSpPr>
            <a:spLocks noChangeArrowheads="1"/>
          </p:cNvSpPr>
          <p:nvPr/>
        </p:nvSpPr>
        <p:spPr bwMode="auto">
          <a:xfrm>
            <a:off x="649288" y="5148263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0.79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6" name="Rectangle 137"/>
          <p:cNvSpPr>
            <a:spLocks noChangeArrowheads="1"/>
          </p:cNvSpPr>
          <p:nvPr/>
        </p:nvSpPr>
        <p:spPr bwMode="auto">
          <a:xfrm>
            <a:off x="843766" y="4587876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0.94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7" name="Rectangle 138"/>
          <p:cNvSpPr>
            <a:spLocks noChangeArrowheads="1"/>
          </p:cNvSpPr>
          <p:nvPr/>
        </p:nvSpPr>
        <p:spPr bwMode="auto">
          <a:xfrm>
            <a:off x="1708151" y="3875088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1.00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8" name="Rectangle 139"/>
          <p:cNvSpPr>
            <a:spLocks noChangeArrowheads="1"/>
          </p:cNvSpPr>
          <p:nvPr/>
        </p:nvSpPr>
        <p:spPr bwMode="auto">
          <a:xfrm>
            <a:off x="1105704" y="3938588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0.96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9" name="Rectangle 140"/>
          <p:cNvSpPr>
            <a:spLocks noChangeArrowheads="1"/>
          </p:cNvSpPr>
          <p:nvPr/>
        </p:nvSpPr>
        <p:spPr bwMode="auto">
          <a:xfrm>
            <a:off x="1439863" y="4257675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1.00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0" name="Rectangle 141"/>
          <p:cNvSpPr>
            <a:spLocks noChangeArrowheads="1"/>
          </p:cNvSpPr>
          <p:nvPr/>
        </p:nvSpPr>
        <p:spPr bwMode="auto">
          <a:xfrm>
            <a:off x="837416" y="4041776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0.63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1" name="Rectangle 142"/>
          <p:cNvSpPr>
            <a:spLocks noChangeArrowheads="1"/>
          </p:cNvSpPr>
          <p:nvPr/>
        </p:nvSpPr>
        <p:spPr bwMode="auto">
          <a:xfrm>
            <a:off x="750104" y="4160838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0.82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3" name="Rectangle 144"/>
          <p:cNvSpPr>
            <a:spLocks noChangeArrowheads="1"/>
          </p:cNvSpPr>
          <p:nvPr/>
        </p:nvSpPr>
        <p:spPr bwMode="auto">
          <a:xfrm>
            <a:off x="607229" y="4791076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0.79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4" name="Rectangle 145"/>
          <p:cNvSpPr>
            <a:spLocks noChangeArrowheads="1"/>
          </p:cNvSpPr>
          <p:nvPr/>
        </p:nvSpPr>
        <p:spPr bwMode="auto">
          <a:xfrm>
            <a:off x="2398714" y="3502025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0.94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5" name="Rectangle 146"/>
          <p:cNvSpPr>
            <a:spLocks noChangeArrowheads="1"/>
          </p:cNvSpPr>
          <p:nvPr/>
        </p:nvSpPr>
        <p:spPr bwMode="auto">
          <a:xfrm>
            <a:off x="2449513" y="3128169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0.98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6" name="Rectangle 147"/>
          <p:cNvSpPr>
            <a:spLocks noChangeArrowheads="1"/>
          </p:cNvSpPr>
          <p:nvPr/>
        </p:nvSpPr>
        <p:spPr bwMode="auto">
          <a:xfrm>
            <a:off x="2276476" y="3377406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1.00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7" name="Rectangle 148"/>
          <p:cNvSpPr>
            <a:spLocks noChangeArrowheads="1"/>
          </p:cNvSpPr>
          <p:nvPr/>
        </p:nvSpPr>
        <p:spPr bwMode="auto">
          <a:xfrm>
            <a:off x="969963" y="3205163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0.67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8" name="Rectangle 149"/>
          <p:cNvSpPr>
            <a:spLocks noChangeArrowheads="1"/>
          </p:cNvSpPr>
          <p:nvPr/>
        </p:nvSpPr>
        <p:spPr bwMode="auto">
          <a:xfrm>
            <a:off x="768351" y="3059907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0.87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9" name="Rectangle 150"/>
          <p:cNvSpPr>
            <a:spLocks noChangeArrowheads="1"/>
          </p:cNvSpPr>
          <p:nvPr/>
        </p:nvSpPr>
        <p:spPr bwMode="auto">
          <a:xfrm>
            <a:off x="1367632" y="2312193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1.00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0" name="Rectangle 151"/>
          <p:cNvSpPr>
            <a:spLocks noChangeArrowheads="1"/>
          </p:cNvSpPr>
          <p:nvPr/>
        </p:nvSpPr>
        <p:spPr bwMode="auto">
          <a:xfrm>
            <a:off x="1511311" y="1130301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1" name="Rectangle 152"/>
          <p:cNvSpPr>
            <a:spLocks noChangeArrowheads="1"/>
          </p:cNvSpPr>
          <p:nvPr/>
        </p:nvSpPr>
        <p:spPr bwMode="auto">
          <a:xfrm>
            <a:off x="1363673" y="1228726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0.95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2" name="Rectangle 153"/>
          <p:cNvSpPr>
            <a:spLocks noChangeArrowheads="1"/>
          </p:cNvSpPr>
          <p:nvPr/>
        </p:nvSpPr>
        <p:spPr bwMode="auto">
          <a:xfrm>
            <a:off x="1289061" y="1344613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3" name="Rectangle 154"/>
          <p:cNvSpPr>
            <a:spLocks noChangeArrowheads="1"/>
          </p:cNvSpPr>
          <p:nvPr/>
        </p:nvSpPr>
        <p:spPr bwMode="auto">
          <a:xfrm>
            <a:off x="1147773" y="1468438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0.71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4" name="Rectangle 155"/>
          <p:cNvSpPr>
            <a:spLocks noChangeArrowheads="1"/>
          </p:cNvSpPr>
          <p:nvPr/>
        </p:nvSpPr>
        <p:spPr bwMode="auto">
          <a:xfrm>
            <a:off x="1116023" y="1595438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0.71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6" name="Rectangle 157"/>
          <p:cNvSpPr>
            <a:spLocks noChangeArrowheads="1"/>
          </p:cNvSpPr>
          <p:nvPr/>
        </p:nvSpPr>
        <p:spPr bwMode="auto">
          <a:xfrm>
            <a:off x="1090623" y="1727201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0.69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8" name="Rectangle 159"/>
          <p:cNvSpPr>
            <a:spLocks noChangeArrowheads="1"/>
          </p:cNvSpPr>
          <p:nvPr/>
        </p:nvSpPr>
        <p:spPr bwMode="auto">
          <a:xfrm>
            <a:off x="1068398" y="1865313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0.62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9" name="Rectangle 160"/>
          <p:cNvSpPr>
            <a:spLocks noChangeArrowheads="1"/>
          </p:cNvSpPr>
          <p:nvPr/>
        </p:nvSpPr>
        <p:spPr bwMode="auto">
          <a:xfrm>
            <a:off x="1038236" y="2035176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0.84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0" name="Rectangle 161"/>
          <p:cNvSpPr>
            <a:spLocks noChangeArrowheads="1"/>
          </p:cNvSpPr>
          <p:nvPr/>
        </p:nvSpPr>
        <p:spPr bwMode="auto">
          <a:xfrm>
            <a:off x="1154113" y="2503488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0.98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1" name="Rectangle 162"/>
          <p:cNvSpPr>
            <a:spLocks noChangeArrowheads="1"/>
          </p:cNvSpPr>
          <p:nvPr/>
        </p:nvSpPr>
        <p:spPr bwMode="auto">
          <a:xfrm>
            <a:off x="987426" y="2225675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0.99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2" name="Rectangle 163"/>
          <p:cNvSpPr>
            <a:spLocks noChangeArrowheads="1"/>
          </p:cNvSpPr>
          <p:nvPr/>
        </p:nvSpPr>
        <p:spPr bwMode="auto">
          <a:xfrm>
            <a:off x="807244" y="2375694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0.67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4" name="Rectangle 165"/>
          <p:cNvSpPr>
            <a:spLocks noChangeArrowheads="1"/>
          </p:cNvSpPr>
          <p:nvPr/>
        </p:nvSpPr>
        <p:spPr bwMode="auto">
          <a:xfrm>
            <a:off x="675483" y="2732881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0.81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5" name="Rectangle 166"/>
          <p:cNvSpPr>
            <a:spLocks noChangeArrowheads="1"/>
          </p:cNvSpPr>
          <p:nvPr/>
        </p:nvSpPr>
        <p:spPr bwMode="auto">
          <a:xfrm>
            <a:off x="1570038" y="3772695"/>
            <a:ext cx="17472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1.00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6" name="Line 167"/>
          <p:cNvSpPr>
            <a:spLocks noChangeShapeType="1"/>
          </p:cNvSpPr>
          <p:nvPr/>
        </p:nvSpPr>
        <p:spPr bwMode="auto">
          <a:xfrm>
            <a:off x="958851" y="6062663"/>
            <a:ext cx="263525" cy="0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47" name="Line 168"/>
          <p:cNvSpPr>
            <a:spLocks noChangeShapeType="1"/>
          </p:cNvSpPr>
          <p:nvPr/>
        </p:nvSpPr>
        <p:spPr bwMode="auto">
          <a:xfrm>
            <a:off x="958851" y="6042025"/>
            <a:ext cx="0" cy="42862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48" name="Line 169"/>
          <p:cNvSpPr>
            <a:spLocks noChangeShapeType="1"/>
          </p:cNvSpPr>
          <p:nvPr/>
        </p:nvSpPr>
        <p:spPr bwMode="auto">
          <a:xfrm>
            <a:off x="1222376" y="6042025"/>
            <a:ext cx="0" cy="42862"/>
          </a:xfrm>
          <a:prstGeom prst="line">
            <a:avLst/>
          </a:prstGeom>
          <a:noFill/>
          <a:ln w="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49" name="Rectangle 170"/>
          <p:cNvSpPr>
            <a:spLocks noChangeArrowheads="1"/>
          </p:cNvSpPr>
          <p:nvPr/>
        </p:nvSpPr>
        <p:spPr bwMode="auto">
          <a:xfrm>
            <a:off x="1052513" y="6081713"/>
            <a:ext cx="12503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0.2</a:t>
            </a: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217736" y="1220329"/>
            <a:ext cx="3277630" cy="4770836"/>
            <a:chOff x="4872831" y="1509087"/>
            <a:chExt cx="3277630" cy="4770836"/>
          </a:xfrm>
        </p:grpSpPr>
        <p:sp>
          <p:nvSpPr>
            <p:cNvPr id="10352" name="Rectangle 174"/>
            <p:cNvSpPr>
              <a:spLocks noChangeArrowheads="1"/>
            </p:cNvSpPr>
            <p:nvPr/>
          </p:nvSpPr>
          <p:spPr bwMode="auto">
            <a:xfrm>
              <a:off x="6296025" y="1509087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322510749</a:t>
              </a:r>
            </a:p>
          </p:txBody>
        </p:sp>
        <p:sp>
          <p:nvSpPr>
            <p:cNvPr id="10353" name="Freeform 175"/>
            <p:cNvSpPr>
              <a:spLocks/>
            </p:cNvSpPr>
            <p:nvPr/>
          </p:nvSpPr>
          <p:spPr bwMode="auto">
            <a:xfrm>
              <a:off x="6054725" y="1573213"/>
              <a:ext cx="238125" cy="63500"/>
            </a:xfrm>
            <a:custGeom>
              <a:avLst/>
              <a:gdLst>
                <a:gd name="T0" fmla="*/ 0 w 150"/>
                <a:gd name="T1" fmla="*/ 40 h 40"/>
                <a:gd name="T2" fmla="*/ 0 w 150"/>
                <a:gd name="T3" fmla="*/ 0 h 40"/>
                <a:gd name="T4" fmla="*/ 150 w 15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40">
                  <a:moveTo>
                    <a:pt x="0" y="40"/>
                  </a:moveTo>
                  <a:lnTo>
                    <a:pt x="0" y="0"/>
                  </a:lnTo>
                  <a:lnTo>
                    <a:pt x="15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54" name="Rectangle 176"/>
            <p:cNvSpPr>
              <a:spLocks noChangeArrowheads="1"/>
            </p:cNvSpPr>
            <p:nvPr/>
          </p:nvSpPr>
          <p:spPr bwMode="auto">
            <a:xfrm>
              <a:off x="6235700" y="1640849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322511018</a:t>
              </a:r>
            </a:p>
          </p:txBody>
        </p:sp>
        <p:sp>
          <p:nvSpPr>
            <p:cNvPr id="10355" name="Freeform 177"/>
            <p:cNvSpPr>
              <a:spLocks/>
            </p:cNvSpPr>
            <p:nvPr/>
          </p:nvSpPr>
          <p:spPr bwMode="auto">
            <a:xfrm>
              <a:off x="6054725" y="1641476"/>
              <a:ext cx="177800" cy="61913"/>
            </a:xfrm>
            <a:custGeom>
              <a:avLst/>
              <a:gdLst>
                <a:gd name="T0" fmla="*/ 0 w 112"/>
                <a:gd name="T1" fmla="*/ 0 h 39"/>
                <a:gd name="T2" fmla="*/ 0 w 112"/>
                <a:gd name="T3" fmla="*/ 39 h 39"/>
                <a:gd name="T4" fmla="*/ 112 w 112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39">
                  <a:moveTo>
                    <a:pt x="0" y="0"/>
                  </a:moveTo>
                  <a:lnTo>
                    <a:pt x="0" y="39"/>
                  </a:lnTo>
                  <a:lnTo>
                    <a:pt x="112" y="3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56" name="Freeform 178"/>
            <p:cNvSpPr>
              <a:spLocks/>
            </p:cNvSpPr>
            <p:nvPr/>
          </p:nvSpPr>
          <p:spPr bwMode="auto">
            <a:xfrm>
              <a:off x="5608638" y="1638301"/>
              <a:ext cx="446087" cy="95250"/>
            </a:xfrm>
            <a:custGeom>
              <a:avLst/>
              <a:gdLst>
                <a:gd name="T0" fmla="*/ 0 w 281"/>
                <a:gd name="T1" fmla="*/ 60 h 60"/>
                <a:gd name="T2" fmla="*/ 0 w 281"/>
                <a:gd name="T3" fmla="*/ 0 h 60"/>
                <a:gd name="T4" fmla="*/ 281 w 281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" h="60">
                  <a:moveTo>
                    <a:pt x="0" y="60"/>
                  </a:moveTo>
                  <a:lnTo>
                    <a:pt x="0" y="0"/>
                  </a:lnTo>
                  <a:lnTo>
                    <a:pt x="281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57" name="Rectangle 179"/>
            <p:cNvSpPr>
              <a:spLocks noChangeArrowheads="1"/>
            </p:cNvSpPr>
            <p:nvPr/>
          </p:nvSpPr>
          <p:spPr bwMode="auto">
            <a:xfrm>
              <a:off x="6234113" y="1771024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Phaglob357289663</a:t>
              </a:r>
            </a:p>
          </p:txBody>
        </p:sp>
        <p:sp>
          <p:nvSpPr>
            <p:cNvPr id="10358" name="Freeform 180"/>
            <p:cNvSpPr>
              <a:spLocks/>
            </p:cNvSpPr>
            <p:nvPr/>
          </p:nvSpPr>
          <p:spPr bwMode="auto">
            <a:xfrm>
              <a:off x="5608638" y="1739901"/>
              <a:ext cx="622300" cy="95250"/>
            </a:xfrm>
            <a:custGeom>
              <a:avLst/>
              <a:gdLst>
                <a:gd name="T0" fmla="*/ 0 w 392"/>
                <a:gd name="T1" fmla="*/ 0 h 60"/>
                <a:gd name="T2" fmla="*/ 0 w 392"/>
                <a:gd name="T3" fmla="*/ 60 h 60"/>
                <a:gd name="T4" fmla="*/ 392 w 39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60">
                  <a:moveTo>
                    <a:pt x="0" y="0"/>
                  </a:moveTo>
                  <a:lnTo>
                    <a:pt x="0" y="60"/>
                  </a:lnTo>
                  <a:lnTo>
                    <a:pt x="392" y="6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59" name="Freeform 181"/>
            <p:cNvSpPr>
              <a:spLocks/>
            </p:cNvSpPr>
            <p:nvPr/>
          </p:nvSpPr>
          <p:spPr bwMode="auto">
            <a:xfrm>
              <a:off x="5483225" y="1736726"/>
              <a:ext cx="125412" cy="111125"/>
            </a:xfrm>
            <a:custGeom>
              <a:avLst/>
              <a:gdLst>
                <a:gd name="T0" fmla="*/ 0 w 79"/>
                <a:gd name="T1" fmla="*/ 70 h 70"/>
                <a:gd name="T2" fmla="*/ 0 w 79"/>
                <a:gd name="T3" fmla="*/ 0 h 70"/>
                <a:gd name="T4" fmla="*/ 79 w 79"/>
                <a:gd name="T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70">
                  <a:moveTo>
                    <a:pt x="0" y="70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60" name="Rectangle 182"/>
            <p:cNvSpPr>
              <a:spLocks noChangeArrowheads="1"/>
            </p:cNvSpPr>
            <p:nvPr/>
          </p:nvSpPr>
          <p:spPr bwMode="auto">
            <a:xfrm>
              <a:off x="6111875" y="190119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env143985708</a:t>
              </a:r>
            </a:p>
          </p:txBody>
        </p:sp>
        <p:sp>
          <p:nvSpPr>
            <p:cNvPr id="10361" name="Freeform 183"/>
            <p:cNvSpPr>
              <a:spLocks/>
            </p:cNvSpPr>
            <p:nvPr/>
          </p:nvSpPr>
          <p:spPr bwMode="auto">
            <a:xfrm>
              <a:off x="5483225" y="1854201"/>
              <a:ext cx="625475" cy="111125"/>
            </a:xfrm>
            <a:custGeom>
              <a:avLst/>
              <a:gdLst>
                <a:gd name="T0" fmla="*/ 0 w 394"/>
                <a:gd name="T1" fmla="*/ 0 h 70"/>
                <a:gd name="T2" fmla="*/ 0 w 394"/>
                <a:gd name="T3" fmla="*/ 70 h 70"/>
                <a:gd name="T4" fmla="*/ 394 w 394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4" h="70">
                  <a:moveTo>
                    <a:pt x="0" y="0"/>
                  </a:moveTo>
                  <a:lnTo>
                    <a:pt x="0" y="70"/>
                  </a:lnTo>
                  <a:lnTo>
                    <a:pt x="394" y="7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62" name="Freeform 184"/>
            <p:cNvSpPr>
              <a:spLocks/>
            </p:cNvSpPr>
            <p:nvPr/>
          </p:nvSpPr>
          <p:spPr bwMode="auto">
            <a:xfrm>
              <a:off x="5429250" y="1851026"/>
              <a:ext cx="53975" cy="152400"/>
            </a:xfrm>
            <a:custGeom>
              <a:avLst/>
              <a:gdLst>
                <a:gd name="T0" fmla="*/ 0 w 34"/>
                <a:gd name="T1" fmla="*/ 96 h 96"/>
                <a:gd name="T2" fmla="*/ 0 w 34"/>
                <a:gd name="T3" fmla="*/ 0 h 96"/>
                <a:gd name="T4" fmla="*/ 34 w 34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96">
                  <a:moveTo>
                    <a:pt x="0" y="96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63" name="Rectangle 185"/>
            <p:cNvSpPr>
              <a:spLocks noChangeArrowheads="1"/>
            </p:cNvSpPr>
            <p:nvPr/>
          </p:nvSpPr>
          <p:spPr bwMode="auto">
            <a:xfrm>
              <a:off x="6046788" y="203137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env134994470</a:t>
              </a:r>
            </a:p>
          </p:txBody>
        </p:sp>
        <p:sp>
          <p:nvSpPr>
            <p:cNvPr id="10364" name="Freeform 186"/>
            <p:cNvSpPr>
              <a:spLocks/>
            </p:cNvSpPr>
            <p:nvPr/>
          </p:nvSpPr>
          <p:spPr bwMode="auto">
            <a:xfrm>
              <a:off x="5534025" y="2095501"/>
              <a:ext cx="509587" cy="61913"/>
            </a:xfrm>
            <a:custGeom>
              <a:avLst/>
              <a:gdLst>
                <a:gd name="T0" fmla="*/ 0 w 321"/>
                <a:gd name="T1" fmla="*/ 39 h 39"/>
                <a:gd name="T2" fmla="*/ 0 w 321"/>
                <a:gd name="T3" fmla="*/ 0 h 39"/>
                <a:gd name="T4" fmla="*/ 321 w 321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39">
                  <a:moveTo>
                    <a:pt x="0" y="39"/>
                  </a:moveTo>
                  <a:lnTo>
                    <a:pt x="0" y="0"/>
                  </a:lnTo>
                  <a:lnTo>
                    <a:pt x="321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65" name="Rectangle 187"/>
            <p:cNvSpPr>
              <a:spLocks noChangeArrowheads="1"/>
            </p:cNvSpPr>
            <p:nvPr/>
          </p:nvSpPr>
          <p:spPr bwMode="auto">
            <a:xfrm>
              <a:off x="5872163" y="216154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env143274649</a:t>
              </a:r>
            </a:p>
          </p:txBody>
        </p:sp>
        <p:sp>
          <p:nvSpPr>
            <p:cNvPr id="10366" name="Freeform 188"/>
            <p:cNvSpPr>
              <a:spLocks/>
            </p:cNvSpPr>
            <p:nvPr/>
          </p:nvSpPr>
          <p:spPr bwMode="auto">
            <a:xfrm>
              <a:off x="5534025" y="2163763"/>
              <a:ext cx="334962" cy="61913"/>
            </a:xfrm>
            <a:custGeom>
              <a:avLst/>
              <a:gdLst>
                <a:gd name="T0" fmla="*/ 0 w 211"/>
                <a:gd name="T1" fmla="*/ 0 h 39"/>
                <a:gd name="T2" fmla="*/ 0 w 211"/>
                <a:gd name="T3" fmla="*/ 39 h 39"/>
                <a:gd name="T4" fmla="*/ 211 w 211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39">
                  <a:moveTo>
                    <a:pt x="0" y="0"/>
                  </a:moveTo>
                  <a:lnTo>
                    <a:pt x="0" y="39"/>
                  </a:lnTo>
                  <a:lnTo>
                    <a:pt x="211" y="3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67" name="Freeform 189"/>
            <p:cNvSpPr>
              <a:spLocks/>
            </p:cNvSpPr>
            <p:nvPr/>
          </p:nvSpPr>
          <p:spPr bwMode="auto">
            <a:xfrm>
              <a:off x="5429250" y="2008188"/>
              <a:ext cx="104775" cy="152400"/>
            </a:xfrm>
            <a:custGeom>
              <a:avLst/>
              <a:gdLst>
                <a:gd name="T0" fmla="*/ 0 w 66"/>
                <a:gd name="T1" fmla="*/ 0 h 96"/>
                <a:gd name="T2" fmla="*/ 0 w 66"/>
                <a:gd name="T3" fmla="*/ 96 h 96"/>
                <a:gd name="T4" fmla="*/ 66 w 66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96">
                  <a:moveTo>
                    <a:pt x="0" y="0"/>
                  </a:moveTo>
                  <a:lnTo>
                    <a:pt x="0" y="96"/>
                  </a:lnTo>
                  <a:lnTo>
                    <a:pt x="66" y="96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68" name="Freeform 190"/>
            <p:cNvSpPr>
              <a:spLocks/>
            </p:cNvSpPr>
            <p:nvPr/>
          </p:nvSpPr>
          <p:spPr bwMode="auto">
            <a:xfrm>
              <a:off x="5403850" y="2005013"/>
              <a:ext cx="25400" cy="173038"/>
            </a:xfrm>
            <a:custGeom>
              <a:avLst/>
              <a:gdLst>
                <a:gd name="T0" fmla="*/ 0 w 16"/>
                <a:gd name="T1" fmla="*/ 109 h 109"/>
                <a:gd name="T2" fmla="*/ 0 w 16"/>
                <a:gd name="T3" fmla="*/ 0 h 109"/>
                <a:gd name="T4" fmla="*/ 16 w 16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09">
                  <a:moveTo>
                    <a:pt x="0" y="109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69" name="Rectangle 191"/>
            <p:cNvSpPr>
              <a:spLocks noChangeArrowheads="1"/>
            </p:cNvSpPr>
            <p:nvPr/>
          </p:nvSpPr>
          <p:spPr bwMode="auto">
            <a:xfrm>
              <a:off x="5732463" y="229331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env143758311</a:t>
              </a:r>
            </a:p>
          </p:txBody>
        </p:sp>
        <p:sp>
          <p:nvSpPr>
            <p:cNvPr id="10370" name="Freeform 192"/>
            <p:cNvSpPr>
              <a:spLocks/>
            </p:cNvSpPr>
            <p:nvPr/>
          </p:nvSpPr>
          <p:spPr bwMode="auto">
            <a:xfrm>
              <a:off x="5403850" y="2184401"/>
              <a:ext cx="325437" cy="171450"/>
            </a:xfrm>
            <a:custGeom>
              <a:avLst/>
              <a:gdLst>
                <a:gd name="T0" fmla="*/ 0 w 205"/>
                <a:gd name="T1" fmla="*/ 0 h 108"/>
                <a:gd name="T2" fmla="*/ 0 w 205"/>
                <a:gd name="T3" fmla="*/ 108 h 108"/>
                <a:gd name="T4" fmla="*/ 205 w 205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" h="108">
                  <a:moveTo>
                    <a:pt x="0" y="0"/>
                  </a:moveTo>
                  <a:lnTo>
                    <a:pt x="0" y="108"/>
                  </a:lnTo>
                  <a:lnTo>
                    <a:pt x="205" y="108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71" name="Freeform 193"/>
            <p:cNvSpPr>
              <a:spLocks/>
            </p:cNvSpPr>
            <p:nvPr/>
          </p:nvSpPr>
          <p:spPr bwMode="auto">
            <a:xfrm>
              <a:off x="5278438" y="2181226"/>
              <a:ext cx="125412" cy="149225"/>
            </a:xfrm>
            <a:custGeom>
              <a:avLst/>
              <a:gdLst>
                <a:gd name="T0" fmla="*/ 0 w 79"/>
                <a:gd name="T1" fmla="*/ 94 h 94"/>
                <a:gd name="T2" fmla="*/ 0 w 79"/>
                <a:gd name="T3" fmla="*/ 0 h 94"/>
                <a:gd name="T4" fmla="*/ 79 w 79"/>
                <a:gd name="T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94">
                  <a:moveTo>
                    <a:pt x="0" y="94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72" name="Rectangle 194"/>
            <p:cNvSpPr>
              <a:spLocks noChangeArrowheads="1"/>
            </p:cNvSpPr>
            <p:nvPr/>
          </p:nvSpPr>
          <p:spPr bwMode="auto">
            <a:xfrm>
              <a:off x="6081713" y="242348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env144060058</a:t>
              </a:r>
            </a:p>
          </p:txBody>
        </p:sp>
        <p:sp>
          <p:nvSpPr>
            <p:cNvPr id="10373" name="Freeform 195"/>
            <p:cNvSpPr>
              <a:spLocks/>
            </p:cNvSpPr>
            <p:nvPr/>
          </p:nvSpPr>
          <p:spPr bwMode="auto">
            <a:xfrm>
              <a:off x="5278438" y="2335213"/>
              <a:ext cx="800100" cy="150813"/>
            </a:xfrm>
            <a:custGeom>
              <a:avLst/>
              <a:gdLst>
                <a:gd name="T0" fmla="*/ 0 w 504"/>
                <a:gd name="T1" fmla="*/ 0 h 95"/>
                <a:gd name="T2" fmla="*/ 0 w 504"/>
                <a:gd name="T3" fmla="*/ 95 h 95"/>
                <a:gd name="T4" fmla="*/ 504 w 504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4" h="95">
                  <a:moveTo>
                    <a:pt x="0" y="0"/>
                  </a:moveTo>
                  <a:lnTo>
                    <a:pt x="0" y="95"/>
                  </a:lnTo>
                  <a:lnTo>
                    <a:pt x="504" y="95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74" name="Freeform 196"/>
            <p:cNvSpPr>
              <a:spLocks/>
            </p:cNvSpPr>
            <p:nvPr/>
          </p:nvSpPr>
          <p:spPr bwMode="auto">
            <a:xfrm>
              <a:off x="5202238" y="2333626"/>
              <a:ext cx="76200" cy="138113"/>
            </a:xfrm>
            <a:custGeom>
              <a:avLst/>
              <a:gdLst>
                <a:gd name="T0" fmla="*/ 0 w 48"/>
                <a:gd name="T1" fmla="*/ 87 h 87"/>
                <a:gd name="T2" fmla="*/ 0 w 48"/>
                <a:gd name="T3" fmla="*/ 0 h 87"/>
                <a:gd name="T4" fmla="*/ 48 w 48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87">
                  <a:moveTo>
                    <a:pt x="0" y="87"/>
                  </a:moveTo>
                  <a:lnTo>
                    <a:pt x="0" y="0"/>
                  </a:lnTo>
                  <a:lnTo>
                    <a:pt x="48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75" name="Rectangle 197"/>
            <p:cNvSpPr>
              <a:spLocks noChangeArrowheads="1"/>
            </p:cNvSpPr>
            <p:nvPr/>
          </p:nvSpPr>
          <p:spPr bwMode="auto">
            <a:xfrm>
              <a:off x="6169025" y="255366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env143282668</a:t>
              </a:r>
            </a:p>
          </p:txBody>
        </p:sp>
        <p:sp>
          <p:nvSpPr>
            <p:cNvPr id="10376" name="Freeform 198"/>
            <p:cNvSpPr>
              <a:spLocks/>
            </p:cNvSpPr>
            <p:nvPr/>
          </p:nvSpPr>
          <p:spPr bwMode="auto">
            <a:xfrm>
              <a:off x="5202238" y="2476501"/>
              <a:ext cx="963612" cy="141288"/>
            </a:xfrm>
            <a:custGeom>
              <a:avLst/>
              <a:gdLst>
                <a:gd name="T0" fmla="*/ 0 w 607"/>
                <a:gd name="T1" fmla="*/ 0 h 89"/>
                <a:gd name="T2" fmla="*/ 0 w 607"/>
                <a:gd name="T3" fmla="*/ 89 h 89"/>
                <a:gd name="T4" fmla="*/ 607 w 607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7" h="89">
                  <a:moveTo>
                    <a:pt x="0" y="0"/>
                  </a:moveTo>
                  <a:lnTo>
                    <a:pt x="0" y="89"/>
                  </a:lnTo>
                  <a:lnTo>
                    <a:pt x="607" y="8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77" name="Freeform 199"/>
            <p:cNvSpPr>
              <a:spLocks/>
            </p:cNvSpPr>
            <p:nvPr/>
          </p:nvSpPr>
          <p:spPr bwMode="auto">
            <a:xfrm>
              <a:off x="5106988" y="2474913"/>
              <a:ext cx="95250" cy="133350"/>
            </a:xfrm>
            <a:custGeom>
              <a:avLst/>
              <a:gdLst>
                <a:gd name="T0" fmla="*/ 0 w 60"/>
                <a:gd name="T1" fmla="*/ 84 h 84"/>
                <a:gd name="T2" fmla="*/ 0 w 60"/>
                <a:gd name="T3" fmla="*/ 0 h 84"/>
                <a:gd name="T4" fmla="*/ 60 w 60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4">
                  <a:moveTo>
                    <a:pt x="0" y="84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78" name="Rectangle 200"/>
            <p:cNvSpPr>
              <a:spLocks noChangeArrowheads="1"/>
            </p:cNvSpPr>
            <p:nvPr/>
          </p:nvSpPr>
          <p:spPr bwMode="auto">
            <a:xfrm>
              <a:off x="6115050" y="2683837"/>
              <a:ext cx="107721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Bp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 Vibha269963258</a:t>
              </a:r>
            </a:p>
          </p:txBody>
        </p:sp>
        <p:sp>
          <p:nvSpPr>
            <p:cNvPr id="10379" name="Freeform 201"/>
            <p:cNvSpPr>
              <a:spLocks/>
            </p:cNvSpPr>
            <p:nvPr/>
          </p:nvSpPr>
          <p:spPr bwMode="auto">
            <a:xfrm>
              <a:off x="5106988" y="2613026"/>
              <a:ext cx="1004887" cy="134938"/>
            </a:xfrm>
            <a:custGeom>
              <a:avLst/>
              <a:gdLst>
                <a:gd name="T0" fmla="*/ 0 w 633"/>
                <a:gd name="T1" fmla="*/ 0 h 85"/>
                <a:gd name="T2" fmla="*/ 0 w 633"/>
                <a:gd name="T3" fmla="*/ 85 h 85"/>
                <a:gd name="T4" fmla="*/ 633 w 633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3" h="85">
                  <a:moveTo>
                    <a:pt x="0" y="0"/>
                  </a:moveTo>
                  <a:lnTo>
                    <a:pt x="0" y="85"/>
                  </a:lnTo>
                  <a:lnTo>
                    <a:pt x="633" y="85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80" name="Freeform 202"/>
            <p:cNvSpPr>
              <a:spLocks/>
            </p:cNvSpPr>
            <p:nvPr/>
          </p:nvSpPr>
          <p:spPr bwMode="auto">
            <a:xfrm>
              <a:off x="5045075" y="2609851"/>
              <a:ext cx="61912" cy="427038"/>
            </a:xfrm>
            <a:custGeom>
              <a:avLst/>
              <a:gdLst>
                <a:gd name="T0" fmla="*/ 0 w 39"/>
                <a:gd name="T1" fmla="*/ 269 h 269"/>
                <a:gd name="T2" fmla="*/ 0 w 39"/>
                <a:gd name="T3" fmla="*/ 0 h 269"/>
                <a:gd name="T4" fmla="*/ 39 w 39"/>
                <a:gd name="T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9">
                  <a:moveTo>
                    <a:pt x="0" y="269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81" name="Rectangle 203"/>
            <p:cNvSpPr>
              <a:spLocks noChangeArrowheads="1"/>
            </p:cNvSpPr>
            <p:nvPr/>
          </p:nvSpPr>
          <p:spPr bwMode="auto">
            <a:xfrm>
              <a:off x="6829425" y="2814012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351737467</a:t>
              </a:r>
            </a:p>
          </p:txBody>
        </p:sp>
        <p:sp>
          <p:nvSpPr>
            <p:cNvPr id="10382" name="Freeform 204"/>
            <p:cNvSpPr>
              <a:spLocks/>
            </p:cNvSpPr>
            <p:nvPr/>
          </p:nvSpPr>
          <p:spPr bwMode="auto">
            <a:xfrm>
              <a:off x="6827838" y="2878138"/>
              <a:ext cx="0" cy="61913"/>
            </a:xfrm>
            <a:custGeom>
              <a:avLst/>
              <a:gdLst>
                <a:gd name="T0" fmla="*/ 39 h 39"/>
                <a:gd name="T1" fmla="*/ 0 h 39"/>
                <a:gd name="T2" fmla="*/ 0 h 3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9">
                  <a:moveTo>
                    <a:pt x="0" y="3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83" name="Rectangle 205"/>
            <p:cNvSpPr>
              <a:spLocks noChangeArrowheads="1"/>
            </p:cNvSpPr>
            <p:nvPr/>
          </p:nvSpPr>
          <p:spPr bwMode="auto">
            <a:xfrm>
              <a:off x="6829425" y="2944187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</a:t>
              </a:r>
              <a:r>
                <a:rPr lang="en-US" sz="9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311977696</a:t>
              </a:r>
            </a:p>
          </p:txBody>
        </p:sp>
        <p:sp>
          <p:nvSpPr>
            <p:cNvPr id="10384" name="Freeform 206"/>
            <p:cNvSpPr>
              <a:spLocks/>
            </p:cNvSpPr>
            <p:nvPr/>
          </p:nvSpPr>
          <p:spPr bwMode="auto">
            <a:xfrm>
              <a:off x="6827838" y="2946401"/>
              <a:ext cx="0" cy="61913"/>
            </a:xfrm>
            <a:custGeom>
              <a:avLst/>
              <a:gdLst>
                <a:gd name="T0" fmla="*/ 0 h 39"/>
                <a:gd name="T1" fmla="*/ 39 h 39"/>
                <a:gd name="T2" fmla="*/ 39 h 3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9">
                  <a:moveTo>
                    <a:pt x="0" y="0"/>
                  </a:moveTo>
                  <a:lnTo>
                    <a:pt x="0" y="39"/>
                  </a:lnTo>
                  <a:lnTo>
                    <a:pt x="0" y="3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85" name="Freeform 207"/>
            <p:cNvSpPr>
              <a:spLocks/>
            </p:cNvSpPr>
            <p:nvPr/>
          </p:nvSpPr>
          <p:spPr bwMode="auto">
            <a:xfrm>
              <a:off x="6462713" y="2943226"/>
              <a:ext cx="365125" cy="128588"/>
            </a:xfrm>
            <a:custGeom>
              <a:avLst/>
              <a:gdLst>
                <a:gd name="T0" fmla="*/ 0 w 230"/>
                <a:gd name="T1" fmla="*/ 81 h 81"/>
                <a:gd name="T2" fmla="*/ 0 w 230"/>
                <a:gd name="T3" fmla="*/ 0 h 81"/>
                <a:gd name="T4" fmla="*/ 230 w 230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81">
                  <a:moveTo>
                    <a:pt x="0" y="81"/>
                  </a:moveTo>
                  <a:lnTo>
                    <a:pt x="0" y="0"/>
                  </a:lnTo>
                  <a:lnTo>
                    <a:pt x="23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86" name="Rectangle 208"/>
            <p:cNvSpPr>
              <a:spLocks noChangeArrowheads="1"/>
            </p:cNvSpPr>
            <p:nvPr/>
          </p:nvSpPr>
          <p:spPr bwMode="auto">
            <a:xfrm>
              <a:off x="6977063" y="3075949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</a:t>
              </a:r>
              <a:r>
                <a:rPr lang="en-US" sz="9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9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350612051</a:t>
              </a:r>
            </a:p>
          </p:txBody>
        </p:sp>
        <p:sp>
          <p:nvSpPr>
            <p:cNvPr id="10387" name="Freeform 209"/>
            <p:cNvSpPr>
              <a:spLocks/>
            </p:cNvSpPr>
            <p:nvPr/>
          </p:nvSpPr>
          <p:spPr bwMode="auto">
            <a:xfrm>
              <a:off x="6616700" y="3138488"/>
              <a:ext cx="357187" cy="63500"/>
            </a:xfrm>
            <a:custGeom>
              <a:avLst/>
              <a:gdLst>
                <a:gd name="T0" fmla="*/ 0 w 225"/>
                <a:gd name="T1" fmla="*/ 40 h 40"/>
                <a:gd name="T2" fmla="*/ 0 w 225"/>
                <a:gd name="T3" fmla="*/ 0 h 40"/>
                <a:gd name="T4" fmla="*/ 225 w 22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5" h="40">
                  <a:moveTo>
                    <a:pt x="0" y="40"/>
                  </a:moveTo>
                  <a:lnTo>
                    <a:pt x="0" y="0"/>
                  </a:lnTo>
                  <a:lnTo>
                    <a:pt x="225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88" name="Rectangle 210"/>
            <p:cNvSpPr>
              <a:spLocks noChangeArrowheads="1"/>
            </p:cNvSpPr>
            <p:nvPr/>
          </p:nvSpPr>
          <p:spPr bwMode="auto">
            <a:xfrm>
              <a:off x="6894513" y="3206124"/>
              <a:ext cx="9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Moumou gene 496</a:t>
              </a:r>
            </a:p>
          </p:txBody>
        </p:sp>
        <p:sp>
          <p:nvSpPr>
            <p:cNvPr id="10389" name="Freeform 211"/>
            <p:cNvSpPr>
              <a:spLocks/>
            </p:cNvSpPr>
            <p:nvPr/>
          </p:nvSpPr>
          <p:spPr bwMode="auto">
            <a:xfrm>
              <a:off x="6616700" y="3206751"/>
              <a:ext cx="274637" cy="63500"/>
            </a:xfrm>
            <a:custGeom>
              <a:avLst/>
              <a:gdLst>
                <a:gd name="T0" fmla="*/ 0 w 173"/>
                <a:gd name="T1" fmla="*/ 0 h 40"/>
                <a:gd name="T2" fmla="*/ 0 w 173"/>
                <a:gd name="T3" fmla="*/ 40 h 40"/>
                <a:gd name="T4" fmla="*/ 173 w 173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40">
                  <a:moveTo>
                    <a:pt x="0" y="0"/>
                  </a:moveTo>
                  <a:lnTo>
                    <a:pt x="0" y="40"/>
                  </a:lnTo>
                  <a:lnTo>
                    <a:pt x="173" y="4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90" name="Freeform 212"/>
            <p:cNvSpPr>
              <a:spLocks/>
            </p:cNvSpPr>
            <p:nvPr/>
          </p:nvSpPr>
          <p:spPr bwMode="auto">
            <a:xfrm>
              <a:off x="6462713" y="3076576"/>
              <a:ext cx="153987" cy="127000"/>
            </a:xfrm>
            <a:custGeom>
              <a:avLst/>
              <a:gdLst>
                <a:gd name="T0" fmla="*/ 0 w 97"/>
                <a:gd name="T1" fmla="*/ 0 h 80"/>
                <a:gd name="T2" fmla="*/ 0 w 97"/>
                <a:gd name="T3" fmla="*/ 80 h 80"/>
                <a:gd name="T4" fmla="*/ 97 w 97"/>
                <a:gd name="T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80">
                  <a:moveTo>
                    <a:pt x="0" y="0"/>
                  </a:moveTo>
                  <a:lnTo>
                    <a:pt x="0" y="80"/>
                  </a:lnTo>
                  <a:lnTo>
                    <a:pt x="97" y="8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91" name="Freeform 213"/>
            <p:cNvSpPr>
              <a:spLocks/>
            </p:cNvSpPr>
            <p:nvPr/>
          </p:nvSpPr>
          <p:spPr bwMode="auto">
            <a:xfrm>
              <a:off x="5319713" y="3073401"/>
              <a:ext cx="1143000" cy="160338"/>
            </a:xfrm>
            <a:custGeom>
              <a:avLst/>
              <a:gdLst>
                <a:gd name="T0" fmla="*/ 0 w 720"/>
                <a:gd name="T1" fmla="*/ 101 h 101"/>
                <a:gd name="T2" fmla="*/ 0 w 720"/>
                <a:gd name="T3" fmla="*/ 0 h 101"/>
                <a:gd name="T4" fmla="*/ 720 w 720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0" h="101">
                  <a:moveTo>
                    <a:pt x="0" y="101"/>
                  </a:moveTo>
                  <a:lnTo>
                    <a:pt x="0" y="0"/>
                  </a:lnTo>
                  <a:lnTo>
                    <a:pt x="720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92" name="Rectangle 214"/>
            <p:cNvSpPr>
              <a:spLocks noChangeArrowheads="1"/>
            </p:cNvSpPr>
            <p:nvPr/>
          </p:nvSpPr>
          <p:spPr bwMode="auto">
            <a:xfrm>
              <a:off x="6030913" y="3324339"/>
              <a:ext cx="7886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env143433140</a:t>
              </a:r>
            </a:p>
          </p:txBody>
        </p:sp>
        <p:sp>
          <p:nvSpPr>
            <p:cNvPr id="10393" name="Freeform 215"/>
            <p:cNvSpPr>
              <a:spLocks/>
            </p:cNvSpPr>
            <p:nvPr/>
          </p:nvSpPr>
          <p:spPr bwMode="auto">
            <a:xfrm>
              <a:off x="5319713" y="3240088"/>
              <a:ext cx="709612" cy="160338"/>
            </a:xfrm>
            <a:custGeom>
              <a:avLst/>
              <a:gdLst>
                <a:gd name="T0" fmla="*/ 0 w 447"/>
                <a:gd name="T1" fmla="*/ 0 h 101"/>
                <a:gd name="T2" fmla="*/ 0 w 447"/>
                <a:gd name="T3" fmla="*/ 101 h 101"/>
                <a:gd name="T4" fmla="*/ 447 w 447"/>
                <a:gd name="T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7" h="101">
                  <a:moveTo>
                    <a:pt x="0" y="0"/>
                  </a:moveTo>
                  <a:lnTo>
                    <a:pt x="0" y="101"/>
                  </a:lnTo>
                  <a:lnTo>
                    <a:pt x="447" y="10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94" name="Freeform 216"/>
            <p:cNvSpPr>
              <a:spLocks/>
            </p:cNvSpPr>
            <p:nvPr/>
          </p:nvSpPr>
          <p:spPr bwMode="auto">
            <a:xfrm>
              <a:off x="5045869" y="3236913"/>
              <a:ext cx="273844" cy="231775"/>
            </a:xfrm>
            <a:custGeom>
              <a:avLst/>
              <a:gdLst>
                <a:gd name="T0" fmla="*/ 0 w 144"/>
                <a:gd name="T1" fmla="*/ 146 h 146"/>
                <a:gd name="T2" fmla="*/ 0 w 144"/>
                <a:gd name="T3" fmla="*/ 0 h 146"/>
                <a:gd name="T4" fmla="*/ 144 w 144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46">
                  <a:moveTo>
                    <a:pt x="0" y="146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95" name="Rectangle 217"/>
            <p:cNvSpPr>
              <a:spLocks noChangeArrowheads="1"/>
            </p:cNvSpPr>
            <p:nvPr/>
          </p:nvSpPr>
          <p:spPr bwMode="auto">
            <a:xfrm>
              <a:off x="6423025" y="3468062"/>
              <a:ext cx="7373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Chloroviruses</a:t>
              </a:r>
            </a:p>
          </p:txBody>
        </p:sp>
        <p:sp>
          <p:nvSpPr>
            <p:cNvPr id="10396" name="Freeform 218"/>
            <p:cNvSpPr>
              <a:spLocks/>
            </p:cNvSpPr>
            <p:nvPr/>
          </p:nvSpPr>
          <p:spPr bwMode="auto">
            <a:xfrm>
              <a:off x="6156325" y="3519488"/>
              <a:ext cx="263525" cy="33338"/>
            </a:xfrm>
            <a:custGeom>
              <a:avLst/>
              <a:gdLst>
                <a:gd name="T0" fmla="*/ 0 w 166"/>
                <a:gd name="T1" fmla="*/ 11 h 21"/>
                <a:gd name="T2" fmla="*/ 0 w 166"/>
                <a:gd name="T3" fmla="*/ 10 h 21"/>
                <a:gd name="T4" fmla="*/ 166 w 166"/>
                <a:gd name="T5" fmla="*/ 0 h 21"/>
                <a:gd name="T6" fmla="*/ 166 w 166"/>
                <a:gd name="T7" fmla="*/ 21 h 21"/>
                <a:gd name="T8" fmla="*/ 0 w 166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1">
                  <a:moveTo>
                    <a:pt x="0" y="11"/>
                  </a:moveTo>
                  <a:lnTo>
                    <a:pt x="0" y="10"/>
                  </a:lnTo>
                  <a:lnTo>
                    <a:pt x="166" y="0"/>
                  </a:lnTo>
                  <a:lnTo>
                    <a:pt x="166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97" name="Line 219"/>
            <p:cNvSpPr>
              <a:spLocks noChangeShapeType="1"/>
            </p:cNvSpPr>
            <p:nvPr/>
          </p:nvSpPr>
          <p:spPr bwMode="auto">
            <a:xfrm>
              <a:off x="5378450" y="3535363"/>
              <a:ext cx="774700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98" name="Rectangle 220"/>
            <p:cNvSpPr>
              <a:spLocks noChangeArrowheads="1"/>
            </p:cNvSpPr>
            <p:nvPr/>
          </p:nvSpPr>
          <p:spPr bwMode="auto">
            <a:xfrm>
              <a:off x="6521450" y="3607762"/>
              <a:ext cx="90409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310831444</a:t>
              </a:r>
            </a:p>
          </p:txBody>
        </p:sp>
        <p:sp>
          <p:nvSpPr>
            <p:cNvPr id="10399" name="Freeform 221"/>
            <p:cNvSpPr>
              <a:spLocks/>
            </p:cNvSpPr>
            <p:nvPr/>
          </p:nvSpPr>
          <p:spPr bwMode="auto">
            <a:xfrm>
              <a:off x="5375275" y="3606801"/>
              <a:ext cx="1143000" cy="65088"/>
            </a:xfrm>
            <a:custGeom>
              <a:avLst/>
              <a:gdLst>
                <a:gd name="T0" fmla="*/ 0 w 720"/>
                <a:gd name="T1" fmla="*/ 0 h 41"/>
                <a:gd name="T2" fmla="*/ 0 w 720"/>
                <a:gd name="T3" fmla="*/ 41 h 41"/>
                <a:gd name="T4" fmla="*/ 720 w 720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0" h="41">
                  <a:moveTo>
                    <a:pt x="0" y="0"/>
                  </a:moveTo>
                  <a:lnTo>
                    <a:pt x="0" y="41"/>
                  </a:lnTo>
                  <a:lnTo>
                    <a:pt x="720" y="4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0" name="Line 222"/>
            <p:cNvSpPr>
              <a:spLocks noChangeShapeType="1"/>
            </p:cNvSpPr>
            <p:nvPr/>
          </p:nvSpPr>
          <p:spPr bwMode="auto">
            <a:xfrm>
              <a:off x="5375275" y="3535363"/>
              <a:ext cx="0" cy="65088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1" name="Freeform 223"/>
            <p:cNvSpPr>
              <a:spLocks/>
            </p:cNvSpPr>
            <p:nvPr/>
          </p:nvSpPr>
          <p:spPr bwMode="auto">
            <a:xfrm>
              <a:off x="5172075" y="3603626"/>
              <a:ext cx="203200" cy="100013"/>
            </a:xfrm>
            <a:custGeom>
              <a:avLst/>
              <a:gdLst>
                <a:gd name="T0" fmla="*/ 0 w 128"/>
                <a:gd name="T1" fmla="*/ 63 h 63"/>
                <a:gd name="T2" fmla="*/ 0 w 128"/>
                <a:gd name="T3" fmla="*/ 0 h 63"/>
                <a:gd name="T4" fmla="*/ 128 w 128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63">
                  <a:moveTo>
                    <a:pt x="0" y="63"/>
                  </a:moveTo>
                  <a:lnTo>
                    <a:pt x="0" y="0"/>
                  </a:lnTo>
                  <a:lnTo>
                    <a:pt x="128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2" name="Rectangle 224"/>
            <p:cNvSpPr>
              <a:spLocks noChangeArrowheads="1"/>
            </p:cNvSpPr>
            <p:nvPr/>
          </p:nvSpPr>
          <p:spPr bwMode="auto">
            <a:xfrm>
              <a:off x="6043613" y="3739524"/>
              <a:ext cx="7886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Prasinoviruses</a:t>
              </a:r>
            </a:p>
          </p:txBody>
        </p:sp>
        <p:sp>
          <p:nvSpPr>
            <p:cNvPr id="10403" name="Freeform 225"/>
            <p:cNvSpPr>
              <a:spLocks/>
            </p:cNvSpPr>
            <p:nvPr/>
          </p:nvSpPr>
          <p:spPr bwMode="auto">
            <a:xfrm>
              <a:off x="5400675" y="3763963"/>
              <a:ext cx="641350" cy="87313"/>
            </a:xfrm>
            <a:custGeom>
              <a:avLst/>
              <a:gdLst>
                <a:gd name="T0" fmla="*/ 0 w 404"/>
                <a:gd name="T1" fmla="*/ 28 h 55"/>
                <a:gd name="T2" fmla="*/ 0 w 404"/>
                <a:gd name="T3" fmla="*/ 27 h 55"/>
                <a:gd name="T4" fmla="*/ 404 w 404"/>
                <a:gd name="T5" fmla="*/ 0 h 55"/>
                <a:gd name="T6" fmla="*/ 404 w 404"/>
                <a:gd name="T7" fmla="*/ 55 h 55"/>
                <a:gd name="T8" fmla="*/ 0 w 404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55">
                  <a:moveTo>
                    <a:pt x="0" y="28"/>
                  </a:moveTo>
                  <a:lnTo>
                    <a:pt x="0" y="27"/>
                  </a:lnTo>
                  <a:lnTo>
                    <a:pt x="404" y="0"/>
                  </a:lnTo>
                  <a:lnTo>
                    <a:pt x="404" y="5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4" name="Line 226"/>
            <p:cNvSpPr>
              <a:spLocks noChangeShapeType="1"/>
            </p:cNvSpPr>
            <p:nvPr/>
          </p:nvSpPr>
          <p:spPr bwMode="auto">
            <a:xfrm>
              <a:off x="5173663" y="3808413"/>
              <a:ext cx="223837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5" name="Line 227"/>
            <p:cNvSpPr>
              <a:spLocks noChangeShapeType="1"/>
            </p:cNvSpPr>
            <p:nvPr/>
          </p:nvSpPr>
          <p:spPr bwMode="auto">
            <a:xfrm>
              <a:off x="5172075" y="3708401"/>
              <a:ext cx="0" cy="100013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6" name="Freeform 228"/>
            <p:cNvSpPr>
              <a:spLocks/>
            </p:cNvSpPr>
            <p:nvPr/>
          </p:nvSpPr>
          <p:spPr bwMode="auto">
            <a:xfrm>
              <a:off x="5045869" y="2988469"/>
              <a:ext cx="126206" cy="716757"/>
            </a:xfrm>
            <a:custGeom>
              <a:avLst/>
              <a:gdLst>
                <a:gd name="T0" fmla="*/ 0 w 51"/>
                <a:gd name="T1" fmla="*/ 0 h 146"/>
                <a:gd name="T2" fmla="*/ 0 w 51"/>
                <a:gd name="T3" fmla="*/ 146 h 146"/>
                <a:gd name="T4" fmla="*/ 51 w 51"/>
                <a:gd name="T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46">
                  <a:moveTo>
                    <a:pt x="0" y="0"/>
                  </a:moveTo>
                  <a:lnTo>
                    <a:pt x="0" y="146"/>
                  </a:lnTo>
                  <a:lnTo>
                    <a:pt x="51" y="146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8" name="Freeform 230"/>
            <p:cNvSpPr>
              <a:spLocks/>
            </p:cNvSpPr>
            <p:nvPr/>
          </p:nvSpPr>
          <p:spPr bwMode="auto">
            <a:xfrm>
              <a:off x="5005388" y="3040063"/>
              <a:ext cx="39687" cy="871538"/>
            </a:xfrm>
            <a:custGeom>
              <a:avLst/>
              <a:gdLst>
                <a:gd name="T0" fmla="*/ 0 w 25"/>
                <a:gd name="T1" fmla="*/ 549 h 549"/>
                <a:gd name="T2" fmla="*/ 0 w 25"/>
                <a:gd name="T3" fmla="*/ 0 h 549"/>
                <a:gd name="T4" fmla="*/ 25 w 25"/>
                <a:gd name="T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549">
                  <a:moveTo>
                    <a:pt x="0" y="549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09" name="Rectangle 231"/>
            <p:cNvSpPr>
              <a:spLocks noChangeArrowheads="1"/>
            </p:cNvSpPr>
            <p:nvPr/>
          </p:nvSpPr>
          <p:spPr bwMode="auto">
            <a:xfrm>
              <a:off x="6286500" y="3879224"/>
              <a:ext cx="10964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k1 Cyphe131840167</a:t>
              </a:r>
            </a:p>
          </p:txBody>
        </p:sp>
        <p:sp>
          <p:nvSpPr>
            <p:cNvPr id="10410" name="Freeform 232"/>
            <p:cNvSpPr>
              <a:spLocks/>
            </p:cNvSpPr>
            <p:nvPr/>
          </p:nvSpPr>
          <p:spPr bwMode="auto">
            <a:xfrm>
              <a:off x="5278438" y="3943351"/>
              <a:ext cx="1006475" cy="63500"/>
            </a:xfrm>
            <a:custGeom>
              <a:avLst/>
              <a:gdLst>
                <a:gd name="T0" fmla="*/ 0 w 634"/>
                <a:gd name="T1" fmla="*/ 40 h 40"/>
                <a:gd name="T2" fmla="*/ 0 w 634"/>
                <a:gd name="T3" fmla="*/ 0 h 40"/>
                <a:gd name="T4" fmla="*/ 634 w 634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4" h="40">
                  <a:moveTo>
                    <a:pt x="0" y="40"/>
                  </a:moveTo>
                  <a:lnTo>
                    <a:pt x="0" y="0"/>
                  </a:lnTo>
                  <a:lnTo>
                    <a:pt x="634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11" name="Rectangle 233"/>
            <p:cNvSpPr>
              <a:spLocks noChangeArrowheads="1"/>
            </p:cNvSpPr>
            <p:nvPr/>
          </p:nvSpPr>
          <p:spPr bwMode="auto">
            <a:xfrm>
              <a:off x="5872163" y="4010987"/>
              <a:ext cx="110927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zh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Musdo187903102</a:t>
              </a:r>
            </a:p>
          </p:txBody>
        </p:sp>
        <p:sp>
          <p:nvSpPr>
            <p:cNvPr id="10412" name="Freeform 234"/>
            <p:cNvSpPr>
              <a:spLocks/>
            </p:cNvSpPr>
            <p:nvPr/>
          </p:nvSpPr>
          <p:spPr bwMode="auto">
            <a:xfrm>
              <a:off x="5278438" y="4011613"/>
              <a:ext cx="592137" cy="61913"/>
            </a:xfrm>
            <a:custGeom>
              <a:avLst/>
              <a:gdLst>
                <a:gd name="T0" fmla="*/ 0 w 373"/>
                <a:gd name="T1" fmla="*/ 0 h 39"/>
                <a:gd name="T2" fmla="*/ 0 w 373"/>
                <a:gd name="T3" fmla="*/ 39 h 39"/>
                <a:gd name="T4" fmla="*/ 373 w 373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3" h="39">
                  <a:moveTo>
                    <a:pt x="0" y="0"/>
                  </a:moveTo>
                  <a:lnTo>
                    <a:pt x="0" y="39"/>
                  </a:lnTo>
                  <a:lnTo>
                    <a:pt x="373" y="3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13" name="Freeform 235"/>
            <p:cNvSpPr>
              <a:spLocks/>
            </p:cNvSpPr>
            <p:nvPr/>
          </p:nvSpPr>
          <p:spPr bwMode="auto">
            <a:xfrm>
              <a:off x="5183981" y="4008437"/>
              <a:ext cx="94457" cy="230187"/>
            </a:xfrm>
            <a:custGeom>
              <a:avLst/>
              <a:gdLst>
                <a:gd name="T0" fmla="*/ 0 w 32"/>
                <a:gd name="T1" fmla="*/ 60 h 60"/>
                <a:gd name="T2" fmla="*/ 0 w 32"/>
                <a:gd name="T3" fmla="*/ 0 h 60"/>
                <a:gd name="T4" fmla="*/ 32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0" y="60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14" name="Rectangle 236"/>
            <p:cNvSpPr>
              <a:spLocks noChangeArrowheads="1"/>
            </p:cNvSpPr>
            <p:nvPr/>
          </p:nvSpPr>
          <p:spPr bwMode="auto">
            <a:xfrm>
              <a:off x="6170613" y="4148250"/>
              <a:ext cx="10964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E8 Thaps224001624</a:t>
              </a:r>
            </a:p>
          </p:txBody>
        </p:sp>
        <p:sp>
          <p:nvSpPr>
            <p:cNvPr id="10415" name="Freeform 237"/>
            <p:cNvSpPr>
              <a:spLocks/>
            </p:cNvSpPr>
            <p:nvPr/>
          </p:nvSpPr>
          <p:spPr bwMode="auto">
            <a:xfrm>
              <a:off x="5183981" y="4110038"/>
              <a:ext cx="983457" cy="95250"/>
            </a:xfrm>
            <a:custGeom>
              <a:avLst/>
              <a:gdLst>
                <a:gd name="T0" fmla="*/ 0 w 592"/>
                <a:gd name="T1" fmla="*/ 0 h 60"/>
                <a:gd name="T2" fmla="*/ 0 w 592"/>
                <a:gd name="T3" fmla="*/ 60 h 60"/>
                <a:gd name="T4" fmla="*/ 592 w 59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2" h="60">
                  <a:moveTo>
                    <a:pt x="0" y="0"/>
                  </a:moveTo>
                  <a:lnTo>
                    <a:pt x="0" y="60"/>
                  </a:lnTo>
                  <a:lnTo>
                    <a:pt x="592" y="6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17" name="Rectangle 239"/>
            <p:cNvSpPr>
              <a:spLocks noChangeArrowheads="1"/>
            </p:cNvSpPr>
            <p:nvPr/>
          </p:nvSpPr>
          <p:spPr bwMode="auto">
            <a:xfrm>
              <a:off x="6510338" y="4272924"/>
              <a:ext cx="72455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Baculoviridae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8" name="Freeform 240"/>
            <p:cNvSpPr>
              <a:spLocks/>
            </p:cNvSpPr>
            <p:nvPr/>
          </p:nvSpPr>
          <p:spPr bwMode="auto">
            <a:xfrm>
              <a:off x="5613400" y="4308476"/>
              <a:ext cx="895350" cy="65088"/>
            </a:xfrm>
            <a:custGeom>
              <a:avLst/>
              <a:gdLst>
                <a:gd name="T0" fmla="*/ 0 w 564"/>
                <a:gd name="T1" fmla="*/ 21 h 41"/>
                <a:gd name="T2" fmla="*/ 0 w 564"/>
                <a:gd name="T3" fmla="*/ 19 h 41"/>
                <a:gd name="T4" fmla="*/ 564 w 564"/>
                <a:gd name="T5" fmla="*/ 0 h 41"/>
                <a:gd name="T6" fmla="*/ 564 w 564"/>
                <a:gd name="T7" fmla="*/ 41 h 41"/>
                <a:gd name="T8" fmla="*/ 0 w 564"/>
                <a:gd name="T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41">
                  <a:moveTo>
                    <a:pt x="0" y="21"/>
                  </a:moveTo>
                  <a:lnTo>
                    <a:pt x="0" y="19"/>
                  </a:lnTo>
                  <a:lnTo>
                    <a:pt x="564" y="0"/>
                  </a:lnTo>
                  <a:lnTo>
                    <a:pt x="564" y="4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19" name="Line 241"/>
            <p:cNvSpPr>
              <a:spLocks noChangeShapeType="1"/>
            </p:cNvSpPr>
            <p:nvPr/>
          </p:nvSpPr>
          <p:spPr bwMode="auto">
            <a:xfrm>
              <a:off x="5184775" y="4340226"/>
              <a:ext cx="425450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21" name="Line 243"/>
            <p:cNvSpPr>
              <a:spLocks noChangeShapeType="1"/>
            </p:cNvSpPr>
            <p:nvPr/>
          </p:nvSpPr>
          <p:spPr bwMode="auto">
            <a:xfrm>
              <a:off x="5183188" y="4225926"/>
              <a:ext cx="0" cy="11430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22" name="Line 244"/>
            <p:cNvSpPr>
              <a:spLocks noChangeShapeType="1"/>
            </p:cNvSpPr>
            <p:nvPr/>
          </p:nvSpPr>
          <p:spPr bwMode="auto">
            <a:xfrm>
              <a:off x="5114925" y="4162432"/>
              <a:ext cx="68262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23" name="Rectangle 245"/>
            <p:cNvSpPr>
              <a:spLocks noChangeArrowheads="1"/>
            </p:cNvSpPr>
            <p:nvPr/>
          </p:nvSpPr>
          <p:spPr bwMode="auto">
            <a:xfrm>
              <a:off x="5938838" y="4412624"/>
              <a:ext cx="98103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cs typeface="Arial" pitchFamily="34" charset="0"/>
                </a:rPr>
                <a:t> Ek Trybr71755889</a:t>
              </a:r>
            </a:p>
          </p:txBody>
        </p:sp>
        <p:sp>
          <p:nvSpPr>
            <p:cNvPr id="10424" name="Freeform 246"/>
            <p:cNvSpPr>
              <a:spLocks/>
            </p:cNvSpPr>
            <p:nvPr/>
          </p:nvSpPr>
          <p:spPr bwMode="auto">
            <a:xfrm>
              <a:off x="5529263" y="4476751"/>
              <a:ext cx="406400" cy="61913"/>
            </a:xfrm>
            <a:custGeom>
              <a:avLst/>
              <a:gdLst>
                <a:gd name="T0" fmla="*/ 0 w 256"/>
                <a:gd name="T1" fmla="*/ 39 h 39"/>
                <a:gd name="T2" fmla="*/ 0 w 256"/>
                <a:gd name="T3" fmla="*/ 0 h 39"/>
                <a:gd name="T4" fmla="*/ 256 w 256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9">
                  <a:moveTo>
                    <a:pt x="0" y="39"/>
                  </a:moveTo>
                  <a:lnTo>
                    <a:pt x="0" y="0"/>
                  </a:lnTo>
                  <a:lnTo>
                    <a:pt x="256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25" name="Rectangle 247"/>
            <p:cNvSpPr>
              <a:spLocks noChangeArrowheads="1"/>
            </p:cNvSpPr>
            <p:nvPr/>
          </p:nvSpPr>
          <p:spPr bwMode="auto">
            <a:xfrm>
              <a:off x="5978525" y="4542799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cs typeface="Arial" pitchFamily="34" charset="0"/>
                </a:rPr>
                <a:t> Ek Leibr154340341</a:t>
              </a:r>
            </a:p>
          </p:txBody>
        </p:sp>
        <p:sp>
          <p:nvSpPr>
            <p:cNvPr id="10426" name="Freeform 248"/>
            <p:cNvSpPr>
              <a:spLocks/>
            </p:cNvSpPr>
            <p:nvPr/>
          </p:nvSpPr>
          <p:spPr bwMode="auto">
            <a:xfrm>
              <a:off x="5529263" y="4545013"/>
              <a:ext cx="446087" cy="61913"/>
            </a:xfrm>
            <a:custGeom>
              <a:avLst/>
              <a:gdLst>
                <a:gd name="T0" fmla="*/ 0 w 281"/>
                <a:gd name="T1" fmla="*/ 0 h 39"/>
                <a:gd name="T2" fmla="*/ 0 w 281"/>
                <a:gd name="T3" fmla="*/ 39 h 39"/>
                <a:gd name="T4" fmla="*/ 281 w 281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" h="39">
                  <a:moveTo>
                    <a:pt x="0" y="0"/>
                  </a:moveTo>
                  <a:lnTo>
                    <a:pt x="0" y="39"/>
                  </a:lnTo>
                  <a:lnTo>
                    <a:pt x="281" y="3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27" name="Freeform 249"/>
            <p:cNvSpPr>
              <a:spLocks/>
            </p:cNvSpPr>
            <p:nvPr/>
          </p:nvSpPr>
          <p:spPr bwMode="auto">
            <a:xfrm>
              <a:off x="5111750" y="4298156"/>
              <a:ext cx="417512" cy="243683"/>
            </a:xfrm>
            <a:custGeom>
              <a:avLst/>
              <a:gdLst>
                <a:gd name="T0" fmla="*/ 0 w 263"/>
                <a:gd name="T1" fmla="*/ 0 h 99"/>
                <a:gd name="T2" fmla="*/ 0 w 263"/>
                <a:gd name="T3" fmla="*/ 99 h 99"/>
                <a:gd name="T4" fmla="*/ 263 w 263"/>
                <a:gd name="T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3" h="99">
                  <a:moveTo>
                    <a:pt x="0" y="0"/>
                  </a:moveTo>
                  <a:lnTo>
                    <a:pt x="0" y="99"/>
                  </a:lnTo>
                  <a:lnTo>
                    <a:pt x="263" y="9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28" name="Line 250"/>
            <p:cNvSpPr>
              <a:spLocks noChangeShapeType="1"/>
            </p:cNvSpPr>
            <p:nvPr/>
          </p:nvSpPr>
          <p:spPr bwMode="auto">
            <a:xfrm>
              <a:off x="5111750" y="4162432"/>
              <a:ext cx="0" cy="155575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29" name="Freeform 251"/>
            <p:cNvSpPr>
              <a:spLocks/>
            </p:cNvSpPr>
            <p:nvPr/>
          </p:nvSpPr>
          <p:spPr bwMode="auto">
            <a:xfrm>
              <a:off x="5051425" y="4383088"/>
              <a:ext cx="60325" cy="401638"/>
            </a:xfrm>
            <a:custGeom>
              <a:avLst/>
              <a:gdLst>
                <a:gd name="T0" fmla="*/ 0 w 38"/>
                <a:gd name="T1" fmla="*/ 253 h 253"/>
                <a:gd name="T2" fmla="*/ 0 w 38"/>
                <a:gd name="T3" fmla="*/ 0 h 253"/>
                <a:gd name="T4" fmla="*/ 38 w 38"/>
                <a:gd name="T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53">
                  <a:moveTo>
                    <a:pt x="0" y="253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30" name="Rectangle 252"/>
            <p:cNvSpPr>
              <a:spLocks noChangeArrowheads="1"/>
            </p:cNvSpPr>
            <p:nvPr/>
          </p:nvSpPr>
          <p:spPr bwMode="auto">
            <a:xfrm>
              <a:off x="5902325" y="4674562"/>
              <a:ext cx="14875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Eukaryotes (apicomplexans)</a:t>
              </a:r>
            </a:p>
          </p:txBody>
        </p:sp>
        <p:sp>
          <p:nvSpPr>
            <p:cNvPr id="10431" name="Freeform 253"/>
            <p:cNvSpPr>
              <a:spLocks/>
            </p:cNvSpPr>
            <p:nvPr/>
          </p:nvSpPr>
          <p:spPr bwMode="auto">
            <a:xfrm>
              <a:off x="5221288" y="4725988"/>
              <a:ext cx="677862" cy="33338"/>
            </a:xfrm>
            <a:custGeom>
              <a:avLst/>
              <a:gdLst>
                <a:gd name="T0" fmla="*/ 0 w 427"/>
                <a:gd name="T1" fmla="*/ 11 h 21"/>
                <a:gd name="T2" fmla="*/ 0 w 427"/>
                <a:gd name="T3" fmla="*/ 10 h 21"/>
                <a:gd name="T4" fmla="*/ 427 w 427"/>
                <a:gd name="T5" fmla="*/ 0 h 21"/>
                <a:gd name="T6" fmla="*/ 427 w 427"/>
                <a:gd name="T7" fmla="*/ 21 h 21"/>
                <a:gd name="T8" fmla="*/ 0 w 427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" h="21">
                  <a:moveTo>
                    <a:pt x="0" y="11"/>
                  </a:moveTo>
                  <a:lnTo>
                    <a:pt x="0" y="10"/>
                  </a:lnTo>
                  <a:lnTo>
                    <a:pt x="427" y="0"/>
                  </a:lnTo>
                  <a:lnTo>
                    <a:pt x="427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32" name="Line 254"/>
            <p:cNvSpPr>
              <a:spLocks noChangeShapeType="1"/>
            </p:cNvSpPr>
            <p:nvPr/>
          </p:nvSpPr>
          <p:spPr bwMode="auto">
            <a:xfrm>
              <a:off x="5168900" y="4743451"/>
              <a:ext cx="50800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33" name="Rectangle 255"/>
            <p:cNvSpPr>
              <a:spLocks noChangeArrowheads="1"/>
            </p:cNvSpPr>
            <p:nvPr/>
          </p:nvSpPr>
          <p:spPr bwMode="auto">
            <a:xfrm>
              <a:off x="6272213" y="4814262"/>
              <a:ext cx="95539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q3 Ectsi13242650</a:t>
              </a:r>
            </a:p>
          </p:txBody>
        </p:sp>
        <p:sp>
          <p:nvSpPr>
            <p:cNvPr id="10434" name="Freeform 256"/>
            <p:cNvSpPr>
              <a:spLocks/>
            </p:cNvSpPr>
            <p:nvPr/>
          </p:nvSpPr>
          <p:spPr bwMode="auto">
            <a:xfrm>
              <a:off x="5165725" y="4813301"/>
              <a:ext cx="1103312" cy="65088"/>
            </a:xfrm>
            <a:custGeom>
              <a:avLst/>
              <a:gdLst>
                <a:gd name="T0" fmla="*/ 0 w 695"/>
                <a:gd name="T1" fmla="*/ 0 h 41"/>
                <a:gd name="T2" fmla="*/ 0 w 695"/>
                <a:gd name="T3" fmla="*/ 41 h 41"/>
                <a:gd name="T4" fmla="*/ 695 w 695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5" h="41">
                  <a:moveTo>
                    <a:pt x="0" y="0"/>
                  </a:moveTo>
                  <a:lnTo>
                    <a:pt x="0" y="41"/>
                  </a:lnTo>
                  <a:lnTo>
                    <a:pt x="695" y="4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35" name="Line 257"/>
            <p:cNvSpPr>
              <a:spLocks noChangeShapeType="1"/>
            </p:cNvSpPr>
            <p:nvPr/>
          </p:nvSpPr>
          <p:spPr bwMode="auto">
            <a:xfrm>
              <a:off x="5165725" y="4743451"/>
              <a:ext cx="0" cy="65088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36" name="Freeform 258"/>
            <p:cNvSpPr>
              <a:spLocks/>
            </p:cNvSpPr>
            <p:nvPr/>
          </p:nvSpPr>
          <p:spPr bwMode="auto">
            <a:xfrm>
              <a:off x="5105400" y="4810126"/>
              <a:ext cx="60325" cy="379413"/>
            </a:xfrm>
            <a:custGeom>
              <a:avLst/>
              <a:gdLst>
                <a:gd name="T0" fmla="*/ 0 w 38"/>
                <a:gd name="T1" fmla="*/ 239 h 239"/>
                <a:gd name="T2" fmla="*/ 0 w 38"/>
                <a:gd name="T3" fmla="*/ 0 h 239"/>
                <a:gd name="T4" fmla="*/ 38 w 38"/>
                <a:gd name="T5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9">
                  <a:moveTo>
                    <a:pt x="0" y="239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37" name="Rectangle 259"/>
            <p:cNvSpPr>
              <a:spLocks noChangeArrowheads="1"/>
            </p:cNvSpPr>
            <p:nvPr/>
          </p:nvSpPr>
          <p:spPr bwMode="auto">
            <a:xfrm>
              <a:off x="5832475" y="4947612"/>
              <a:ext cx="4552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Bacteria</a:t>
              </a:r>
            </a:p>
          </p:txBody>
        </p:sp>
        <p:sp>
          <p:nvSpPr>
            <p:cNvPr id="10438" name="Freeform 260"/>
            <p:cNvSpPr>
              <a:spLocks/>
            </p:cNvSpPr>
            <p:nvPr/>
          </p:nvSpPr>
          <p:spPr bwMode="auto">
            <a:xfrm>
              <a:off x="5359400" y="4954588"/>
              <a:ext cx="469900" cy="119063"/>
            </a:xfrm>
            <a:custGeom>
              <a:avLst/>
              <a:gdLst>
                <a:gd name="T0" fmla="*/ 0 w 296"/>
                <a:gd name="T1" fmla="*/ 39 h 75"/>
                <a:gd name="T2" fmla="*/ 0 w 296"/>
                <a:gd name="T3" fmla="*/ 37 h 75"/>
                <a:gd name="T4" fmla="*/ 296 w 296"/>
                <a:gd name="T5" fmla="*/ 0 h 75"/>
                <a:gd name="T6" fmla="*/ 296 w 296"/>
                <a:gd name="T7" fmla="*/ 75 h 75"/>
                <a:gd name="T8" fmla="*/ 0 w 296"/>
                <a:gd name="T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75">
                  <a:moveTo>
                    <a:pt x="0" y="39"/>
                  </a:moveTo>
                  <a:lnTo>
                    <a:pt x="0" y="37"/>
                  </a:lnTo>
                  <a:lnTo>
                    <a:pt x="296" y="0"/>
                  </a:lnTo>
                  <a:lnTo>
                    <a:pt x="296" y="7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39" name="Line 261"/>
            <p:cNvSpPr>
              <a:spLocks noChangeShapeType="1"/>
            </p:cNvSpPr>
            <p:nvPr/>
          </p:nvSpPr>
          <p:spPr bwMode="auto">
            <a:xfrm>
              <a:off x="5275263" y="5014913"/>
              <a:ext cx="80962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40" name="Rectangle 262"/>
            <p:cNvSpPr>
              <a:spLocks noChangeArrowheads="1"/>
            </p:cNvSpPr>
            <p:nvPr/>
          </p:nvSpPr>
          <p:spPr bwMode="auto">
            <a:xfrm>
              <a:off x="5768975" y="5088899"/>
              <a:ext cx="10259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Eukaryotes (p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lants)</a:t>
              </a:r>
            </a:p>
          </p:txBody>
        </p:sp>
        <p:sp>
          <p:nvSpPr>
            <p:cNvPr id="10441" name="Freeform 263"/>
            <p:cNvSpPr>
              <a:spLocks/>
            </p:cNvSpPr>
            <p:nvPr/>
          </p:nvSpPr>
          <p:spPr bwMode="auto">
            <a:xfrm>
              <a:off x="5468938" y="5140326"/>
              <a:ext cx="298450" cy="31750"/>
            </a:xfrm>
            <a:custGeom>
              <a:avLst/>
              <a:gdLst>
                <a:gd name="T0" fmla="*/ 0 w 188"/>
                <a:gd name="T1" fmla="*/ 11 h 20"/>
                <a:gd name="T2" fmla="*/ 0 w 188"/>
                <a:gd name="T3" fmla="*/ 9 h 20"/>
                <a:gd name="T4" fmla="*/ 188 w 188"/>
                <a:gd name="T5" fmla="*/ 0 h 20"/>
                <a:gd name="T6" fmla="*/ 188 w 188"/>
                <a:gd name="T7" fmla="*/ 20 h 20"/>
                <a:gd name="T8" fmla="*/ 0 w 188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0">
                  <a:moveTo>
                    <a:pt x="0" y="11"/>
                  </a:moveTo>
                  <a:lnTo>
                    <a:pt x="0" y="9"/>
                  </a:lnTo>
                  <a:lnTo>
                    <a:pt x="188" y="0"/>
                  </a:lnTo>
                  <a:lnTo>
                    <a:pt x="188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42" name="Line 264"/>
            <p:cNvSpPr>
              <a:spLocks noChangeShapeType="1"/>
            </p:cNvSpPr>
            <p:nvPr/>
          </p:nvSpPr>
          <p:spPr bwMode="auto">
            <a:xfrm>
              <a:off x="5275263" y="5156201"/>
              <a:ext cx="190500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43" name="Line 265"/>
            <p:cNvSpPr>
              <a:spLocks noChangeShapeType="1"/>
            </p:cNvSpPr>
            <p:nvPr/>
          </p:nvSpPr>
          <p:spPr bwMode="auto">
            <a:xfrm>
              <a:off x="5273675" y="5014913"/>
              <a:ext cx="0" cy="68263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44" name="Line 266"/>
            <p:cNvSpPr>
              <a:spLocks noChangeShapeType="1"/>
            </p:cNvSpPr>
            <p:nvPr/>
          </p:nvSpPr>
          <p:spPr bwMode="auto">
            <a:xfrm>
              <a:off x="5273675" y="5087938"/>
              <a:ext cx="0" cy="68263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45" name="Freeform 267"/>
            <p:cNvSpPr>
              <a:spLocks/>
            </p:cNvSpPr>
            <p:nvPr/>
          </p:nvSpPr>
          <p:spPr bwMode="auto">
            <a:xfrm>
              <a:off x="5205413" y="5084763"/>
              <a:ext cx="68262" cy="198438"/>
            </a:xfrm>
            <a:custGeom>
              <a:avLst/>
              <a:gdLst>
                <a:gd name="T0" fmla="*/ 0 w 43"/>
                <a:gd name="T1" fmla="*/ 125 h 125"/>
                <a:gd name="T2" fmla="*/ 0 w 43"/>
                <a:gd name="T3" fmla="*/ 0 h 125"/>
                <a:gd name="T4" fmla="*/ 43 w 43"/>
                <a:gd name="T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25">
                  <a:moveTo>
                    <a:pt x="0" y="125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46" name="Rectangle 268"/>
            <p:cNvSpPr>
              <a:spLocks noChangeArrowheads="1"/>
            </p:cNvSpPr>
            <p:nvPr/>
          </p:nvSpPr>
          <p:spPr bwMode="auto">
            <a:xfrm>
              <a:off x="6043613" y="5228599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q2 Emihu73852902</a:t>
              </a:r>
            </a:p>
          </p:txBody>
        </p:sp>
        <p:sp>
          <p:nvSpPr>
            <p:cNvPr id="10447" name="Freeform 269"/>
            <p:cNvSpPr>
              <a:spLocks/>
            </p:cNvSpPr>
            <p:nvPr/>
          </p:nvSpPr>
          <p:spPr bwMode="auto">
            <a:xfrm>
              <a:off x="5384800" y="5291138"/>
              <a:ext cx="657225" cy="63500"/>
            </a:xfrm>
            <a:custGeom>
              <a:avLst/>
              <a:gdLst>
                <a:gd name="T0" fmla="*/ 0 w 414"/>
                <a:gd name="T1" fmla="*/ 40 h 40"/>
                <a:gd name="T2" fmla="*/ 0 w 414"/>
                <a:gd name="T3" fmla="*/ 0 h 40"/>
                <a:gd name="T4" fmla="*/ 414 w 414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4" h="40">
                  <a:moveTo>
                    <a:pt x="0" y="40"/>
                  </a:moveTo>
                  <a:lnTo>
                    <a:pt x="0" y="0"/>
                  </a:lnTo>
                  <a:lnTo>
                    <a:pt x="414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48" name="Rectangle 270"/>
            <p:cNvSpPr>
              <a:spLocks noChangeArrowheads="1"/>
            </p:cNvSpPr>
            <p:nvPr/>
          </p:nvSpPr>
          <p:spPr bwMode="auto">
            <a:xfrm>
              <a:off x="5992813" y="535877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env142894215</a:t>
              </a:r>
            </a:p>
          </p:txBody>
        </p:sp>
        <p:sp>
          <p:nvSpPr>
            <p:cNvPr id="10449" name="Freeform 271"/>
            <p:cNvSpPr>
              <a:spLocks/>
            </p:cNvSpPr>
            <p:nvPr/>
          </p:nvSpPr>
          <p:spPr bwMode="auto">
            <a:xfrm>
              <a:off x="5384800" y="5359401"/>
              <a:ext cx="604837" cy="63500"/>
            </a:xfrm>
            <a:custGeom>
              <a:avLst/>
              <a:gdLst>
                <a:gd name="T0" fmla="*/ 0 w 381"/>
                <a:gd name="T1" fmla="*/ 0 h 40"/>
                <a:gd name="T2" fmla="*/ 0 w 381"/>
                <a:gd name="T3" fmla="*/ 40 h 40"/>
                <a:gd name="T4" fmla="*/ 381 w 381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1" h="40">
                  <a:moveTo>
                    <a:pt x="0" y="0"/>
                  </a:moveTo>
                  <a:lnTo>
                    <a:pt x="0" y="40"/>
                  </a:lnTo>
                  <a:lnTo>
                    <a:pt x="381" y="4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50" name="Freeform 272"/>
            <p:cNvSpPr>
              <a:spLocks/>
            </p:cNvSpPr>
            <p:nvPr/>
          </p:nvSpPr>
          <p:spPr bwMode="auto">
            <a:xfrm>
              <a:off x="5281613" y="5357813"/>
              <a:ext cx="103187" cy="127000"/>
            </a:xfrm>
            <a:custGeom>
              <a:avLst/>
              <a:gdLst>
                <a:gd name="T0" fmla="*/ 0 w 65"/>
                <a:gd name="T1" fmla="*/ 80 h 80"/>
                <a:gd name="T2" fmla="*/ 0 w 65"/>
                <a:gd name="T3" fmla="*/ 0 h 80"/>
                <a:gd name="T4" fmla="*/ 65 w 65"/>
                <a:gd name="T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80">
                  <a:moveTo>
                    <a:pt x="0" y="80"/>
                  </a:moveTo>
                  <a:lnTo>
                    <a:pt x="0" y="0"/>
                  </a:lnTo>
                  <a:lnTo>
                    <a:pt x="65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51" name="Rectangle 273"/>
            <p:cNvSpPr>
              <a:spLocks noChangeArrowheads="1"/>
            </p:cNvSpPr>
            <p:nvPr/>
          </p:nvSpPr>
          <p:spPr bwMode="auto">
            <a:xfrm>
              <a:off x="6321425" y="5488949"/>
              <a:ext cx="105157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q3 Felsp197322445</a:t>
              </a:r>
            </a:p>
          </p:txBody>
        </p:sp>
        <p:sp>
          <p:nvSpPr>
            <p:cNvPr id="10452" name="Freeform 274"/>
            <p:cNvSpPr>
              <a:spLocks/>
            </p:cNvSpPr>
            <p:nvPr/>
          </p:nvSpPr>
          <p:spPr bwMode="auto">
            <a:xfrm>
              <a:off x="5497513" y="5553076"/>
              <a:ext cx="820737" cy="61913"/>
            </a:xfrm>
            <a:custGeom>
              <a:avLst/>
              <a:gdLst>
                <a:gd name="T0" fmla="*/ 0 w 517"/>
                <a:gd name="T1" fmla="*/ 39 h 39"/>
                <a:gd name="T2" fmla="*/ 0 w 517"/>
                <a:gd name="T3" fmla="*/ 0 h 39"/>
                <a:gd name="T4" fmla="*/ 517 w 51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7" h="39">
                  <a:moveTo>
                    <a:pt x="0" y="39"/>
                  </a:moveTo>
                  <a:lnTo>
                    <a:pt x="0" y="0"/>
                  </a:lnTo>
                  <a:lnTo>
                    <a:pt x="517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53" name="Rectangle 275"/>
            <p:cNvSpPr>
              <a:spLocks noChangeArrowheads="1"/>
            </p:cNvSpPr>
            <p:nvPr/>
          </p:nvSpPr>
          <p:spPr bwMode="auto">
            <a:xfrm>
              <a:off x="5873750" y="5619124"/>
              <a:ext cx="105798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cs typeface="Arial" pitchFamily="34" charset="0"/>
                </a:rPr>
                <a:t> E8 Phatr219110871</a:t>
              </a:r>
            </a:p>
          </p:txBody>
        </p:sp>
        <p:sp>
          <p:nvSpPr>
            <p:cNvPr id="10454" name="Freeform 276"/>
            <p:cNvSpPr>
              <a:spLocks/>
            </p:cNvSpPr>
            <p:nvPr/>
          </p:nvSpPr>
          <p:spPr bwMode="auto">
            <a:xfrm>
              <a:off x="5497513" y="5621338"/>
              <a:ext cx="374650" cy="61913"/>
            </a:xfrm>
            <a:custGeom>
              <a:avLst/>
              <a:gdLst>
                <a:gd name="T0" fmla="*/ 0 w 236"/>
                <a:gd name="T1" fmla="*/ 0 h 39"/>
                <a:gd name="T2" fmla="*/ 0 w 236"/>
                <a:gd name="T3" fmla="*/ 39 h 39"/>
                <a:gd name="T4" fmla="*/ 236 w 23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39">
                  <a:moveTo>
                    <a:pt x="0" y="0"/>
                  </a:moveTo>
                  <a:lnTo>
                    <a:pt x="0" y="39"/>
                  </a:lnTo>
                  <a:lnTo>
                    <a:pt x="236" y="3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55" name="Freeform 277"/>
            <p:cNvSpPr>
              <a:spLocks/>
            </p:cNvSpPr>
            <p:nvPr/>
          </p:nvSpPr>
          <p:spPr bwMode="auto">
            <a:xfrm>
              <a:off x="5281613" y="5489576"/>
              <a:ext cx="215900" cy="128588"/>
            </a:xfrm>
            <a:custGeom>
              <a:avLst/>
              <a:gdLst>
                <a:gd name="T0" fmla="*/ 0 w 136"/>
                <a:gd name="T1" fmla="*/ 0 h 81"/>
                <a:gd name="T2" fmla="*/ 0 w 136"/>
                <a:gd name="T3" fmla="*/ 81 h 81"/>
                <a:gd name="T4" fmla="*/ 136 w 136"/>
                <a:gd name="T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81">
                  <a:moveTo>
                    <a:pt x="0" y="0"/>
                  </a:moveTo>
                  <a:lnTo>
                    <a:pt x="0" y="81"/>
                  </a:lnTo>
                  <a:lnTo>
                    <a:pt x="136" y="81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56" name="Freeform 278"/>
            <p:cNvSpPr>
              <a:spLocks/>
            </p:cNvSpPr>
            <p:nvPr/>
          </p:nvSpPr>
          <p:spPr bwMode="auto">
            <a:xfrm>
              <a:off x="5205413" y="5289551"/>
              <a:ext cx="76200" cy="198438"/>
            </a:xfrm>
            <a:custGeom>
              <a:avLst/>
              <a:gdLst>
                <a:gd name="T0" fmla="*/ 0 w 48"/>
                <a:gd name="T1" fmla="*/ 0 h 125"/>
                <a:gd name="T2" fmla="*/ 0 w 48"/>
                <a:gd name="T3" fmla="*/ 125 h 125"/>
                <a:gd name="T4" fmla="*/ 48 w 48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25">
                  <a:moveTo>
                    <a:pt x="0" y="0"/>
                  </a:moveTo>
                  <a:lnTo>
                    <a:pt x="0" y="125"/>
                  </a:lnTo>
                  <a:lnTo>
                    <a:pt x="48" y="125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57" name="Freeform 279"/>
            <p:cNvSpPr>
              <a:spLocks/>
            </p:cNvSpPr>
            <p:nvPr/>
          </p:nvSpPr>
          <p:spPr bwMode="auto">
            <a:xfrm>
              <a:off x="5156200" y="5286376"/>
              <a:ext cx="49212" cy="285750"/>
            </a:xfrm>
            <a:custGeom>
              <a:avLst/>
              <a:gdLst>
                <a:gd name="T0" fmla="*/ 0 w 31"/>
                <a:gd name="T1" fmla="*/ 180 h 180"/>
                <a:gd name="T2" fmla="*/ 0 w 31"/>
                <a:gd name="T3" fmla="*/ 0 h 180"/>
                <a:gd name="T4" fmla="*/ 31 w 31"/>
                <a:gd name="T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80">
                  <a:moveTo>
                    <a:pt x="0" y="180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58" name="Rectangle 280"/>
            <p:cNvSpPr>
              <a:spLocks noChangeArrowheads="1"/>
            </p:cNvSpPr>
            <p:nvPr/>
          </p:nvSpPr>
          <p:spPr bwMode="auto">
            <a:xfrm>
              <a:off x="5832475" y="5795337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Eukaryotes/Poxviruses</a:t>
              </a:r>
            </a:p>
          </p:txBody>
        </p:sp>
        <p:sp>
          <p:nvSpPr>
            <p:cNvPr id="10459" name="Freeform 281"/>
            <p:cNvSpPr>
              <a:spLocks/>
            </p:cNvSpPr>
            <p:nvPr/>
          </p:nvSpPr>
          <p:spPr bwMode="auto">
            <a:xfrm>
              <a:off x="5253038" y="5753101"/>
              <a:ext cx="576262" cy="217488"/>
            </a:xfrm>
            <a:custGeom>
              <a:avLst/>
              <a:gdLst>
                <a:gd name="T0" fmla="*/ 0 w 363"/>
                <a:gd name="T1" fmla="*/ 70 h 137"/>
                <a:gd name="T2" fmla="*/ 0 w 363"/>
                <a:gd name="T3" fmla="*/ 68 h 137"/>
                <a:gd name="T4" fmla="*/ 363 w 363"/>
                <a:gd name="T5" fmla="*/ 0 h 137"/>
                <a:gd name="T6" fmla="*/ 363 w 363"/>
                <a:gd name="T7" fmla="*/ 137 h 137"/>
                <a:gd name="T8" fmla="*/ 0 w 363"/>
                <a:gd name="T9" fmla="*/ 7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37">
                  <a:moveTo>
                    <a:pt x="0" y="70"/>
                  </a:moveTo>
                  <a:lnTo>
                    <a:pt x="0" y="68"/>
                  </a:lnTo>
                  <a:lnTo>
                    <a:pt x="363" y="0"/>
                  </a:lnTo>
                  <a:lnTo>
                    <a:pt x="363" y="137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60" name="Line 282"/>
            <p:cNvSpPr>
              <a:spLocks noChangeShapeType="1"/>
            </p:cNvSpPr>
            <p:nvPr/>
          </p:nvSpPr>
          <p:spPr bwMode="auto">
            <a:xfrm>
              <a:off x="5159375" y="5862638"/>
              <a:ext cx="92075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61" name="Line 283"/>
            <p:cNvSpPr>
              <a:spLocks noChangeShapeType="1"/>
            </p:cNvSpPr>
            <p:nvPr/>
          </p:nvSpPr>
          <p:spPr bwMode="auto">
            <a:xfrm>
              <a:off x="5156200" y="5576888"/>
              <a:ext cx="0" cy="28575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62" name="Freeform 284"/>
            <p:cNvSpPr>
              <a:spLocks/>
            </p:cNvSpPr>
            <p:nvPr/>
          </p:nvSpPr>
          <p:spPr bwMode="auto">
            <a:xfrm>
              <a:off x="5105400" y="5195888"/>
              <a:ext cx="50800" cy="377825"/>
            </a:xfrm>
            <a:custGeom>
              <a:avLst/>
              <a:gdLst>
                <a:gd name="T0" fmla="*/ 0 w 32"/>
                <a:gd name="T1" fmla="*/ 0 h 238"/>
                <a:gd name="T2" fmla="*/ 0 w 32"/>
                <a:gd name="T3" fmla="*/ 238 h 238"/>
                <a:gd name="T4" fmla="*/ 32 w 3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38">
                  <a:moveTo>
                    <a:pt x="0" y="0"/>
                  </a:moveTo>
                  <a:lnTo>
                    <a:pt x="0" y="238"/>
                  </a:lnTo>
                  <a:lnTo>
                    <a:pt x="32" y="238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63" name="Freeform 285"/>
            <p:cNvSpPr>
              <a:spLocks/>
            </p:cNvSpPr>
            <p:nvPr/>
          </p:nvSpPr>
          <p:spPr bwMode="auto">
            <a:xfrm>
              <a:off x="5051425" y="4791076"/>
              <a:ext cx="53975" cy="401638"/>
            </a:xfrm>
            <a:custGeom>
              <a:avLst/>
              <a:gdLst>
                <a:gd name="T0" fmla="*/ 0 w 34"/>
                <a:gd name="T1" fmla="*/ 0 h 253"/>
                <a:gd name="T2" fmla="*/ 0 w 34"/>
                <a:gd name="T3" fmla="*/ 253 h 253"/>
                <a:gd name="T4" fmla="*/ 34 w 34"/>
                <a:gd name="T5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253">
                  <a:moveTo>
                    <a:pt x="0" y="0"/>
                  </a:moveTo>
                  <a:lnTo>
                    <a:pt x="0" y="253"/>
                  </a:lnTo>
                  <a:lnTo>
                    <a:pt x="34" y="253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64" name="Freeform 286"/>
            <p:cNvSpPr>
              <a:spLocks/>
            </p:cNvSpPr>
            <p:nvPr/>
          </p:nvSpPr>
          <p:spPr bwMode="auto">
            <a:xfrm>
              <a:off x="5005388" y="3916363"/>
              <a:ext cx="46037" cy="871538"/>
            </a:xfrm>
            <a:custGeom>
              <a:avLst/>
              <a:gdLst>
                <a:gd name="T0" fmla="*/ 0 w 29"/>
                <a:gd name="T1" fmla="*/ 0 h 549"/>
                <a:gd name="T2" fmla="*/ 0 w 29"/>
                <a:gd name="T3" fmla="*/ 549 h 549"/>
                <a:gd name="T4" fmla="*/ 29 w 29"/>
                <a:gd name="T5" fmla="*/ 54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549">
                  <a:moveTo>
                    <a:pt x="0" y="0"/>
                  </a:moveTo>
                  <a:lnTo>
                    <a:pt x="0" y="549"/>
                  </a:lnTo>
                  <a:lnTo>
                    <a:pt x="29" y="549"/>
                  </a:lnTo>
                </a:path>
              </a:pathLst>
            </a:custGeom>
            <a:noFill/>
            <a:ln w="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65" name="Rectangle 287"/>
            <p:cNvSpPr>
              <a:spLocks noChangeArrowheads="1"/>
            </p:cNvSpPr>
            <p:nvPr/>
          </p:nvSpPr>
          <p:spPr bwMode="auto">
            <a:xfrm>
              <a:off x="5273675" y="49228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6" name="Rectangle 288"/>
            <p:cNvSpPr>
              <a:spLocks noChangeArrowheads="1"/>
            </p:cNvSpPr>
            <p:nvPr/>
          </p:nvSpPr>
          <p:spPr bwMode="auto">
            <a:xfrm>
              <a:off x="5336381" y="515382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7" name="Rectangle 289"/>
            <p:cNvSpPr>
              <a:spLocks noChangeArrowheads="1"/>
            </p:cNvSpPr>
            <p:nvPr/>
          </p:nvSpPr>
          <p:spPr bwMode="auto">
            <a:xfrm>
              <a:off x="5097463" y="49855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8" name="Rectangle 290"/>
            <p:cNvSpPr>
              <a:spLocks noChangeArrowheads="1"/>
            </p:cNvSpPr>
            <p:nvPr/>
          </p:nvSpPr>
          <p:spPr bwMode="auto">
            <a:xfrm>
              <a:off x="5309394" y="562530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9" name="Rectangle 291"/>
            <p:cNvSpPr>
              <a:spLocks noChangeArrowheads="1"/>
            </p:cNvSpPr>
            <p:nvPr/>
          </p:nvSpPr>
          <p:spPr bwMode="auto">
            <a:xfrm>
              <a:off x="5406231" y="530701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700" dirty="0" smtClean="0">
                  <a:solidFill>
                    <a:srgbClr val="000000"/>
                  </a:solidFill>
                  <a:latin typeface="MS Sans Serif"/>
                  <a:cs typeface="Arial" pitchFamily="34" charset="0"/>
                </a:rPr>
                <a:t>0.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67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0" name="Rectangle 292"/>
            <p:cNvSpPr>
              <a:spLocks noChangeArrowheads="1"/>
            </p:cNvSpPr>
            <p:nvPr/>
          </p:nvSpPr>
          <p:spPr bwMode="auto">
            <a:xfrm>
              <a:off x="5291137" y="5468938"/>
              <a:ext cx="173933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1" name="Rectangle 293"/>
            <p:cNvSpPr>
              <a:spLocks noChangeArrowheads="1"/>
            </p:cNvSpPr>
            <p:nvPr/>
          </p:nvSpPr>
          <p:spPr bwMode="auto">
            <a:xfrm>
              <a:off x="5119688" y="51943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2" name="Rectangle 294"/>
            <p:cNvSpPr>
              <a:spLocks noChangeArrowheads="1"/>
            </p:cNvSpPr>
            <p:nvPr/>
          </p:nvSpPr>
          <p:spPr bwMode="auto">
            <a:xfrm>
              <a:off x="5081588" y="58745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3" name="Rectangle 295"/>
            <p:cNvSpPr>
              <a:spLocks noChangeArrowheads="1"/>
            </p:cNvSpPr>
            <p:nvPr/>
          </p:nvSpPr>
          <p:spPr bwMode="auto">
            <a:xfrm>
              <a:off x="4970462" y="55824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0.65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4" name="Rectangle 296"/>
            <p:cNvSpPr>
              <a:spLocks noChangeArrowheads="1"/>
            </p:cNvSpPr>
            <p:nvPr/>
          </p:nvSpPr>
          <p:spPr bwMode="auto">
            <a:xfrm>
              <a:off x="5173663" y="46355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5" name="Rectangle 297"/>
            <p:cNvSpPr>
              <a:spLocks noChangeArrowheads="1"/>
            </p:cNvSpPr>
            <p:nvPr/>
          </p:nvSpPr>
          <p:spPr bwMode="auto">
            <a:xfrm>
              <a:off x="5174456" y="475853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6" name="Rectangle 298"/>
            <p:cNvSpPr>
              <a:spLocks noChangeArrowheads="1"/>
            </p:cNvSpPr>
            <p:nvPr/>
          </p:nvSpPr>
          <p:spPr bwMode="auto">
            <a:xfrm>
              <a:off x="4919663" y="519985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7" name="Rectangle 299"/>
            <p:cNvSpPr>
              <a:spLocks noChangeArrowheads="1"/>
            </p:cNvSpPr>
            <p:nvPr/>
          </p:nvSpPr>
          <p:spPr bwMode="auto">
            <a:xfrm>
              <a:off x="5841217" y="154384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8" name="Rectangle 300"/>
            <p:cNvSpPr>
              <a:spLocks noChangeArrowheads="1"/>
            </p:cNvSpPr>
            <p:nvPr/>
          </p:nvSpPr>
          <p:spPr bwMode="auto">
            <a:xfrm>
              <a:off x="5425292" y="16422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9" name="Rectangle 301"/>
            <p:cNvSpPr>
              <a:spLocks noChangeArrowheads="1"/>
            </p:cNvSpPr>
            <p:nvPr/>
          </p:nvSpPr>
          <p:spPr bwMode="auto">
            <a:xfrm>
              <a:off x="5299879" y="17565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0" name="Rectangle 302"/>
            <p:cNvSpPr>
              <a:spLocks noChangeArrowheads="1"/>
            </p:cNvSpPr>
            <p:nvPr/>
          </p:nvSpPr>
          <p:spPr bwMode="auto">
            <a:xfrm>
              <a:off x="5543561" y="21082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1" name="Rectangle 303"/>
            <p:cNvSpPr>
              <a:spLocks noChangeArrowheads="1"/>
            </p:cNvSpPr>
            <p:nvPr/>
          </p:nvSpPr>
          <p:spPr bwMode="auto">
            <a:xfrm>
              <a:off x="5245904" y="191055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2" name="Rectangle 304"/>
            <p:cNvSpPr>
              <a:spLocks noChangeArrowheads="1"/>
            </p:cNvSpPr>
            <p:nvPr/>
          </p:nvSpPr>
          <p:spPr bwMode="auto">
            <a:xfrm>
              <a:off x="5220504" y="20867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3" name="Rectangle 305"/>
            <p:cNvSpPr>
              <a:spLocks noChangeArrowheads="1"/>
            </p:cNvSpPr>
            <p:nvPr/>
          </p:nvSpPr>
          <p:spPr bwMode="auto">
            <a:xfrm>
              <a:off x="5095092" y="223758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4" name="Rectangle 306"/>
            <p:cNvSpPr>
              <a:spLocks noChangeArrowheads="1"/>
            </p:cNvSpPr>
            <p:nvPr/>
          </p:nvSpPr>
          <p:spPr bwMode="auto">
            <a:xfrm>
              <a:off x="5018892" y="238045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5" name="Rectangle 307"/>
            <p:cNvSpPr>
              <a:spLocks noChangeArrowheads="1"/>
            </p:cNvSpPr>
            <p:nvPr/>
          </p:nvSpPr>
          <p:spPr bwMode="auto">
            <a:xfrm>
              <a:off x="4923642" y="251539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6" name="Rectangle 308"/>
            <p:cNvSpPr>
              <a:spLocks noChangeArrowheads="1"/>
            </p:cNvSpPr>
            <p:nvPr/>
          </p:nvSpPr>
          <p:spPr bwMode="auto">
            <a:xfrm>
              <a:off x="6040438" y="34432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7" name="Rectangle 309"/>
            <p:cNvSpPr>
              <a:spLocks noChangeArrowheads="1"/>
            </p:cNvSpPr>
            <p:nvPr/>
          </p:nvSpPr>
          <p:spPr bwMode="auto">
            <a:xfrm>
              <a:off x="5199072" y="35091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8" name="Rectangle 310"/>
            <p:cNvSpPr>
              <a:spLocks noChangeArrowheads="1"/>
            </p:cNvSpPr>
            <p:nvPr/>
          </p:nvSpPr>
          <p:spPr bwMode="auto">
            <a:xfrm>
              <a:off x="5277644" y="371316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9" name="Rectangle 311"/>
            <p:cNvSpPr>
              <a:spLocks noChangeArrowheads="1"/>
            </p:cNvSpPr>
            <p:nvPr/>
          </p:nvSpPr>
          <p:spPr bwMode="auto">
            <a:xfrm>
              <a:off x="4993481" y="370919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0" name="Rectangle 312"/>
            <p:cNvSpPr>
              <a:spLocks noChangeArrowheads="1"/>
            </p:cNvSpPr>
            <p:nvPr/>
          </p:nvSpPr>
          <p:spPr bwMode="auto">
            <a:xfrm>
              <a:off x="6645282" y="28487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1" name="Rectangle 313"/>
            <p:cNvSpPr>
              <a:spLocks noChangeArrowheads="1"/>
            </p:cNvSpPr>
            <p:nvPr/>
          </p:nvSpPr>
          <p:spPr bwMode="auto">
            <a:xfrm>
              <a:off x="6440497" y="321707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2" name="Rectangle 314"/>
            <p:cNvSpPr>
              <a:spLocks noChangeArrowheads="1"/>
            </p:cNvSpPr>
            <p:nvPr/>
          </p:nvSpPr>
          <p:spPr bwMode="auto">
            <a:xfrm>
              <a:off x="6280157" y="297894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3" name="Rectangle 315"/>
            <p:cNvSpPr>
              <a:spLocks noChangeArrowheads="1"/>
            </p:cNvSpPr>
            <p:nvPr/>
          </p:nvSpPr>
          <p:spPr bwMode="auto">
            <a:xfrm>
              <a:off x="5143510" y="314245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5" name="Rectangle 317"/>
            <p:cNvSpPr>
              <a:spLocks noChangeArrowheads="1"/>
            </p:cNvSpPr>
            <p:nvPr/>
          </p:nvSpPr>
          <p:spPr bwMode="auto">
            <a:xfrm>
              <a:off x="4872831" y="479504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6" name="Rectangle 318"/>
            <p:cNvSpPr>
              <a:spLocks noChangeArrowheads="1"/>
            </p:cNvSpPr>
            <p:nvPr/>
          </p:nvSpPr>
          <p:spPr bwMode="auto">
            <a:xfrm>
              <a:off x="5109369" y="39068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8" name="Rectangle 320"/>
            <p:cNvSpPr>
              <a:spLocks noChangeArrowheads="1"/>
            </p:cNvSpPr>
            <p:nvPr/>
          </p:nvSpPr>
          <p:spPr bwMode="auto">
            <a:xfrm>
              <a:off x="5492750" y="42418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9" name="Rectangle 321"/>
            <p:cNvSpPr>
              <a:spLocks noChangeArrowheads="1"/>
            </p:cNvSpPr>
            <p:nvPr/>
          </p:nvSpPr>
          <p:spPr bwMode="auto">
            <a:xfrm>
              <a:off x="5004594" y="406876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0" name="Rectangle 322"/>
            <p:cNvSpPr>
              <a:spLocks noChangeArrowheads="1"/>
            </p:cNvSpPr>
            <p:nvPr/>
          </p:nvSpPr>
          <p:spPr bwMode="auto">
            <a:xfrm>
              <a:off x="5346700" y="454183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1" name="Rectangle 323"/>
            <p:cNvSpPr>
              <a:spLocks noChangeArrowheads="1"/>
            </p:cNvSpPr>
            <p:nvPr/>
          </p:nvSpPr>
          <p:spPr bwMode="auto">
            <a:xfrm>
              <a:off x="5009356" y="428942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2" name="Line 324"/>
            <p:cNvSpPr>
              <a:spLocks noChangeShapeType="1"/>
            </p:cNvSpPr>
            <p:nvPr/>
          </p:nvSpPr>
          <p:spPr bwMode="auto">
            <a:xfrm>
              <a:off x="5227638" y="6154738"/>
              <a:ext cx="153987" cy="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503" name="Line 325"/>
            <p:cNvSpPr>
              <a:spLocks noChangeShapeType="1"/>
            </p:cNvSpPr>
            <p:nvPr/>
          </p:nvSpPr>
          <p:spPr bwMode="auto">
            <a:xfrm>
              <a:off x="5227638" y="6132513"/>
              <a:ext cx="0" cy="4445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504" name="Line 326"/>
            <p:cNvSpPr>
              <a:spLocks noChangeShapeType="1"/>
            </p:cNvSpPr>
            <p:nvPr/>
          </p:nvSpPr>
          <p:spPr bwMode="auto">
            <a:xfrm>
              <a:off x="5381625" y="6132513"/>
              <a:ext cx="0" cy="44450"/>
            </a:xfrm>
            <a:prstGeom prst="line">
              <a:avLst/>
            </a:prstGeom>
            <a:noFill/>
            <a:ln w="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505" name="Rectangle 327"/>
            <p:cNvSpPr>
              <a:spLocks noChangeArrowheads="1"/>
            </p:cNvSpPr>
            <p:nvPr/>
          </p:nvSpPr>
          <p:spPr bwMode="auto">
            <a:xfrm>
              <a:off x="5267325" y="6172201"/>
              <a:ext cx="12503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0.1</a:t>
              </a:r>
              <a:endPara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0" name="TextBox 329"/>
          <p:cNvSpPr txBox="1"/>
          <p:nvPr/>
        </p:nvSpPr>
        <p:spPr>
          <a:xfrm>
            <a:off x="788412" y="527247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31" name="TextBox 330"/>
          <p:cNvSpPr txBox="1"/>
          <p:nvPr/>
        </p:nvSpPr>
        <p:spPr>
          <a:xfrm>
            <a:off x="5587812" y="527247"/>
            <a:ext cx="310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312" name="Group 311"/>
          <p:cNvGrpSpPr/>
          <p:nvPr/>
        </p:nvGrpSpPr>
        <p:grpSpPr>
          <a:xfrm>
            <a:off x="368968" y="1999278"/>
            <a:ext cx="618273" cy="354413"/>
            <a:chOff x="-17941" y="1678441"/>
            <a:chExt cx="1061328" cy="354413"/>
          </a:xfrm>
        </p:grpSpPr>
        <p:sp>
          <p:nvSpPr>
            <p:cNvPr id="313" name="Rectangle 312"/>
            <p:cNvSpPr>
              <a:spLocks noChangeArrowheads="1"/>
            </p:cNvSpPr>
            <p:nvPr/>
          </p:nvSpPr>
          <p:spPr bwMode="auto">
            <a:xfrm>
              <a:off x="-17941" y="1678441"/>
              <a:ext cx="4089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</a:t>
              </a:r>
            </a:p>
          </p:txBody>
        </p:sp>
        <p:cxnSp>
          <p:nvCxnSpPr>
            <p:cNvPr id="314" name="Straight Connector 313"/>
            <p:cNvCxnSpPr/>
            <p:nvPr/>
          </p:nvCxnSpPr>
          <p:spPr>
            <a:xfrm>
              <a:off x="656740" y="1909015"/>
              <a:ext cx="386647" cy="123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Group 314"/>
          <p:cNvGrpSpPr/>
          <p:nvPr/>
        </p:nvGrpSpPr>
        <p:grpSpPr>
          <a:xfrm>
            <a:off x="304800" y="4366954"/>
            <a:ext cx="484771" cy="341470"/>
            <a:chOff x="634040" y="2032855"/>
            <a:chExt cx="409347" cy="478137"/>
          </a:xfrm>
        </p:grpSpPr>
        <p:sp>
          <p:nvSpPr>
            <p:cNvPr id="316" name="Rectangle 315"/>
            <p:cNvSpPr>
              <a:spLocks noChangeArrowheads="1"/>
            </p:cNvSpPr>
            <p:nvPr/>
          </p:nvSpPr>
          <p:spPr bwMode="auto">
            <a:xfrm>
              <a:off x="634040" y="2166226"/>
              <a:ext cx="136714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</a:t>
              </a:r>
            </a:p>
          </p:txBody>
        </p:sp>
        <p:cxnSp>
          <p:nvCxnSpPr>
            <p:cNvPr id="317" name="Straight Connector 316"/>
            <p:cNvCxnSpPr>
              <a:stCxn id="316" idx="3"/>
            </p:cNvCxnSpPr>
            <p:nvPr/>
          </p:nvCxnSpPr>
          <p:spPr>
            <a:xfrm flipV="1">
              <a:off x="770754" y="2032855"/>
              <a:ext cx="272633" cy="305755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8" name="Group 317"/>
          <p:cNvGrpSpPr/>
          <p:nvPr/>
        </p:nvGrpSpPr>
        <p:grpSpPr>
          <a:xfrm>
            <a:off x="4796589" y="1582184"/>
            <a:ext cx="826820" cy="354413"/>
            <a:chOff x="-375933" y="1678441"/>
            <a:chExt cx="1419320" cy="354413"/>
          </a:xfrm>
        </p:grpSpPr>
        <p:sp>
          <p:nvSpPr>
            <p:cNvPr id="319" name="Rectangle 318"/>
            <p:cNvSpPr>
              <a:spLocks noChangeArrowheads="1"/>
            </p:cNvSpPr>
            <p:nvPr/>
          </p:nvSpPr>
          <p:spPr bwMode="auto">
            <a:xfrm>
              <a:off x="-375933" y="1678441"/>
              <a:ext cx="12691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lake1</a:t>
              </a:r>
            </a:p>
          </p:txBody>
        </p:sp>
        <p:cxnSp>
          <p:nvCxnSpPr>
            <p:cNvPr id="320" name="Straight Connector 319"/>
            <p:cNvCxnSpPr/>
            <p:nvPr/>
          </p:nvCxnSpPr>
          <p:spPr>
            <a:xfrm>
              <a:off x="560356" y="1884952"/>
              <a:ext cx="483031" cy="147902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1" name="Group 320"/>
          <p:cNvGrpSpPr/>
          <p:nvPr/>
        </p:nvGrpSpPr>
        <p:grpSpPr>
          <a:xfrm>
            <a:off x="4876799" y="3130710"/>
            <a:ext cx="524877" cy="246221"/>
            <a:chOff x="600174" y="1739435"/>
            <a:chExt cx="443213" cy="344766"/>
          </a:xfrm>
        </p:grpSpPr>
        <p:sp>
          <p:nvSpPr>
            <p:cNvPr id="322" name="Rectangle 321"/>
            <p:cNvSpPr>
              <a:spLocks noChangeArrowheads="1"/>
            </p:cNvSpPr>
            <p:nvPr/>
          </p:nvSpPr>
          <p:spPr bwMode="auto">
            <a:xfrm>
              <a:off x="600174" y="1739435"/>
              <a:ext cx="136714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</a:t>
              </a:r>
            </a:p>
          </p:txBody>
        </p:sp>
        <p:cxnSp>
          <p:nvCxnSpPr>
            <p:cNvPr id="323" name="Straight Connector 322"/>
            <p:cNvCxnSpPr>
              <a:stCxn id="322" idx="3"/>
            </p:cNvCxnSpPr>
            <p:nvPr/>
          </p:nvCxnSpPr>
          <p:spPr>
            <a:xfrm>
              <a:off x="736888" y="1911819"/>
              <a:ext cx="306499" cy="121036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6" name="Group 325"/>
          <p:cNvGrpSpPr/>
          <p:nvPr/>
        </p:nvGrpSpPr>
        <p:grpSpPr>
          <a:xfrm>
            <a:off x="4628146" y="1909011"/>
            <a:ext cx="818799" cy="316344"/>
            <a:chOff x="-17941" y="1678441"/>
            <a:chExt cx="1061328" cy="354413"/>
          </a:xfrm>
        </p:grpSpPr>
        <p:sp>
          <p:nvSpPr>
            <p:cNvPr id="327" name="Rectangle 326"/>
            <p:cNvSpPr>
              <a:spLocks noChangeArrowheads="1"/>
            </p:cNvSpPr>
            <p:nvPr/>
          </p:nvSpPr>
          <p:spPr bwMode="auto">
            <a:xfrm>
              <a:off x="-17941" y="1678441"/>
              <a:ext cx="91114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lake2</a:t>
              </a:r>
            </a:p>
          </p:txBody>
        </p:sp>
        <p:cxnSp>
          <p:nvCxnSpPr>
            <p:cNvPr id="328" name="Straight Connector 327"/>
            <p:cNvCxnSpPr/>
            <p:nvPr/>
          </p:nvCxnSpPr>
          <p:spPr>
            <a:xfrm>
              <a:off x="656740" y="1909015"/>
              <a:ext cx="386647" cy="12383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2" name="TextBox 331"/>
          <p:cNvSpPr txBox="1"/>
          <p:nvPr/>
        </p:nvSpPr>
        <p:spPr>
          <a:xfrm>
            <a:off x="521370" y="6473752"/>
            <a:ext cx="3609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</a:t>
            </a:r>
            <a:r>
              <a:rPr lang="en-US" sz="1600" dirty="0" err="1" smtClean="0"/>
              <a:t>lake,Q</a:t>
            </a:r>
            <a:r>
              <a:rPr lang="en-US" sz="1600" dirty="0" smtClean="0"/>
              <a:t>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  <p:sp>
        <p:nvSpPr>
          <p:cNvPr id="333" name="TextBox 332"/>
          <p:cNvSpPr txBox="1"/>
          <p:nvPr/>
        </p:nvSpPr>
        <p:spPr>
          <a:xfrm>
            <a:off x="5382126" y="6227531"/>
            <a:ext cx="360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(lake1,Q),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Constraint </a:t>
            </a:r>
            <a:r>
              <a:rPr lang="en-US" sz="1600" dirty="0" smtClean="0"/>
              <a:t>1: </a:t>
            </a:r>
            <a:r>
              <a:rPr lang="en-US" sz="1600" dirty="0"/>
              <a:t>(</a:t>
            </a:r>
            <a:r>
              <a:rPr lang="en-US" sz="1600" dirty="0" smtClean="0"/>
              <a:t>lake2,Q</a:t>
            </a:r>
            <a:r>
              <a:rPr lang="en-US" sz="1600" dirty="0"/>
              <a:t>), 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708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92" name="Group 6291"/>
          <p:cNvGrpSpPr/>
          <p:nvPr/>
        </p:nvGrpSpPr>
        <p:grpSpPr>
          <a:xfrm>
            <a:off x="2073985" y="1334540"/>
            <a:ext cx="3040026" cy="4952545"/>
            <a:chOff x="862806" y="973592"/>
            <a:chExt cx="3040026" cy="4952545"/>
          </a:xfrm>
        </p:grpSpPr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825625" y="973592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OLPV1 322510542</a:t>
              </a:r>
            </a:p>
          </p:txBody>
        </p:sp>
        <p:sp>
          <p:nvSpPr>
            <p:cNvPr id="117" name="Freeform 8"/>
            <p:cNvSpPr>
              <a:spLocks/>
            </p:cNvSpPr>
            <p:nvPr/>
          </p:nvSpPr>
          <p:spPr bwMode="auto">
            <a:xfrm>
              <a:off x="1811338" y="1038225"/>
              <a:ext cx="11113" cy="63500"/>
            </a:xfrm>
            <a:custGeom>
              <a:avLst/>
              <a:gdLst>
                <a:gd name="T0" fmla="*/ 0 w 7"/>
                <a:gd name="T1" fmla="*/ 40 h 40"/>
                <a:gd name="T2" fmla="*/ 0 w 7"/>
                <a:gd name="T3" fmla="*/ 0 h 40"/>
                <a:gd name="T4" fmla="*/ 7 w 7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0">
                  <a:moveTo>
                    <a:pt x="0" y="40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8" name="Rectangle 9"/>
            <p:cNvSpPr>
              <a:spLocks noChangeArrowheads="1"/>
            </p:cNvSpPr>
            <p:nvPr/>
          </p:nvSpPr>
          <p:spPr bwMode="auto">
            <a:xfrm>
              <a:off x="1843088" y="1105354"/>
              <a:ext cx="10130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OLPV2 322510960</a:t>
              </a:r>
            </a:p>
          </p:txBody>
        </p:sp>
        <p:sp>
          <p:nvSpPr>
            <p:cNvPr id="119" name="Freeform 10"/>
            <p:cNvSpPr>
              <a:spLocks/>
            </p:cNvSpPr>
            <p:nvPr/>
          </p:nvSpPr>
          <p:spPr bwMode="auto">
            <a:xfrm>
              <a:off x="1811338" y="1108075"/>
              <a:ext cx="28575" cy="63500"/>
            </a:xfrm>
            <a:custGeom>
              <a:avLst/>
              <a:gdLst>
                <a:gd name="T0" fmla="*/ 0 w 18"/>
                <a:gd name="T1" fmla="*/ 0 h 40"/>
                <a:gd name="T2" fmla="*/ 0 w 18"/>
                <a:gd name="T3" fmla="*/ 40 h 40"/>
                <a:gd name="T4" fmla="*/ 18 w 18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0">
                  <a:moveTo>
                    <a:pt x="0" y="0"/>
                  </a:moveTo>
                  <a:lnTo>
                    <a:pt x="0" y="40"/>
                  </a:lnTo>
                  <a:lnTo>
                    <a:pt x="18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1714501" y="1104900"/>
              <a:ext cx="96838" cy="96837"/>
            </a:xfrm>
            <a:custGeom>
              <a:avLst/>
              <a:gdLst>
                <a:gd name="T0" fmla="*/ 0 w 54"/>
                <a:gd name="T1" fmla="*/ 61 h 61"/>
                <a:gd name="T2" fmla="*/ 0 w 54"/>
                <a:gd name="T3" fmla="*/ 0 h 61"/>
                <a:gd name="T4" fmla="*/ 54 w 54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61">
                  <a:moveTo>
                    <a:pt x="0" y="61"/>
                  </a:moveTo>
                  <a:lnTo>
                    <a:pt x="0" y="0"/>
                  </a:lnTo>
                  <a:lnTo>
                    <a:pt x="54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" name="Rectangle 12"/>
            <p:cNvSpPr>
              <a:spLocks noChangeArrowheads="1"/>
            </p:cNvSpPr>
            <p:nvPr/>
          </p:nvSpPr>
          <p:spPr bwMode="auto">
            <a:xfrm>
              <a:off x="1773238" y="123870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env143765682</a:t>
              </a:r>
            </a:p>
          </p:txBody>
        </p:sp>
        <p:sp>
          <p:nvSpPr>
            <p:cNvPr id="122" name="Freeform 13"/>
            <p:cNvSpPr>
              <a:spLocks/>
            </p:cNvSpPr>
            <p:nvPr/>
          </p:nvSpPr>
          <p:spPr bwMode="auto">
            <a:xfrm>
              <a:off x="1714501" y="1206500"/>
              <a:ext cx="53976" cy="96837"/>
            </a:xfrm>
            <a:custGeom>
              <a:avLst/>
              <a:gdLst>
                <a:gd name="T0" fmla="*/ 0 w 27"/>
                <a:gd name="T1" fmla="*/ 0 h 61"/>
                <a:gd name="T2" fmla="*/ 0 w 27"/>
                <a:gd name="T3" fmla="*/ 61 h 61"/>
                <a:gd name="T4" fmla="*/ 27 w 27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1">
                  <a:moveTo>
                    <a:pt x="0" y="0"/>
                  </a:moveTo>
                  <a:lnTo>
                    <a:pt x="0" y="61"/>
                  </a:lnTo>
                  <a:lnTo>
                    <a:pt x="27" y="6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" name="Rectangle 15"/>
            <p:cNvSpPr>
              <a:spLocks noChangeArrowheads="1"/>
            </p:cNvSpPr>
            <p:nvPr/>
          </p:nvSpPr>
          <p:spPr bwMode="auto">
            <a:xfrm>
              <a:off x="1987550" y="1370467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Phaglob357289600</a:t>
              </a:r>
            </a:p>
          </p:txBody>
        </p:sp>
        <p:sp>
          <p:nvSpPr>
            <p:cNvPr id="125" name="Freeform 16"/>
            <p:cNvSpPr>
              <a:spLocks/>
            </p:cNvSpPr>
            <p:nvPr/>
          </p:nvSpPr>
          <p:spPr bwMode="auto">
            <a:xfrm>
              <a:off x="1758950" y="1436688"/>
              <a:ext cx="225425" cy="63500"/>
            </a:xfrm>
            <a:custGeom>
              <a:avLst/>
              <a:gdLst>
                <a:gd name="T0" fmla="*/ 0 w 142"/>
                <a:gd name="T1" fmla="*/ 40 h 40"/>
                <a:gd name="T2" fmla="*/ 0 w 142"/>
                <a:gd name="T3" fmla="*/ 0 h 40"/>
                <a:gd name="T4" fmla="*/ 142 w 1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40">
                  <a:moveTo>
                    <a:pt x="0" y="40"/>
                  </a:moveTo>
                  <a:lnTo>
                    <a:pt x="0" y="0"/>
                  </a:lnTo>
                  <a:lnTo>
                    <a:pt x="14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6" name="Rectangle 17"/>
            <p:cNvSpPr>
              <a:spLocks noChangeArrowheads="1"/>
            </p:cNvSpPr>
            <p:nvPr/>
          </p:nvSpPr>
          <p:spPr bwMode="auto">
            <a:xfrm>
              <a:off x="1793875" y="1503817"/>
              <a:ext cx="10323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Phaglob357289601</a:t>
              </a:r>
            </a:p>
          </p:txBody>
        </p:sp>
        <p:sp>
          <p:nvSpPr>
            <p:cNvPr id="127" name="Freeform 18"/>
            <p:cNvSpPr>
              <a:spLocks/>
            </p:cNvSpPr>
            <p:nvPr/>
          </p:nvSpPr>
          <p:spPr bwMode="auto">
            <a:xfrm>
              <a:off x="1758950" y="1504950"/>
              <a:ext cx="31750" cy="63500"/>
            </a:xfrm>
            <a:custGeom>
              <a:avLst/>
              <a:gdLst>
                <a:gd name="T0" fmla="*/ 0 w 20"/>
                <a:gd name="T1" fmla="*/ 0 h 40"/>
                <a:gd name="T2" fmla="*/ 0 w 20"/>
                <a:gd name="T3" fmla="*/ 40 h 40"/>
                <a:gd name="T4" fmla="*/ 20 w 20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0">
                  <a:moveTo>
                    <a:pt x="0" y="0"/>
                  </a:moveTo>
                  <a:lnTo>
                    <a:pt x="0" y="40"/>
                  </a:lnTo>
                  <a:lnTo>
                    <a:pt x="20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44" name="Freeform 19"/>
            <p:cNvSpPr>
              <a:spLocks/>
            </p:cNvSpPr>
            <p:nvPr/>
          </p:nvSpPr>
          <p:spPr bwMode="auto">
            <a:xfrm>
              <a:off x="1715293" y="1185863"/>
              <a:ext cx="45719" cy="315912"/>
            </a:xfrm>
            <a:custGeom>
              <a:avLst/>
              <a:gdLst>
                <a:gd name="T0" fmla="*/ 0 w 29"/>
                <a:gd name="T1" fmla="*/ 0 h 92"/>
                <a:gd name="T2" fmla="*/ 0 w 29"/>
                <a:gd name="T3" fmla="*/ 92 h 92"/>
                <a:gd name="T4" fmla="*/ 29 w 29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92">
                  <a:moveTo>
                    <a:pt x="0" y="0"/>
                  </a:moveTo>
                  <a:lnTo>
                    <a:pt x="0" y="92"/>
                  </a:lnTo>
                  <a:lnTo>
                    <a:pt x="29" y="92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45" name="Freeform 20"/>
            <p:cNvSpPr>
              <a:spLocks/>
            </p:cNvSpPr>
            <p:nvPr/>
          </p:nvSpPr>
          <p:spPr bwMode="auto">
            <a:xfrm>
              <a:off x="1562100" y="1352550"/>
              <a:ext cx="150813" cy="171450"/>
            </a:xfrm>
            <a:custGeom>
              <a:avLst/>
              <a:gdLst>
                <a:gd name="T0" fmla="*/ 0 w 95"/>
                <a:gd name="T1" fmla="*/ 108 h 108"/>
                <a:gd name="T2" fmla="*/ 0 w 95"/>
                <a:gd name="T3" fmla="*/ 0 h 108"/>
                <a:gd name="T4" fmla="*/ 95 w 95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08">
                  <a:moveTo>
                    <a:pt x="0" y="108"/>
                  </a:moveTo>
                  <a:lnTo>
                    <a:pt x="0" y="0"/>
                  </a:lnTo>
                  <a:lnTo>
                    <a:pt x="95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48" name="Rectangle 21"/>
            <p:cNvSpPr>
              <a:spLocks noChangeArrowheads="1"/>
            </p:cNvSpPr>
            <p:nvPr/>
          </p:nvSpPr>
          <p:spPr bwMode="auto">
            <a:xfrm>
              <a:off x="1728788" y="163557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env144082724</a:t>
              </a:r>
            </a:p>
          </p:txBody>
        </p:sp>
        <p:sp>
          <p:nvSpPr>
            <p:cNvPr id="6149" name="Freeform 22"/>
            <p:cNvSpPr>
              <a:spLocks/>
            </p:cNvSpPr>
            <p:nvPr/>
          </p:nvSpPr>
          <p:spPr bwMode="auto">
            <a:xfrm>
              <a:off x="1562100" y="1530350"/>
              <a:ext cx="163513" cy="169862"/>
            </a:xfrm>
            <a:custGeom>
              <a:avLst/>
              <a:gdLst>
                <a:gd name="T0" fmla="*/ 0 w 103"/>
                <a:gd name="T1" fmla="*/ 0 h 107"/>
                <a:gd name="T2" fmla="*/ 0 w 103"/>
                <a:gd name="T3" fmla="*/ 107 h 107"/>
                <a:gd name="T4" fmla="*/ 103 w 103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07">
                  <a:moveTo>
                    <a:pt x="0" y="0"/>
                  </a:moveTo>
                  <a:lnTo>
                    <a:pt x="0" y="107"/>
                  </a:lnTo>
                  <a:lnTo>
                    <a:pt x="103" y="107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50" name="Freeform 23"/>
            <p:cNvSpPr>
              <a:spLocks/>
            </p:cNvSpPr>
            <p:nvPr/>
          </p:nvSpPr>
          <p:spPr bwMode="auto">
            <a:xfrm>
              <a:off x="1524000" y="1527175"/>
              <a:ext cx="38100" cy="150812"/>
            </a:xfrm>
            <a:custGeom>
              <a:avLst/>
              <a:gdLst>
                <a:gd name="T0" fmla="*/ 0 w 24"/>
                <a:gd name="T1" fmla="*/ 95 h 95"/>
                <a:gd name="T2" fmla="*/ 0 w 24"/>
                <a:gd name="T3" fmla="*/ 0 h 95"/>
                <a:gd name="T4" fmla="*/ 24 w 24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95">
                  <a:moveTo>
                    <a:pt x="0" y="95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51" name="Rectangle 24"/>
            <p:cNvSpPr>
              <a:spLocks noChangeArrowheads="1"/>
            </p:cNvSpPr>
            <p:nvPr/>
          </p:nvSpPr>
          <p:spPr bwMode="auto">
            <a:xfrm>
              <a:off x="1670050" y="176734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env138573100</a:t>
              </a:r>
            </a:p>
          </p:txBody>
        </p:sp>
        <p:sp>
          <p:nvSpPr>
            <p:cNvPr id="6152" name="Freeform 25"/>
            <p:cNvSpPr>
              <a:spLocks/>
            </p:cNvSpPr>
            <p:nvPr/>
          </p:nvSpPr>
          <p:spPr bwMode="auto">
            <a:xfrm>
              <a:off x="1524000" y="1682750"/>
              <a:ext cx="141288" cy="150812"/>
            </a:xfrm>
            <a:custGeom>
              <a:avLst/>
              <a:gdLst>
                <a:gd name="T0" fmla="*/ 0 w 89"/>
                <a:gd name="T1" fmla="*/ 0 h 95"/>
                <a:gd name="T2" fmla="*/ 0 w 89"/>
                <a:gd name="T3" fmla="*/ 95 h 95"/>
                <a:gd name="T4" fmla="*/ 89 w 89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95">
                  <a:moveTo>
                    <a:pt x="0" y="0"/>
                  </a:moveTo>
                  <a:lnTo>
                    <a:pt x="0" y="95"/>
                  </a:lnTo>
                  <a:lnTo>
                    <a:pt x="89" y="9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53" name="Freeform 26"/>
            <p:cNvSpPr>
              <a:spLocks/>
            </p:cNvSpPr>
            <p:nvPr/>
          </p:nvSpPr>
          <p:spPr bwMode="auto">
            <a:xfrm>
              <a:off x="1490663" y="1679575"/>
              <a:ext cx="33338" cy="139700"/>
            </a:xfrm>
            <a:custGeom>
              <a:avLst/>
              <a:gdLst>
                <a:gd name="T0" fmla="*/ 0 w 21"/>
                <a:gd name="T1" fmla="*/ 88 h 88"/>
                <a:gd name="T2" fmla="*/ 0 w 21"/>
                <a:gd name="T3" fmla="*/ 0 h 88"/>
                <a:gd name="T4" fmla="*/ 21 w 21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88">
                  <a:moveTo>
                    <a:pt x="0" y="88"/>
                  </a:moveTo>
                  <a:lnTo>
                    <a:pt x="0" y="0"/>
                  </a:lnTo>
                  <a:lnTo>
                    <a:pt x="2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54" name="Rectangle 27"/>
            <p:cNvSpPr>
              <a:spLocks noChangeArrowheads="1"/>
            </p:cNvSpPr>
            <p:nvPr/>
          </p:nvSpPr>
          <p:spPr bwMode="auto">
            <a:xfrm>
              <a:off x="1765300" y="190069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env135285427</a:t>
              </a:r>
            </a:p>
          </p:txBody>
        </p:sp>
        <p:sp>
          <p:nvSpPr>
            <p:cNvPr id="6155" name="Freeform 28"/>
            <p:cNvSpPr>
              <a:spLocks/>
            </p:cNvSpPr>
            <p:nvPr/>
          </p:nvSpPr>
          <p:spPr bwMode="auto">
            <a:xfrm>
              <a:off x="1490663" y="1825625"/>
              <a:ext cx="271463" cy="139700"/>
            </a:xfrm>
            <a:custGeom>
              <a:avLst/>
              <a:gdLst>
                <a:gd name="T0" fmla="*/ 0 w 171"/>
                <a:gd name="T1" fmla="*/ 0 h 88"/>
                <a:gd name="T2" fmla="*/ 0 w 171"/>
                <a:gd name="T3" fmla="*/ 88 h 88"/>
                <a:gd name="T4" fmla="*/ 171 w 171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88">
                  <a:moveTo>
                    <a:pt x="0" y="0"/>
                  </a:moveTo>
                  <a:lnTo>
                    <a:pt x="0" y="88"/>
                  </a:lnTo>
                  <a:lnTo>
                    <a:pt x="171" y="8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56" name="Freeform 29"/>
            <p:cNvSpPr>
              <a:spLocks/>
            </p:cNvSpPr>
            <p:nvPr/>
          </p:nvSpPr>
          <p:spPr bwMode="auto">
            <a:xfrm>
              <a:off x="1439863" y="1822450"/>
              <a:ext cx="50800" cy="169862"/>
            </a:xfrm>
            <a:custGeom>
              <a:avLst/>
              <a:gdLst>
                <a:gd name="T0" fmla="*/ 0 w 32"/>
                <a:gd name="T1" fmla="*/ 107 h 107"/>
                <a:gd name="T2" fmla="*/ 0 w 32"/>
                <a:gd name="T3" fmla="*/ 0 h 107"/>
                <a:gd name="T4" fmla="*/ 32 w 32"/>
                <a:gd name="T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07">
                  <a:moveTo>
                    <a:pt x="0" y="107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57" name="Rectangle 30"/>
            <p:cNvSpPr>
              <a:spLocks noChangeArrowheads="1"/>
            </p:cNvSpPr>
            <p:nvPr/>
          </p:nvSpPr>
          <p:spPr bwMode="auto">
            <a:xfrm>
              <a:off x="1887538" y="203245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env135253476</a:t>
              </a:r>
            </a:p>
          </p:txBody>
        </p:sp>
        <p:sp>
          <p:nvSpPr>
            <p:cNvPr id="6158" name="Freeform 31"/>
            <p:cNvSpPr>
              <a:spLocks/>
            </p:cNvSpPr>
            <p:nvPr/>
          </p:nvSpPr>
          <p:spPr bwMode="auto">
            <a:xfrm>
              <a:off x="1440656" y="2098675"/>
              <a:ext cx="443707" cy="65087"/>
            </a:xfrm>
            <a:custGeom>
              <a:avLst/>
              <a:gdLst>
                <a:gd name="T0" fmla="*/ 0 w 263"/>
                <a:gd name="T1" fmla="*/ 41 h 41"/>
                <a:gd name="T2" fmla="*/ 0 w 263"/>
                <a:gd name="T3" fmla="*/ 0 h 41"/>
                <a:gd name="T4" fmla="*/ 263 w 263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3" h="41">
                  <a:moveTo>
                    <a:pt x="0" y="41"/>
                  </a:moveTo>
                  <a:lnTo>
                    <a:pt x="0" y="0"/>
                  </a:lnTo>
                  <a:lnTo>
                    <a:pt x="26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59" name="Rectangle 32"/>
            <p:cNvSpPr>
              <a:spLocks noChangeArrowheads="1"/>
            </p:cNvSpPr>
            <p:nvPr/>
          </p:nvSpPr>
          <p:spPr bwMode="auto">
            <a:xfrm>
              <a:off x="1803400" y="2168979"/>
              <a:ext cx="137858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environmental sequences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0" name="Freeform 33"/>
            <p:cNvSpPr>
              <a:spLocks/>
            </p:cNvSpPr>
            <p:nvPr/>
          </p:nvSpPr>
          <p:spPr bwMode="auto">
            <a:xfrm>
              <a:off x="1585913" y="2219325"/>
              <a:ext cx="214313" cy="33337"/>
            </a:xfrm>
            <a:custGeom>
              <a:avLst/>
              <a:gdLst>
                <a:gd name="T0" fmla="*/ 0 w 135"/>
                <a:gd name="T1" fmla="*/ 11 h 21"/>
                <a:gd name="T2" fmla="*/ 0 w 135"/>
                <a:gd name="T3" fmla="*/ 10 h 21"/>
                <a:gd name="T4" fmla="*/ 135 w 135"/>
                <a:gd name="T5" fmla="*/ 0 h 21"/>
                <a:gd name="T6" fmla="*/ 135 w 135"/>
                <a:gd name="T7" fmla="*/ 21 h 21"/>
                <a:gd name="T8" fmla="*/ 0 w 135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21">
                  <a:moveTo>
                    <a:pt x="0" y="11"/>
                  </a:moveTo>
                  <a:lnTo>
                    <a:pt x="0" y="10"/>
                  </a:lnTo>
                  <a:lnTo>
                    <a:pt x="135" y="0"/>
                  </a:lnTo>
                  <a:lnTo>
                    <a:pt x="135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63" name="Freeform 36"/>
            <p:cNvSpPr>
              <a:spLocks/>
            </p:cNvSpPr>
            <p:nvPr/>
          </p:nvSpPr>
          <p:spPr bwMode="auto">
            <a:xfrm>
              <a:off x="1439862" y="1992312"/>
              <a:ext cx="172244" cy="243681"/>
            </a:xfrm>
            <a:custGeom>
              <a:avLst/>
              <a:gdLst>
                <a:gd name="T0" fmla="*/ 0 w 17"/>
                <a:gd name="T1" fmla="*/ 0 h 107"/>
                <a:gd name="T2" fmla="*/ 0 w 17"/>
                <a:gd name="T3" fmla="*/ 107 h 107"/>
                <a:gd name="T4" fmla="*/ 17 w 17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lnTo>
                    <a:pt x="0" y="107"/>
                  </a:lnTo>
                  <a:lnTo>
                    <a:pt x="17" y="107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64" name="Freeform 37"/>
            <p:cNvSpPr>
              <a:spLocks/>
            </p:cNvSpPr>
            <p:nvPr/>
          </p:nvSpPr>
          <p:spPr bwMode="auto">
            <a:xfrm>
              <a:off x="1384300" y="1993900"/>
              <a:ext cx="55563" cy="392112"/>
            </a:xfrm>
            <a:custGeom>
              <a:avLst/>
              <a:gdLst>
                <a:gd name="T0" fmla="*/ 0 w 35"/>
                <a:gd name="T1" fmla="*/ 247 h 247"/>
                <a:gd name="T2" fmla="*/ 0 w 35"/>
                <a:gd name="T3" fmla="*/ 0 h 247"/>
                <a:gd name="T4" fmla="*/ 35 w 35"/>
                <a:gd name="T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47">
                  <a:moveTo>
                    <a:pt x="0" y="247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65" name="Rectangle 38"/>
            <p:cNvSpPr>
              <a:spLocks noChangeArrowheads="1"/>
            </p:cNvSpPr>
            <p:nvPr/>
          </p:nvSpPr>
          <p:spPr bwMode="auto">
            <a:xfrm>
              <a:off x="1682750" y="2308679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env143977723</a:t>
              </a:r>
            </a:p>
          </p:txBody>
        </p:sp>
        <p:sp>
          <p:nvSpPr>
            <p:cNvPr id="6166" name="Freeform 39"/>
            <p:cNvSpPr>
              <a:spLocks/>
            </p:cNvSpPr>
            <p:nvPr/>
          </p:nvSpPr>
          <p:spPr bwMode="auto">
            <a:xfrm>
              <a:off x="1421607" y="2373313"/>
              <a:ext cx="255587" cy="412750"/>
            </a:xfrm>
            <a:custGeom>
              <a:avLst/>
              <a:gdLst>
                <a:gd name="T0" fmla="*/ 0 w 142"/>
                <a:gd name="T1" fmla="*/ 40 h 40"/>
                <a:gd name="T2" fmla="*/ 0 w 142"/>
                <a:gd name="T3" fmla="*/ 0 h 40"/>
                <a:gd name="T4" fmla="*/ 142 w 1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40">
                  <a:moveTo>
                    <a:pt x="0" y="40"/>
                  </a:moveTo>
                  <a:lnTo>
                    <a:pt x="0" y="0"/>
                  </a:lnTo>
                  <a:lnTo>
                    <a:pt x="14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67" name="Rectangle 40"/>
            <p:cNvSpPr>
              <a:spLocks noChangeArrowheads="1"/>
            </p:cNvSpPr>
            <p:nvPr/>
          </p:nvSpPr>
          <p:spPr bwMode="auto">
            <a:xfrm>
              <a:off x="1876425" y="244044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env144202106</a:t>
              </a:r>
            </a:p>
          </p:txBody>
        </p:sp>
        <p:sp>
          <p:nvSpPr>
            <p:cNvPr id="6168" name="Freeform 41"/>
            <p:cNvSpPr>
              <a:spLocks/>
            </p:cNvSpPr>
            <p:nvPr/>
          </p:nvSpPr>
          <p:spPr bwMode="auto">
            <a:xfrm>
              <a:off x="1421607" y="2443163"/>
              <a:ext cx="449262" cy="63500"/>
            </a:xfrm>
            <a:custGeom>
              <a:avLst/>
              <a:gdLst>
                <a:gd name="T0" fmla="*/ 0 w 264"/>
                <a:gd name="T1" fmla="*/ 0 h 40"/>
                <a:gd name="T2" fmla="*/ 0 w 264"/>
                <a:gd name="T3" fmla="*/ 40 h 40"/>
                <a:gd name="T4" fmla="*/ 264 w 264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40">
                  <a:moveTo>
                    <a:pt x="0" y="0"/>
                  </a:moveTo>
                  <a:lnTo>
                    <a:pt x="0" y="40"/>
                  </a:lnTo>
                  <a:lnTo>
                    <a:pt x="264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70" name="Rectangle 43"/>
            <p:cNvSpPr>
              <a:spLocks noChangeArrowheads="1"/>
            </p:cNvSpPr>
            <p:nvPr/>
          </p:nvSpPr>
          <p:spPr bwMode="auto">
            <a:xfrm>
              <a:off x="1952625" y="2573792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env136441468</a:t>
              </a:r>
            </a:p>
          </p:txBody>
        </p:sp>
        <p:sp>
          <p:nvSpPr>
            <p:cNvPr id="6171" name="Freeform 44"/>
            <p:cNvSpPr>
              <a:spLocks/>
            </p:cNvSpPr>
            <p:nvPr/>
          </p:nvSpPr>
          <p:spPr bwMode="auto">
            <a:xfrm>
              <a:off x="1892300" y="2638425"/>
              <a:ext cx="57150" cy="63500"/>
            </a:xfrm>
            <a:custGeom>
              <a:avLst/>
              <a:gdLst>
                <a:gd name="T0" fmla="*/ 0 w 36"/>
                <a:gd name="T1" fmla="*/ 40 h 40"/>
                <a:gd name="T2" fmla="*/ 0 w 36"/>
                <a:gd name="T3" fmla="*/ 0 h 40"/>
                <a:gd name="T4" fmla="*/ 36 w 36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0" y="40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72" name="Rectangle 45"/>
            <p:cNvSpPr>
              <a:spLocks noChangeArrowheads="1"/>
            </p:cNvSpPr>
            <p:nvPr/>
          </p:nvSpPr>
          <p:spPr bwMode="auto">
            <a:xfrm>
              <a:off x="2006600" y="270555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env136597389</a:t>
              </a:r>
            </a:p>
          </p:txBody>
        </p:sp>
        <p:sp>
          <p:nvSpPr>
            <p:cNvPr id="6173" name="Freeform 46"/>
            <p:cNvSpPr>
              <a:spLocks/>
            </p:cNvSpPr>
            <p:nvPr/>
          </p:nvSpPr>
          <p:spPr bwMode="auto">
            <a:xfrm>
              <a:off x="1892300" y="2708275"/>
              <a:ext cx="111125" cy="63500"/>
            </a:xfrm>
            <a:custGeom>
              <a:avLst/>
              <a:gdLst>
                <a:gd name="T0" fmla="*/ 0 w 70"/>
                <a:gd name="T1" fmla="*/ 0 h 40"/>
                <a:gd name="T2" fmla="*/ 0 w 70"/>
                <a:gd name="T3" fmla="*/ 40 h 40"/>
                <a:gd name="T4" fmla="*/ 70 w 70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40">
                  <a:moveTo>
                    <a:pt x="0" y="0"/>
                  </a:moveTo>
                  <a:lnTo>
                    <a:pt x="0" y="40"/>
                  </a:lnTo>
                  <a:lnTo>
                    <a:pt x="70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74" name="Freeform 47"/>
            <p:cNvSpPr>
              <a:spLocks/>
            </p:cNvSpPr>
            <p:nvPr/>
          </p:nvSpPr>
          <p:spPr bwMode="auto">
            <a:xfrm>
              <a:off x="1800225" y="2705100"/>
              <a:ext cx="92075" cy="96837"/>
            </a:xfrm>
            <a:custGeom>
              <a:avLst/>
              <a:gdLst>
                <a:gd name="T0" fmla="*/ 0 w 58"/>
                <a:gd name="T1" fmla="*/ 61 h 61"/>
                <a:gd name="T2" fmla="*/ 0 w 58"/>
                <a:gd name="T3" fmla="*/ 0 h 61"/>
                <a:gd name="T4" fmla="*/ 58 w 58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61">
                  <a:moveTo>
                    <a:pt x="0" y="61"/>
                  </a:moveTo>
                  <a:lnTo>
                    <a:pt x="0" y="0"/>
                  </a:lnTo>
                  <a:lnTo>
                    <a:pt x="5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75" name="Rectangle 48"/>
            <p:cNvSpPr>
              <a:spLocks noChangeArrowheads="1"/>
            </p:cNvSpPr>
            <p:nvPr/>
          </p:nvSpPr>
          <p:spPr bwMode="auto">
            <a:xfrm>
              <a:off x="1989138" y="2838904"/>
              <a:ext cx="9361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CroV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 310831328</a:t>
              </a:r>
            </a:p>
          </p:txBody>
        </p:sp>
        <p:sp>
          <p:nvSpPr>
            <p:cNvPr id="6176" name="Freeform 49"/>
            <p:cNvSpPr>
              <a:spLocks/>
            </p:cNvSpPr>
            <p:nvPr/>
          </p:nvSpPr>
          <p:spPr bwMode="auto">
            <a:xfrm>
              <a:off x="1800225" y="2806700"/>
              <a:ext cx="185738" cy="96837"/>
            </a:xfrm>
            <a:custGeom>
              <a:avLst/>
              <a:gdLst>
                <a:gd name="T0" fmla="*/ 0 w 117"/>
                <a:gd name="T1" fmla="*/ 0 h 61"/>
                <a:gd name="T2" fmla="*/ 0 w 117"/>
                <a:gd name="T3" fmla="*/ 61 h 61"/>
                <a:gd name="T4" fmla="*/ 117 w 117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61">
                  <a:moveTo>
                    <a:pt x="0" y="0"/>
                  </a:moveTo>
                  <a:lnTo>
                    <a:pt x="0" y="61"/>
                  </a:lnTo>
                  <a:lnTo>
                    <a:pt x="117" y="6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77" name="Freeform 50"/>
            <p:cNvSpPr>
              <a:spLocks/>
            </p:cNvSpPr>
            <p:nvPr/>
          </p:nvSpPr>
          <p:spPr bwMode="auto">
            <a:xfrm>
              <a:off x="1674813" y="2805113"/>
              <a:ext cx="125413" cy="112712"/>
            </a:xfrm>
            <a:custGeom>
              <a:avLst/>
              <a:gdLst>
                <a:gd name="T0" fmla="*/ 0 w 79"/>
                <a:gd name="T1" fmla="*/ 71 h 71"/>
                <a:gd name="T2" fmla="*/ 0 w 79"/>
                <a:gd name="T3" fmla="*/ 0 h 71"/>
                <a:gd name="T4" fmla="*/ 79 w 79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71">
                  <a:moveTo>
                    <a:pt x="0" y="71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78" name="Rectangle 51"/>
            <p:cNvSpPr>
              <a:spLocks noChangeArrowheads="1"/>
            </p:cNvSpPr>
            <p:nvPr/>
          </p:nvSpPr>
          <p:spPr bwMode="auto">
            <a:xfrm>
              <a:off x="2079625" y="297066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env136460182</a:t>
              </a:r>
            </a:p>
          </p:txBody>
        </p:sp>
        <p:sp>
          <p:nvSpPr>
            <p:cNvPr id="6179" name="Freeform 52"/>
            <p:cNvSpPr>
              <a:spLocks/>
            </p:cNvSpPr>
            <p:nvPr/>
          </p:nvSpPr>
          <p:spPr bwMode="auto">
            <a:xfrm>
              <a:off x="1674813" y="2922588"/>
              <a:ext cx="401638" cy="114300"/>
            </a:xfrm>
            <a:custGeom>
              <a:avLst/>
              <a:gdLst>
                <a:gd name="T0" fmla="*/ 0 w 253"/>
                <a:gd name="T1" fmla="*/ 0 h 72"/>
                <a:gd name="T2" fmla="*/ 0 w 253"/>
                <a:gd name="T3" fmla="*/ 72 h 72"/>
                <a:gd name="T4" fmla="*/ 253 w 253"/>
                <a:gd name="T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3" h="72">
                  <a:moveTo>
                    <a:pt x="0" y="0"/>
                  </a:moveTo>
                  <a:lnTo>
                    <a:pt x="0" y="72"/>
                  </a:lnTo>
                  <a:lnTo>
                    <a:pt x="253" y="72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80" name="Freeform 53"/>
            <p:cNvSpPr>
              <a:spLocks/>
            </p:cNvSpPr>
            <p:nvPr/>
          </p:nvSpPr>
          <p:spPr bwMode="auto">
            <a:xfrm>
              <a:off x="1624013" y="2921000"/>
              <a:ext cx="50800" cy="203200"/>
            </a:xfrm>
            <a:custGeom>
              <a:avLst/>
              <a:gdLst>
                <a:gd name="T0" fmla="*/ 0 w 32"/>
                <a:gd name="T1" fmla="*/ 128 h 128"/>
                <a:gd name="T2" fmla="*/ 0 w 32"/>
                <a:gd name="T3" fmla="*/ 0 h 128"/>
                <a:gd name="T4" fmla="*/ 32 w 32"/>
                <a:gd name="T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28">
                  <a:moveTo>
                    <a:pt x="0" y="128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81" name="Rectangle 54"/>
            <p:cNvSpPr>
              <a:spLocks noChangeArrowheads="1"/>
            </p:cNvSpPr>
            <p:nvPr/>
          </p:nvSpPr>
          <p:spPr bwMode="auto">
            <a:xfrm>
              <a:off x="2003425" y="3104017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env139871739</a:t>
              </a:r>
            </a:p>
          </p:txBody>
        </p:sp>
        <p:sp>
          <p:nvSpPr>
            <p:cNvPr id="6182" name="Freeform 55"/>
            <p:cNvSpPr>
              <a:spLocks/>
            </p:cNvSpPr>
            <p:nvPr/>
          </p:nvSpPr>
          <p:spPr bwMode="auto">
            <a:xfrm>
              <a:off x="1706563" y="3168650"/>
              <a:ext cx="293688" cy="161925"/>
            </a:xfrm>
            <a:custGeom>
              <a:avLst/>
              <a:gdLst>
                <a:gd name="T0" fmla="*/ 0 w 185"/>
                <a:gd name="T1" fmla="*/ 102 h 102"/>
                <a:gd name="T2" fmla="*/ 0 w 185"/>
                <a:gd name="T3" fmla="*/ 0 h 102"/>
                <a:gd name="T4" fmla="*/ 185 w 185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102">
                  <a:moveTo>
                    <a:pt x="0" y="102"/>
                  </a:moveTo>
                  <a:lnTo>
                    <a:pt x="0" y="0"/>
                  </a:lnTo>
                  <a:lnTo>
                    <a:pt x="185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83" name="Rectangle 56"/>
            <p:cNvSpPr>
              <a:spLocks noChangeArrowheads="1"/>
            </p:cNvSpPr>
            <p:nvPr/>
          </p:nvSpPr>
          <p:spPr bwMode="auto">
            <a:xfrm>
              <a:off x="2125663" y="3235779"/>
              <a:ext cx="12054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Mamavirus 351737587</a:t>
              </a:r>
            </a:p>
          </p:txBody>
        </p:sp>
        <p:sp>
          <p:nvSpPr>
            <p:cNvPr id="6184" name="Freeform 57"/>
            <p:cNvSpPr>
              <a:spLocks/>
            </p:cNvSpPr>
            <p:nvPr/>
          </p:nvSpPr>
          <p:spPr bwMode="auto">
            <a:xfrm>
              <a:off x="2122488" y="3300413"/>
              <a:ext cx="0" cy="63500"/>
            </a:xfrm>
            <a:custGeom>
              <a:avLst/>
              <a:gdLst>
                <a:gd name="T0" fmla="*/ 40 h 40"/>
                <a:gd name="T1" fmla="*/ 0 h 40"/>
                <a:gd name="T2" fmla="*/ 0 h 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0">
                  <a:moveTo>
                    <a:pt x="0" y="4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85" name="Rectangle 58"/>
            <p:cNvSpPr>
              <a:spLocks noChangeArrowheads="1"/>
            </p:cNvSpPr>
            <p:nvPr/>
          </p:nvSpPr>
          <p:spPr bwMode="auto">
            <a:xfrm>
              <a:off x="2125663" y="3367542"/>
              <a:ext cx="112851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Mimivirus 311977822</a:t>
              </a:r>
            </a:p>
          </p:txBody>
        </p:sp>
        <p:sp>
          <p:nvSpPr>
            <p:cNvPr id="6186" name="Freeform 59"/>
            <p:cNvSpPr>
              <a:spLocks/>
            </p:cNvSpPr>
            <p:nvPr/>
          </p:nvSpPr>
          <p:spPr bwMode="auto">
            <a:xfrm>
              <a:off x="2122488" y="3370263"/>
              <a:ext cx="0" cy="63500"/>
            </a:xfrm>
            <a:custGeom>
              <a:avLst/>
              <a:gdLst>
                <a:gd name="T0" fmla="*/ 0 h 40"/>
                <a:gd name="T1" fmla="*/ 40 h 40"/>
                <a:gd name="T2" fmla="*/ 40 h 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0">
                  <a:moveTo>
                    <a:pt x="0" y="0"/>
                  </a:moveTo>
                  <a:lnTo>
                    <a:pt x="0" y="40"/>
                  </a:lnTo>
                  <a:lnTo>
                    <a:pt x="0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87" name="Freeform 60"/>
            <p:cNvSpPr>
              <a:spLocks/>
            </p:cNvSpPr>
            <p:nvPr/>
          </p:nvSpPr>
          <p:spPr bwMode="auto">
            <a:xfrm>
              <a:off x="1992313" y="3367088"/>
              <a:ext cx="130175" cy="130175"/>
            </a:xfrm>
            <a:custGeom>
              <a:avLst/>
              <a:gdLst>
                <a:gd name="T0" fmla="*/ 0 w 82"/>
                <a:gd name="T1" fmla="*/ 82 h 82"/>
                <a:gd name="T2" fmla="*/ 0 w 82"/>
                <a:gd name="T3" fmla="*/ 0 h 82"/>
                <a:gd name="T4" fmla="*/ 82 w 82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82">
                  <a:moveTo>
                    <a:pt x="0" y="82"/>
                  </a:moveTo>
                  <a:lnTo>
                    <a:pt x="0" y="0"/>
                  </a:lnTo>
                  <a:lnTo>
                    <a:pt x="8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88" name="Rectangle 61"/>
            <p:cNvSpPr>
              <a:spLocks noChangeArrowheads="1"/>
            </p:cNvSpPr>
            <p:nvPr/>
          </p:nvSpPr>
          <p:spPr bwMode="auto">
            <a:xfrm>
              <a:off x="2135188" y="3500891"/>
              <a:ext cx="117339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Megavirus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350610945</a:t>
              </a:r>
            </a:p>
          </p:txBody>
        </p:sp>
        <p:sp>
          <p:nvSpPr>
            <p:cNvPr id="6189" name="Freeform 62"/>
            <p:cNvSpPr>
              <a:spLocks/>
            </p:cNvSpPr>
            <p:nvPr/>
          </p:nvSpPr>
          <p:spPr bwMode="auto">
            <a:xfrm>
              <a:off x="2106613" y="3565525"/>
              <a:ext cx="25400" cy="63500"/>
            </a:xfrm>
            <a:custGeom>
              <a:avLst/>
              <a:gdLst>
                <a:gd name="T0" fmla="*/ 0 w 16"/>
                <a:gd name="T1" fmla="*/ 40 h 40"/>
                <a:gd name="T2" fmla="*/ 0 w 16"/>
                <a:gd name="T3" fmla="*/ 0 h 40"/>
                <a:gd name="T4" fmla="*/ 16 w 16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40">
                  <a:moveTo>
                    <a:pt x="0" y="40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0" name="Rectangle 63"/>
            <p:cNvSpPr>
              <a:spLocks noChangeArrowheads="1"/>
            </p:cNvSpPr>
            <p:nvPr/>
          </p:nvSpPr>
          <p:spPr bwMode="auto">
            <a:xfrm>
              <a:off x="2147888" y="3632654"/>
              <a:ext cx="9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Moumou gene 366</a:t>
              </a:r>
            </a:p>
          </p:txBody>
        </p:sp>
        <p:sp>
          <p:nvSpPr>
            <p:cNvPr id="6191" name="Freeform 64"/>
            <p:cNvSpPr>
              <a:spLocks/>
            </p:cNvSpPr>
            <p:nvPr/>
          </p:nvSpPr>
          <p:spPr bwMode="auto">
            <a:xfrm>
              <a:off x="2106613" y="3635375"/>
              <a:ext cx="38100" cy="63500"/>
            </a:xfrm>
            <a:custGeom>
              <a:avLst/>
              <a:gdLst>
                <a:gd name="T0" fmla="*/ 0 w 24"/>
                <a:gd name="T1" fmla="*/ 0 h 40"/>
                <a:gd name="T2" fmla="*/ 0 w 24"/>
                <a:gd name="T3" fmla="*/ 40 h 40"/>
                <a:gd name="T4" fmla="*/ 24 w 24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0">
                  <a:moveTo>
                    <a:pt x="0" y="0"/>
                  </a:moveTo>
                  <a:lnTo>
                    <a:pt x="0" y="40"/>
                  </a:lnTo>
                  <a:lnTo>
                    <a:pt x="24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2" name="Freeform 65"/>
            <p:cNvSpPr>
              <a:spLocks/>
            </p:cNvSpPr>
            <p:nvPr/>
          </p:nvSpPr>
          <p:spPr bwMode="auto">
            <a:xfrm>
              <a:off x="1992313" y="3502025"/>
              <a:ext cx="114300" cy="130175"/>
            </a:xfrm>
            <a:custGeom>
              <a:avLst/>
              <a:gdLst>
                <a:gd name="T0" fmla="*/ 0 w 72"/>
                <a:gd name="T1" fmla="*/ 0 h 82"/>
                <a:gd name="T2" fmla="*/ 0 w 72"/>
                <a:gd name="T3" fmla="*/ 82 h 82"/>
                <a:gd name="T4" fmla="*/ 72 w 7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82">
                  <a:moveTo>
                    <a:pt x="0" y="0"/>
                  </a:moveTo>
                  <a:lnTo>
                    <a:pt x="0" y="82"/>
                  </a:lnTo>
                  <a:lnTo>
                    <a:pt x="72" y="82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3" name="Freeform 66"/>
            <p:cNvSpPr>
              <a:spLocks/>
            </p:cNvSpPr>
            <p:nvPr/>
          </p:nvSpPr>
          <p:spPr bwMode="auto">
            <a:xfrm>
              <a:off x="1706563" y="3336925"/>
              <a:ext cx="285750" cy="161925"/>
            </a:xfrm>
            <a:custGeom>
              <a:avLst/>
              <a:gdLst>
                <a:gd name="T0" fmla="*/ 0 w 180"/>
                <a:gd name="T1" fmla="*/ 0 h 102"/>
                <a:gd name="T2" fmla="*/ 0 w 180"/>
                <a:gd name="T3" fmla="*/ 102 h 102"/>
                <a:gd name="T4" fmla="*/ 180 w 18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102">
                  <a:moveTo>
                    <a:pt x="0" y="0"/>
                  </a:moveTo>
                  <a:lnTo>
                    <a:pt x="0" y="102"/>
                  </a:lnTo>
                  <a:lnTo>
                    <a:pt x="180" y="102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4" name="Freeform 67"/>
            <p:cNvSpPr>
              <a:spLocks/>
            </p:cNvSpPr>
            <p:nvPr/>
          </p:nvSpPr>
          <p:spPr bwMode="auto">
            <a:xfrm>
              <a:off x="1624013" y="3130550"/>
              <a:ext cx="82550" cy="203200"/>
            </a:xfrm>
            <a:custGeom>
              <a:avLst/>
              <a:gdLst>
                <a:gd name="T0" fmla="*/ 0 w 52"/>
                <a:gd name="T1" fmla="*/ 0 h 128"/>
                <a:gd name="T2" fmla="*/ 0 w 52"/>
                <a:gd name="T3" fmla="*/ 128 h 128"/>
                <a:gd name="T4" fmla="*/ 52 w 52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128">
                  <a:moveTo>
                    <a:pt x="0" y="0"/>
                  </a:moveTo>
                  <a:lnTo>
                    <a:pt x="0" y="128"/>
                  </a:lnTo>
                  <a:lnTo>
                    <a:pt x="52" y="12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5" name="Freeform 68"/>
            <p:cNvSpPr>
              <a:spLocks/>
            </p:cNvSpPr>
            <p:nvPr/>
          </p:nvSpPr>
          <p:spPr bwMode="auto">
            <a:xfrm>
              <a:off x="1420813" y="2786063"/>
              <a:ext cx="203200" cy="341312"/>
            </a:xfrm>
            <a:custGeom>
              <a:avLst/>
              <a:gdLst>
                <a:gd name="T0" fmla="*/ 0 w 128"/>
                <a:gd name="T1" fmla="*/ 0 h 215"/>
                <a:gd name="T2" fmla="*/ 0 w 128"/>
                <a:gd name="T3" fmla="*/ 215 h 215"/>
                <a:gd name="T4" fmla="*/ 128 w 128"/>
                <a:gd name="T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215">
                  <a:moveTo>
                    <a:pt x="0" y="0"/>
                  </a:moveTo>
                  <a:lnTo>
                    <a:pt x="0" y="215"/>
                  </a:lnTo>
                  <a:lnTo>
                    <a:pt x="128" y="21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6" name="Freeform 69"/>
            <p:cNvSpPr>
              <a:spLocks/>
            </p:cNvSpPr>
            <p:nvPr/>
          </p:nvSpPr>
          <p:spPr bwMode="auto">
            <a:xfrm>
              <a:off x="1384300" y="2392363"/>
              <a:ext cx="36513" cy="392112"/>
            </a:xfrm>
            <a:custGeom>
              <a:avLst/>
              <a:gdLst>
                <a:gd name="T0" fmla="*/ 0 w 23"/>
                <a:gd name="T1" fmla="*/ 0 h 247"/>
                <a:gd name="T2" fmla="*/ 0 w 23"/>
                <a:gd name="T3" fmla="*/ 247 h 247"/>
                <a:gd name="T4" fmla="*/ 23 w 23"/>
                <a:gd name="T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47">
                  <a:moveTo>
                    <a:pt x="0" y="0"/>
                  </a:moveTo>
                  <a:lnTo>
                    <a:pt x="0" y="247"/>
                  </a:lnTo>
                  <a:lnTo>
                    <a:pt x="23" y="247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7" name="Freeform 70"/>
            <p:cNvSpPr>
              <a:spLocks/>
            </p:cNvSpPr>
            <p:nvPr/>
          </p:nvSpPr>
          <p:spPr bwMode="auto">
            <a:xfrm>
              <a:off x="1178719" y="2389188"/>
              <a:ext cx="205581" cy="1175543"/>
            </a:xfrm>
            <a:custGeom>
              <a:avLst/>
              <a:gdLst>
                <a:gd name="T0" fmla="*/ 0 w 102"/>
                <a:gd name="T1" fmla="*/ 454 h 454"/>
                <a:gd name="T2" fmla="*/ 0 w 102"/>
                <a:gd name="T3" fmla="*/ 0 h 454"/>
                <a:gd name="T4" fmla="*/ 102 w 102"/>
                <a:gd name="T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454">
                  <a:moveTo>
                    <a:pt x="0" y="454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98" name="Rectangle 71"/>
            <p:cNvSpPr>
              <a:spLocks noChangeArrowheads="1"/>
            </p:cNvSpPr>
            <p:nvPr/>
          </p:nvSpPr>
          <p:spPr bwMode="auto">
            <a:xfrm>
              <a:off x="1560513" y="3769179"/>
              <a:ext cx="7886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Prasinoviruses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9" name="Freeform 72"/>
            <p:cNvSpPr>
              <a:spLocks/>
            </p:cNvSpPr>
            <p:nvPr/>
          </p:nvSpPr>
          <p:spPr bwMode="auto">
            <a:xfrm>
              <a:off x="1343025" y="3803650"/>
              <a:ext cx="214313" cy="65087"/>
            </a:xfrm>
            <a:custGeom>
              <a:avLst/>
              <a:gdLst>
                <a:gd name="T0" fmla="*/ 0 w 135"/>
                <a:gd name="T1" fmla="*/ 21 h 41"/>
                <a:gd name="T2" fmla="*/ 0 w 135"/>
                <a:gd name="T3" fmla="*/ 20 h 41"/>
                <a:gd name="T4" fmla="*/ 135 w 135"/>
                <a:gd name="T5" fmla="*/ 0 h 41"/>
                <a:gd name="T6" fmla="*/ 135 w 135"/>
                <a:gd name="T7" fmla="*/ 41 h 41"/>
                <a:gd name="T8" fmla="*/ 0 w 135"/>
                <a:gd name="T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41">
                  <a:moveTo>
                    <a:pt x="0" y="21"/>
                  </a:moveTo>
                  <a:lnTo>
                    <a:pt x="0" y="20"/>
                  </a:lnTo>
                  <a:lnTo>
                    <a:pt x="135" y="0"/>
                  </a:lnTo>
                  <a:lnTo>
                    <a:pt x="135" y="4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00" name="Line 73"/>
            <p:cNvSpPr>
              <a:spLocks noChangeShapeType="1"/>
            </p:cNvSpPr>
            <p:nvPr/>
          </p:nvSpPr>
          <p:spPr bwMode="auto">
            <a:xfrm>
              <a:off x="1183480" y="3836192"/>
              <a:ext cx="154783" cy="1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03" name="Rectangle 76"/>
            <p:cNvSpPr>
              <a:spLocks noChangeArrowheads="1"/>
            </p:cNvSpPr>
            <p:nvPr/>
          </p:nvSpPr>
          <p:spPr bwMode="auto">
            <a:xfrm>
              <a:off x="1563688" y="3908879"/>
              <a:ext cx="100668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q7 Hetak16151622</a:t>
              </a:r>
            </a:p>
          </p:txBody>
        </p:sp>
        <p:sp>
          <p:nvSpPr>
            <p:cNvPr id="6204" name="Freeform 77"/>
            <p:cNvSpPr>
              <a:spLocks/>
            </p:cNvSpPr>
            <p:nvPr/>
          </p:nvSpPr>
          <p:spPr bwMode="auto">
            <a:xfrm>
              <a:off x="1177925" y="3544887"/>
              <a:ext cx="382588" cy="428625"/>
            </a:xfrm>
            <a:custGeom>
              <a:avLst/>
              <a:gdLst>
                <a:gd name="T0" fmla="*/ 0 w 241"/>
                <a:gd name="T1" fmla="*/ 0 h 270"/>
                <a:gd name="T2" fmla="*/ 0 w 241"/>
                <a:gd name="T3" fmla="*/ 270 h 270"/>
                <a:gd name="T4" fmla="*/ 241 w 241"/>
                <a:gd name="T5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1" h="270">
                  <a:moveTo>
                    <a:pt x="0" y="0"/>
                  </a:moveTo>
                  <a:lnTo>
                    <a:pt x="0" y="270"/>
                  </a:lnTo>
                  <a:lnTo>
                    <a:pt x="241" y="27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05" name="Freeform 78"/>
            <p:cNvSpPr>
              <a:spLocks/>
            </p:cNvSpPr>
            <p:nvPr/>
          </p:nvSpPr>
          <p:spPr bwMode="auto">
            <a:xfrm>
              <a:off x="1139825" y="3541712"/>
              <a:ext cx="38100" cy="341312"/>
            </a:xfrm>
            <a:custGeom>
              <a:avLst/>
              <a:gdLst>
                <a:gd name="T0" fmla="*/ 0 w 24"/>
                <a:gd name="T1" fmla="*/ 215 h 215"/>
                <a:gd name="T2" fmla="*/ 0 w 24"/>
                <a:gd name="T3" fmla="*/ 0 h 215"/>
                <a:gd name="T4" fmla="*/ 24 w 24"/>
                <a:gd name="T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15">
                  <a:moveTo>
                    <a:pt x="0" y="215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06" name="Rectangle 79"/>
            <p:cNvSpPr>
              <a:spLocks noChangeArrowheads="1"/>
            </p:cNvSpPr>
            <p:nvPr/>
          </p:nvSpPr>
          <p:spPr bwMode="auto">
            <a:xfrm>
              <a:off x="1652588" y="4040641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env137911513</a:t>
              </a:r>
            </a:p>
          </p:txBody>
        </p:sp>
        <p:sp>
          <p:nvSpPr>
            <p:cNvPr id="6207" name="Freeform 80"/>
            <p:cNvSpPr>
              <a:spLocks/>
            </p:cNvSpPr>
            <p:nvPr/>
          </p:nvSpPr>
          <p:spPr bwMode="auto">
            <a:xfrm>
              <a:off x="1376363" y="4106862"/>
              <a:ext cx="271463" cy="120650"/>
            </a:xfrm>
            <a:custGeom>
              <a:avLst/>
              <a:gdLst>
                <a:gd name="T0" fmla="*/ 0 w 171"/>
                <a:gd name="T1" fmla="*/ 76 h 76"/>
                <a:gd name="T2" fmla="*/ 0 w 171"/>
                <a:gd name="T3" fmla="*/ 0 h 76"/>
                <a:gd name="T4" fmla="*/ 171 w 171"/>
                <a:gd name="T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6">
                  <a:moveTo>
                    <a:pt x="0" y="76"/>
                  </a:moveTo>
                  <a:lnTo>
                    <a:pt x="0" y="0"/>
                  </a:lnTo>
                  <a:lnTo>
                    <a:pt x="17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08" name="Rectangle 81"/>
            <p:cNvSpPr>
              <a:spLocks noChangeArrowheads="1"/>
            </p:cNvSpPr>
            <p:nvPr/>
          </p:nvSpPr>
          <p:spPr bwMode="auto">
            <a:xfrm>
              <a:off x="1741488" y="4173991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env136365604</a:t>
              </a:r>
            </a:p>
          </p:txBody>
        </p:sp>
        <p:sp>
          <p:nvSpPr>
            <p:cNvPr id="6209" name="Freeform 82"/>
            <p:cNvSpPr>
              <a:spLocks/>
            </p:cNvSpPr>
            <p:nvPr/>
          </p:nvSpPr>
          <p:spPr bwMode="auto">
            <a:xfrm>
              <a:off x="1476375" y="4238625"/>
              <a:ext cx="261938" cy="112712"/>
            </a:xfrm>
            <a:custGeom>
              <a:avLst/>
              <a:gdLst>
                <a:gd name="T0" fmla="*/ 0 w 165"/>
                <a:gd name="T1" fmla="*/ 71 h 71"/>
                <a:gd name="T2" fmla="*/ 0 w 165"/>
                <a:gd name="T3" fmla="*/ 0 h 71"/>
                <a:gd name="T4" fmla="*/ 165 w 165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71">
                  <a:moveTo>
                    <a:pt x="0" y="71"/>
                  </a:moveTo>
                  <a:lnTo>
                    <a:pt x="0" y="0"/>
                  </a:lnTo>
                  <a:lnTo>
                    <a:pt x="165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10" name="Rectangle 83"/>
            <p:cNvSpPr>
              <a:spLocks noChangeArrowheads="1"/>
            </p:cNvSpPr>
            <p:nvPr/>
          </p:nvSpPr>
          <p:spPr bwMode="auto">
            <a:xfrm>
              <a:off x="2171700" y="430575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env136248075</a:t>
              </a:r>
            </a:p>
          </p:txBody>
        </p:sp>
        <p:sp>
          <p:nvSpPr>
            <p:cNvPr id="6211" name="Freeform 84"/>
            <p:cNvSpPr>
              <a:spLocks/>
            </p:cNvSpPr>
            <p:nvPr/>
          </p:nvSpPr>
          <p:spPr bwMode="auto">
            <a:xfrm>
              <a:off x="1601788" y="4371975"/>
              <a:ext cx="566738" cy="95250"/>
            </a:xfrm>
            <a:custGeom>
              <a:avLst/>
              <a:gdLst>
                <a:gd name="T0" fmla="*/ 0 w 357"/>
                <a:gd name="T1" fmla="*/ 60 h 60"/>
                <a:gd name="T2" fmla="*/ 0 w 357"/>
                <a:gd name="T3" fmla="*/ 0 h 60"/>
                <a:gd name="T4" fmla="*/ 357 w 35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7" h="60">
                  <a:moveTo>
                    <a:pt x="0" y="60"/>
                  </a:moveTo>
                  <a:lnTo>
                    <a:pt x="0" y="0"/>
                  </a:lnTo>
                  <a:lnTo>
                    <a:pt x="35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12" name="Rectangle 85"/>
            <p:cNvSpPr>
              <a:spLocks noChangeArrowheads="1"/>
            </p:cNvSpPr>
            <p:nvPr/>
          </p:nvSpPr>
          <p:spPr bwMode="auto">
            <a:xfrm>
              <a:off x="2336801" y="4439104"/>
              <a:ext cx="7950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env137537064</a:t>
              </a:r>
            </a:p>
          </p:txBody>
        </p:sp>
        <p:sp>
          <p:nvSpPr>
            <p:cNvPr id="6213" name="Freeform 86"/>
            <p:cNvSpPr>
              <a:spLocks/>
            </p:cNvSpPr>
            <p:nvPr/>
          </p:nvSpPr>
          <p:spPr bwMode="auto">
            <a:xfrm>
              <a:off x="2212975" y="4503737"/>
              <a:ext cx="120650" cy="63500"/>
            </a:xfrm>
            <a:custGeom>
              <a:avLst/>
              <a:gdLst>
                <a:gd name="T0" fmla="*/ 0 w 76"/>
                <a:gd name="T1" fmla="*/ 40 h 40"/>
                <a:gd name="T2" fmla="*/ 0 w 76"/>
                <a:gd name="T3" fmla="*/ 0 h 40"/>
                <a:gd name="T4" fmla="*/ 76 w 76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40">
                  <a:moveTo>
                    <a:pt x="0" y="40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14" name="Rectangle 87"/>
            <p:cNvSpPr>
              <a:spLocks noChangeArrowheads="1"/>
            </p:cNvSpPr>
            <p:nvPr/>
          </p:nvSpPr>
          <p:spPr bwMode="auto">
            <a:xfrm>
              <a:off x="2338388" y="4570866"/>
              <a:ext cx="109645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q2 Emihu347482349</a:t>
              </a:r>
            </a:p>
          </p:txBody>
        </p:sp>
        <p:sp>
          <p:nvSpPr>
            <p:cNvPr id="6215" name="Freeform 88"/>
            <p:cNvSpPr>
              <a:spLocks/>
            </p:cNvSpPr>
            <p:nvPr/>
          </p:nvSpPr>
          <p:spPr bwMode="auto">
            <a:xfrm>
              <a:off x="2212975" y="4572000"/>
              <a:ext cx="122238" cy="63500"/>
            </a:xfrm>
            <a:custGeom>
              <a:avLst/>
              <a:gdLst>
                <a:gd name="T0" fmla="*/ 0 w 77"/>
                <a:gd name="T1" fmla="*/ 0 h 40"/>
                <a:gd name="T2" fmla="*/ 0 w 77"/>
                <a:gd name="T3" fmla="*/ 40 h 40"/>
                <a:gd name="T4" fmla="*/ 77 w 77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0">
                  <a:moveTo>
                    <a:pt x="0" y="0"/>
                  </a:moveTo>
                  <a:lnTo>
                    <a:pt x="0" y="40"/>
                  </a:lnTo>
                  <a:lnTo>
                    <a:pt x="77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16" name="Freeform 89"/>
            <p:cNvSpPr>
              <a:spLocks/>
            </p:cNvSpPr>
            <p:nvPr/>
          </p:nvSpPr>
          <p:spPr bwMode="auto">
            <a:xfrm>
              <a:off x="1601788" y="4473575"/>
              <a:ext cx="611188" cy="96837"/>
            </a:xfrm>
            <a:custGeom>
              <a:avLst/>
              <a:gdLst>
                <a:gd name="T0" fmla="*/ 0 w 385"/>
                <a:gd name="T1" fmla="*/ 0 h 61"/>
                <a:gd name="T2" fmla="*/ 0 w 385"/>
                <a:gd name="T3" fmla="*/ 61 h 61"/>
                <a:gd name="T4" fmla="*/ 385 w 385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" h="61">
                  <a:moveTo>
                    <a:pt x="0" y="0"/>
                  </a:moveTo>
                  <a:lnTo>
                    <a:pt x="0" y="61"/>
                  </a:lnTo>
                  <a:lnTo>
                    <a:pt x="385" y="6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17" name="Freeform 90"/>
            <p:cNvSpPr>
              <a:spLocks/>
            </p:cNvSpPr>
            <p:nvPr/>
          </p:nvSpPr>
          <p:spPr bwMode="auto">
            <a:xfrm>
              <a:off x="1476375" y="4357687"/>
              <a:ext cx="125413" cy="112712"/>
            </a:xfrm>
            <a:custGeom>
              <a:avLst/>
              <a:gdLst>
                <a:gd name="T0" fmla="*/ 0 w 79"/>
                <a:gd name="T1" fmla="*/ 0 h 71"/>
                <a:gd name="T2" fmla="*/ 0 w 79"/>
                <a:gd name="T3" fmla="*/ 71 h 71"/>
                <a:gd name="T4" fmla="*/ 79 w 79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71">
                  <a:moveTo>
                    <a:pt x="0" y="0"/>
                  </a:moveTo>
                  <a:lnTo>
                    <a:pt x="0" y="71"/>
                  </a:lnTo>
                  <a:lnTo>
                    <a:pt x="79" y="7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18" name="Freeform 91"/>
            <p:cNvSpPr>
              <a:spLocks/>
            </p:cNvSpPr>
            <p:nvPr/>
          </p:nvSpPr>
          <p:spPr bwMode="auto">
            <a:xfrm>
              <a:off x="1376363" y="4233862"/>
              <a:ext cx="100013" cy="120650"/>
            </a:xfrm>
            <a:custGeom>
              <a:avLst/>
              <a:gdLst>
                <a:gd name="T0" fmla="*/ 0 w 63"/>
                <a:gd name="T1" fmla="*/ 0 h 76"/>
                <a:gd name="T2" fmla="*/ 0 w 63"/>
                <a:gd name="T3" fmla="*/ 76 h 76"/>
                <a:gd name="T4" fmla="*/ 63 w 63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76">
                  <a:moveTo>
                    <a:pt x="0" y="0"/>
                  </a:moveTo>
                  <a:lnTo>
                    <a:pt x="0" y="76"/>
                  </a:lnTo>
                  <a:lnTo>
                    <a:pt x="63" y="7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19" name="Freeform 92"/>
            <p:cNvSpPr>
              <a:spLocks/>
            </p:cNvSpPr>
            <p:nvPr/>
          </p:nvSpPr>
          <p:spPr bwMode="auto">
            <a:xfrm>
              <a:off x="1139825" y="3889375"/>
              <a:ext cx="236538" cy="341312"/>
            </a:xfrm>
            <a:custGeom>
              <a:avLst/>
              <a:gdLst>
                <a:gd name="T0" fmla="*/ 0 w 149"/>
                <a:gd name="T1" fmla="*/ 0 h 215"/>
                <a:gd name="T2" fmla="*/ 0 w 149"/>
                <a:gd name="T3" fmla="*/ 215 h 215"/>
                <a:gd name="T4" fmla="*/ 149 w 149"/>
                <a:gd name="T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15">
                  <a:moveTo>
                    <a:pt x="0" y="0"/>
                  </a:moveTo>
                  <a:lnTo>
                    <a:pt x="0" y="215"/>
                  </a:lnTo>
                  <a:lnTo>
                    <a:pt x="149" y="21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0" name="Freeform 93"/>
            <p:cNvSpPr>
              <a:spLocks/>
            </p:cNvSpPr>
            <p:nvPr/>
          </p:nvSpPr>
          <p:spPr bwMode="auto">
            <a:xfrm>
              <a:off x="1100138" y="3886200"/>
              <a:ext cx="39688" cy="441325"/>
            </a:xfrm>
            <a:custGeom>
              <a:avLst/>
              <a:gdLst>
                <a:gd name="T0" fmla="*/ 0 w 25"/>
                <a:gd name="T1" fmla="*/ 278 h 278"/>
                <a:gd name="T2" fmla="*/ 0 w 25"/>
                <a:gd name="T3" fmla="*/ 0 h 278"/>
                <a:gd name="T4" fmla="*/ 25 w 25"/>
                <a:gd name="T5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78">
                  <a:moveTo>
                    <a:pt x="0" y="278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1" name="Rectangle 94"/>
            <p:cNvSpPr>
              <a:spLocks noChangeArrowheads="1"/>
            </p:cNvSpPr>
            <p:nvPr/>
          </p:nvSpPr>
          <p:spPr bwMode="auto">
            <a:xfrm>
              <a:off x="1579563" y="4705804"/>
              <a:ext cx="7373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Chloroviruses</a:t>
              </a:r>
            </a:p>
          </p:txBody>
        </p:sp>
        <p:sp>
          <p:nvSpPr>
            <p:cNvPr id="6222" name="Freeform 95"/>
            <p:cNvSpPr>
              <a:spLocks/>
            </p:cNvSpPr>
            <p:nvPr/>
          </p:nvSpPr>
          <p:spPr bwMode="auto">
            <a:xfrm>
              <a:off x="1519238" y="4757737"/>
              <a:ext cx="57150" cy="33337"/>
            </a:xfrm>
            <a:custGeom>
              <a:avLst/>
              <a:gdLst>
                <a:gd name="T0" fmla="*/ 0 w 36"/>
                <a:gd name="T1" fmla="*/ 11 h 21"/>
                <a:gd name="T2" fmla="*/ 0 w 36"/>
                <a:gd name="T3" fmla="*/ 9 h 21"/>
                <a:gd name="T4" fmla="*/ 36 w 36"/>
                <a:gd name="T5" fmla="*/ 0 h 21"/>
                <a:gd name="T6" fmla="*/ 36 w 36"/>
                <a:gd name="T7" fmla="*/ 21 h 21"/>
                <a:gd name="T8" fmla="*/ 0 w 36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1">
                  <a:moveTo>
                    <a:pt x="0" y="11"/>
                  </a:moveTo>
                  <a:lnTo>
                    <a:pt x="0" y="9"/>
                  </a:lnTo>
                  <a:lnTo>
                    <a:pt x="36" y="0"/>
                  </a:lnTo>
                  <a:lnTo>
                    <a:pt x="36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3" name="Line 96"/>
            <p:cNvSpPr>
              <a:spLocks noChangeShapeType="1"/>
            </p:cNvSpPr>
            <p:nvPr/>
          </p:nvSpPr>
          <p:spPr bwMode="auto">
            <a:xfrm>
              <a:off x="1103313" y="4773612"/>
              <a:ext cx="41116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4" name="Line 97"/>
            <p:cNvSpPr>
              <a:spLocks noChangeShapeType="1"/>
            </p:cNvSpPr>
            <p:nvPr/>
          </p:nvSpPr>
          <p:spPr bwMode="auto">
            <a:xfrm>
              <a:off x="1100138" y="4332287"/>
              <a:ext cx="0" cy="44132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5" name="Freeform 98"/>
            <p:cNvSpPr>
              <a:spLocks/>
            </p:cNvSpPr>
            <p:nvPr/>
          </p:nvSpPr>
          <p:spPr bwMode="auto">
            <a:xfrm>
              <a:off x="1050925" y="4330700"/>
              <a:ext cx="49213" cy="290512"/>
            </a:xfrm>
            <a:custGeom>
              <a:avLst/>
              <a:gdLst>
                <a:gd name="T0" fmla="*/ 0 w 31"/>
                <a:gd name="T1" fmla="*/ 183 h 183"/>
                <a:gd name="T2" fmla="*/ 0 w 31"/>
                <a:gd name="T3" fmla="*/ 0 h 183"/>
                <a:gd name="T4" fmla="*/ 31 w 31"/>
                <a:gd name="T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83">
                  <a:moveTo>
                    <a:pt x="0" y="183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6" name="Rectangle 99"/>
            <p:cNvSpPr>
              <a:spLocks noChangeArrowheads="1"/>
            </p:cNvSpPr>
            <p:nvPr/>
          </p:nvSpPr>
          <p:spPr bwMode="auto">
            <a:xfrm>
              <a:off x="1716088" y="4850266"/>
              <a:ext cx="7309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rPr>
                <a:t>Phaeoviruses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7" name="Freeform 100"/>
            <p:cNvSpPr>
              <a:spLocks/>
            </p:cNvSpPr>
            <p:nvPr/>
          </p:nvSpPr>
          <p:spPr bwMode="auto">
            <a:xfrm>
              <a:off x="1411288" y="4900612"/>
              <a:ext cx="301625" cy="33337"/>
            </a:xfrm>
            <a:custGeom>
              <a:avLst/>
              <a:gdLst>
                <a:gd name="T0" fmla="*/ 0 w 190"/>
                <a:gd name="T1" fmla="*/ 12 h 21"/>
                <a:gd name="T2" fmla="*/ 0 w 190"/>
                <a:gd name="T3" fmla="*/ 10 h 21"/>
                <a:gd name="T4" fmla="*/ 190 w 190"/>
                <a:gd name="T5" fmla="*/ 0 h 21"/>
                <a:gd name="T6" fmla="*/ 190 w 190"/>
                <a:gd name="T7" fmla="*/ 21 h 21"/>
                <a:gd name="T8" fmla="*/ 0 w 190"/>
                <a:gd name="T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1">
                  <a:moveTo>
                    <a:pt x="0" y="12"/>
                  </a:moveTo>
                  <a:lnTo>
                    <a:pt x="0" y="10"/>
                  </a:lnTo>
                  <a:lnTo>
                    <a:pt x="190" y="0"/>
                  </a:lnTo>
                  <a:lnTo>
                    <a:pt x="190" y="2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8" name="Line 101"/>
            <p:cNvSpPr>
              <a:spLocks noChangeShapeType="1"/>
            </p:cNvSpPr>
            <p:nvPr/>
          </p:nvSpPr>
          <p:spPr bwMode="auto">
            <a:xfrm>
              <a:off x="1054100" y="4918075"/>
              <a:ext cx="35401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29" name="Line 102"/>
            <p:cNvSpPr>
              <a:spLocks noChangeShapeType="1"/>
            </p:cNvSpPr>
            <p:nvPr/>
          </p:nvSpPr>
          <p:spPr bwMode="auto">
            <a:xfrm>
              <a:off x="1050925" y="4625975"/>
              <a:ext cx="0" cy="29210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30" name="Freeform 103"/>
            <p:cNvSpPr>
              <a:spLocks/>
            </p:cNvSpPr>
            <p:nvPr/>
          </p:nvSpPr>
          <p:spPr bwMode="auto">
            <a:xfrm>
              <a:off x="898525" y="4624387"/>
              <a:ext cx="152400" cy="300037"/>
            </a:xfrm>
            <a:custGeom>
              <a:avLst/>
              <a:gdLst>
                <a:gd name="T0" fmla="*/ 0 w 96"/>
                <a:gd name="T1" fmla="*/ 189 h 189"/>
                <a:gd name="T2" fmla="*/ 0 w 96"/>
                <a:gd name="T3" fmla="*/ 0 h 189"/>
                <a:gd name="T4" fmla="*/ 96 w 96"/>
                <a:gd name="T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189">
                  <a:moveTo>
                    <a:pt x="0" y="189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31" name="Rectangle 104"/>
            <p:cNvSpPr>
              <a:spLocks noChangeArrowheads="1"/>
            </p:cNvSpPr>
            <p:nvPr/>
          </p:nvSpPr>
          <p:spPr bwMode="auto">
            <a:xfrm>
              <a:off x="1692275" y="4993141"/>
              <a:ext cx="88485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Asco/Iridoviridae</a:t>
              </a:r>
            </a:p>
          </p:txBody>
        </p:sp>
        <p:sp>
          <p:nvSpPr>
            <p:cNvPr id="6232" name="Freeform 105"/>
            <p:cNvSpPr>
              <a:spLocks/>
            </p:cNvSpPr>
            <p:nvPr/>
          </p:nvSpPr>
          <p:spPr bwMode="auto">
            <a:xfrm>
              <a:off x="1054100" y="5005387"/>
              <a:ext cx="635000" cy="111125"/>
            </a:xfrm>
            <a:custGeom>
              <a:avLst/>
              <a:gdLst>
                <a:gd name="T0" fmla="*/ 0 w 400"/>
                <a:gd name="T1" fmla="*/ 36 h 70"/>
                <a:gd name="T2" fmla="*/ 0 w 400"/>
                <a:gd name="T3" fmla="*/ 34 h 70"/>
                <a:gd name="T4" fmla="*/ 400 w 400"/>
                <a:gd name="T5" fmla="*/ 0 h 70"/>
                <a:gd name="T6" fmla="*/ 400 w 400"/>
                <a:gd name="T7" fmla="*/ 70 h 70"/>
                <a:gd name="T8" fmla="*/ 0 w 400"/>
                <a:gd name="T9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70">
                  <a:moveTo>
                    <a:pt x="0" y="36"/>
                  </a:moveTo>
                  <a:lnTo>
                    <a:pt x="0" y="34"/>
                  </a:lnTo>
                  <a:lnTo>
                    <a:pt x="400" y="0"/>
                  </a:lnTo>
                  <a:lnTo>
                    <a:pt x="400" y="7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33" name="Line 106"/>
            <p:cNvSpPr>
              <a:spLocks noChangeShapeType="1"/>
            </p:cNvSpPr>
            <p:nvPr/>
          </p:nvSpPr>
          <p:spPr bwMode="auto">
            <a:xfrm>
              <a:off x="985838" y="5060950"/>
              <a:ext cx="65088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34" name="Rectangle 107"/>
            <p:cNvSpPr>
              <a:spLocks noChangeArrowheads="1"/>
            </p:cNvSpPr>
            <p:nvPr/>
          </p:nvSpPr>
          <p:spPr bwMode="auto">
            <a:xfrm>
              <a:off x="1985963" y="5134429"/>
              <a:ext cx="139140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Lausannevirus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327409704</a:t>
              </a:r>
            </a:p>
          </p:txBody>
        </p:sp>
        <p:sp>
          <p:nvSpPr>
            <p:cNvPr id="6235" name="Freeform 108"/>
            <p:cNvSpPr>
              <a:spLocks/>
            </p:cNvSpPr>
            <p:nvPr/>
          </p:nvSpPr>
          <p:spPr bwMode="auto">
            <a:xfrm>
              <a:off x="1638300" y="5199062"/>
              <a:ext cx="344488" cy="63500"/>
            </a:xfrm>
            <a:custGeom>
              <a:avLst/>
              <a:gdLst>
                <a:gd name="T0" fmla="*/ 0 w 217"/>
                <a:gd name="T1" fmla="*/ 40 h 40"/>
                <a:gd name="T2" fmla="*/ 0 w 217"/>
                <a:gd name="T3" fmla="*/ 0 h 40"/>
                <a:gd name="T4" fmla="*/ 217 w 217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" h="40">
                  <a:moveTo>
                    <a:pt x="0" y="40"/>
                  </a:moveTo>
                  <a:lnTo>
                    <a:pt x="0" y="0"/>
                  </a:lnTo>
                  <a:lnTo>
                    <a:pt x="21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36" name="Rectangle 109"/>
            <p:cNvSpPr>
              <a:spLocks noChangeArrowheads="1"/>
            </p:cNvSpPr>
            <p:nvPr/>
          </p:nvSpPr>
          <p:spPr bwMode="auto">
            <a:xfrm>
              <a:off x="1797050" y="5266191"/>
              <a:ext cx="134652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Marseillevirus</a:t>
              </a: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284504185</a:t>
              </a:r>
            </a:p>
          </p:txBody>
        </p:sp>
        <p:sp>
          <p:nvSpPr>
            <p:cNvPr id="6237" name="Freeform 110"/>
            <p:cNvSpPr>
              <a:spLocks/>
            </p:cNvSpPr>
            <p:nvPr/>
          </p:nvSpPr>
          <p:spPr bwMode="auto">
            <a:xfrm>
              <a:off x="1638300" y="5267325"/>
              <a:ext cx="155575" cy="63500"/>
            </a:xfrm>
            <a:custGeom>
              <a:avLst/>
              <a:gdLst>
                <a:gd name="T0" fmla="*/ 0 w 98"/>
                <a:gd name="T1" fmla="*/ 0 h 40"/>
                <a:gd name="T2" fmla="*/ 0 w 98"/>
                <a:gd name="T3" fmla="*/ 40 h 40"/>
                <a:gd name="T4" fmla="*/ 98 w 98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40">
                  <a:moveTo>
                    <a:pt x="0" y="0"/>
                  </a:moveTo>
                  <a:lnTo>
                    <a:pt x="0" y="40"/>
                  </a:lnTo>
                  <a:lnTo>
                    <a:pt x="98" y="4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38" name="Freeform 111"/>
            <p:cNvSpPr>
              <a:spLocks/>
            </p:cNvSpPr>
            <p:nvPr/>
          </p:nvSpPr>
          <p:spPr bwMode="auto">
            <a:xfrm>
              <a:off x="1104900" y="5265737"/>
              <a:ext cx="533400" cy="133350"/>
            </a:xfrm>
            <a:custGeom>
              <a:avLst/>
              <a:gdLst>
                <a:gd name="T0" fmla="*/ 0 w 336"/>
                <a:gd name="T1" fmla="*/ 84 h 84"/>
                <a:gd name="T2" fmla="*/ 0 w 336"/>
                <a:gd name="T3" fmla="*/ 0 h 84"/>
                <a:gd name="T4" fmla="*/ 336 w 336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84">
                  <a:moveTo>
                    <a:pt x="0" y="84"/>
                  </a:moveTo>
                  <a:lnTo>
                    <a:pt x="0" y="0"/>
                  </a:lnTo>
                  <a:lnTo>
                    <a:pt x="336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39" name="Rectangle 112"/>
            <p:cNvSpPr>
              <a:spLocks noChangeArrowheads="1"/>
            </p:cNvSpPr>
            <p:nvPr/>
          </p:nvSpPr>
          <p:spPr bwMode="auto">
            <a:xfrm>
              <a:off x="3332163" y="5401129"/>
              <a:ext cx="5706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Poxviridae</a:t>
              </a:r>
            </a:p>
          </p:txBody>
        </p:sp>
        <p:sp>
          <p:nvSpPr>
            <p:cNvPr id="6240" name="Freeform 113"/>
            <p:cNvSpPr>
              <a:spLocks/>
            </p:cNvSpPr>
            <p:nvPr/>
          </p:nvSpPr>
          <p:spPr bwMode="auto">
            <a:xfrm>
              <a:off x="1881188" y="5419725"/>
              <a:ext cx="1446213" cy="100012"/>
            </a:xfrm>
            <a:custGeom>
              <a:avLst/>
              <a:gdLst>
                <a:gd name="T0" fmla="*/ 0 w 911"/>
                <a:gd name="T1" fmla="*/ 32 h 63"/>
                <a:gd name="T2" fmla="*/ 0 w 911"/>
                <a:gd name="T3" fmla="*/ 30 h 63"/>
                <a:gd name="T4" fmla="*/ 911 w 911"/>
                <a:gd name="T5" fmla="*/ 0 h 63"/>
                <a:gd name="T6" fmla="*/ 911 w 911"/>
                <a:gd name="T7" fmla="*/ 63 h 63"/>
                <a:gd name="T8" fmla="*/ 0 w 911"/>
                <a:gd name="T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63">
                  <a:moveTo>
                    <a:pt x="0" y="32"/>
                  </a:moveTo>
                  <a:lnTo>
                    <a:pt x="0" y="30"/>
                  </a:lnTo>
                  <a:lnTo>
                    <a:pt x="911" y="0"/>
                  </a:lnTo>
                  <a:lnTo>
                    <a:pt x="911" y="63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41" name="Line 114"/>
            <p:cNvSpPr>
              <a:spLocks noChangeShapeType="1"/>
            </p:cNvSpPr>
            <p:nvPr/>
          </p:nvSpPr>
          <p:spPr bwMode="auto">
            <a:xfrm>
              <a:off x="1431925" y="5468937"/>
              <a:ext cx="446088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42" name="Rectangle 115"/>
            <p:cNvSpPr>
              <a:spLocks noChangeArrowheads="1"/>
            </p:cNvSpPr>
            <p:nvPr/>
          </p:nvSpPr>
          <p:spPr bwMode="auto">
            <a:xfrm>
              <a:off x="2836863" y="5542416"/>
              <a:ext cx="92333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c1 Afrsw9628186</a:t>
              </a:r>
            </a:p>
          </p:txBody>
        </p:sp>
        <p:sp>
          <p:nvSpPr>
            <p:cNvPr id="6243" name="Freeform 116"/>
            <p:cNvSpPr>
              <a:spLocks/>
            </p:cNvSpPr>
            <p:nvPr/>
          </p:nvSpPr>
          <p:spPr bwMode="auto">
            <a:xfrm>
              <a:off x="1427163" y="5540375"/>
              <a:ext cx="1406525" cy="66675"/>
            </a:xfrm>
            <a:custGeom>
              <a:avLst/>
              <a:gdLst>
                <a:gd name="T0" fmla="*/ 0 w 886"/>
                <a:gd name="T1" fmla="*/ 0 h 42"/>
                <a:gd name="T2" fmla="*/ 0 w 886"/>
                <a:gd name="T3" fmla="*/ 42 h 42"/>
                <a:gd name="T4" fmla="*/ 886 w 886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6" h="42">
                  <a:moveTo>
                    <a:pt x="0" y="0"/>
                  </a:moveTo>
                  <a:lnTo>
                    <a:pt x="0" y="42"/>
                  </a:lnTo>
                  <a:lnTo>
                    <a:pt x="886" y="42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44" name="Line 117"/>
            <p:cNvSpPr>
              <a:spLocks noChangeShapeType="1"/>
            </p:cNvSpPr>
            <p:nvPr/>
          </p:nvSpPr>
          <p:spPr bwMode="auto">
            <a:xfrm>
              <a:off x="1427163" y="5468937"/>
              <a:ext cx="0" cy="6667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45" name="Freeform 118"/>
            <p:cNvSpPr>
              <a:spLocks/>
            </p:cNvSpPr>
            <p:nvPr/>
          </p:nvSpPr>
          <p:spPr bwMode="auto">
            <a:xfrm>
              <a:off x="1104900" y="5403850"/>
              <a:ext cx="322263" cy="134937"/>
            </a:xfrm>
            <a:custGeom>
              <a:avLst/>
              <a:gdLst>
                <a:gd name="T0" fmla="*/ 0 w 203"/>
                <a:gd name="T1" fmla="*/ 0 h 85"/>
                <a:gd name="T2" fmla="*/ 0 w 203"/>
                <a:gd name="T3" fmla="*/ 85 h 85"/>
                <a:gd name="T4" fmla="*/ 203 w 203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" h="85">
                  <a:moveTo>
                    <a:pt x="0" y="0"/>
                  </a:moveTo>
                  <a:lnTo>
                    <a:pt x="0" y="85"/>
                  </a:lnTo>
                  <a:lnTo>
                    <a:pt x="203" y="8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46" name="Freeform 119"/>
            <p:cNvSpPr>
              <a:spLocks/>
            </p:cNvSpPr>
            <p:nvPr/>
          </p:nvSpPr>
          <p:spPr bwMode="auto">
            <a:xfrm>
              <a:off x="982663" y="5233987"/>
              <a:ext cx="122238" cy="168275"/>
            </a:xfrm>
            <a:custGeom>
              <a:avLst/>
              <a:gdLst>
                <a:gd name="T0" fmla="*/ 0 w 77"/>
                <a:gd name="T1" fmla="*/ 0 h 106"/>
                <a:gd name="T2" fmla="*/ 0 w 77"/>
                <a:gd name="T3" fmla="*/ 106 h 106"/>
                <a:gd name="T4" fmla="*/ 77 w 77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06">
                  <a:moveTo>
                    <a:pt x="0" y="0"/>
                  </a:moveTo>
                  <a:lnTo>
                    <a:pt x="0" y="106"/>
                  </a:lnTo>
                  <a:lnTo>
                    <a:pt x="77" y="10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47" name="Line 120"/>
            <p:cNvSpPr>
              <a:spLocks noChangeShapeType="1"/>
            </p:cNvSpPr>
            <p:nvPr/>
          </p:nvSpPr>
          <p:spPr bwMode="auto">
            <a:xfrm>
              <a:off x="982663" y="5060950"/>
              <a:ext cx="0" cy="166687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48" name="Freeform 121"/>
            <p:cNvSpPr>
              <a:spLocks/>
            </p:cNvSpPr>
            <p:nvPr/>
          </p:nvSpPr>
          <p:spPr bwMode="auto">
            <a:xfrm>
              <a:off x="898525" y="4930775"/>
              <a:ext cx="84138" cy="300037"/>
            </a:xfrm>
            <a:custGeom>
              <a:avLst/>
              <a:gdLst>
                <a:gd name="T0" fmla="*/ 0 w 53"/>
                <a:gd name="T1" fmla="*/ 0 h 189"/>
                <a:gd name="T2" fmla="*/ 0 w 53"/>
                <a:gd name="T3" fmla="*/ 189 h 189"/>
                <a:gd name="T4" fmla="*/ 53 w 53"/>
                <a:gd name="T5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89">
                  <a:moveTo>
                    <a:pt x="0" y="0"/>
                  </a:moveTo>
                  <a:lnTo>
                    <a:pt x="0" y="189"/>
                  </a:lnTo>
                  <a:lnTo>
                    <a:pt x="53" y="189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50" name="Rectangle 123"/>
            <p:cNvSpPr>
              <a:spLocks noChangeArrowheads="1"/>
            </p:cNvSpPr>
            <p:nvPr/>
          </p:nvSpPr>
          <p:spPr bwMode="auto">
            <a:xfrm>
              <a:off x="1609725" y="271145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1" name="Rectangle 124"/>
            <p:cNvSpPr>
              <a:spLocks noChangeArrowheads="1"/>
            </p:cNvSpPr>
            <p:nvPr/>
          </p:nvSpPr>
          <p:spPr bwMode="auto">
            <a:xfrm>
              <a:off x="1498600" y="2824956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2" name="Rectangle 125"/>
            <p:cNvSpPr>
              <a:spLocks noChangeArrowheads="1"/>
            </p:cNvSpPr>
            <p:nvPr/>
          </p:nvSpPr>
          <p:spPr bwMode="auto">
            <a:xfrm>
              <a:off x="1936750" y="327263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3" name="Rectangle 126"/>
            <p:cNvSpPr>
              <a:spLocks noChangeArrowheads="1"/>
            </p:cNvSpPr>
            <p:nvPr/>
          </p:nvSpPr>
          <p:spPr bwMode="auto">
            <a:xfrm>
              <a:off x="1923256" y="363855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4" name="Rectangle 127"/>
            <p:cNvSpPr>
              <a:spLocks noChangeArrowheads="1"/>
            </p:cNvSpPr>
            <p:nvPr/>
          </p:nvSpPr>
          <p:spPr bwMode="auto">
            <a:xfrm>
              <a:off x="1808957" y="350678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5" name="Rectangle 128"/>
            <p:cNvSpPr>
              <a:spLocks noChangeArrowheads="1"/>
            </p:cNvSpPr>
            <p:nvPr/>
          </p:nvSpPr>
          <p:spPr bwMode="auto">
            <a:xfrm>
              <a:off x="1525587" y="333771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6" name="Rectangle 129"/>
            <p:cNvSpPr>
              <a:spLocks noChangeArrowheads="1"/>
            </p:cNvSpPr>
            <p:nvPr/>
          </p:nvSpPr>
          <p:spPr bwMode="auto">
            <a:xfrm>
              <a:off x="1435894" y="312896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8" name="Rectangle 131"/>
            <p:cNvSpPr>
              <a:spLocks noChangeArrowheads="1"/>
            </p:cNvSpPr>
            <p:nvPr/>
          </p:nvSpPr>
          <p:spPr bwMode="auto">
            <a:xfrm>
              <a:off x="1242219" y="279082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59" name="Rectangle 132"/>
            <p:cNvSpPr>
              <a:spLocks noChangeArrowheads="1"/>
            </p:cNvSpPr>
            <p:nvPr/>
          </p:nvSpPr>
          <p:spPr bwMode="auto">
            <a:xfrm>
              <a:off x="1627981" y="101282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1" name="Rectangle 134"/>
            <p:cNvSpPr>
              <a:spLocks noChangeArrowheads="1"/>
            </p:cNvSpPr>
            <p:nvPr/>
          </p:nvSpPr>
          <p:spPr bwMode="auto">
            <a:xfrm>
              <a:off x="1582738" y="15001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2" name="Rectangle 135"/>
            <p:cNvSpPr>
              <a:spLocks noChangeArrowheads="1"/>
            </p:cNvSpPr>
            <p:nvPr/>
          </p:nvSpPr>
          <p:spPr bwMode="auto">
            <a:xfrm>
              <a:off x="1531938" y="125333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3" name="Rectangle 136"/>
            <p:cNvSpPr>
              <a:spLocks noChangeArrowheads="1"/>
            </p:cNvSpPr>
            <p:nvPr/>
          </p:nvSpPr>
          <p:spPr bwMode="auto">
            <a:xfrm>
              <a:off x="1376370" y="143510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4" name="Rectangle 137"/>
            <p:cNvSpPr>
              <a:spLocks noChangeArrowheads="1"/>
            </p:cNvSpPr>
            <p:nvPr/>
          </p:nvSpPr>
          <p:spPr bwMode="auto">
            <a:xfrm>
              <a:off x="1338270" y="1587500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5" name="Rectangle 138"/>
            <p:cNvSpPr>
              <a:spLocks noChangeArrowheads="1"/>
            </p:cNvSpPr>
            <p:nvPr/>
          </p:nvSpPr>
          <p:spPr bwMode="auto">
            <a:xfrm>
              <a:off x="1304932" y="1728788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6" name="Rectangle 139"/>
            <p:cNvSpPr>
              <a:spLocks noChangeArrowheads="1"/>
            </p:cNvSpPr>
            <p:nvPr/>
          </p:nvSpPr>
          <p:spPr bwMode="auto">
            <a:xfrm>
              <a:off x="1471612" y="213360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8" name="Rectangle 141"/>
            <p:cNvSpPr>
              <a:spLocks noChangeArrowheads="1"/>
            </p:cNvSpPr>
            <p:nvPr/>
          </p:nvSpPr>
          <p:spPr bwMode="auto">
            <a:xfrm>
              <a:off x="1254132" y="190182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9" name="Rectangle 142"/>
            <p:cNvSpPr>
              <a:spLocks noChangeArrowheads="1"/>
            </p:cNvSpPr>
            <p:nvPr/>
          </p:nvSpPr>
          <p:spPr bwMode="auto">
            <a:xfrm>
              <a:off x="1200944" y="229473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0" name="Rectangle 143"/>
            <p:cNvSpPr>
              <a:spLocks noChangeArrowheads="1"/>
            </p:cNvSpPr>
            <p:nvPr/>
          </p:nvSpPr>
          <p:spPr bwMode="auto">
            <a:xfrm>
              <a:off x="1195388" y="3843337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2" name="Rectangle 145"/>
            <p:cNvSpPr>
              <a:spLocks noChangeArrowheads="1"/>
            </p:cNvSpPr>
            <p:nvPr/>
          </p:nvSpPr>
          <p:spPr bwMode="auto">
            <a:xfrm>
              <a:off x="1001713" y="344011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3" name="Rectangle 146"/>
            <p:cNvSpPr>
              <a:spLocks noChangeArrowheads="1"/>
            </p:cNvSpPr>
            <p:nvPr/>
          </p:nvSpPr>
          <p:spPr bwMode="auto">
            <a:xfrm>
              <a:off x="2020093" y="457914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4" name="Rectangle 147"/>
            <p:cNvSpPr>
              <a:spLocks noChangeArrowheads="1"/>
            </p:cNvSpPr>
            <p:nvPr/>
          </p:nvSpPr>
          <p:spPr bwMode="auto">
            <a:xfrm>
              <a:off x="1411287" y="4481513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0.73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5" name="Rectangle 148"/>
            <p:cNvSpPr>
              <a:spLocks noChangeArrowheads="1"/>
            </p:cNvSpPr>
            <p:nvPr/>
          </p:nvSpPr>
          <p:spPr bwMode="auto">
            <a:xfrm>
              <a:off x="1300163" y="436086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0.78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6" name="Rectangle 149"/>
            <p:cNvSpPr>
              <a:spLocks noChangeArrowheads="1"/>
            </p:cNvSpPr>
            <p:nvPr/>
          </p:nvSpPr>
          <p:spPr bwMode="auto">
            <a:xfrm>
              <a:off x="1189831" y="4244181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7" name="Rectangle 150"/>
            <p:cNvSpPr>
              <a:spLocks noChangeArrowheads="1"/>
            </p:cNvSpPr>
            <p:nvPr/>
          </p:nvSpPr>
          <p:spPr bwMode="auto">
            <a:xfrm>
              <a:off x="963613" y="378777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0.66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8" name="Rectangle 151"/>
            <p:cNvSpPr>
              <a:spLocks noChangeArrowheads="1"/>
            </p:cNvSpPr>
            <p:nvPr/>
          </p:nvSpPr>
          <p:spPr bwMode="auto">
            <a:xfrm>
              <a:off x="1450182" y="516969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9" name="Rectangle 152"/>
            <p:cNvSpPr>
              <a:spLocks noChangeArrowheads="1"/>
            </p:cNvSpPr>
            <p:nvPr/>
          </p:nvSpPr>
          <p:spPr bwMode="auto">
            <a:xfrm>
              <a:off x="1762125" y="5376862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0.71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0" name="Rectangle 153"/>
            <p:cNvSpPr>
              <a:spLocks noChangeArrowheads="1"/>
            </p:cNvSpPr>
            <p:nvPr/>
          </p:nvSpPr>
          <p:spPr bwMode="auto">
            <a:xfrm>
              <a:off x="1243807" y="554751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0.64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1" name="Rectangle 154"/>
            <p:cNvSpPr>
              <a:spLocks noChangeArrowheads="1"/>
            </p:cNvSpPr>
            <p:nvPr/>
          </p:nvSpPr>
          <p:spPr bwMode="auto">
            <a:xfrm>
              <a:off x="926307" y="5413374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0.67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2" name="Rectangle 155"/>
            <p:cNvSpPr>
              <a:spLocks noChangeArrowheads="1"/>
            </p:cNvSpPr>
            <p:nvPr/>
          </p:nvSpPr>
          <p:spPr bwMode="auto">
            <a:xfrm>
              <a:off x="933450" y="4968874"/>
              <a:ext cx="176316" cy="110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0.82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3" name="Rectangle 156"/>
            <p:cNvSpPr>
              <a:spLocks noChangeArrowheads="1"/>
            </p:cNvSpPr>
            <p:nvPr/>
          </p:nvSpPr>
          <p:spPr bwMode="auto">
            <a:xfrm>
              <a:off x="1284288" y="481964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4" name="Rectangle 157"/>
            <p:cNvSpPr>
              <a:spLocks noChangeArrowheads="1"/>
            </p:cNvSpPr>
            <p:nvPr/>
          </p:nvSpPr>
          <p:spPr bwMode="auto">
            <a:xfrm>
              <a:off x="862806" y="4518819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0.99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5" name="Rectangle 158"/>
            <p:cNvSpPr>
              <a:spLocks noChangeArrowheads="1"/>
            </p:cNvSpPr>
            <p:nvPr/>
          </p:nvSpPr>
          <p:spPr bwMode="auto">
            <a:xfrm>
              <a:off x="923925" y="423227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0.57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6" name="Rectangle 159"/>
            <p:cNvSpPr>
              <a:spLocks noChangeArrowheads="1"/>
            </p:cNvSpPr>
            <p:nvPr/>
          </p:nvSpPr>
          <p:spPr bwMode="auto">
            <a:xfrm>
              <a:off x="1347788" y="4676775"/>
              <a:ext cx="17472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1.00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7" name="Line 160"/>
            <p:cNvSpPr>
              <a:spLocks noChangeShapeType="1"/>
            </p:cNvSpPr>
            <p:nvPr/>
          </p:nvSpPr>
          <p:spPr bwMode="auto">
            <a:xfrm>
              <a:off x="1249363" y="5799137"/>
              <a:ext cx="125413" cy="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88" name="Line 161"/>
            <p:cNvSpPr>
              <a:spLocks noChangeShapeType="1"/>
            </p:cNvSpPr>
            <p:nvPr/>
          </p:nvSpPr>
          <p:spPr bwMode="auto">
            <a:xfrm>
              <a:off x="1249363" y="5776912"/>
              <a:ext cx="0" cy="4445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89" name="Line 162"/>
            <p:cNvSpPr>
              <a:spLocks noChangeShapeType="1"/>
            </p:cNvSpPr>
            <p:nvPr/>
          </p:nvSpPr>
          <p:spPr bwMode="auto">
            <a:xfrm>
              <a:off x="1374775" y="5776912"/>
              <a:ext cx="0" cy="44450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90" name="Rectangle 163"/>
            <p:cNvSpPr>
              <a:spLocks noChangeArrowheads="1"/>
            </p:cNvSpPr>
            <p:nvPr/>
          </p:nvSpPr>
          <p:spPr bwMode="auto">
            <a:xfrm>
              <a:off x="1258888" y="5818187"/>
              <a:ext cx="125413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0.2</a:t>
              </a:r>
              <a:endPara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023656" y="636554"/>
            <a:ext cx="2310139" cy="369332"/>
            <a:chOff x="539761" y="772912"/>
            <a:chExt cx="2310139" cy="369332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169888" y="819079"/>
              <a:ext cx="16800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  <a:cs typeface="Arial" pitchFamily="34" charset="0"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latin typeface="MS Sans Serif"/>
                  <a:cs typeface="Arial" pitchFamily="34" charset="0"/>
                </a:rPr>
                <a:t>A32.freetree.nw</a:t>
              </a:r>
              <a:endParaRPr lang="en-US" dirty="0">
                <a:solidFill>
                  <a:srgbClr val="000000"/>
                </a:solidFill>
                <a:latin typeface="MS Sans Serif"/>
                <a:cs typeface="Arial" pitchFamily="34" charset="0"/>
              </a:endParaRPr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539761" y="772912"/>
              <a:ext cx="310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sp>
        <p:nvSpPr>
          <p:cNvPr id="152" name="Rectangle 151"/>
          <p:cNvSpPr>
            <a:spLocks noChangeArrowheads="1"/>
          </p:cNvSpPr>
          <p:nvPr/>
        </p:nvSpPr>
        <p:spPr bwMode="auto">
          <a:xfrm>
            <a:off x="72190" y="160421"/>
            <a:ext cx="5770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00B050"/>
                </a:solidFill>
                <a:latin typeface="MS Sans Serif"/>
                <a:cs typeface="Arial" pitchFamily="34" charset="0"/>
              </a:rPr>
              <a:t> Fig </a:t>
            </a:r>
            <a:r>
              <a:rPr lang="en-US" dirty="0" smtClean="0">
                <a:solidFill>
                  <a:srgbClr val="00B050"/>
                </a:solidFill>
                <a:latin typeface="MS Sans Serif"/>
                <a:cs typeface="Arial" pitchFamily="34" charset="0"/>
              </a:rPr>
              <a:t>7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4" name="Group 153"/>
          <p:cNvGrpSpPr/>
          <p:nvPr/>
        </p:nvGrpSpPr>
        <p:grpSpPr>
          <a:xfrm>
            <a:off x="1909011" y="1413741"/>
            <a:ext cx="866924" cy="354413"/>
            <a:chOff x="-444776" y="1678441"/>
            <a:chExt cx="1488163" cy="354413"/>
          </a:xfrm>
        </p:grpSpPr>
        <p:sp>
          <p:nvSpPr>
            <p:cNvPr id="155" name="Rectangle 154"/>
            <p:cNvSpPr>
              <a:spLocks noChangeArrowheads="1"/>
            </p:cNvSpPr>
            <p:nvPr/>
          </p:nvSpPr>
          <p:spPr bwMode="auto">
            <a:xfrm>
              <a:off x="-444776" y="1678441"/>
              <a:ext cx="133798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lake1</a:t>
              </a: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91512" y="1884953"/>
              <a:ext cx="551875" cy="147901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/>
          <p:cNvGrpSpPr/>
          <p:nvPr/>
        </p:nvGrpSpPr>
        <p:grpSpPr>
          <a:xfrm>
            <a:off x="2446421" y="3780413"/>
            <a:ext cx="283732" cy="416728"/>
            <a:chOff x="1020106" y="1447421"/>
            <a:chExt cx="239587" cy="583516"/>
          </a:xfrm>
        </p:grpSpPr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1020106" y="1447421"/>
              <a:ext cx="239587" cy="34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Q3</a:t>
              </a:r>
            </a:p>
          </p:txBody>
        </p:sp>
        <p:cxnSp>
          <p:nvCxnSpPr>
            <p:cNvPr id="159" name="Straight Connector 158"/>
            <p:cNvCxnSpPr/>
            <p:nvPr/>
          </p:nvCxnSpPr>
          <p:spPr>
            <a:xfrm flipH="1">
              <a:off x="1052914" y="1792188"/>
              <a:ext cx="32801" cy="238749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/>
          <p:cNvGrpSpPr/>
          <p:nvPr/>
        </p:nvGrpSpPr>
        <p:grpSpPr>
          <a:xfrm>
            <a:off x="1628274" y="2223867"/>
            <a:ext cx="963178" cy="354413"/>
            <a:chOff x="-17941" y="1678441"/>
            <a:chExt cx="1061328" cy="354413"/>
          </a:xfrm>
        </p:grpSpPr>
        <p:sp>
          <p:nvSpPr>
            <p:cNvPr id="161" name="Rectangle 160"/>
            <p:cNvSpPr>
              <a:spLocks noChangeArrowheads="1"/>
            </p:cNvSpPr>
            <p:nvPr/>
          </p:nvSpPr>
          <p:spPr bwMode="auto">
            <a:xfrm>
              <a:off x="-17941" y="1678441"/>
              <a:ext cx="58487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lake2</a:t>
              </a:r>
            </a:p>
          </p:txBody>
        </p:sp>
        <p:cxnSp>
          <p:nvCxnSpPr>
            <p:cNvPr id="162" name="Straight Connector 161"/>
            <p:cNvCxnSpPr/>
            <p:nvPr/>
          </p:nvCxnSpPr>
          <p:spPr>
            <a:xfrm>
              <a:off x="591909" y="1876932"/>
              <a:ext cx="451478" cy="155922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1636294" y="4910920"/>
            <a:ext cx="754631" cy="362434"/>
            <a:chOff x="211857" y="1670420"/>
            <a:chExt cx="831530" cy="362434"/>
          </a:xfrm>
        </p:grpSpPr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211857" y="1670420"/>
              <a:ext cx="31264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 Rounded MT Bold" pitchFamily="34" charset="0"/>
                  <a:ea typeface="Microsoft YaHei" pitchFamily="34" charset="-122"/>
                  <a:cs typeface="Aharoni" pitchFamily="2" charset="-79"/>
                </a:rPr>
                <a:t>Q4</a:t>
              </a:r>
            </a:p>
          </p:txBody>
        </p:sp>
        <p:cxnSp>
          <p:nvCxnSpPr>
            <p:cNvPr id="170" name="Straight Connector 169"/>
            <p:cNvCxnSpPr/>
            <p:nvPr/>
          </p:nvCxnSpPr>
          <p:spPr>
            <a:xfrm>
              <a:off x="503525" y="1892974"/>
              <a:ext cx="539862" cy="139880"/>
            </a:xfrm>
            <a:prstGeom prst="line">
              <a:avLst/>
            </a:prstGeom>
            <a:ln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2" name="TextBox 171"/>
          <p:cNvSpPr txBox="1"/>
          <p:nvPr/>
        </p:nvSpPr>
        <p:spPr>
          <a:xfrm>
            <a:off x="5285872" y="3839688"/>
            <a:ext cx="3609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Constraint 0: ((lake1,Q4), the rest);</a:t>
            </a:r>
          </a:p>
          <a:p>
            <a:r>
              <a:rPr lang="en-US" sz="1600" dirty="0"/>
              <a:t>Constraint </a:t>
            </a:r>
            <a:r>
              <a:rPr lang="en-US" sz="1600" dirty="0" smtClean="0"/>
              <a:t>1: (lake1,Q3),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2: </a:t>
            </a:r>
            <a:r>
              <a:rPr lang="en-US" sz="1600" dirty="0"/>
              <a:t>(</a:t>
            </a:r>
            <a:r>
              <a:rPr lang="en-US" sz="1600" dirty="0" smtClean="0"/>
              <a:t>lake2,Q4), </a:t>
            </a:r>
            <a:r>
              <a:rPr lang="en-US" sz="1600" dirty="0"/>
              <a:t>the rest);</a:t>
            </a:r>
          </a:p>
          <a:p>
            <a:r>
              <a:rPr lang="en-US" sz="1600" dirty="0" smtClean="0"/>
              <a:t>Constraint 3: </a:t>
            </a:r>
            <a:r>
              <a:rPr lang="en-US" sz="1600" dirty="0"/>
              <a:t>(</a:t>
            </a:r>
            <a:r>
              <a:rPr lang="en-US" sz="1600" dirty="0" smtClean="0"/>
              <a:t>lake2,Q3), </a:t>
            </a:r>
            <a:r>
              <a:rPr lang="en-US" sz="1600" dirty="0"/>
              <a:t>the rest</a:t>
            </a:r>
            <a:r>
              <a:rPr lang="en-US" sz="1600" dirty="0" smtClean="0"/>
              <a:t>);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880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31556</TotalTime>
  <Words>2086</Words>
  <Application>Microsoft Office PowerPoint</Application>
  <PresentationFormat>On-screen Show (4:3)</PresentationFormat>
  <Paragraphs>1018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riboIII.freetree.nw</vt:lpstr>
    </vt:vector>
  </TitlesOfParts>
  <Company>NCBI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ncbi user</dc:creator>
  <cp:lastModifiedBy>ncbi user</cp:lastModifiedBy>
  <cp:revision>119</cp:revision>
  <cp:lastPrinted>2012-12-14T18:44:19Z</cp:lastPrinted>
  <dcterms:created xsi:type="dcterms:W3CDTF">2012-11-19T20:32:27Z</dcterms:created>
  <dcterms:modified xsi:type="dcterms:W3CDTF">2012-12-19T19:18:18Z</dcterms:modified>
</cp:coreProperties>
</file>