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FA35-9C68-4BE9-8C0B-5DD0F79EAAF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D14AB-8F71-481E-90A2-73F5D8803C2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7D14AB-8F71-481E-90A2-73F5D8803C2A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1B254-C76B-4131-ACE3-297305749B72}" type="datetimeFigureOut">
              <a:rPr lang="ko-KR" altLang="en-US" smtClean="0"/>
              <a:pPr/>
              <a:t>2013-01-29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2BC42-39B0-4142-8078-8B2C5BE6EEA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4000" y="423000"/>
            <a:ext cx="7056000" cy="60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/>
          <p:nvPr/>
        </p:nvSpPr>
        <p:spPr>
          <a:xfrm>
            <a:off x="899592" y="6045368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162850" y="548680"/>
            <a:ext cx="4007764" cy="10695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altLang="ko-KR" sz="1400" b="1" dirty="0" smtClean="0"/>
              <a:t>17 Human-specific full-length HERV-K</a:t>
            </a:r>
          </a:p>
          <a:p>
            <a:pPr>
              <a:spcAft>
                <a:spcPts val="300"/>
              </a:spcAft>
            </a:pPr>
            <a:r>
              <a:rPr lang="en-US" altLang="ko-KR" sz="1400" b="1" dirty="0" smtClean="0"/>
              <a:t>4 Non-classical insertion of HERV-K</a:t>
            </a:r>
          </a:p>
          <a:p>
            <a:pPr>
              <a:spcAft>
                <a:spcPts val="300"/>
              </a:spcAft>
            </a:pPr>
            <a:r>
              <a:rPr lang="en-US" altLang="ko-KR" sz="1400" b="1" dirty="0" smtClean="0"/>
              <a:t>8 Human-specific truncated HERV-K</a:t>
            </a:r>
          </a:p>
          <a:p>
            <a:pPr>
              <a:spcAft>
                <a:spcPts val="300"/>
              </a:spcAft>
            </a:pPr>
            <a:r>
              <a:rPr lang="en-US" altLang="ko-KR" sz="1400" b="1" dirty="0" smtClean="0"/>
              <a:t>12 Human-specific HERV-K polymorphic loci</a:t>
            </a:r>
            <a:endParaRPr lang="ko-KR" altLang="en-US" sz="1400" b="1" dirty="0"/>
          </a:p>
        </p:txBody>
      </p:sp>
      <p:sp>
        <p:nvSpPr>
          <p:cNvPr id="8" name="타원 45"/>
          <p:cNvSpPr>
            <a:spLocks noChangeAspect="1"/>
          </p:cNvSpPr>
          <p:nvPr/>
        </p:nvSpPr>
        <p:spPr>
          <a:xfrm>
            <a:off x="4029026" y="1138868"/>
            <a:ext cx="137160" cy="13716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타원 46"/>
          <p:cNvSpPr>
            <a:spLocks noChangeAspect="1"/>
          </p:cNvSpPr>
          <p:nvPr/>
        </p:nvSpPr>
        <p:spPr>
          <a:xfrm>
            <a:off x="4029026" y="884414"/>
            <a:ext cx="137160" cy="137160"/>
          </a:xfrm>
          <a:prstGeom prst="ellipse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47"/>
          <p:cNvSpPr>
            <a:spLocks noChangeAspect="1"/>
          </p:cNvSpPr>
          <p:nvPr/>
        </p:nvSpPr>
        <p:spPr>
          <a:xfrm>
            <a:off x="4029026" y="629960"/>
            <a:ext cx="137160" cy="137160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Group 11"/>
          <p:cNvGrpSpPr/>
          <p:nvPr/>
        </p:nvGrpSpPr>
        <p:grpSpPr>
          <a:xfrm>
            <a:off x="1299320" y="3851300"/>
            <a:ext cx="129762" cy="76810"/>
            <a:chOff x="342584" y="3861048"/>
            <a:chExt cx="129762" cy="76810"/>
          </a:xfrm>
          <a:solidFill>
            <a:srgbClr val="0070C0"/>
          </a:solidFill>
        </p:grpSpPr>
        <p:sp>
          <p:nvSpPr>
            <p:cNvPr id="12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3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4" name="Group 21"/>
          <p:cNvGrpSpPr/>
          <p:nvPr/>
        </p:nvGrpSpPr>
        <p:grpSpPr>
          <a:xfrm>
            <a:off x="2180878" y="4033417"/>
            <a:ext cx="129762" cy="76810"/>
            <a:chOff x="342584" y="3861048"/>
            <a:chExt cx="129762" cy="76810"/>
          </a:xfrm>
        </p:grpSpPr>
        <p:sp>
          <p:nvSpPr>
            <p:cNvPr id="15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7" name="Group 24"/>
          <p:cNvGrpSpPr/>
          <p:nvPr/>
        </p:nvGrpSpPr>
        <p:grpSpPr>
          <a:xfrm>
            <a:off x="2180878" y="4319287"/>
            <a:ext cx="129762" cy="76810"/>
            <a:chOff x="342584" y="3861048"/>
            <a:chExt cx="129762" cy="76810"/>
          </a:xfrm>
        </p:grpSpPr>
        <p:sp>
          <p:nvSpPr>
            <p:cNvPr id="18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9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0" name="Group 27"/>
          <p:cNvGrpSpPr/>
          <p:nvPr/>
        </p:nvGrpSpPr>
        <p:grpSpPr>
          <a:xfrm>
            <a:off x="3493450" y="3871146"/>
            <a:ext cx="129762" cy="76810"/>
            <a:chOff x="342584" y="3861048"/>
            <a:chExt cx="129762" cy="76810"/>
          </a:xfrm>
        </p:grpSpPr>
        <p:sp>
          <p:nvSpPr>
            <p:cNvPr id="21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2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" name="Group 30"/>
          <p:cNvGrpSpPr/>
          <p:nvPr/>
        </p:nvGrpSpPr>
        <p:grpSpPr>
          <a:xfrm>
            <a:off x="3053069" y="5355652"/>
            <a:ext cx="129762" cy="76810"/>
            <a:chOff x="342584" y="3861048"/>
            <a:chExt cx="129762" cy="76810"/>
          </a:xfrm>
        </p:grpSpPr>
        <p:sp>
          <p:nvSpPr>
            <p:cNvPr id="24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5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6" name="Group 33"/>
          <p:cNvGrpSpPr/>
          <p:nvPr/>
        </p:nvGrpSpPr>
        <p:grpSpPr>
          <a:xfrm>
            <a:off x="2181318" y="5633612"/>
            <a:ext cx="129762" cy="76810"/>
            <a:chOff x="342584" y="3861048"/>
            <a:chExt cx="129762" cy="76810"/>
          </a:xfrm>
        </p:grpSpPr>
        <p:sp>
          <p:nvSpPr>
            <p:cNvPr id="27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8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9" name="Group 36"/>
          <p:cNvGrpSpPr/>
          <p:nvPr/>
        </p:nvGrpSpPr>
        <p:grpSpPr>
          <a:xfrm>
            <a:off x="3057831" y="2600203"/>
            <a:ext cx="129762" cy="76810"/>
            <a:chOff x="342584" y="3861048"/>
            <a:chExt cx="129762" cy="76810"/>
          </a:xfrm>
        </p:grpSpPr>
        <p:sp>
          <p:nvSpPr>
            <p:cNvPr id="30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1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2" name="Group 39"/>
          <p:cNvGrpSpPr/>
          <p:nvPr/>
        </p:nvGrpSpPr>
        <p:grpSpPr>
          <a:xfrm>
            <a:off x="3929070" y="2505751"/>
            <a:ext cx="129762" cy="76810"/>
            <a:chOff x="342584" y="3861048"/>
            <a:chExt cx="129762" cy="76810"/>
          </a:xfrm>
        </p:grpSpPr>
        <p:sp>
          <p:nvSpPr>
            <p:cNvPr id="33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4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5" name="Group 42"/>
          <p:cNvGrpSpPr/>
          <p:nvPr/>
        </p:nvGrpSpPr>
        <p:grpSpPr>
          <a:xfrm>
            <a:off x="4373500" y="2849124"/>
            <a:ext cx="129762" cy="76810"/>
            <a:chOff x="342584" y="3861048"/>
            <a:chExt cx="129762" cy="76810"/>
          </a:xfrm>
        </p:grpSpPr>
        <p:sp>
          <p:nvSpPr>
            <p:cNvPr id="36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7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8" name="Group 45"/>
          <p:cNvGrpSpPr/>
          <p:nvPr/>
        </p:nvGrpSpPr>
        <p:grpSpPr>
          <a:xfrm>
            <a:off x="4817930" y="3523488"/>
            <a:ext cx="129762" cy="76810"/>
            <a:chOff x="342584" y="3861048"/>
            <a:chExt cx="129762" cy="76810"/>
          </a:xfrm>
        </p:grpSpPr>
        <p:sp>
          <p:nvSpPr>
            <p:cNvPr id="39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0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1" name="Group 48"/>
          <p:cNvGrpSpPr/>
          <p:nvPr/>
        </p:nvGrpSpPr>
        <p:grpSpPr>
          <a:xfrm>
            <a:off x="5254708" y="5163478"/>
            <a:ext cx="129762" cy="76810"/>
            <a:chOff x="342584" y="3861048"/>
            <a:chExt cx="129762" cy="76810"/>
          </a:xfrm>
        </p:grpSpPr>
        <p:sp>
          <p:nvSpPr>
            <p:cNvPr id="42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3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4" name="Group 51"/>
          <p:cNvGrpSpPr/>
          <p:nvPr/>
        </p:nvGrpSpPr>
        <p:grpSpPr>
          <a:xfrm>
            <a:off x="5692128" y="4257854"/>
            <a:ext cx="129762" cy="76810"/>
            <a:chOff x="342584" y="3861048"/>
            <a:chExt cx="129762" cy="76810"/>
          </a:xfrm>
        </p:grpSpPr>
        <p:sp>
          <p:nvSpPr>
            <p:cNvPr id="45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6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7" name="Group 54"/>
          <p:cNvGrpSpPr/>
          <p:nvPr/>
        </p:nvGrpSpPr>
        <p:grpSpPr>
          <a:xfrm>
            <a:off x="7010178" y="5086041"/>
            <a:ext cx="129762" cy="76810"/>
            <a:chOff x="342584" y="3861048"/>
            <a:chExt cx="129762" cy="76810"/>
          </a:xfrm>
        </p:grpSpPr>
        <p:sp>
          <p:nvSpPr>
            <p:cNvPr id="48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9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0" name="Group 57"/>
          <p:cNvGrpSpPr/>
          <p:nvPr/>
        </p:nvGrpSpPr>
        <p:grpSpPr>
          <a:xfrm>
            <a:off x="7004939" y="5228820"/>
            <a:ext cx="129762" cy="76810"/>
            <a:chOff x="342584" y="3861048"/>
            <a:chExt cx="129762" cy="76810"/>
          </a:xfrm>
        </p:grpSpPr>
        <p:sp>
          <p:nvSpPr>
            <p:cNvPr id="51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2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3" name="Group 60"/>
          <p:cNvGrpSpPr/>
          <p:nvPr/>
        </p:nvGrpSpPr>
        <p:grpSpPr>
          <a:xfrm>
            <a:off x="7895194" y="5191100"/>
            <a:ext cx="129762" cy="76810"/>
            <a:chOff x="342584" y="3861048"/>
            <a:chExt cx="129762" cy="76810"/>
          </a:xfrm>
        </p:grpSpPr>
        <p:sp>
          <p:nvSpPr>
            <p:cNvPr id="54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5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6" name="Group 66"/>
          <p:cNvGrpSpPr/>
          <p:nvPr/>
        </p:nvGrpSpPr>
        <p:grpSpPr>
          <a:xfrm>
            <a:off x="6131319" y="4667515"/>
            <a:ext cx="129762" cy="76810"/>
            <a:chOff x="7020272" y="3140968"/>
            <a:chExt cx="129762" cy="76810"/>
          </a:xfrm>
        </p:grpSpPr>
        <p:sp>
          <p:nvSpPr>
            <p:cNvPr id="57" name="타원 3"/>
            <p:cNvSpPr>
              <a:spLocks noChangeAspect="1"/>
            </p:cNvSpPr>
            <p:nvPr/>
          </p:nvSpPr>
          <p:spPr>
            <a:xfrm>
              <a:off x="7073224" y="314096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8" name="직선 연결선 5"/>
            <p:cNvCxnSpPr/>
            <p:nvPr/>
          </p:nvCxnSpPr>
          <p:spPr>
            <a:xfrm flipH="1">
              <a:off x="7020272" y="317937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59" name="Group 67"/>
          <p:cNvGrpSpPr/>
          <p:nvPr/>
        </p:nvGrpSpPr>
        <p:grpSpPr>
          <a:xfrm>
            <a:off x="2179069" y="5313113"/>
            <a:ext cx="129762" cy="76810"/>
            <a:chOff x="7020272" y="3140968"/>
            <a:chExt cx="129762" cy="76810"/>
          </a:xfrm>
        </p:grpSpPr>
        <p:sp>
          <p:nvSpPr>
            <p:cNvPr id="60" name="타원 3"/>
            <p:cNvSpPr>
              <a:spLocks noChangeAspect="1"/>
            </p:cNvSpPr>
            <p:nvPr/>
          </p:nvSpPr>
          <p:spPr>
            <a:xfrm>
              <a:off x="7073224" y="314096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1" name="직선 연결선 5"/>
            <p:cNvCxnSpPr/>
            <p:nvPr/>
          </p:nvCxnSpPr>
          <p:spPr>
            <a:xfrm flipH="1">
              <a:off x="7020272" y="317937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62" name="Group 70"/>
          <p:cNvGrpSpPr/>
          <p:nvPr/>
        </p:nvGrpSpPr>
        <p:grpSpPr>
          <a:xfrm>
            <a:off x="3491069" y="3772369"/>
            <a:ext cx="129762" cy="76810"/>
            <a:chOff x="7020272" y="3140968"/>
            <a:chExt cx="129762" cy="76810"/>
          </a:xfrm>
        </p:grpSpPr>
        <p:sp>
          <p:nvSpPr>
            <p:cNvPr id="63" name="타원 3"/>
            <p:cNvSpPr>
              <a:spLocks noChangeAspect="1"/>
            </p:cNvSpPr>
            <p:nvPr/>
          </p:nvSpPr>
          <p:spPr>
            <a:xfrm>
              <a:off x="7073224" y="314096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4" name="직선 연결선 5"/>
            <p:cNvCxnSpPr/>
            <p:nvPr/>
          </p:nvCxnSpPr>
          <p:spPr>
            <a:xfrm flipH="1">
              <a:off x="7020272" y="317937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65" name="Group 73"/>
          <p:cNvGrpSpPr/>
          <p:nvPr/>
        </p:nvGrpSpPr>
        <p:grpSpPr>
          <a:xfrm>
            <a:off x="6579618" y="4250194"/>
            <a:ext cx="129762" cy="76810"/>
            <a:chOff x="7020272" y="3140968"/>
            <a:chExt cx="129762" cy="76810"/>
          </a:xfrm>
        </p:grpSpPr>
        <p:sp>
          <p:nvSpPr>
            <p:cNvPr id="66" name="타원 3"/>
            <p:cNvSpPr>
              <a:spLocks noChangeAspect="1"/>
            </p:cNvSpPr>
            <p:nvPr/>
          </p:nvSpPr>
          <p:spPr>
            <a:xfrm>
              <a:off x="7073224" y="314096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7" name="직선 연결선 5"/>
            <p:cNvCxnSpPr/>
            <p:nvPr/>
          </p:nvCxnSpPr>
          <p:spPr>
            <a:xfrm flipH="1">
              <a:off x="7020272" y="317937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</p:cxnSp>
      </p:grpSp>
      <p:grpSp>
        <p:nvGrpSpPr>
          <p:cNvPr id="68" name="Group 82"/>
          <p:cNvGrpSpPr/>
          <p:nvPr/>
        </p:nvGrpSpPr>
        <p:grpSpPr>
          <a:xfrm>
            <a:off x="7452320" y="5281166"/>
            <a:ext cx="129762" cy="76810"/>
            <a:chOff x="323528" y="5733256"/>
            <a:chExt cx="129762" cy="76810"/>
          </a:xfrm>
        </p:grpSpPr>
        <p:sp>
          <p:nvSpPr>
            <p:cNvPr id="69" name="타원 3"/>
            <p:cNvSpPr>
              <a:spLocks noChangeAspect="1"/>
            </p:cNvSpPr>
            <p:nvPr/>
          </p:nvSpPr>
          <p:spPr>
            <a:xfrm>
              <a:off x="376480" y="5733256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0" name="직선 연결선 5"/>
            <p:cNvCxnSpPr/>
            <p:nvPr/>
          </p:nvCxnSpPr>
          <p:spPr>
            <a:xfrm flipH="1">
              <a:off x="323528" y="5771661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71" name="Group 83"/>
          <p:cNvGrpSpPr/>
          <p:nvPr/>
        </p:nvGrpSpPr>
        <p:grpSpPr>
          <a:xfrm>
            <a:off x="5693648" y="5403696"/>
            <a:ext cx="129762" cy="76810"/>
            <a:chOff x="323528" y="5733256"/>
            <a:chExt cx="129762" cy="76810"/>
          </a:xfrm>
        </p:grpSpPr>
        <p:sp>
          <p:nvSpPr>
            <p:cNvPr id="72" name="타원 3"/>
            <p:cNvSpPr>
              <a:spLocks noChangeAspect="1"/>
            </p:cNvSpPr>
            <p:nvPr/>
          </p:nvSpPr>
          <p:spPr>
            <a:xfrm>
              <a:off x="376480" y="5733256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3" name="직선 연결선 5"/>
            <p:cNvCxnSpPr/>
            <p:nvPr/>
          </p:nvCxnSpPr>
          <p:spPr>
            <a:xfrm flipH="1">
              <a:off x="323528" y="5771661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grpSp>
        <p:nvGrpSpPr>
          <p:cNvPr id="74" name="Group 86"/>
          <p:cNvGrpSpPr/>
          <p:nvPr/>
        </p:nvGrpSpPr>
        <p:grpSpPr>
          <a:xfrm>
            <a:off x="4805039" y="5156335"/>
            <a:ext cx="129762" cy="76810"/>
            <a:chOff x="323528" y="5733256"/>
            <a:chExt cx="129762" cy="76810"/>
          </a:xfrm>
        </p:grpSpPr>
        <p:sp>
          <p:nvSpPr>
            <p:cNvPr id="75" name="타원 3"/>
            <p:cNvSpPr>
              <a:spLocks noChangeAspect="1"/>
            </p:cNvSpPr>
            <p:nvPr/>
          </p:nvSpPr>
          <p:spPr>
            <a:xfrm>
              <a:off x="376480" y="5733256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6" name="직선 연결선 5"/>
            <p:cNvCxnSpPr/>
            <p:nvPr/>
          </p:nvCxnSpPr>
          <p:spPr>
            <a:xfrm flipH="1">
              <a:off x="323528" y="5771661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grpSp>
        <p:nvGrpSpPr>
          <p:cNvPr id="77" name="Group 89"/>
          <p:cNvGrpSpPr/>
          <p:nvPr/>
        </p:nvGrpSpPr>
        <p:grpSpPr>
          <a:xfrm>
            <a:off x="4373500" y="5767738"/>
            <a:ext cx="129762" cy="76810"/>
            <a:chOff x="323528" y="5733256"/>
            <a:chExt cx="129762" cy="76810"/>
          </a:xfrm>
        </p:grpSpPr>
        <p:sp>
          <p:nvSpPr>
            <p:cNvPr id="78" name="타원 3"/>
            <p:cNvSpPr>
              <a:spLocks noChangeAspect="1"/>
            </p:cNvSpPr>
            <p:nvPr/>
          </p:nvSpPr>
          <p:spPr>
            <a:xfrm>
              <a:off x="376480" y="5733256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9" name="직선 연결선 5"/>
            <p:cNvCxnSpPr/>
            <p:nvPr/>
          </p:nvCxnSpPr>
          <p:spPr>
            <a:xfrm flipH="1">
              <a:off x="323528" y="5771661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grpSp>
        <p:nvGrpSpPr>
          <p:cNvPr id="80" name="Group 92"/>
          <p:cNvGrpSpPr/>
          <p:nvPr/>
        </p:nvGrpSpPr>
        <p:grpSpPr>
          <a:xfrm>
            <a:off x="3930597" y="4695528"/>
            <a:ext cx="129762" cy="76810"/>
            <a:chOff x="323528" y="5733256"/>
            <a:chExt cx="129762" cy="76810"/>
          </a:xfrm>
        </p:grpSpPr>
        <p:sp>
          <p:nvSpPr>
            <p:cNvPr id="81" name="타원 3"/>
            <p:cNvSpPr>
              <a:spLocks noChangeAspect="1"/>
            </p:cNvSpPr>
            <p:nvPr/>
          </p:nvSpPr>
          <p:spPr>
            <a:xfrm>
              <a:off x="376480" y="5733256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2" name="직선 연결선 5"/>
            <p:cNvCxnSpPr/>
            <p:nvPr/>
          </p:nvCxnSpPr>
          <p:spPr>
            <a:xfrm flipH="1">
              <a:off x="323528" y="5771661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grpSp>
        <p:nvGrpSpPr>
          <p:cNvPr id="83" name="Group 95"/>
          <p:cNvGrpSpPr/>
          <p:nvPr/>
        </p:nvGrpSpPr>
        <p:grpSpPr>
          <a:xfrm>
            <a:off x="1299320" y="2097930"/>
            <a:ext cx="129762" cy="76810"/>
            <a:chOff x="323528" y="5733256"/>
            <a:chExt cx="129762" cy="76810"/>
          </a:xfrm>
          <a:solidFill>
            <a:srgbClr val="0070C0"/>
          </a:solidFill>
        </p:grpSpPr>
        <p:sp>
          <p:nvSpPr>
            <p:cNvPr id="84" name="타원 3"/>
            <p:cNvSpPr>
              <a:spLocks noChangeAspect="1"/>
            </p:cNvSpPr>
            <p:nvPr/>
          </p:nvSpPr>
          <p:spPr>
            <a:xfrm>
              <a:off x="376480" y="5733256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5" name="직선 연결선 5"/>
            <p:cNvCxnSpPr/>
            <p:nvPr/>
          </p:nvCxnSpPr>
          <p:spPr>
            <a:xfrm flipH="1">
              <a:off x="323528" y="5771661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grpSp>
        <p:nvGrpSpPr>
          <p:cNvPr id="86" name="Group 98"/>
          <p:cNvGrpSpPr/>
          <p:nvPr/>
        </p:nvGrpSpPr>
        <p:grpSpPr>
          <a:xfrm>
            <a:off x="1734607" y="3434766"/>
            <a:ext cx="129762" cy="76810"/>
            <a:chOff x="323528" y="5733256"/>
            <a:chExt cx="129762" cy="76810"/>
          </a:xfrm>
        </p:grpSpPr>
        <p:sp>
          <p:nvSpPr>
            <p:cNvPr id="87" name="타원 3"/>
            <p:cNvSpPr>
              <a:spLocks noChangeAspect="1"/>
            </p:cNvSpPr>
            <p:nvPr/>
          </p:nvSpPr>
          <p:spPr>
            <a:xfrm>
              <a:off x="376480" y="5733256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8" name="직선 연결선 5"/>
            <p:cNvCxnSpPr/>
            <p:nvPr/>
          </p:nvCxnSpPr>
          <p:spPr>
            <a:xfrm flipH="1">
              <a:off x="323528" y="5771661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grpSp>
        <p:nvGrpSpPr>
          <p:cNvPr id="89" name="Group 101"/>
          <p:cNvGrpSpPr/>
          <p:nvPr/>
        </p:nvGrpSpPr>
        <p:grpSpPr>
          <a:xfrm>
            <a:off x="2178491" y="4816778"/>
            <a:ext cx="129762" cy="76810"/>
            <a:chOff x="323528" y="5733256"/>
            <a:chExt cx="129762" cy="76810"/>
          </a:xfrm>
        </p:grpSpPr>
        <p:sp>
          <p:nvSpPr>
            <p:cNvPr id="90" name="타원 3"/>
            <p:cNvSpPr>
              <a:spLocks noChangeAspect="1"/>
            </p:cNvSpPr>
            <p:nvPr/>
          </p:nvSpPr>
          <p:spPr>
            <a:xfrm>
              <a:off x="376480" y="5733256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1" name="직선 연결선 5"/>
            <p:cNvCxnSpPr/>
            <p:nvPr/>
          </p:nvCxnSpPr>
          <p:spPr>
            <a:xfrm flipH="1">
              <a:off x="323528" y="5771661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grpSp>
        <p:nvGrpSpPr>
          <p:cNvPr id="92" name="Group 104"/>
          <p:cNvGrpSpPr/>
          <p:nvPr/>
        </p:nvGrpSpPr>
        <p:grpSpPr>
          <a:xfrm>
            <a:off x="2613021" y="5247294"/>
            <a:ext cx="129762" cy="76810"/>
            <a:chOff x="323528" y="5733256"/>
            <a:chExt cx="129762" cy="76810"/>
          </a:xfrm>
        </p:grpSpPr>
        <p:sp>
          <p:nvSpPr>
            <p:cNvPr id="93" name="타원 3"/>
            <p:cNvSpPr>
              <a:spLocks noChangeAspect="1"/>
            </p:cNvSpPr>
            <p:nvPr/>
          </p:nvSpPr>
          <p:spPr>
            <a:xfrm>
              <a:off x="376480" y="5733256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94" name="직선 연결선 5"/>
            <p:cNvCxnSpPr/>
            <p:nvPr/>
          </p:nvCxnSpPr>
          <p:spPr>
            <a:xfrm flipH="1">
              <a:off x="323528" y="5771661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</p:cxnSp>
      </p:grpSp>
      <p:sp>
        <p:nvSpPr>
          <p:cNvPr id="95" name="직사각형 94"/>
          <p:cNvSpPr/>
          <p:nvPr/>
        </p:nvSpPr>
        <p:spPr>
          <a:xfrm>
            <a:off x="4029206" y="1393322"/>
            <a:ext cx="1368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6" name="직사각형 95"/>
          <p:cNvSpPr/>
          <p:nvPr/>
        </p:nvSpPr>
        <p:spPr>
          <a:xfrm>
            <a:off x="1936169" y="4008556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직사각형 96"/>
          <p:cNvSpPr/>
          <p:nvPr/>
        </p:nvSpPr>
        <p:spPr>
          <a:xfrm>
            <a:off x="1934576" y="4794776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8" name="직사각형 97"/>
          <p:cNvSpPr/>
          <p:nvPr/>
        </p:nvSpPr>
        <p:spPr>
          <a:xfrm>
            <a:off x="1938990" y="5608288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9" name="직사각형 98"/>
          <p:cNvSpPr/>
          <p:nvPr/>
        </p:nvSpPr>
        <p:spPr>
          <a:xfrm>
            <a:off x="2810500" y="5328290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0" name="직사각형 99"/>
          <p:cNvSpPr/>
          <p:nvPr/>
        </p:nvSpPr>
        <p:spPr>
          <a:xfrm>
            <a:off x="4131186" y="2820551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1" name="직사각형 100"/>
          <p:cNvSpPr/>
          <p:nvPr/>
        </p:nvSpPr>
        <p:spPr>
          <a:xfrm>
            <a:off x="5017736" y="5142519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3" name="직사각형 102"/>
          <p:cNvSpPr/>
          <p:nvPr/>
        </p:nvSpPr>
        <p:spPr>
          <a:xfrm>
            <a:off x="4577998" y="3496404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직사각형 103"/>
          <p:cNvSpPr/>
          <p:nvPr/>
        </p:nvSpPr>
        <p:spPr>
          <a:xfrm>
            <a:off x="6772600" y="5062707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5" name="직사각형 104"/>
          <p:cNvSpPr/>
          <p:nvPr/>
        </p:nvSpPr>
        <p:spPr>
          <a:xfrm>
            <a:off x="3687649" y="2483370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6" name="직사각형 105"/>
          <p:cNvSpPr/>
          <p:nvPr/>
        </p:nvSpPr>
        <p:spPr>
          <a:xfrm>
            <a:off x="3250838" y="3845808"/>
            <a:ext cx="396000" cy="136800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7" name="직사각형 106"/>
          <p:cNvSpPr/>
          <p:nvPr/>
        </p:nvSpPr>
        <p:spPr>
          <a:xfrm>
            <a:off x="467544" y="107340"/>
            <a:ext cx="8676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ko-KR" b="1" dirty="0" smtClean="0">
                <a:latin typeface="Times New Roman" pitchFamily="18" charset="0"/>
                <a:cs typeface="Times New Roman" pitchFamily="18" charset="0"/>
              </a:rPr>
              <a:t>Figure S1. The </a:t>
            </a:r>
            <a:r>
              <a:rPr lang="en-GB" altLang="ko-KR" b="1" dirty="0" smtClean="0">
                <a:latin typeface="Times New Roman" pitchFamily="18" charset="0"/>
                <a:cs typeface="Times New Roman" pitchFamily="18" charset="0"/>
              </a:rPr>
              <a:t>29 </a:t>
            </a:r>
            <a:r>
              <a:rPr lang="en-GB" altLang="ko-KR" b="1" dirty="0" smtClean="0">
                <a:latin typeface="Times New Roman" pitchFamily="18" charset="0"/>
                <a:cs typeface="Times New Roman" pitchFamily="18" charset="0"/>
              </a:rPr>
              <a:t>human-specific HERV-K insertion loci in the human genome.</a:t>
            </a:r>
            <a:r>
              <a:rPr lang="en-GB" altLang="ko-KR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8" name="Group 51"/>
          <p:cNvGrpSpPr/>
          <p:nvPr/>
        </p:nvGrpSpPr>
        <p:grpSpPr>
          <a:xfrm>
            <a:off x="5692128" y="4182038"/>
            <a:ext cx="129762" cy="76810"/>
            <a:chOff x="342584" y="3861048"/>
            <a:chExt cx="129762" cy="76810"/>
          </a:xfrm>
        </p:grpSpPr>
        <p:sp>
          <p:nvSpPr>
            <p:cNvPr id="109" name="타원 3"/>
            <p:cNvSpPr>
              <a:spLocks noChangeAspect="1"/>
            </p:cNvSpPr>
            <p:nvPr/>
          </p:nvSpPr>
          <p:spPr>
            <a:xfrm>
              <a:off x="395536" y="3861048"/>
              <a:ext cx="76810" cy="7681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10" name="직선 연결선 5"/>
            <p:cNvCxnSpPr/>
            <p:nvPr/>
          </p:nvCxnSpPr>
          <p:spPr>
            <a:xfrm flipH="1">
              <a:off x="342584" y="3899453"/>
              <a:ext cx="54000" cy="0"/>
            </a:xfrm>
            <a:prstGeom prst="line">
              <a:avLst/>
            </a:prstGeom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11" name="직사각형 110"/>
          <p:cNvSpPr/>
          <p:nvPr/>
        </p:nvSpPr>
        <p:spPr>
          <a:xfrm>
            <a:off x="5446856" y="4152508"/>
            <a:ext cx="396000" cy="212596"/>
          </a:xfrm>
          <a:prstGeom prst="rect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33</Words>
  <Application>Microsoft Office PowerPoint</Application>
  <PresentationFormat>화면 슬라이드 쇼(4:3)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Wonseok</dc:creator>
  <cp:lastModifiedBy>Shin</cp:lastModifiedBy>
  <cp:revision>9</cp:revision>
  <dcterms:created xsi:type="dcterms:W3CDTF">2012-03-17T07:55:01Z</dcterms:created>
  <dcterms:modified xsi:type="dcterms:W3CDTF">2013-01-29T07:39:49Z</dcterms:modified>
</cp:coreProperties>
</file>