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90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D7178-C729-4932-AD41-32ECEE257C6E}" type="datetimeFigureOut">
              <a:rPr lang="en-US" smtClean="0"/>
              <a:t>6/26/2012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ABCC2-272D-4EDF-9EFE-34122ABBC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854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D7178-C729-4932-AD41-32ECEE257C6E}" type="datetimeFigureOut">
              <a:rPr lang="en-US" smtClean="0"/>
              <a:t>6/26/2012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ABCC2-272D-4EDF-9EFE-34122ABBC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978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49" y="366713"/>
            <a:ext cx="1543051" cy="7800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3" y="366713"/>
            <a:ext cx="4476751" cy="7800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D7178-C729-4932-AD41-32ECEE257C6E}" type="datetimeFigureOut">
              <a:rPr lang="en-US" smtClean="0"/>
              <a:t>6/26/2012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ABCC2-272D-4EDF-9EFE-34122ABBC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136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D7178-C729-4932-AD41-32ECEE257C6E}" type="datetimeFigureOut">
              <a:rPr lang="en-US" smtClean="0"/>
              <a:t>6/26/2012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ABCC2-272D-4EDF-9EFE-34122ABBC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697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D7178-C729-4932-AD41-32ECEE257C6E}" type="datetimeFigureOut">
              <a:rPr lang="en-US" smtClean="0"/>
              <a:t>6/26/2012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ABCC2-272D-4EDF-9EFE-34122ABBC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367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3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3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D7178-C729-4932-AD41-32ECEE257C6E}" type="datetimeFigureOut">
              <a:rPr lang="en-US" smtClean="0"/>
              <a:t>6/26/2012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ABCC2-272D-4EDF-9EFE-34122ABBC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525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D7178-C729-4932-AD41-32ECEE257C6E}" type="datetimeFigureOut">
              <a:rPr lang="en-US" smtClean="0"/>
              <a:t>6/26/2012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ABCC2-272D-4EDF-9EFE-34122ABBC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086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D7178-C729-4932-AD41-32ECEE257C6E}" type="datetimeFigureOut">
              <a:rPr lang="en-US" smtClean="0"/>
              <a:t>6/26/2012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ABCC2-272D-4EDF-9EFE-34122ABBC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211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D7178-C729-4932-AD41-32ECEE257C6E}" type="datetimeFigureOut">
              <a:rPr lang="en-US" smtClean="0"/>
              <a:t>6/26/2012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ABCC2-272D-4EDF-9EFE-34122ABBC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55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D7178-C729-4932-AD41-32ECEE257C6E}" type="datetimeFigureOut">
              <a:rPr lang="en-US" smtClean="0"/>
              <a:t>6/26/2012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ABCC2-272D-4EDF-9EFE-34122ABBC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333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D7178-C729-4932-AD41-32ECEE257C6E}" type="datetimeFigureOut">
              <a:rPr lang="en-US" smtClean="0"/>
              <a:t>6/26/2012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ABCC2-272D-4EDF-9EFE-34122ABBC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676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9D7178-C729-4932-AD41-32ECEE257C6E}" type="datetimeFigureOut">
              <a:rPr lang="en-US" smtClean="0"/>
              <a:t>6/26/2012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ABCC2-272D-4EDF-9EFE-34122ABBC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738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png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6958641"/>
              </p:ext>
            </p:extLst>
          </p:nvPr>
        </p:nvGraphicFramePr>
        <p:xfrm>
          <a:off x="7162797" y="505380"/>
          <a:ext cx="1905000" cy="1903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" name="Image" r:id="rId3" imgW="9587302" imgH="9574603" progId="PhotoshopElements.Image.2">
                  <p:embed/>
                </p:oleObj>
              </mc:Choice>
              <mc:Fallback>
                <p:oleObj name="Image" r:id="rId3" imgW="9587302" imgH="9574603" progId="PhotoshopElements.Image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2797" y="505380"/>
                        <a:ext cx="1905000" cy="1903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 Box 15"/>
          <p:cNvSpPr txBox="1">
            <a:spLocks noChangeArrowheads="1"/>
          </p:cNvSpPr>
          <p:nvPr/>
        </p:nvSpPr>
        <p:spPr bwMode="auto">
          <a:xfrm>
            <a:off x="5690978" y="2362201"/>
            <a:ext cx="48122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dirty="0" err="1"/>
              <a:t>Ala</a:t>
            </a:r>
            <a:endParaRPr lang="en-US" sz="1800" dirty="0"/>
          </a:p>
        </p:txBody>
      </p:sp>
      <p:sp>
        <p:nvSpPr>
          <p:cNvPr id="25" name="Text Box 16"/>
          <p:cNvSpPr txBox="1">
            <a:spLocks noChangeArrowheads="1"/>
          </p:cNvSpPr>
          <p:nvPr/>
        </p:nvSpPr>
        <p:spPr bwMode="auto">
          <a:xfrm>
            <a:off x="7094041" y="2362200"/>
            <a:ext cx="212615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dirty="0"/>
              <a:t>Tyr (+1 hydrogen bond)</a:t>
            </a:r>
          </a:p>
        </p:txBody>
      </p:sp>
      <p:grpSp>
        <p:nvGrpSpPr>
          <p:cNvPr id="26" name="Group 25"/>
          <p:cNvGrpSpPr>
            <a:grpSpLocks/>
          </p:cNvGrpSpPr>
          <p:nvPr/>
        </p:nvGrpSpPr>
        <p:grpSpPr bwMode="auto">
          <a:xfrm>
            <a:off x="4876800" y="505380"/>
            <a:ext cx="1973263" cy="1905000"/>
            <a:chOff x="816" y="2352"/>
            <a:chExt cx="1579" cy="1615"/>
          </a:xfrm>
        </p:grpSpPr>
        <p:graphicFrame>
          <p:nvGraphicFramePr>
            <p:cNvPr id="27" name="Object 26"/>
            <p:cNvGraphicFramePr>
              <a:graphicFrameLocks noChangeAspect="1"/>
            </p:cNvGraphicFramePr>
            <p:nvPr/>
          </p:nvGraphicFramePr>
          <p:xfrm>
            <a:off x="816" y="2352"/>
            <a:ext cx="1579" cy="16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72" name="Image" r:id="rId5" imgW="9485714" imgH="9701587" progId="PhotoshopElements.Image.2">
                    <p:embed/>
                  </p:oleObj>
                </mc:Choice>
                <mc:Fallback>
                  <p:oleObj name="Image" r:id="rId5" imgW="9485714" imgH="9701587" progId="PhotoshopElements.Image.2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16" y="2352"/>
                          <a:ext cx="1579" cy="161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8" name="Text Box 19"/>
            <p:cNvSpPr txBox="1">
              <a:spLocks noChangeArrowheads="1"/>
            </p:cNvSpPr>
            <p:nvPr/>
          </p:nvSpPr>
          <p:spPr bwMode="auto">
            <a:xfrm>
              <a:off x="816" y="2400"/>
              <a:ext cx="243" cy="2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400" b="1">
                  <a:solidFill>
                    <a:srgbClr val="FF00FF"/>
                  </a:solidFill>
                </a:rPr>
                <a:t>N</a:t>
              </a:r>
            </a:p>
          </p:txBody>
        </p:sp>
        <p:sp>
          <p:nvSpPr>
            <p:cNvPr id="29" name="Text Box 20"/>
            <p:cNvSpPr txBox="1">
              <a:spLocks noChangeArrowheads="1"/>
            </p:cNvSpPr>
            <p:nvPr/>
          </p:nvSpPr>
          <p:spPr bwMode="auto">
            <a:xfrm>
              <a:off x="1153" y="2544"/>
              <a:ext cx="222" cy="2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400" b="1">
                  <a:solidFill>
                    <a:srgbClr val="6600CC"/>
                  </a:solidFill>
                </a:rPr>
                <a:t>Y</a:t>
              </a:r>
            </a:p>
          </p:txBody>
        </p:sp>
      </p:grpSp>
      <p:sp>
        <p:nvSpPr>
          <p:cNvPr id="30" name="Line 21"/>
          <p:cNvSpPr>
            <a:spLocks noChangeShapeType="1"/>
          </p:cNvSpPr>
          <p:nvPr/>
        </p:nvSpPr>
        <p:spPr bwMode="auto">
          <a:xfrm>
            <a:off x="6887308" y="1491217"/>
            <a:ext cx="228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32" name="Group 31"/>
          <p:cNvGrpSpPr>
            <a:grpSpLocks/>
          </p:cNvGrpSpPr>
          <p:nvPr/>
        </p:nvGrpSpPr>
        <p:grpSpPr bwMode="auto">
          <a:xfrm>
            <a:off x="152400" y="484456"/>
            <a:ext cx="4648200" cy="4392344"/>
            <a:chOff x="96" y="912"/>
            <a:chExt cx="2767" cy="2602"/>
          </a:xfrm>
        </p:grpSpPr>
        <p:graphicFrame>
          <p:nvGraphicFramePr>
            <p:cNvPr id="34" name="Object 5"/>
            <p:cNvGraphicFramePr>
              <a:graphicFrameLocks noChangeAspect="1"/>
            </p:cNvGraphicFramePr>
            <p:nvPr/>
          </p:nvGraphicFramePr>
          <p:xfrm>
            <a:off x="96" y="912"/>
            <a:ext cx="2767" cy="26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73" name="Image" r:id="rId7" imgW="6349206" imgH="5968254" progId="PhotoshopElements.Image.2">
                    <p:embed/>
                  </p:oleObj>
                </mc:Choice>
                <mc:Fallback>
                  <p:oleObj name="Image" r:id="rId7" imgW="6349206" imgH="5968254" progId="PhotoshopElements.Image.2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6" y="912"/>
                          <a:ext cx="2767" cy="260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5" name="Text Box 6"/>
            <p:cNvSpPr txBox="1">
              <a:spLocks noChangeArrowheads="1"/>
            </p:cNvSpPr>
            <p:nvPr/>
          </p:nvSpPr>
          <p:spPr bwMode="auto">
            <a:xfrm>
              <a:off x="1440" y="2400"/>
              <a:ext cx="158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000" b="1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36" name="Text Box 7"/>
            <p:cNvSpPr txBox="1">
              <a:spLocks noChangeArrowheads="1"/>
            </p:cNvSpPr>
            <p:nvPr/>
          </p:nvSpPr>
          <p:spPr bwMode="auto">
            <a:xfrm>
              <a:off x="1632" y="2448"/>
              <a:ext cx="158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000" b="1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37" name="Text Box 8"/>
            <p:cNvSpPr txBox="1">
              <a:spLocks noChangeArrowheads="1"/>
            </p:cNvSpPr>
            <p:nvPr/>
          </p:nvSpPr>
          <p:spPr bwMode="auto">
            <a:xfrm>
              <a:off x="1472" y="3350"/>
              <a:ext cx="158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000" b="1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38" name="Text Box 9"/>
            <p:cNvSpPr txBox="1">
              <a:spLocks noChangeArrowheads="1"/>
            </p:cNvSpPr>
            <p:nvPr/>
          </p:nvSpPr>
          <p:spPr bwMode="auto">
            <a:xfrm>
              <a:off x="1008" y="2592"/>
              <a:ext cx="158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000" b="1">
                  <a:solidFill>
                    <a:srgbClr val="FF0000"/>
                  </a:solidFill>
                </a:rPr>
                <a:t>4</a:t>
              </a:r>
            </a:p>
          </p:txBody>
        </p:sp>
      </p:grpSp>
      <p:sp>
        <p:nvSpPr>
          <p:cNvPr id="33" name="Text Box 10"/>
          <p:cNvSpPr txBox="1">
            <a:spLocks noChangeArrowheads="1"/>
          </p:cNvSpPr>
          <p:nvPr/>
        </p:nvSpPr>
        <p:spPr bwMode="auto">
          <a:xfrm>
            <a:off x="1482554" y="4254881"/>
            <a:ext cx="97975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</a:rPr>
              <a:t>ICAM-1</a:t>
            </a:r>
            <a:endParaRPr lang="en-US" dirty="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39" name="Oval 38"/>
          <p:cNvSpPr>
            <a:spLocks noChangeArrowheads="1"/>
          </p:cNvSpPr>
          <p:nvPr/>
        </p:nvSpPr>
        <p:spPr bwMode="auto">
          <a:xfrm rot="20977251">
            <a:off x="217472" y="1956566"/>
            <a:ext cx="976774" cy="518279"/>
          </a:xfrm>
          <a:prstGeom prst="ellipse">
            <a:avLst/>
          </a:prstGeom>
          <a:noFill/>
          <a:ln w="12700">
            <a:solidFill>
              <a:srgbClr val="FF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" name="Text Box 13"/>
          <p:cNvSpPr txBox="1">
            <a:spLocks noChangeArrowheads="1"/>
          </p:cNvSpPr>
          <p:nvPr/>
        </p:nvSpPr>
        <p:spPr bwMode="auto">
          <a:xfrm>
            <a:off x="216569" y="2482404"/>
            <a:ext cx="90287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FF"/>
                </a:solidFill>
                <a:latin typeface="Times New Roman" pitchFamily="18" charset="0"/>
              </a:rPr>
              <a:t>Y-motif</a:t>
            </a:r>
            <a:endParaRPr lang="en-US" dirty="0">
              <a:solidFill>
                <a:srgbClr val="FF00FF"/>
              </a:solidFill>
              <a:latin typeface="Times New Roman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6200" y="154682"/>
            <a:ext cx="340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A</a:t>
            </a:r>
            <a:endParaRPr lang="en-US" sz="20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4800600" y="151615"/>
            <a:ext cx="3289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B</a:t>
            </a:r>
            <a:endParaRPr lang="en-US" sz="20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180975" y="5257800"/>
            <a:ext cx="8763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 smtClean="0"/>
              <a:t>Supplementary Figure S2</a:t>
            </a:r>
            <a:r>
              <a:rPr lang="en-US" sz="1200" dirty="0" smtClean="0"/>
              <a:t>. Structural elements of interacting </a:t>
            </a:r>
            <a:r>
              <a:rPr lang="en-US" sz="1200" dirty="0" smtClean="0"/>
              <a:t>ICAM-1 </a:t>
            </a:r>
            <a:r>
              <a:rPr lang="en-US" sz="1200" dirty="0" smtClean="0"/>
              <a:t>and </a:t>
            </a:r>
            <a:r>
              <a:rPr lang="en-US" sz="1200" dirty="0" err="1" smtClean="0"/>
              <a:t>DBL</a:t>
            </a:r>
            <a:r>
              <a:rPr lang="en-US" sz="1200" dirty="0" err="1" smtClean="0">
                <a:latin typeface="Symbol" pitchFamily="18" charset="2"/>
              </a:rPr>
              <a:t>b</a:t>
            </a:r>
            <a:r>
              <a:rPr lang="en-US" sz="1200" dirty="0" smtClean="0"/>
              <a:t> in the model of </a:t>
            </a:r>
            <a:r>
              <a:rPr lang="en-US" sz="1200" dirty="0" err="1" smtClean="0"/>
              <a:t>Bertonati</a:t>
            </a:r>
            <a:r>
              <a:rPr lang="en-US" sz="1200" dirty="0" smtClean="0"/>
              <a:t> and </a:t>
            </a:r>
            <a:r>
              <a:rPr lang="en-US" sz="1200" dirty="0" err="1" smtClean="0"/>
              <a:t>Tramontano</a:t>
            </a:r>
            <a:r>
              <a:rPr lang="en-US" sz="1200" dirty="0" smtClean="0"/>
              <a:t> [24]. Model was visualized (</a:t>
            </a:r>
            <a:r>
              <a:rPr lang="en-US" sz="1200" b="1" dirty="0" smtClean="0"/>
              <a:t>A</a:t>
            </a:r>
            <a:r>
              <a:rPr lang="en-US" sz="1200" dirty="0" smtClean="0"/>
              <a:t>) and amino acid substitution in loop 4 (</a:t>
            </a:r>
            <a:r>
              <a:rPr lang="en-US" sz="1200" b="1" dirty="0" smtClean="0"/>
              <a:t>B</a:t>
            </a:r>
            <a:r>
              <a:rPr lang="en-US" sz="1200" dirty="0" smtClean="0"/>
              <a:t>) was modeled using </a:t>
            </a:r>
            <a:r>
              <a:rPr lang="en-US" sz="1200" dirty="0"/>
              <a:t>Deep View Swiss-PDB </a:t>
            </a:r>
            <a:r>
              <a:rPr lang="en-US" sz="1200" dirty="0" smtClean="0"/>
              <a:t>viewer. </a:t>
            </a:r>
            <a:r>
              <a:rPr lang="en-US" sz="1200" b="1" dirty="0" smtClean="0"/>
              <a:t>In panel A </a:t>
            </a:r>
            <a:r>
              <a:rPr lang="en-US" sz="1200" dirty="0" smtClean="0"/>
              <a:t>loops 1 through 4 participating in interactions of </a:t>
            </a:r>
            <a:r>
              <a:rPr lang="en-US" sz="1200" dirty="0" err="1" smtClean="0"/>
              <a:t>DBL</a:t>
            </a:r>
            <a:r>
              <a:rPr lang="en-US" sz="1200" dirty="0" err="1" smtClean="0">
                <a:latin typeface="Symbol" pitchFamily="18" charset="2"/>
              </a:rPr>
              <a:t>b</a:t>
            </a:r>
            <a:r>
              <a:rPr lang="en-US" sz="1200" dirty="0" smtClean="0"/>
              <a:t> domain with </a:t>
            </a:r>
            <a:r>
              <a:rPr lang="en-US" sz="1200" dirty="0" smtClean="0"/>
              <a:t>ICAM-1 </a:t>
            </a:r>
            <a:r>
              <a:rPr lang="en-US" sz="1200" dirty="0" smtClean="0"/>
              <a:t>are shown in red, the rest of the molecule in green, </a:t>
            </a:r>
            <a:r>
              <a:rPr lang="en-US" sz="1200" dirty="0" smtClean="0"/>
              <a:t>ICAM-1 </a:t>
            </a:r>
            <a:r>
              <a:rPr lang="en-US" sz="1200" dirty="0" smtClean="0"/>
              <a:t>molecule in yellow. Ala286 residue in loop 4 that is involved in contacts with </a:t>
            </a:r>
            <a:r>
              <a:rPr lang="en-US" sz="1200" dirty="0" smtClean="0"/>
              <a:t>ICAM-1 </a:t>
            </a:r>
            <a:r>
              <a:rPr lang="en-US" sz="1200" dirty="0" smtClean="0"/>
              <a:t>is shown in blue. Y motif is circled. </a:t>
            </a:r>
            <a:r>
              <a:rPr lang="en-US" sz="1200" b="1" dirty="0" smtClean="0"/>
              <a:t>In panel B </a:t>
            </a:r>
            <a:r>
              <a:rPr lang="en-US" sz="1200" dirty="0" smtClean="0"/>
              <a:t>amino acid residue 286 (</a:t>
            </a:r>
            <a:r>
              <a:rPr lang="en-US" sz="1200" dirty="0" err="1" smtClean="0"/>
              <a:t>Ala</a:t>
            </a:r>
            <a:r>
              <a:rPr lang="en-US" sz="1200" dirty="0" smtClean="0"/>
              <a:t> or Tyr) is shown in pink. Amino acid residues </a:t>
            </a:r>
            <a:r>
              <a:rPr lang="en-US" sz="1200" dirty="0" err="1" smtClean="0"/>
              <a:t>Asn</a:t>
            </a:r>
            <a:r>
              <a:rPr lang="en-US" sz="1200" dirty="0" smtClean="0"/>
              <a:t> (N) and Tyr (Y), which are located at the beginning and the end of the loop 4, are indicated. Residues in the vicinity of the position 286 are shown in space-filling shape with CPK coloring. Substitution Ala286Tyr creates an additional hydrogen bond (</a:t>
            </a:r>
            <a:r>
              <a:rPr lang="en-US" sz="1200" b="1" dirty="0" smtClean="0"/>
              <a:t>arrowhead in panel C</a:t>
            </a:r>
            <a:r>
              <a:rPr lang="en-US" sz="1200" dirty="0" smtClean="0"/>
              <a:t>) between Tyr286 and Arg113 (numbers according to [24]).</a:t>
            </a:r>
            <a:endParaRPr lang="en-US" sz="1200" dirty="0"/>
          </a:p>
        </p:txBody>
      </p:sp>
      <p:pic>
        <p:nvPicPr>
          <p:cNvPr id="44" name="Picture 2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69" t="17500" r="36563" b="3889"/>
          <a:stretch/>
        </p:blipFill>
        <p:spPr bwMode="auto">
          <a:xfrm>
            <a:off x="5384134" y="2793594"/>
            <a:ext cx="2769266" cy="2311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 flipV="1">
            <a:off x="6529754" y="4477812"/>
            <a:ext cx="76200" cy="76725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5043976" y="2793594"/>
            <a:ext cx="3209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C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7109373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5781</TotalTime>
  <Words>205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Image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IT</dc:creator>
  <cp:lastModifiedBy>IT</cp:lastModifiedBy>
  <cp:revision>16</cp:revision>
  <dcterms:created xsi:type="dcterms:W3CDTF">2012-03-21T23:01:08Z</dcterms:created>
  <dcterms:modified xsi:type="dcterms:W3CDTF">2012-06-26T21:32:45Z</dcterms:modified>
</cp:coreProperties>
</file>