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07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1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6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7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0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4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4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9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9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5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2AA8E-C942-43BB-BECF-90F5F03E829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A626A-BEC5-447C-823B-60C3BD99C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9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0" y="1447800"/>
            <a:ext cx="304800" cy="15240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1638"/>
            <a:ext cx="9144000" cy="470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95400" y="5151438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 rot="16200000">
            <a:off x="-200025" y="885825"/>
            <a:ext cx="8270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0000FF"/>
                </a:solidFill>
              </a:rPr>
              <a:t>BINDING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392906" y="2901157"/>
            <a:ext cx="12160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F0000"/>
                </a:solidFill>
              </a:rPr>
              <a:t>NON-BINDING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239000" y="0"/>
            <a:ext cx="184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/>
              <a:t>Previously suggested start of DBL</a:t>
            </a:r>
            <a:r>
              <a:rPr lang="en-US" sz="1200" b="1" dirty="0">
                <a:latin typeface="Symbol" pitchFamily="18" charset="2"/>
              </a:rPr>
              <a:t>b</a:t>
            </a:r>
            <a:r>
              <a:rPr lang="en-US" sz="1200" b="1" dirty="0"/>
              <a:t>C2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344168" y="362712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143000" y="76200"/>
            <a:ext cx="1916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 b="1" dirty="0"/>
              <a:t>New start suggested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667000" y="5029200"/>
            <a:ext cx="12954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>
                <a:latin typeface="Symbol" pitchFamily="18" charset="2"/>
              </a:rPr>
              <a:t>a</a:t>
            </a:r>
            <a:r>
              <a:rPr lang="en-US" sz="1200" b="1"/>
              <a:t>-helix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884988" y="5029200"/>
            <a:ext cx="277812" cy="228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>
                <a:latin typeface="Symbol" pitchFamily="18" charset="2"/>
              </a:rPr>
              <a:t>b</a:t>
            </a:r>
            <a:endParaRPr lang="en-US" sz="1200" b="1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12725" y="4964113"/>
            <a:ext cx="2162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400"/>
              <a:t>Predicted </a:t>
            </a:r>
          </a:p>
          <a:p>
            <a:r>
              <a:rPr lang="en-US" sz="1400"/>
              <a:t>2</a:t>
            </a:r>
            <a:r>
              <a:rPr lang="en-US" sz="1400" baseline="30000"/>
              <a:t>nd</a:t>
            </a:r>
            <a:r>
              <a:rPr lang="en-US" sz="1400"/>
              <a:t> structure (consensus)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364163" y="5029200"/>
            <a:ext cx="503237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>
                <a:latin typeface="Symbol" pitchFamily="18" charset="2"/>
              </a:rPr>
              <a:t>a</a:t>
            </a:r>
            <a:r>
              <a:rPr lang="en-US" sz="1200" b="1"/>
              <a:t>-helix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97563" y="5029200"/>
            <a:ext cx="122237" cy="228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>
                <a:latin typeface="Symbol" pitchFamily="18" charset="2"/>
              </a:rPr>
              <a:t>b</a:t>
            </a:r>
            <a:endParaRPr lang="en-US" sz="1200" b="1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334000" y="1458913"/>
            <a:ext cx="533400" cy="1190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endParaRPr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00800" y="5029200"/>
            <a:ext cx="457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latin typeface="Symbol" pitchFamily="18" charset="2"/>
              </a:rPr>
              <a:t>a</a:t>
            </a:r>
            <a:r>
              <a:rPr lang="en-US" sz="1000" b="1"/>
              <a:t>-helix</a:t>
            </a: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3557588" y="304800"/>
            <a:ext cx="100012" cy="26670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524250" y="14288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K</a:t>
            </a: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 flipV="1">
            <a:off x="3352800" y="304800"/>
            <a:ext cx="76200" cy="27622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200400" y="142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990033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07981" y="1428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(Both preserve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-helix)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" y="56388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S3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Predicted secondary structure of N-terminal sub-domain and amino acid residue mutations in the first </a:t>
            </a:r>
            <a:r>
              <a:rPr lang="en-US" sz="1200" dirty="0" smtClean="0">
                <a:latin typeface="Symbol" pitchFamily="18" charset="2"/>
                <a:cs typeface="Arial" pitchFamily="34" charset="0"/>
              </a:rPr>
              <a:t>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-helix of DBL2</a:t>
            </a:r>
            <a:r>
              <a:rPr lang="en-US" sz="1200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PF11_0521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ICAM-1 binding and non-binding domains [20, 21] are grouped.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domains named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var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(number) are from IT4 isolate, all others are from 3D7 isolate.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Color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of amino acid residues: purple – conserved at least in ICAM-1 binding sequences; blue – semi-conserved; red – having significantly different physical-chemical character from the majority of amino acid residues in this position that may affect structure or/and function of the domain.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Site-directed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mutations: R23-&gt;A, A25-&gt;K.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474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13</cp:revision>
  <dcterms:created xsi:type="dcterms:W3CDTF">2012-03-22T21:09:55Z</dcterms:created>
  <dcterms:modified xsi:type="dcterms:W3CDTF">2013-02-18T21:08:18Z</dcterms:modified>
</cp:coreProperties>
</file>