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40"/>
  </p:notesMasterIdLst>
  <p:sldIdLst>
    <p:sldId id="256" r:id="rId2"/>
    <p:sldId id="289" r:id="rId3"/>
    <p:sldId id="257" r:id="rId4"/>
    <p:sldId id="259" r:id="rId5"/>
    <p:sldId id="293" r:id="rId6"/>
    <p:sldId id="294" r:id="rId7"/>
    <p:sldId id="295" r:id="rId8"/>
    <p:sldId id="297" r:id="rId9"/>
    <p:sldId id="296" r:id="rId10"/>
    <p:sldId id="262" r:id="rId11"/>
    <p:sldId id="263" r:id="rId12"/>
    <p:sldId id="264" r:id="rId13"/>
    <p:sldId id="260" r:id="rId14"/>
    <p:sldId id="266" r:id="rId15"/>
    <p:sldId id="267" r:id="rId16"/>
    <p:sldId id="265" r:id="rId17"/>
    <p:sldId id="269" r:id="rId18"/>
    <p:sldId id="261" r:id="rId19"/>
    <p:sldId id="268" r:id="rId20"/>
    <p:sldId id="270" r:id="rId21"/>
    <p:sldId id="282" r:id="rId22"/>
    <p:sldId id="283" r:id="rId23"/>
    <p:sldId id="284" r:id="rId24"/>
    <p:sldId id="285" r:id="rId25"/>
    <p:sldId id="286" r:id="rId26"/>
    <p:sldId id="271" r:id="rId27"/>
    <p:sldId id="298" r:id="rId28"/>
    <p:sldId id="299" r:id="rId29"/>
    <p:sldId id="300" r:id="rId30"/>
    <p:sldId id="272" r:id="rId31"/>
    <p:sldId id="273" r:id="rId32"/>
    <p:sldId id="275" r:id="rId33"/>
    <p:sldId id="288" r:id="rId34"/>
    <p:sldId id="276" r:id="rId35"/>
    <p:sldId id="274" r:id="rId36"/>
    <p:sldId id="280" r:id="rId37"/>
    <p:sldId id="281" r:id="rId38"/>
    <p:sldId id="277"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6" d="100"/>
          <a:sy n="96" d="100"/>
        </p:scale>
        <p:origin x="-1140"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D4AD17-4D78-4287-8206-15DC421CB345}" type="datetimeFigureOut">
              <a:rPr lang="en-CA" smtClean="0"/>
              <a:pPr/>
              <a:t>29/01/2013</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7B3EB8-5CA3-4C31-88A4-A04B4A1F7698}" type="slidenum">
              <a:rPr lang="en-CA" smtClean="0"/>
              <a:pPr/>
              <a:t>‹#›</a:t>
            </a:fld>
            <a:endParaRPr lang="en-CA"/>
          </a:p>
        </p:txBody>
      </p:sp>
    </p:spTree>
    <p:extLst>
      <p:ext uri="{BB962C8B-B14F-4D97-AF65-F5344CB8AC3E}">
        <p14:creationId xmlns:p14="http://schemas.microsoft.com/office/powerpoint/2010/main" val="3805961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Each session</a:t>
            </a:r>
            <a:r>
              <a:rPr lang="en-CA" baseline="0" dirty="0" smtClean="0"/>
              <a:t> will begin will a series of 10-15 minutes presentation. Then 3-5 minutes for you to reflect on the talks. Guiding questions will be provided. The session will end with a 30-to-45-minute facilitated discussion. The key points will be summarized and will be used inform the subsequent sessions. </a:t>
            </a:r>
          </a:p>
          <a:p>
            <a:pPr marL="171450" indent="-171450">
              <a:buFont typeface="Arial" pitchFamily="34" charset="0"/>
              <a:buChar char="•"/>
            </a:pPr>
            <a:r>
              <a:rPr lang="en-CA" dirty="0" smtClean="0"/>
              <a:t>Presentations</a:t>
            </a:r>
            <a:r>
              <a:rPr lang="en-CA" baseline="0" dirty="0" smtClean="0"/>
              <a:t> will be recorded for those who not able to join in person. We will also obtain feedback from them. </a:t>
            </a:r>
            <a:endParaRPr lang="en-CA" dirty="0"/>
          </a:p>
        </p:txBody>
      </p:sp>
      <p:sp>
        <p:nvSpPr>
          <p:cNvPr id="4" name="Slide Number Placeholder 3"/>
          <p:cNvSpPr>
            <a:spLocks noGrp="1"/>
          </p:cNvSpPr>
          <p:nvPr>
            <p:ph type="sldNum" sz="quarter" idx="10"/>
          </p:nvPr>
        </p:nvSpPr>
        <p:spPr/>
        <p:txBody>
          <a:bodyPr/>
          <a:lstStyle/>
          <a:p>
            <a:fld id="{C57B3EB8-5CA3-4C31-88A4-A04B4A1F7698}" type="slidenum">
              <a:rPr lang="en-CA" smtClean="0"/>
              <a:pPr/>
              <a:t>17</a:t>
            </a:fld>
            <a:endParaRPr lang="en-CA"/>
          </a:p>
        </p:txBody>
      </p:sp>
    </p:spTree>
    <p:extLst>
      <p:ext uri="{BB962C8B-B14F-4D97-AF65-F5344CB8AC3E}">
        <p14:creationId xmlns:p14="http://schemas.microsoft.com/office/powerpoint/2010/main" val="1886750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itchFamily="34" charset="0"/>
              <a:buChar char="•"/>
            </a:pPr>
            <a:r>
              <a:rPr lang="en-CA" dirty="0" smtClean="0"/>
              <a:t>To determine participants’ interest in joining this application</a:t>
            </a:r>
          </a:p>
          <a:p>
            <a:pPr marL="171450" lvl="0" indent="-171450">
              <a:buFont typeface="Arial" pitchFamily="34" charset="0"/>
              <a:buChar char="•"/>
            </a:pPr>
            <a:r>
              <a:rPr lang="en-CA" dirty="0" smtClean="0"/>
              <a:t>To identify other investigators and trainees to join this grant</a:t>
            </a:r>
            <a:endParaRPr lang="en-CA" dirty="0"/>
          </a:p>
        </p:txBody>
      </p:sp>
      <p:sp>
        <p:nvSpPr>
          <p:cNvPr id="4" name="Slide Number Placeholder 3"/>
          <p:cNvSpPr>
            <a:spLocks noGrp="1"/>
          </p:cNvSpPr>
          <p:nvPr>
            <p:ph type="sldNum" sz="quarter" idx="10"/>
          </p:nvPr>
        </p:nvSpPr>
        <p:spPr/>
        <p:txBody>
          <a:bodyPr/>
          <a:lstStyle/>
          <a:p>
            <a:fld id="{C57B3EB8-5CA3-4C31-88A4-A04B4A1F7698}" type="slidenum">
              <a:rPr lang="en-CA" smtClean="0"/>
              <a:pPr/>
              <a:t>18</a:t>
            </a:fld>
            <a:endParaRPr lang="en-CA"/>
          </a:p>
        </p:txBody>
      </p:sp>
    </p:spTree>
    <p:extLst>
      <p:ext uri="{BB962C8B-B14F-4D97-AF65-F5344CB8AC3E}">
        <p14:creationId xmlns:p14="http://schemas.microsoft.com/office/powerpoint/2010/main" val="14450871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smtClean="0"/>
              <a:t>Alison</a:t>
            </a:r>
            <a:r>
              <a:rPr lang="en-CA" baseline="0" dirty="0" smtClean="0"/>
              <a:t> will explain Speed Dating process</a:t>
            </a:r>
            <a:endParaRPr lang="en-CA" dirty="0"/>
          </a:p>
        </p:txBody>
      </p:sp>
      <p:sp>
        <p:nvSpPr>
          <p:cNvPr id="4" name="Slide Number Placeholder 3"/>
          <p:cNvSpPr>
            <a:spLocks noGrp="1"/>
          </p:cNvSpPr>
          <p:nvPr>
            <p:ph type="sldNum" sz="quarter" idx="10"/>
          </p:nvPr>
        </p:nvSpPr>
        <p:spPr/>
        <p:txBody>
          <a:bodyPr/>
          <a:lstStyle/>
          <a:p>
            <a:fld id="{C57B3EB8-5CA3-4C31-88A4-A04B4A1F7698}" type="slidenum">
              <a:rPr lang="en-CA" smtClean="0"/>
              <a:pPr/>
              <a:t>20</a:t>
            </a:fld>
            <a:endParaRPr lang="en-CA"/>
          </a:p>
        </p:txBody>
      </p:sp>
    </p:spTree>
    <p:extLst>
      <p:ext uri="{BB962C8B-B14F-4D97-AF65-F5344CB8AC3E}">
        <p14:creationId xmlns:p14="http://schemas.microsoft.com/office/powerpoint/2010/main" val="2675783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endParaRPr kumimoji="0" lang="en-US" dirty="0" smtClean="0"/>
          </a:p>
          <a:p>
            <a:r>
              <a:rPr kumimoji="0" lang="en-US" dirty="0" smtClean="0"/>
              <a:t>Click to edit Master subtitle style</a:t>
            </a:r>
            <a:endParaRPr kumimoji="0" lang="en-US" dirty="0"/>
          </a:p>
        </p:txBody>
      </p:sp>
      <p:sp>
        <p:nvSpPr>
          <p:cNvPr id="7" name="Date Placeholder 6"/>
          <p:cNvSpPr>
            <a:spLocks noGrp="1"/>
          </p:cNvSpPr>
          <p:nvPr>
            <p:ph type="dt" sz="half" idx="10"/>
          </p:nvPr>
        </p:nvSpPr>
        <p:spPr/>
        <p:txBody>
          <a:bodyPr/>
          <a:lstStyle>
            <a:extLst/>
          </a:lstStyle>
          <a:p>
            <a:fld id="{09FBA880-E70C-479E-8268-F8D2B8AD8A75}" type="datetime1">
              <a:rPr lang="en-CA" smtClean="0"/>
              <a:t>29/01/2013</a:t>
            </a:fld>
            <a:endParaRPr lang="en-CA"/>
          </a:p>
        </p:txBody>
      </p:sp>
      <p:sp>
        <p:nvSpPr>
          <p:cNvPr id="20" name="Footer Placeholder 19"/>
          <p:cNvSpPr>
            <a:spLocks noGrp="1"/>
          </p:cNvSpPr>
          <p:nvPr>
            <p:ph type="ftr" sz="quarter" idx="11"/>
          </p:nvPr>
        </p:nvSpPr>
        <p:spPr/>
        <p:txBody>
          <a:bodyPr/>
          <a:lstStyle>
            <a:extLst/>
          </a:lstStyle>
          <a:p>
            <a:endParaRPr lang="en-CA"/>
          </a:p>
        </p:txBody>
      </p:sp>
      <p:sp>
        <p:nvSpPr>
          <p:cNvPr id="10" name="Slide Number Placeholder 9"/>
          <p:cNvSpPr>
            <a:spLocks noGrp="1"/>
          </p:cNvSpPr>
          <p:nvPr>
            <p:ph type="sldNum" sz="quarter" idx="12"/>
          </p:nvPr>
        </p:nvSpPr>
        <p:spPr/>
        <p:txBody>
          <a:bodyPr/>
          <a:lstStyle>
            <a:extLst/>
          </a:lstStyle>
          <a:p>
            <a:fld id="{6E7D83D6-924D-482E-AE58-FE2EAB898E18}" type="slidenum">
              <a:rPr lang="en-CA" smtClean="0"/>
              <a:pPr/>
              <a:t>‹#›</a:t>
            </a:fld>
            <a:endParaRPr lang="en-CA"/>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BF92CAA-4693-4257-BE62-A08942C32437}" type="datetime1">
              <a:rPr lang="en-CA" smtClean="0"/>
              <a:t>29/01/2013</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6E7D83D6-924D-482E-AE58-FE2EAB898E18}"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264FDEE-FD08-4F80-B85E-672D61778644}" type="datetime1">
              <a:rPr lang="en-CA" smtClean="0"/>
              <a:t>29/01/2013</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6E7D83D6-924D-482E-AE58-FE2EAB898E18}"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lvl1pPr>
              <a:spcAft>
                <a:spcPts val="600"/>
              </a:spcAft>
              <a:defRPr/>
            </a:lvl1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extLst/>
          </a:lstStyle>
          <a:p>
            <a:fld id="{7C08BCE5-BBCE-4ADD-8925-CF90AD656554}" type="datetime1">
              <a:rPr lang="en-CA" smtClean="0"/>
              <a:t>29/01/2013</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6E7D83D6-924D-482E-AE58-FE2EAB898E18}"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hasCustomPrompt="1"/>
          </p:nvPr>
        </p:nvSpPr>
        <p:spPr>
          <a:xfrm>
            <a:off x="2578392" y="2600325"/>
            <a:ext cx="6400800" cy="2286000"/>
          </a:xfrm>
        </p:spPr>
        <p:txBody>
          <a:bodyPr anchor="t"/>
          <a:lstStyle>
            <a:lvl1pPr algn="l">
              <a:lnSpc>
                <a:spcPts val="4500"/>
              </a:lnSpc>
              <a:buNone/>
              <a:defRPr sz="4000" b="1" cap="none">
                <a:effectLst/>
              </a:defRPr>
            </a:lvl1pPr>
            <a:extLst/>
          </a:lstStyle>
          <a:p>
            <a:r>
              <a:rPr kumimoji="0" lang="en-US" dirty="0" smtClean="0"/>
              <a:t>Click to edit master title style</a:t>
            </a:r>
            <a:endParaRPr kumimoji="0" lang="en-US" dirty="0"/>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C6B17D6-7804-424B-98DC-297262EBB610}" type="datetime1">
              <a:rPr lang="en-CA" smtClean="0"/>
              <a:t>29/01/2013</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6E7D83D6-924D-482E-AE58-FE2EAB898E18}" type="slidenum">
              <a:rPr lang="en-CA" smtClean="0"/>
              <a:pPr/>
              <a:t>‹#›</a:t>
            </a:fld>
            <a:endParaRPr lang="en-CA"/>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AD14781-B13A-481B-8B07-7085BF78849F}" type="datetime1">
              <a:rPr lang="en-CA" smtClean="0"/>
              <a:t>29/01/2013</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6E7D83D6-924D-482E-AE58-FE2EAB898E18}"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176A5F8-F190-4CA7-8238-C9D59AFF67F4}" type="datetime1">
              <a:rPr lang="en-CA" smtClean="0"/>
              <a:t>29/01/2013</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6E7D83D6-924D-482E-AE58-FE2EAB898E18}"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B78264E-0700-41AD-9E8A-5495D43CEAF9}" type="datetime1">
              <a:rPr lang="en-CA" smtClean="0"/>
              <a:t>29/01/2013</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6E7D83D6-924D-482E-AE58-FE2EAB898E18}"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2A862E3-3D0A-4369-BFF5-CD582DAADABE}" type="datetime1">
              <a:rPr lang="en-CA" smtClean="0"/>
              <a:t>29/01/2013</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6E7D83D6-924D-482E-AE58-FE2EAB898E18}" type="slidenum">
              <a:rPr lang="en-CA" smtClean="0"/>
              <a:pPr/>
              <a:t>‹#›</a:t>
            </a:fld>
            <a:endParaRPr lang="en-CA"/>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EE2A59B-9DCD-43BE-BC33-B64FE0E3CEF7}" type="datetime1">
              <a:rPr lang="en-CA" smtClean="0"/>
              <a:t>29/01/2013</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6E7D83D6-924D-482E-AE58-FE2EAB898E18}"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CDEEDDFE-40F5-4A42-AE93-A420BB1063E3}" type="datetime1">
              <a:rPr lang="en-CA" smtClean="0"/>
              <a:t>29/01/2013</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6E7D83D6-924D-482E-AE58-FE2EAB898E18}" type="slidenum">
              <a:rPr lang="en-CA" smtClean="0"/>
              <a:pPr/>
              <a:t>‹#›</a:t>
            </a:fld>
            <a:endParaRPr lang="en-CA"/>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98CC296-14DC-425E-AA60-C874E273FC8D}" type="datetime1">
              <a:rPr lang="en-CA" smtClean="0"/>
              <a:t>29/01/2013</a:t>
            </a:fld>
            <a:endParaRPr lang="en-C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CA"/>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6E7D83D6-924D-482E-AE58-FE2EAB898E18}" type="slidenum">
              <a:rPr lang="en-CA" smtClean="0"/>
              <a:pPr/>
              <a:t>‹#›</a:t>
            </a:fld>
            <a:endParaRPr lang="en-CA"/>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PEOPLE meeting</a:t>
            </a:r>
            <a:endParaRPr lang="en-CA" dirty="0"/>
          </a:p>
        </p:txBody>
      </p:sp>
      <p:sp>
        <p:nvSpPr>
          <p:cNvPr id="3" name="Subtitle 2"/>
          <p:cNvSpPr>
            <a:spLocks noGrp="1"/>
          </p:cNvSpPr>
          <p:nvPr>
            <p:ph type="subTitle" idx="1"/>
          </p:nvPr>
        </p:nvSpPr>
        <p:spPr>
          <a:xfrm>
            <a:off x="1432560" y="1850064"/>
            <a:ext cx="7406640" cy="3019096"/>
          </a:xfrm>
        </p:spPr>
        <p:txBody>
          <a:bodyPr>
            <a:normAutofit/>
          </a:bodyPr>
          <a:lstStyle/>
          <a:p>
            <a:endParaRPr lang="en-CA" dirty="0" smtClean="0"/>
          </a:p>
          <a:p>
            <a:r>
              <a:rPr lang="en-CA" dirty="0" smtClean="0"/>
              <a:t>October 13-14, 2011</a:t>
            </a:r>
          </a:p>
          <a:p>
            <a:endParaRPr lang="en-CA" dirty="0" smtClean="0"/>
          </a:p>
          <a:p>
            <a:r>
              <a:rPr lang="en-US" b="1" dirty="0" smtClean="0">
                <a:solidFill>
                  <a:schemeClr val="accent4"/>
                </a:solidFill>
              </a:rPr>
              <a:t>PEOPLE</a:t>
            </a:r>
            <a:r>
              <a:rPr lang="en-US" dirty="0" smtClean="0"/>
              <a:t> First: </a:t>
            </a:r>
            <a:r>
              <a:rPr lang="en-US" b="1" dirty="0" smtClean="0">
                <a:solidFill>
                  <a:schemeClr val="accent4"/>
                </a:solidFill>
              </a:rPr>
              <a:t>P</a:t>
            </a:r>
            <a:r>
              <a:rPr lang="en-US" dirty="0" smtClean="0"/>
              <a:t>artnership to </a:t>
            </a:r>
            <a:r>
              <a:rPr lang="en-US" b="1" dirty="0" smtClean="0">
                <a:solidFill>
                  <a:schemeClr val="accent4"/>
                </a:solidFill>
              </a:rPr>
              <a:t>E</a:t>
            </a:r>
            <a:r>
              <a:rPr lang="en-US" dirty="0" smtClean="0"/>
              <a:t>nable </a:t>
            </a:r>
            <a:r>
              <a:rPr lang="en-US" b="1" dirty="0" smtClean="0">
                <a:solidFill>
                  <a:schemeClr val="accent4"/>
                </a:solidFill>
              </a:rPr>
              <a:t>O</a:t>
            </a:r>
            <a:r>
              <a:rPr lang="en-US" dirty="0" smtClean="0"/>
              <a:t>ptimal </a:t>
            </a:r>
            <a:r>
              <a:rPr lang="en-US" b="1" dirty="0" smtClean="0">
                <a:solidFill>
                  <a:schemeClr val="accent4"/>
                </a:solidFill>
              </a:rPr>
              <a:t>P</a:t>
            </a:r>
            <a:r>
              <a:rPr lang="en-US" dirty="0" smtClean="0"/>
              <a:t>rimary Healthcare by </a:t>
            </a:r>
            <a:r>
              <a:rPr lang="en-US" b="1" dirty="0" err="1" smtClean="0">
                <a:solidFill>
                  <a:schemeClr val="accent4"/>
                </a:solidFill>
              </a:rPr>
              <a:t>LE</a:t>
            </a:r>
            <a:r>
              <a:rPr lang="en-US" dirty="0" err="1" smtClean="0"/>
              <a:t>veraging</a:t>
            </a:r>
            <a:r>
              <a:rPr lang="en-US" dirty="0" smtClean="0"/>
              <a:t> digital media in musculoskeletal health</a:t>
            </a:r>
            <a:endParaRPr lang="en-CA" dirty="0" smtClean="0"/>
          </a:p>
        </p:txBody>
      </p:sp>
      <p:sp>
        <p:nvSpPr>
          <p:cNvPr id="4" name="Slide Number Placeholder 3"/>
          <p:cNvSpPr>
            <a:spLocks noGrp="1"/>
          </p:cNvSpPr>
          <p:nvPr>
            <p:ph type="sldNum" sz="quarter" idx="12"/>
          </p:nvPr>
        </p:nvSpPr>
        <p:spPr/>
        <p:txBody>
          <a:bodyPr/>
          <a:lstStyle/>
          <a:p>
            <a:fld id="{6E7D83D6-924D-482E-AE58-FE2EAB898E18}" type="slidenum">
              <a:rPr lang="en-CA" smtClean="0"/>
              <a:pPr/>
              <a:t>1</a:t>
            </a:fld>
            <a:endParaRPr lang="en-CA"/>
          </a:p>
        </p:txBody>
      </p:sp>
    </p:spTree>
    <p:extLst>
      <p:ext uri="{BB962C8B-B14F-4D97-AF65-F5344CB8AC3E}">
        <p14:creationId xmlns:p14="http://schemas.microsoft.com/office/powerpoint/2010/main" val="21109273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2.</a:t>
            </a:r>
            <a:r>
              <a:rPr lang="en-CA" dirty="0"/>
              <a:t>	 CIHR team grant </a:t>
            </a:r>
            <a:r>
              <a:rPr lang="en-CA" dirty="0" smtClean="0"/>
              <a:t>competition</a:t>
            </a:r>
            <a:endParaRPr lang="en-CA" dirty="0"/>
          </a:p>
        </p:txBody>
      </p:sp>
      <p:sp>
        <p:nvSpPr>
          <p:cNvPr id="3" name="Content Placeholder 2"/>
          <p:cNvSpPr>
            <a:spLocks noGrp="1"/>
          </p:cNvSpPr>
          <p:nvPr>
            <p:ph idx="1"/>
          </p:nvPr>
        </p:nvSpPr>
        <p:spPr>
          <a:xfrm>
            <a:off x="1435608" y="1340768"/>
            <a:ext cx="7498080" cy="4907632"/>
          </a:xfrm>
        </p:spPr>
        <p:txBody>
          <a:bodyPr>
            <a:normAutofit/>
          </a:bodyPr>
          <a:lstStyle/>
          <a:p>
            <a:r>
              <a:rPr lang="en-CA" dirty="0"/>
              <a:t>CIHR’s Community-based Primary Healthcare </a:t>
            </a:r>
            <a:r>
              <a:rPr lang="en-CA" dirty="0" smtClean="0"/>
              <a:t>(CBPHC) initiative</a:t>
            </a:r>
            <a:endParaRPr lang="en-CA" dirty="0"/>
          </a:p>
          <a:p>
            <a:r>
              <a:rPr lang="en-CA" dirty="0" smtClean="0"/>
              <a:t>CBPHC </a:t>
            </a:r>
            <a:r>
              <a:rPr lang="en-CA" dirty="0"/>
              <a:t>includes:</a:t>
            </a:r>
          </a:p>
          <a:p>
            <a:pPr lvl="1"/>
            <a:r>
              <a:rPr lang="en-CA" dirty="0"/>
              <a:t>Health promotion and disease prevention</a:t>
            </a:r>
          </a:p>
          <a:p>
            <a:pPr lvl="1"/>
            <a:r>
              <a:rPr lang="en-CA" dirty="0"/>
              <a:t>Diagnosis, treatment and management of chronic and episodic illness</a:t>
            </a:r>
          </a:p>
          <a:p>
            <a:pPr lvl="1"/>
            <a:r>
              <a:rPr lang="en-CA" dirty="0"/>
              <a:t>Rehabilitation support, end-of-life care, and care coordination</a:t>
            </a:r>
          </a:p>
          <a:p>
            <a:r>
              <a:rPr lang="en-CA" dirty="0"/>
              <a:t>Encompasses aspects of Pillars II, III, &amp; IV</a:t>
            </a:r>
          </a:p>
          <a:p>
            <a:endParaRPr lang="en-CA" dirty="0"/>
          </a:p>
        </p:txBody>
      </p:sp>
      <p:sp>
        <p:nvSpPr>
          <p:cNvPr id="4" name="Text Box 4"/>
          <p:cNvSpPr txBox="1">
            <a:spLocks noChangeArrowheads="1"/>
          </p:cNvSpPr>
          <p:nvPr/>
        </p:nvSpPr>
        <p:spPr bwMode="auto">
          <a:xfrm>
            <a:off x="760635" y="6332810"/>
            <a:ext cx="81883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a:defRPr>
            </a:lvl1pPr>
            <a:lvl2pPr marL="742950" indent="-285750">
              <a:defRPr sz="2400">
                <a:solidFill>
                  <a:schemeClr val="tx1"/>
                </a:solidFill>
                <a:latin typeface="Times"/>
              </a:defRPr>
            </a:lvl2pPr>
            <a:lvl3pPr marL="1143000" indent="-228600">
              <a:defRPr sz="2400">
                <a:solidFill>
                  <a:schemeClr val="tx1"/>
                </a:solidFill>
                <a:latin typeface="Times"/>
              </a:defRPr>
            </a:lvl3pPr>
            <a:lvl4pPr marL="1600200" indent="-228600">
              <a:defRPr sz="2400">
                <a:solidFill>
                  <a:schemeClr val="tx1"/>
                </a:solidFill>
                <a:latin typeface="Times"/>
              </a:defRPr>
            </a:lvl4pPr>
            <a:lvl5pPr marL="2057400" indent="-228600">
              <a:defRPr sz="2400">
                <a:solidFill>
                  <a:schemeClr val="tx1"/>
                </a:solidFill>
                <a:latin typeface="Times"/>
              </a:defRPr>
            </a:lvl5pPr>
            <a:lvl6pPr marL="2514600" indent="-228600" eaLnBrk="0" fontAlgn="base" hangingPunct="0">
              <a:spcBef>
                <a:spcPct val="0"/>
              </a:spcBef>
              <a:spcAft>
                <a:spcPct val="0"/>
              </a:spcAft>
              <a:defRPr sz="2400">
                <a:solidFill>
                  <a:schemeClr val="tx1"/>
                </a:solidFill>
                <a:latin typeface="Times"/>
              </a:defRPr>
            </a:lvl6pPr>
            <a:lvl7pPr marL="2971800" indent="-228600" eaLnBrk="0" fontAlgn="base" hangingPunct="0">
              <a:spcBef>
                <a:spcPct val="0"/>
              </a:spcBef>
              <a:spcAft>
                <a:spcPct val="0"/>
              </a:spcAft>
              <a:defRPr sz="2400">
                <a:solidFill>
                  <a:schemeClr val="tx1"/>
                </a:solidFill>
                <a:latin typeface="Times"/>
              </a:defRPr>
            </a:lvl7pPr>
            <a:lvl8pPr marL="3429000" indent="-228600" eaLnBrk="0" fontAlgn="base" hangingPunct="0">
              <a:spcBef>
                <a:spcPct val="0"/>
              </a:spcBef>
              <a:spcAft>
                <a:spcPct val="0"/>
              </a:spcAft>
              <a:defRPr sz="2400">
                <a:solidFill>
                  <a:schemeClr val="tx1"/>
                </a:solidFill>
                <a:latin typeface="Times"/>
              </a:defRPr>
            </a:lvl8pPr>
            <a:lvl9pPr marL="3886200" indent="-228600" eaLnBrk="0" fontAlgn="base" hangingPunct="0">
              <a:spcBef>
                <a:spcPct val="0"/>
              </a:spcBef>
              <a:spcAft>
                <a:spcPct val="0"/>
              </a:spcAft>
              <a:defRPr sz="2400">
                <a:solidFill>
                  <a:schemeClr val="tx1"/>
                </a:solidFill>
                <a:latin typeface="Times"/>
              </a:defRPr>
            </a:lvl9pPr>
          </a:lstStyle>
          <a:p>
            <a:pPr algn="r"/>
            <a:r>
              <a:rPr lang="en-GB" sz="1600" b="1" dirty="0" smtClean="0">
                <a:solidFill>
                  <a:srgbClr val="7030A0"/>
                </a:solidFill>
                <a:latin typeface="Comic Sans MS" pitchFamily="66" charset="0"/>
              </a:rPr>
              <a:t>CIHR webinar, May 17, 2011</a:t>
            </a:r>
            <a:endParaRPr lang="en-US" sz="1600" b="1" dirty="0">
              <a:solidFill>
                <a:srgbClr val="6600FF"/>
              </a:solidFill>
              <a:latin typeface="Comic Sans MS" pitchFamily="66" charset="0"/>
            </a:endParaRPr>
          </a:p>
        </p:txBody>
      </p:sp>
      <p:sp>
        <p:nvSpPr>
          <p:cNvPr id="5" name="Slide Number Placeholder 4"/>
          <p:cNvSpPr>
            <a:spLocks noGrp="1"/>
          </p:cNvSpPr>
          <p:nvPr>
            <p:ph type="sldNum" sz="quarter" idx="12"/>
          </p:nvPr>
        </p:nvSpPr>
        <p:spPr/>
        <p:txBody>
          <a:bodyPr/>
          <a:lstStyle/>
          <a:p>
            <a:fld id="{6E7D83D6-924D-482E-AE58-FE2EAB898E18}" type="slidenum">
              <a:rPr lang="en-CA" smtClean="0"/>
              <a:pPr/>
              <a:t>10</a:t>
            </a:fld>
            <a:endParaRPr lang="en-CA"/>
          </a:p>
        </p:txBody>
      </p:sp>
    </p:spTree>
    <p:extLst>
      <p:ext uri="{BB962C8B-B14F-4D97-AF65-F5344CB8AC3E}">
        <p14:creationId xmlns:p14="http://schemas.microsoft.com/office/powerpoint/2010/main" val="35690006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From CIHR Webinar</a:t>
            </a:r>
            <a:endParaRPr lang="en-CA" dirty="0"/>
          </a:p>
        </p:txBody>
      </p:sp>
      <p:sp>
        <p:nvSpPr>
          <p:cNvPr id="3" name="Content Placeholder 2"/>
          <p:cNvSpPr>
            <a:spLocks noGrp="1"/>
          </p:cNvSpPr>
          <p:nvPr>
            <p:ph idx="1"/>
          </p:nvPr>
        </p:nvSpPr>
        <p:spPr/>
        <p:txBody>
          <a:bodyPr/>
          <a:lstStyle/>
          <a:p>
            <a:endParaRPr lang="en-CA"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85031" y="1196752"/>
            <a:ext cx="7879457" cy="55759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2"/>
          </p:nvPr>
        </p:nvSpPr>
        <p:spPr/>
        <p:txBody>
          <a:bodyPr/>
          <a:lstStyle/>
          <a:p>
            <a:fld id="{6E7D83D6-924D-482E-AE58-FE2EAB898E18}" type="slidenum">
              <a:rPr lang="en-CA" smtClean="0"/>
              <a:pPr/>
              <a:t>11</a:t>
            </a:fld>
            <a:endParaRPr lang="en-CA"/>
          </a:p>
        </p:txBody>
      </p:sp>
    </p:spTree>
    <p:extLst>
      <p:ext uri="{BB962C8B-B14F-4D97-AF65-F5344CB8AC3E}">
        <p14:creationId xmlns:p14="http://schemas.microsoft.com/office/powerpoint/2010/main" val="927207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Updated timeline</a:t>
            </a:r>
            <a:endParaRPr lang="en-CA" dirty="0"/>
          </a:p>
        </p:txBody>
      </p:sp>
      <p:sp>
        <p:nvSpPr>
          <p:cNvPr id="3" name="Content Placeholder 2"/>
          <p:cNvSpPr>
            <a:spLocks noGrp="1"/>
          </p:cNvSpPr>
          <p:nvPr>
            <p:ph idx="1"/>
          </p:nvPr>
        </p:nvSpPr>
        <p:spPr>
          <a:xfrm>
            <a:off x="1435608" y="1447800"/>
            <a:ext cx="7498080" cy="5077544"/>
          </a:xfrm>
        </p:spPr>
        <p:txBody>
          <a:bodyPr>
            <a:normAutofit/>
          </a:bodyPr>
          <a:lstStyle/>
          <a:p>
            <a:r>
              <a:rPr lang="en-CA" dirty="0" smtClean="0">
                <a:solidFill>
                  <a:srgbClr val="FF0000"/>
                </a:solidFill>
              </a:rPr>
              <a:t>Oct 2011 </a:t>
            </a:r>
            <a:r>
              <a:rPr lang="en-CA" dirty="0" smtClean="0"/>
              <a:t>– Team planning grant</a:t>
            </a:r>
          </a:p>
          <a:p>
            <a:r>
              <a:rPr lang="en-CA" dirty="0">
                <a:solidFill>
                  <a:srgbClr val="FF0000"/>
                </a:solidFill>
              </a:rPr>
              <a:t>Jan 2012 </a:t>
            </a:r>
            <a:r>
              <a:rPr lang="en-CA" dirty="0" smtClean="0"/>
              <a:t>– Team grant LOI (round 1)</a:t>
            </a:r>
          </a:p>
          <a:p>
            <a:r>
              <a:rPr lang="en-CA" dirty="0" smtClean="0">
                <a:solidFill>
                  <a:srgbClr val="FF0000"/>
                </a:solidFill>
              </a:rPr>
              <a:t>Apr 2012 </a:t>
            </a:r>
            <a:r>
              <a:rPr lang="en-CA" dirty="0" smtClean="0"/>
              <a:t>– Notice of decision for LOI (25-35 invited for full application)</a:t>
            </a:r>
          </a:p>
          <a:p>
            <a:r>
              <a:rPr lang="en-CA" dirty="0" smtClean="0">
                <a:solidFill>
                  <a:srgbClr val="FF0000"/>
                </a:solidFill>
              </a:rPr>
              <a:t>Jul 2012 </a:t>
            </a:r>
            <a:r>
              <a:rPr lang="en-CA" dirty="0" smtClean="0"/>
              <a:t>– Full application due</a:t>
            </a:r>
          </a:p>
          <a:p>
            <a:r>
              <a:rPr lang="en-CA" dirty="0" smtClean="0">
                <a:solidFill>
                  <a:srgbClr val="FF0000"/>
                </a:solidFill>
              </a:rPr>
              <a:t>Nov/Dec 2012 </a:t>
            </a:r>
            <a:r>
              <a:rPr lang="en-CA" dirty="0" smtClean="0"/>
              <a:t>– Notice of decision for applications; funding starts</a:t>
            </a:r>
          </a:p>
          <a:p>
            <a:r>
              <a:rPr lang="en-CA" dirty="0" smtClean="0">
                <a:solidFill>
                  <a:srgbClr val="FF0000"/>
                </a:solidFill>
              </a:rPr>
              <a:t>IMHA will be a partner!</a:t>
            </a:r>
          </a:p>
          <a:p>
            <a:endParaRPr lang="en-CA" dirty="0"/>
          </a:p>
        </p:txBody>
      </p:sp>
      <p:sp>
        <p:nvSpPr>
          <p:cNvPr id="4" name="Slide Number Placeholder 3"/>
          <p:cNvSpPr>
            <a:spLocks noGrp="1"/>
          </p:cNvSpPr>
          <p:nvPr>
            <p:ph type="sldNum" sz="quarter" idx="12"/>
          </p:nvPr>
        </p:nvSpPr>
        <p:spPr/>
        <p:txBody>
          <a:bodyPr/>
          <a:lstStyle/>
          <a:p>
            <a:fld id="{6E7D83D6-924D-482E-AE58-FE2EAB898E18}" type="slidenum">
              <a:rPr lang="en-CA" smtClean="0"/>
              <a:pPr/>
              <a:t>12</a:t>
            </a:fld>
            <a:endParaRPr lang="en-CA"/>
          </a:p>
        </p:txBody>
      </p:sp>
    </p:spTree>
    <p:extLst>
      <p:ext uri="{BB962C8B-B14F-4D97-AF65-F5344CB8AC3E}">
        <p14:creationId xmlns:p14="http://schemas.microsoft.com/office/powerpoint/2010/main" val="18282023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3.	Pre-meeting consultation</a:t>
            </a:r>
            <a:endParaRPr lang="en-CA" dirty="0"/>
          </a:p>
        </p:txBody>
      </p:sp>
      <p:sp>
        <p:nvSpPr>
          <p:cNvPr id="3" name="Content Placeholder 2"/>
          <p:cNvSpPr>
            <a:spLocks noGrp="1"/>
          </p:cNvSpPr>
          <p:nvPr>
            <p:ph idx="1"/>
          </p:nvPr>
        </p:nvSpPr>
        <p:spPr/>
        <p:txBody>
          <a:bodyPr>
            <a:normAutofit/>
          </a:bodyPr>
          <a:lstStyle/>
          <a:p>
            <a:r>
              <a:rPr lang="en-CA" dirty="0" smtClean="0"/>
              <a:t>August 2011</a:t>
            </a:r>
          </a:p>
          <a:p>
            <a:r>
              <a:rPr lang="en-CA" dirty="0" smtClean="0"/>
              <a:t>Individual/group meetings</a:t>
            </a:r>
          </a:p>
          <a:p>
            <a:r>
              <a:rPr lang="en-CA" dirty="0" smtClean="0"/>
              <a:t>Discussion themes:</a:t>
            </a:r>
          </a:p>
          <a:p>
            <a:pPr lvl="1"/>
            <a:r>
              <a:rPr lang="en-CA" dirty="0" smtClean="0"/>
              <a:t>Meeting agenda – items to keep or toss</a:t>
            </a:r>
          </a:p>
          <a:p>
            <a:pPr lvl="1"/>
            <a:r>
              <a:rPr lang="en-CA" dirty="0" smtClean="0"/>
              <a:t>Your meeting goals</a:t>
            </a:r>
          </a:p>
          <a:p>
            <a:pPr lvl="1"/>
            <a:endParaRPr lang="en-CA" dirty="0" smtClean="0"/>
          </a:p>
          <a:p>
            <a:pPr lvl="1"/>
            <a:endParaRPr lang="en-CA" dirty="0" smtClean="0"/>
          </a:p>
          <a:p>
            <a:pPr lvl="1"/>
            <a:endParaRPr lang="en-CA" dirty="0"/>
          </a:p>
        </p:txBody>
      </p:sp>
      <p:sp>
        <p:nvSpPr>
          <p:cNvPr id="4" name="Slide Number Placeholder 3"/>
          <p:cNvSpPr>
            <a:spLocks noGrp="1"/>
          </p:cNvSpPr>
          <p:nvPr>
            <p:ph type="sldNum" sz="quarter" idx="12"/>
          </p:nvPr>
        </p:nvSpPr>
        <p:spPr/>
        <p:txBody>
          <a:bodyPr/>
          <a:lstStyle/>
          <a:p>
            <a:fld id="{6E7D83D6-924D-482E-AE58-FE2EAB898E18}" type="slidenum">
              <a:rPr lang="en-CA" smtClean="0"/>
              <a:pPr/>
              <a:t>13</a:t>
            </a:fld>
            <a:endParaRPr lang="en-CA"/>
          </a:p>
        </p:txBody>
      </p:sp>
    </p:spTree>
    <p:extLst>
      <p:ext uri="{BB962C8B-B14F-4D97-AF65-F5344CB8AC3E}">
        <p14:creationId xmlns:p14="http://schemas.microsoft.com/office/powerpoint/2010/main" val="40520453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Issues identified…</a:t>
            </a:r>
            <a:endParaRPr lang="en-CA" dirty="0"/>
          </a:p>
        </p:txBody>
      </p:sp>
      <p:sp>
        <p:nvSpPr>
          <p:cNvPr id="3" name="Content Placeholder 2"/>
          <p:cNvSpPr>
            <a:spLocks noGrp="1"/>
          </p:cNvSpPr>
          <p:nvPr>
            <p:ph idx="1"/>
          </p:nvPr>
        </p:nvSpPr>
        <p:spPr/>
        <p:txBody>
          <a:bodyPr>
            <a:normAutofit/>
          </a:bodyPr>
          <a:lstStyle/>
          <a:p>
            <a:r>
              <a:rPr lang="en-CA" dirty="0" smtClean="0"/>
              <a:t>Different understanding of the same term</a:t>
            </a:r>
          </a:p>
          <a:p>
            <a:pPr lvl="1"/>
            <a:r>
              <a:rPr lang="en-CA" dirty="0" smtClean="0"/>
              <a:t>Primary Care </a:t>
            </a:r>
            <a:r>
              <a:rPr lang="en-CA" dirty="0" err="1" smtClean="0"/>
              <a:t>vs</a:t>
            </a:r>
            <a:r>
              <a:rPr lang="en-CA" dirty="0" smtClean="0"/>
              <a:t> Primary Health Care</a:t>
            </a:r>
          </a:p>
          <a:p>
            <a:pPr lvl="1"/>
            <a:r>
              <a:rPr lang="en-CA" dirty="0" smtClean="0"/>
              <a:t>Digital media: more than the web and iPhone!</a:t>
            </a:r>
          </a:p>
          <a:p>
            <a:r>
              <a:rPr lang="en-CA" dirty="0" smtClean="0"/>
              <a:t>Different perspectives</a:t>
            </a:r>
          </a:p>
          <a:p>
            <a:r>
              <a:rPr lang="en-CA" dirty="0" smtClean="0"/>
              <a:t>Are the 3 themes listed in the team planning grant the ‘right themes’?</a:t>
            </a:r>
            <a:endParaRPr lang="en-CA" dirty="0"/>
          </a:p>
        </p:txBody>
      </p:sp>
      <p:sp>
        <p:nvSpPr>
          <p:cNvPr id="4" name="Slide Number Placeholder 3"/>
          <p:cNvSpPr>
            <a:spLocks noGrp="1"/>
          </p:cNvSpPr>
          <p:nvPr>
            <p:ph type="sldNum" sz="quarter" idx="12"/>
          </p:nvPr>
        </p:nvSpPr>
        <p:spPr/>
        <p:txBody>
          <a:bodyPr/>
          <a:lstStyle/>
          <a:p>
            <a:fld id="{6E7D83D6-924D-482E-AE58-FE2EAB898E18}" type="slidenum">
              <a:rPr lang="en-CA" smtClean="0"/>
              <a:pPr/>
              <a:t>14</a:t>
            </a:fld>
            <a:endParaRPr lang="en-CA"/>
          </a:p>
        </p:txBody>
      </p:sp>
    </p:spTree>
    <p:extLst>
      <p:ext uri="{BB962C8B-B14F-4D97-AF65-F5344CB8AC3E}">
        <p14:creationId xmlns:p14="http://schemas.microsoft.com/office/powerpoint/2010/main" val="40957888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Themes for the planning grant</a:t>
            </a:r>
            <a:endParaRPr lang="en-CA" dirty="0"/>
          </a:p>
        </p:txBody>
      </p:sp>
      <p:sp>
        <p:nvSpPr>
          <p:cNvPr id="3" name="Content Placeholder 2"/>
          <p:cNvSpPr>
            <a:spLocks noGrp="1"/>
          </p:cNvSpPr>
          <p:nvPr>
            <p:ph idx="1"/>
          </p:nvPr>
        </p:nvSpPr>
        <p:spPr/>
        <p:txBody>
          <a:bodyPr/>
          <a:lstStyle/>
          <a:p>
            <a:pPr marL="596646" lvl="0" indent="-514350">
              <a:buFont typeface="+mj-lt"/>
              <a:buAutoNum type="arabicPeriod"/>
            </a:pPr>
            <a:r>
              <a:rPr lang="en-CA" dirty="0"/>
              <a:t>Exploring the use of </a:t>
            </a:r>
            <a:r>
              <a:rPr lang="en-CA" dirty="0">
                <a:solidFill>
                  <a:srgbClr val="FF0000"/>
                </a:solidFill>
              </a:rPr>
              <a:t>digital media</a:t>
            </a:r>
            <a:r>
              <a:rPr lang="en-CA" dirty="0"/>
              <a:t> and online communication technologies to improve </a:t>
            </a:r>
            <a:r>
              <a:rPr lang="en-CA" dirty="0">
                <a:solidFill>
                  <a:srgbClr val="FF0000"/>
                </a:solidFill>
              </a:rPr>
              <a:t>CBPHC</a:t>
            </a:r>
            <a:r>
              <a:rPr lang="en-CA" dirty="0"/>
              <a:t>, especially for </a:t>
            </a:r>
            <a:r>
              <a:rPr lang="en-CA" dirty="0">
                <a:solidFill>
                  <a:srgbClr val="FF0000"/>
                </a:solidFill>
              </a:rPr>
              <a:t>underserviced populations</a:t>
            </a:r>
            <a:r>
              <a:rPr lang="en-CA" dirty="0"/>
              <a:t> living in rural and remote communities. </a:t>
            </a:r>
          </a:p>
          <a:p>
            <a:pPr marL="596646" lvl="0" indent="-514350">
              <a:buFont typeface="+mj-lt"/>
              <a:buAutoNum type="arabicPeriod"/>
            </a:pPr>
            <a:r>
              <a:rPr lang="en-CA" dirty="0"/>
              <a:t>Enabling interdisciplinary, collaborative approaches to CBPHC. </a:t>
            </a:r>
          </a:p>
          <a:p>
            <a:pPr marL="596646" indent="-514350">
              <a:buFont typeface="+mj-lt"/>
              <a:buAutoNum type="arabicPeriod"/>
            </a:pPr>
            <a:r>
              <a:rPr lang="en-CA" dirty="0"/>
              <a:t>Enhancing access to high quality MSK </a:t>
            </a:r>
            <a:r>
              <a:rPr lang="en-CA" dirty="0">
                <a:solidFill>
                  <a:srgbClr val="FF0000"/>
                </a:solidFill>
              </a:rPr>
              <a:t>health promotion</a:t>
            </a:r>
            <a:r>
              <a:rPr lang="en-CA" dirty="0"/>
              <a:t> interventions.</a:t>
            </a:r>
          </a:p>
        </p:txBody>
      </p:sp>
      <p:sp>
        <p:nvSpPr>
          <p:cNvPr id="4" name="Slide Number Placeholder 3"/>
          <p:cNvSpPr>
            <a:spLocks noGrp="1"/>
          </p:cNvSpPr>
          <p:nvPr>
            <p:ph type="sldNum" sz="quarter" idx="12"/>
          </p:nvPr>
        </p:nvSpPr>
        <p:spPr/>
        <p:txBody>
          <a:bodyPr/>
          <a:lstStyle/>
          <a:p>
            <a:fld id="{6E7D83D6-924D-482E-AE58-FE2EAB898E18}" type="slidenum">
              <a:rPr lang="en-CA" smtClean="0"/>
              <a:pPr/>
              <a:t>15</a:t>
            </a:fld>
            <a:endParaRPr lang="en-CA"/>
          </a:p>
        </p:txBody>
      </p:sp>
    </p:spTree>
    <p:extLst>
      <p:ext uri="{BB962C8B-B14F-4D97-AF65-F5344CB8AC3E}">
        <p14:creationId xmlns:p14="http://schemas.microsoft.com/office/powerpoint/2010/main" val="17848303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Revised meeting agenda</a:t>
            </a:r>
            <a:endParaRPr lang="en-CA" dirty="0"/>
          </a:p>
        </p:txBody>
      </p:sp>
      <p:sp>
        <p:nvSpPr>
          <p:cNvPr id="3" name="Content Placeholder 2"/>
          <p:cNvSpPr>
            <a:spLocks noGrp="1"/>
          </p:cNvSpPr>
          <p:nvPr>
            <p:ph idx="1"/>
          </p:nvPr>
        </p:nvSpPr>
        <p:spPr/>
        <p:txBody>
          <a:bodyPr/>
          <a:lstStyle/>
          <a:p>
            <a:r>
              <a:rPr lang="en-CA" dirty="0" smtClean="0"/>
              <a:t>Focus on identifying: </a:t>
            </a:r>
          </a:p>
          <a:p>
            <a:pPr lvl="1"/>
            <a:r>
              <a:rPr lang="en-CA" dirty="0" smtClean="0"/>
              <a:t>Issues related to gaps in the care for people with chronic musculoskeletal conditions</a:t>
            </a:r>
          </a:p>
          <a:p>
            <a:pPr lvl="1"/>
            <a:r>
              <a:rPr lang="en-CA" dirty="0" smtClean="0"/>
              <a:t>Issues related to health promotion</a:t>
            </a:r>
          </a:p>
          <a:p>
            <a:pPr lvl="1"/>
            <a:r>
              <a:rPr lang="en-CA" dirty="0" smtClean="0"/>
              <a:t>Roles of digital media for improving primary health care</a:t>
            </a:r>
          </a:p>
          <a:p>
            <a:pPr marL="82296" indent="0" algn="r">
              <a:buNone/>
            </a:pPr>
            <a:r>
              <a:rPr lang="en-CA" dirty="0" smtClean="0"/>
              <a:t>…… for underserviced populations</a:t>
            </a:r>
          </a:p>
          <a:p>
            <a:endParaRPr lang="en-CA" dirty="0"/>
          </a:p>
        </p:txBody>
      </p:sp>
      <p:sp>
        <p:nvSpPr>
          <p:cNvPr id="4" name="Slide Number Placeholder 3"/>
          <p:cNvSpPr>
            <a:spLocks noGrp="1"/>
          </p:cNvSpPr>
          <p:nvPr>
            <p:ph type="sldNum" sz="quarter" idx="12"/>
          </p:nvPr>
        </p:nvSpPr>
        <p:spPr/>
        <p:txBody>
          <a:bodyPr/>
          <a:lstStyle/>
          <a:p>
            <a:fld id="{6E7D83D6-924D-482E-AE58-FE2EAB898E18}" type="slidenum">
              <a:rPr lang="en-CA" smtClean="0"/>
              <a:pPr/>
              <a:t>16</a:t>
            </a:fld>
            <a:endParaRPr lang="en-CA"/>
          </a:p>
        </p:txBody>
      </p:sp>
    </p:spTree>
    <p:extLst>
      <p:ext uri="{BB962C8B-B14F-4D97-AF65-F5344CB8AC3E}">
        <p14:creationId xmlns:p14="http://schemas.microsoft.com/office/powerpoint/2010/main" val="21184350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Revised meeting agenda</a:t>
            </a:r>
          </a:p>
        </p:txBody>
      </p:sp>
      <p:sp>
        <p:nvSpPr>
          <p:cNvPr id="3" name="Content Placeholder 2"/>
          <p:cNvSpPr>
            <a:spLocks noGrp="1"/>
          </p:cNvSpPr>
          <p:nvPr>
            <p:ph idx="1"/>
          </p:nvPr>
        </p:nvSpPr>
        <p:spPr>
          <a:xfrm>
            <a:off x="1435608" y="1447800"/>
            <a:ext cx="7498080" cy="5149552"/>
          </a:xfrm>
        </p:spPr>
        <p:txBody>
          <a:bodyPr>
            <a:normAutofit/>
          </a:bodyPr>
          <a:lstStyle/>
          <a:p>
            <a:r>
              <a:rPr lang="en-CA" sz="2800" dirty="0"/>
              <a:t>Gaps and issues in primary health care for bone &amp; joint </a:t>
            </a:r>
            <a:r>
              <a:rPr lang="en-CA" sz="2800" dirty="0" smtClean="0"/>
              <a:t>health</a:t>
            </a:r>
          </a:p>
          <a:p>
            <a:r>
              <a:rPr lang="en-CA" sz="2800" dirty="0"/>
              <a:t>Current application of digital media in </a:t>
            </a:r>
            <a:r>
              <a:rPr lang="en-CA" sz="2800" dirty="0" smtClean="0"/>
              <a:t>health care</a:t>
            </a:r>
            <a:r>
              <a:rPr lang="en-CA" sz="2800" dirty="0"/>
              <a:t>: What works (or not)? What are the issues</a:t>
            </a:r>
            <a:r>
              <a:rPr lang="en-CA" sz="2800" dirty="0" smtClean="0"/>
              <a:t>?</a:t>
            </a:r>
          </a:p>
          <a:p>
            <a:r>
              <a:rPr lang="en-CA" sz="2800" dirty="0"/>
              <a:t>What are the potential applications of digital media to improve primary health care in underserviced populations</a:t>
            </a:r>
            <a:r>
              <a:rPr lang="en-CA" sz="2800" dirty="0" smtClean="0"/>
              <a:t>?</a:t>
            </a:r>
          </a:p>
          <a:p>
            <a:r>
              <a:rPr lang="en-CA" sz="2800" dirty="0" smtClean="0"/>
              <a:t>Planning for CIHR team grant</a:t>
            </a:r>
          </a:p>
          <a:p>
            <a:pPr lvl="1"/>
            <a:r>
              <a:rPr lang="en-CA" sz="2400" dirty="0" smtClean="0"/>
              <a:t>Revisit </a:t>
            </a:r>
            <a:r>
              <a:rPr lang="en-CA" sz="2400" dirty="0"/>
              <a:t>the 3 </a:t>
            </a:r>
            <a:r>
              <a:rPr lang="en-CA" sz="2400" dirty="0" smtClean="0"/>
              <a:t>themes</a:t>
            </a:r>
            <a:endParaRPr lang="en-CA" sz="2400" dirty="0"/>
          </a:p>
          <a:p>
            <a:pPr lvl="1"/>
            <a:endParaRPr lang="en-CA" sz="2400" dirty="0"/>
          </a:p>
        </p:txBody>
      </p:sp>
      <p:sp>
        <p:nvSpPr>
          <p:cNvPr id="4" name="Slide Number Placeholder 3"/>
          <p:cNvSpPr>
            <a:spLocks noGrp="1"/>
          </p:cNvSpPr>
          <p:nvPr>
            <p:ph type="sldNum" sz="quarter" idx="12"/>
          </p:nvPr>
        </p:nvSpPr>
        <p:spPr/>
        <p:txBody>
          <a:bodyPr/>
          <a:lstStyle/>
          <a:p>
            <a:fld id="{6E7D83D6-924D-482E-AE58-FE2EAB898E18}" type="slidenum">
              <a:rPr lang="en-CA" smtClean="0"/>
              <a:pPr/>
              <a:t>17</a:t>
            </a:fld>
            <a:endParaRPr lang="en-CA"/>
          </a:p>
        </p:txBody>
      </p:sp>
    </p:spTree>
    <p:extLst>
      <p:ext uri="{BB962C8B-B14F-4D97-AF65-F5344CB8AC3E}">
        <p14:creationId xmlns:p14="http://schemas.microsoft.com/office/powerpoint/2010/main" val="30299326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4.	Meeting goal</a:t>
            </a:r>
            <a:endParaRPr lang="en-CA" dirty="0"/>
          </a:p>
        </p:txBody>
      </p:sp>
      <p:sp>
        <p:nvSpPr>
          <p:cNvPr id="3" name="Content Placeholder 2"/>
          <p:cNvSpPr>
            <a:spLocks noGrp="1"/>
          </p:cNvSpPr>
          <p:nvPr>
            <p:ph idx="1"/>
          </p:nvPr>
        </p:nvSpPr>
        <p:spPr>
          <a:xfrm>
            <a:off x="1435608" y="1844824"/>
            <a:ext cx="7312856" cy="4403576"/>
          </a:xfrm>
        </p:spPr>
        <p:txBody>
          <a:bodyPr>
            <a:normAutofit/>
          </a:bodyPr>
          <a:lstStyle/>
          <a:p>
            <a:r>
              <a:rPr lang="en-CA" sz="3600" dirty="0"/>
              <a:t>T</a:t>
            </a:r>
            <a:r>
              <a:rPr lang="en-CA" sz="3600" dirty="0" smtClean="0"/>
              <a:t>o </a:t>
            </a:r>
            <a:r>
              <a:rPr lang="en-CA" sz="3600" dirty="0"/>
              <a:t>identify key research </a:t>
            </a:r>
            <a:r>
              <a:rPr lang="en-CA" sz="3600" dirty="0" smtClean="0"/>
              <a:t>questions for </a:t>
            </a:r>
            <a:r>
              <a:rPr lang="en-CA" sz="3600" dirty="0"/>
              <a:t>the </a:t>
            </a:r>
            <a:r>
              <a:rPr lang="en-CA" sz="3600" dirty="0" smtClean="0"/>
              <a:t>upcoming CIHR </a:t>
            </a:r>
            <a:r>
              <a:rPr lang="en-CA" sz="3600" dirty="0"/>
              <a:t>team </a:t>
            </a:r>
            <a:r>
              <a:rPr lang="en-CA" sz="3600" dirty="0" smtClean="0"/>
              <a:t>grant</a:t>
            </a:r>
          </a:p>
          <a:p>
            <a:pPr lvl="1"/>
            <a:endParaRPr lang="en-CA" sz="3600" dirty="0"/>
          </a:p>
        </p:txBody>
      </p:sp>
      <p:sp>
        <p:nvSpPr>
          <p:cNvPr id="4" name="Slide Number Placeholder 3"/>
          <p:cNvSpPr>
            <a:spLocks noGrp="1"/>
          </p:cNvSpPr>
          <p:nvPr>
            <p:ph type="sldNum" sz="quarter" idx="12"/>
          </p:nvPr>
        </p:nvSpPr>
        <p:spPr/>
        <p:txBody>
          <a:bodyPr/>
          <a:lstStyle/>
          <a:p>
            <a:fld id="{6E7D83D6-924D-482E-AE58-FE2EAB898E18}" type="slidenum">
              <a:rPr lang="en-CA" smtClean="0"/>
              <a:pPr/>
              <a:t>18</a:t>
            </a:fld>
            <a:endParaRPr lang="en-CA"/>
          </a:p>
        </p:txBody>
      </p:sp>
    </p:spTree>
    <p:extLst>
      <p:ext uri="{BB962C8B-B14F-4D97-AF65-F5344CB8AC3E}">
        <p14:creationId xmlns:p14="http://schemas.microsoft.com/office/powerpoint/2010/main" val="21076602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Introducing Alison Hoens</a:t>
            </a:r>
            <a:endParaRPr lang="en-CA" dirty="0"/>
          </a:p>
        </p:txBody>
      </p:sp>
      <p:sp>
        <p:nvSpPr>
          <p:cNvPr id="3" name="Content Placeholder 2"/>
          <p:cNvSpPr>
            <a:spLocks noGrp="1"/>
          </p:cNvSpPr>
          <p:nvPr>
            <p:ph sz="half" idx="1"/>
          </p:nvPr>
        </p:nvSpPr>
        <p:spPr/>
        <p:txBody>
          <a:bodyPr/>
          <a:lstStyle/>
          <a:p>
            <a:endParaRPr lang="en-CA" dirty="0" smtClean="0"/>
          </a:p>
          <a:p>
            <a:r>
              <a:rPr lang="en-CA" dirty="0" smtClean="0"/>
              <a:t>Physical </a:t>
            </a:r>
            <a:r>
              <a:rPr lang="en-CA" dirty="0"/>
              <a:t>Therapy Knowledge </a:t>
            </a:r>
            <a:r>
              <a:rPr lang="en-CA" dirty="0" smtClean="0"/>
              <a:t>Broker</a:t>
            </a:r>
          </a:p>
          <a:p>
            <a:endParaRPr lang="en-CA" dirty="0" smtClean="0"/>
          </a:p>
          <a:p>
            <a:r>
              <a:rPr lang="en-CA" dirty="0" smtClean="0"/>
              <a:t>Meeting facilitator </a:t>
            </a:r>
            <a:endParaRPr lang="en-CA"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292080" y="1844824"/>
            <a:ext cx="2376264" cy="3326769"/>
          </a:xfrm>
        </p:spPr>
      </p:pic>
      <p:sp>
        <p:nvSpPr>
          <p:cNvPr id="6" name="Slide Number Placeholder 5"/>
          <p:cNvSpPr>
            <a:spLocks noGrp="1"/>
          </p:cNvSpPr>
          <p:nvPr>
            <p:ph type="sldNum" sz="quarter" idx="12"/>
          </p:nvPr>
        </p:nvSpPr>
        <p:spPr/>
        <p:txBody>
          <a:bodyPr/>
          <a:lstStyle/>
          <a:p>
            <a:fld id="{6E7D83D6-924D-482E-AE58-FE2EAB898E18}" type="slidenum">
              <a:rPr lang="en-CA" smtClean="0"/>
              <a:pPr/>
              <a:t>19</a:t>
            </a:fld>
            <a:endParaRPr lang="en-CA"/>
          </a:p>
        </p:txBody>
      </p:sp>
    </p:spTree>
    <p:extLst>
      <p:ext uri="{BB962C8B-B14F-4D97-AF65-F5344CB8AC3E}">
        <p14:creationId xmlns:p14="http://schemas.microsoft.com/office/powerpoint/2010/main" val="138853674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OUTLINE</a:t>
            </a:r>
            <a:endParaRPr lang="en-US" dirty="0">
              <a:solidFill>
                <a:schemeClr val="tx2"/>
              </a:solidFill>
            </a:endParaRPr>
          </a:p>
        </p:txBody>
      </p:sp>
      <p:sp>
        <p:nvSpPr>
          <p:cNvPr id="3" name="Content Placeholder 2"/>
          <p:cNvSpPr>
            <a:spLocks noGrp="1"/>
          </p:cNvSpPr>
          <p:nvPr>
            <p:ph idx="1"/>
          </p:nvPr>
        </p:nvSpPr>
        <p:spPr/>
        <p:txBody>
          <a:bodyPr>
            <a:normAutofit fontScale="92500" lnSpcReduction="20000"/>
          </a:bodyPr>
          <a:lstStyle/>
          <a:p>
            <a:r>
              <a:rPr lang="en-US" dirty="0" smtClean="0"/>
              <a:t>Who are we? </a:t>
            </a:r>
          </a:p>
          <a:p>
            <a:pPr lvl="1"/>
            <a:r>
              <a:rPr lang="en-US" dirty="0" smtClean="0"/>
              <a:t>Participant introductions</a:t>
            </a:r>
          </a:p>
          <a:p>
            <a:pPr lvl="1"/>
            <a:endParaRPr lang="en-US" dirty="0" smtClean="0"/>
          </a:p>
          <a:p>
            <a:r>
              <a:rPr lang="en-US" dirty="0" smtClean="0"/>
              <a:t>Why are we here?</a:t>
            </a:r>
          </a:p>
          <a:p>
            <a:pPr lvl="1"/>
            <a:r>
              <a:rPr lang="en-US" dirty="0" smtClean="0"/>
              <a:t>Who is this for?</a:t>
            </a:r>
          </a:p>
          <a:p>
            <a:pPr lvl="1"/>
            <a:r>
              <a:rPr lang="en-US" dirty="0" smtClean="0"/>
              <a:t>What work has led to this stage?</a:t>
            </a:r>
          </a:p>
          <a:p>
            <a:pPr lvl="1"/>
            <a:endParaRPr lang="en-US" dirty="0" smtClean="0"/>
          </a:p>
          <a:p>
            <a:r>
              <a:rPr lang="en-US" dirty="0" smtClean="0"/>
              <a:t>What are we going to do?</a:t>
            </a:r>
          </a:p>
          <a:p>
            <a:endParaRPr lang="en-US" dirty="0" smtClean="0"/>
          </a:p>
          <a:p>
            <a:r>
              <a:rPr lang="en-US" dirty="0" smtClean="0"/>
              <a:t>What do we need to accomplish?</a:t>
            </a:r>
          </a:p>
          <a:p>
            <a:pPr lvl="1">
              <a:buNone/>
            </a:pPr>
            <a:endParaRPr lang="en-US" dirty="0" smtClean="0"/>
          </a:p>
          <a:p>
            <a:pPr lvl="1"/>
            <a:endParaRPr lang="en-US" dirty="0"/>
          </a:p>
        </p:txBody>
      </p:sp>
      <p:sp>
        <p:nvSpPr>
          <p:cNvPr id="4" name="Slide Number Placeholder 3"/>
          <p:cNvSpPr>
            <a:spLocks noGrp="1"/>
          </p:cNvSpPr>
          <p:nvPr>
            <p:ph type="sldNum" sz="quarter" idx="12"/>
          </p:nvPr>
        </p:nvSpPr>
        <p:spPr/>
        <p:txBody>
          <a:bodyPr/>
          <a:lstStyle/>
          <a:p>
            <a:fld id="{6E7D83D6-924D-482E-AE58-FE2EAB898E18}" type="slidenum">
              <a:rPr lang="en-CA" smtClean="0"/>
              <a:pPr/>
              <a:t>2</a:t>
            </a:fld>
            <a:endParaRPr lang="en-CA"/>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75656" y="2132856"/>
            <a:ext cx="7406640" cy="1224136"/>
          </a:xfrm>
        </p:spPr>
        <p:txBody>
          <a:bodyPr>
            <a:noAutofit/>
          </a:bodyPr>
          <a:lstStyle/>
          <a:p>
            <a:r>
              <a:rPr lang="en-CA" sz="3700" dirty="0" smtClean="0"/>
              <a:t>Synchronizing Terms &amp; Perspectives</a:t>
            </a:r>
            <a:endParaRPr lang="en-CA" sz="3700" dirty="0"/>
          </a:p>
        </p:txBody>
      </p:sp>
      <p:sp>
        <p:nvSpPr>
          <p:cNvPr id="10" name="Title 1"/>
          <p:cNvSpPr txBox="1">
            <a:spLocks/>
          </p:cNvSpPr>
          <p:nvPr/>
        </p:nvSpPr>
        <p:spPr>
          <a:xfrm>
            <a:off x="1475656" y="3501008"/>
            <a:ext cx="7406640" cy="792088"/>
          </a:xfrm>
          <a:prstGeom prst="rect">
            <a:avLst/>
          </a:prstGeom>
        </p:spPr>
        <p:txBody>
          <a:bodyPr anchor="b">
            <a:no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en-CA" sz="3700" dirty="0" smtClean="0"/>
              <a:t>Speed Dating!</a:t>
            </a:r>
            <a:endParaRPr lang="en-CA" sz="3700" dirty="0"/>
          </a:p>
        </p:txBody>
      </p:sp>
      <p:sp>
        <p:nvSpPr>
          <p:cNvPr id="5" name="Slide Number Placeholder 4"/>
          <p:cNvSpPr>
            <a:spLocks noGrp="1"/>
          </p:cNvSpPr>
          <p:nvPr>
            <p:ph type="sldNum" sz="quarter" idx="12"/>
          </p:nvPr>
        </p:nvSpPr>
        <p:spPr/>
        <p:txBody>
          <a:bodyPr/>
          <a:lstStyle/>
          <a:p>
            <a:fld id="{6E7D83D6-924D-482E-AE58-FE2EAB898E18}" type="slidenum">
              <a:rPr lang="en-CA" smtClean="0"/>
              <a:pPr/>
              <a:t>20</a:t>
            </a:fld>
            <a:endParaRPr lang="en-CA"/>
          </a:p>
        </p:txBody>
      </p:sp>
    </p:spTree>
    <p:extLst>
      <p:ext uri="{BB962C8B-B14F-4D97-AF65-F5344CB8AC3E}">
        <p14:creationId xmlns:p14="http://schemas.microsoft.com/office/powerpoint/2010/main" val="4184051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Primary Care</a:t>
            </a:r>
            <a:endParaRPr lang="en-CA" dirty="0"/>
          </a:p>
        </p:txBody>
      </p:sp>
      <p:sp>
        <p:nvSpPr>
          <p:cNvPr id="5" name="Text Placeholder 4"/>
          <p:cNvSpPr>
            <a:spLocks noGrp="1"/>
          </p:cNvSpPr>
          <p:nvPr>
            <p:ph type="body" idx="1"/>
          </p:nvPr>
        </p:nvSpPr>
        <p:spPr/>
        <p:txBody>
          <a:bodyPr/>
          <a:lstStyle/>
          <a:p>
            <a:endParaRPr lang="en-CA"/>
          </a:p>
        </p:txBody>
      </p:sp>
      <p:sp>
        <p:nvSpPr>
          <p:cNvPr id="6" name="Slide Number Placeholder 5"/>
          <p:cNvSpPr>
            <a:spLocks noGrp="1"/>
          </p:cNvSpPr>
          <p:nvPr>
            <p:ph type="sldNum" sz="quarter" idx="12"/>
          </p:nvPr>
        </p:nvSpPr>
        <p:spPr/>
        <p:txBody>
          <a:bodyPr/>
          <a:lstStyle/>
          <a:p>
            <a:fld id="{6E7D83D6-924D-482E-AE58-FE2EAB898E18}" type="slidenum">
              <a:rPr lang="en-CA" smtClean="0"/>
              <a:pPr/>
              <a:t>21</a:t>
            </a:fld>
            <a:endParaRPr lang="en-CA"/>
          </a:p>
        </p:txBody>
      </p:sp>
    </p:spTree>
    <p:extLst>
      <p:ext uri="{BB962C8B-B14F-4D97-AF65-F5344CB8AC3E}">
        <p14:creationId xmlns:p14="http://schemas.microsoft.com/office/powerpoint/2010/main" val="141708831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Primary Health Care</a:t>
            </a:r>
            <a:endParaRPr lang="en-CA" dirty="0"/>
          </a:p>
        </p:txBody>
      </p:sp>
      <p:sp>
        <p:nvSpPr>
          <p:cNvPr id="5" name="Text Placeholder 4"/>
          <p:cNvSpPr>
            <a:spLocks noGrp="1"/>
          </p:cNvSpPr>
          <p:nvPr>
            <p:ph type="body" idx="1"/>
          </p:nvPr>
        </p:nvSpPr>
        <p:spPr/>
        <p:txBody>
          <a:bodyPr/>
          <a:lstStyle/>
          <a:p>
            <a:endParaRPr lang="en-CA"/>
          </a:p>
        </p:txBody>
      </p:sp>
      <p:sp>
        <p:nvSpPr>
          <p:cNvPr id="6" name="Slide Number Placeholder 5"/>
          <p:cNvSpPr>
            <a:spLocks noGrp="1"/>
          </p:cNvSpPr>
          <p:nvPr>
            <p:ph type="sldNum" sz="quarter" idx="12"/>
          </p:nvPr>
        </p:nvSpPr>
        <p:spPr/>
        <p:txBody>
          <a:bodyPr/>
          <a:lstStyle/>
          <a:p>
            <a:fld id="{6E7D83D6-924D-482E-AE58-FE2EAB898E18}" type="slidenum">
              <a:rPr lang="en-CA" smtClean="0"/>
              <a:pPr/>
              <a:t>22</a:t>
            </a:fld>
            <a:endParaRPr lang="en-CA"/>
          </a:p>
        </p:txBody>
      </p:sp>
    </p:spTree>
    <p:extLst>
      <p:ext uri="{BB962C8B-B14F-4D97-AF65-F5344CB8AC3E}">
        <p14:creationId xmlns:p14="http://schemas.microsoft.com/office/powerpoint/2010/main" val="376300196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Health Promotion</a:t>
            </a:r>
            <a:endParaRPr lang="en-CA" dirty="0"/>
          </a:p>
        </p:txBody>
      </p:sp>
      <p:sp>
        <p:nvSpPr>
          <p:cNvPr id="5" name="Text Placeholder 4"/>
          <p:cNvSpPr>
            <a:spLocks noGrp="1"/>
          </p:cNvSpPr>
          <p:nvPr>
            <p:ph type="body" idx="1"/>
          </p:nvPr>
        </p:nvSpPr>
        <p:spPr/>
        <p:txBody>
          <a:bodyPr/>
          <a:lstStyle/>
          <a:p>
            <a:endParaRPr lang="en-CA"/>
          </a:p>
        </p:txBody>
      </p:sp>
      <p:sp>
        <p:nvSpPr>
          <p:cNvPr id="6" name="Slide Number Placeholder 5"/>
          <p:cNvSpPr>
            <a:spLocks noGrp="1"/>
          </p:cNvSpPr>
          <p:nvPr>
            <p:ph type="sldNum" sz="quarter" idx="12"/>
          </p:nvPr>
        </p:nvSpPr>
        <p:spPr/>
        <p:txBody>
          <a:bodyPr/>
          <a:lstStyle/>
          <a:p>
            <a:fld id="{6E7D83D6-924D-482E-AE58-FE2EAB898E18}" type="slidenum">
              <a:rPr lang="en-CA" smtClean="0"/>
              <a:pPr/>
              <a:t>23</a:t>
            </a:fld>
            <a:endParaRPr lang="en-CA"/>
          </a:p>
        </p:txBody>
      </p:sp>
    </p:spTree>
    <p:extLst>
      <p:ext uri="{BB962C8B-B14F-4D97-AF65-F5344CB8AC3E}">
        <p14:creationId xmlns:p14="http://schemas.microsoft.com/office/powerpoint/2010/main" val="287295616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Digital Media</a:t>
            </a:r>
            <a:endParaRPr lang="en-CA" dirty="0"/>
          </a:p>
        </p:txBody>
      </p:sp>
      <p:sp>
        <p:nvSpPr>
          <p:cNvPr id="5" name="Text Placeholder 4"/>
          <p:cNvSpPr>
            <a:spLocks noGrp="1"/>
          </p:cNvSpPr>
          <p:nvPr>
            <p:ph type="body" idx="1"/>
          </p:nvPr>
        </p:nvSpPr>
        <p:spPr/>
        <p:txBody>
          <a:bodyPr/>
          <a:lstStyle/>
          <a:p>
            <a:endParaRPr lang="en-CA"/>
          </a:p>
        </p:txBody>
      </p:sp>
      <p:sp>
        <p:nvSpPr>
          <p:cNvPr id="6" name="Slide Number Placeholder 5"/>
          <p:cNvSpPr>
            <a:spLocks noGrp="1"/>
          </p:cNvSpPr>
          <p:nvPr>
            <p:ph type="sldNum" sz="quarter" idx="12"/>
          </p:nvPr>
        </p:nvSpPr>
        <p:spPr/>
        <p:txBody>
          <a:bodyPr/>
          <a:lstStyle/>
          <a:p>
            <a:fld id="{6E7D83D6-924D-482E-AE58-FE2EAB898E18}" type="slidenum">
              <a:rPr lang="en-CA" smtClean="0"/>
              <a:pPr/>
              <a:t>24</a:t>
            </a:fld>
            <a:endParaRPr lang="en-CA"/>
          </a:p>
        </p:txBody>
      </p:sp>
    </p:spTree>
    <p:extLst>
      <p:ext uri="{BB962C8B-B14F-4D97-AF65-F5344CB8AC3E}">
        <p14:creationId xmlns:p14="http://schemas.microsoft.com/office/powerpoint/2010/main" val="1346355232"/>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Underserviced population (in health care)</a:t>
            </a:r>
            <a:endParaRPr lang="en-CA" dirty="0"/>
          </a:p>
        </p:txBody>
      </p:sp>
      <p:sp>
        <p:nvSpPr>
          <p:cNvPr id="5" name="Text Placeholder 4"/>
          <p:cNvSpPr>
            <a:spLocks noGrp="1"/>
          </p:cNvSpPr>
          <p:nvPr>
            <p:ph type="body" idx="1"/>
          </p:nvPr>
        </p:nvSpPr>
        <p:spPr/>
        <p:txBody>
          <a:bodyPr/>
          <a:lstStyle/>
          <a:p>
            <a:endParaRPr lang="en-CA"/>
          </a:p>
        </p:txBody>
      </p:sp>
      <p:sp>
        <p:nvSpPr>
          <p:cNvPr id="6" name="Slide Number Placeholder 5"/>
          <p:cNvSpPr>
            <a:spLocks noGrp="1"/>
          </p:cNvSpPr>
          <p:nvPr>
            <p:ph type="sldNum" sz="quarter" idx="12"/>
          </p:nvPr>
        </p:nvSpPr>
        <p:spPr/>
        <p:txBody>
          <a:bodyPr/>
          <a:lstStyle/>
          <a:p>
            <a:fld id="{6E7D83D6-924D-482E-AE58-FE2EAB898E18}" type="slidenum">
              <a:rPr lang="en-CA" smtClean="0"/>
              <a:pPr/>
              <a:t>25</a:t>
            </a:fld>
            <a:endParaRPr lang="en-CA"/>
          </a:p>
        </p:txBody>
      </p:sp>
    </p:spTree>
    <p:extLst>
      <p:ext uri="{BB962C8B-B14F-4D97-AF65-F5344CB8AC3E}">
        <p14:creationId xmlns:p14="http://schemas.microsoft.com/office/powerpoint/2010/main" val="83696815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5 terms</a:t>
            </a:r>
            <a:endParaRPr lang="en-CA" dirty="0"/>
          </a:p>
        </p:txBody>
      </p:sp>
      <p:sp>
        <p:nvSpPr>
          <p:cNvPr id="3" name="Content Placeholder 2"/>
          <p:cNvSpPr>
            <a:spLocks noGrp="1"/>
          </p:cNvSpPr>
          <p:nvPr>
            <p:ph idx="1"/>
          </p:nvPr>
        </p:nvSpPr>
        <p:spPr/>
        <p:txBody>
          <a:bodyPr/>
          <a:lstStyle/>
          <a:p>
            <a:r>
              <a:rPr lang="en-CA" dirty="0"/>
              <a:t>Primary Care </a:t>
            </a:r>
            <a:r>
              <a:rPr lang="en-CA" i="1" dirty="0" smtClean="0"/>
              <a:t>(Robin </a:t>
            </a:r>
            <a:r>
              <a:rPr lang="en-CA" i="1" dirty="0"/>
              <a:t>Roots)</a:t>
            </a:r>
            <a:endParaRPr lang="en-CA" dirty="0"/>
          </a:p>
          <a:p>
            <a:r>
              <a:rPr lang="en-CA" dirty="0"/>
              <a:t>Primary Health Care </a:t>
            </a:r>
            <a:r>
              <a:rPr lang="en-CA" i="1" dirty="0" smtClean="0"/>
              <a:t>(Robin </a:t>
            </a:r>
            <a:r>
              <a:rPr lang="en-CA" i="1" dirty="0"/>
              <a:t>Roots)</a:t>
            </a:r>
            <a:endParaRPr lang="en-CA" dirty="0"/>
          </a:p>
          <a:p>
            <a:endParaRPr lang="en-CA" dirty="0"/>
          </a:p>
        </p:txBody>
      </p:sp>
      <p:sp>
        <p:nvSpPr>
          <p:cNvPr id="4" name="Slide Number Placeholder 3"/>
          <p:cNvSpPr>
            <a:spLocks noGrp="1"/>
          </p:cNvSpPr>
          <p:nvPr>
            <p:ph type="sldNum" sz="quarter" idx="12"/>
          </p:nvPr>
        </p:nvSpPr>
        <p:spPr/>
        <p:txBody>
          <a:bodyPr/>
          <a:lstStyle/>
          <a:p>
            <a:fld id="{6E7D83D6-924D-482E-AE58-FE2EAB898E18}" type="slidenum">
              <a:rPr lang="en-CA" smtClean="0"/>
              <a:pPr/>
              <a:t>26</a:t>
            </a:fld>
            <a:endParaRPr lang="en-CA"/>
          </a:p>
        </p:txBody>
      </p:sp>
    </p:spTree>
    <p:extLst>
      <p:ext uri="{BB962C8B-B14F-4D97-AF65-F5344CB8AC3E}">
        <p14:creationId xmlns:p14="http://schemas.microsoft.com/office/powerpoint/2010/main" val="3944407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Primary care</a:t>
            </a:r>
            <a:endParaRPr lang="en-CA" dirty="0"/>
          </a:p>
        </p:txBody>
      </p:sp>
      <p:sp>
        <p:nvSpPr>
          <p:cNvPr id="3" name="Content Placeholder 2"/>
          <p:cNvSpPr>
            <a:spLocks noGrp="1"/>
          </p:cNvSpPr>
          <p:nvPr>
            <p:ph idx="1"/>
          </p:nvPr>
        </p:nvSpPr>
        <p:spPr/>
        <p:txBody>
          <a:bodyPr/>
          <a:lstStyle/>
          <a:p>
            <a:r>
              <a:rPr lang="en-CA" dirty="0" smtClean="0"/>
              <a:t>… Is </a:t>
            </a:r>
            <a:r>
              <a:rPr lang="en-CA" dirty="0"/>
              <a:t>the point of first contact with the heath care system. Primary care includes the diagnosis, treatment and management of health problems with services delivered predominantly by physicians however increasingly by other professionals with direct patient access.</a:t>
            </a:r>
          </a:p>
        </p:txBody>
      </p:sp>
      <p:sp>
        <p:nvSpPr>
          <p:cNvPr id="4" name="Slide Number Placeholder 3"/>
          <p:cNvSpPr>
            <a:spLocks noGrp="1"/>
          </p:cNvSpPr>
          <p:nvPr>
            <p:ph type="sldNum" sz="quarter" idx="12"/>
          </p:nvPr>
        </p:nvSpPr>
        <p:spPr/>
        <p:txBody>
          <a:bodyPr/>
          <a:lstStyle/>
          <a:p>
            <a:fld id="{6E7D83D6-924D-482E-AE58-FE2EAB898E18}" type="slidenum">
              <a:rPr lang="en-CA" smtClean="0"/>
              <a:pPr/>
              <a:t>27</a:t>
            </a:fld>
            <a:endParaRPr lang="en-CA"/>
          </a:p>
        </p:txBody>
      </p:sp>
      <p:sp>
        <p:nvSpPr>
          <p:cNvPr id="5" name="Text Box 4"/>
          <p:cNvSpPr txBox="1">
            <a:spLocks noChangeArrowheads="1"/>
          </p:cNvSpPr>
          <p:nvPr/>
        </p:nvSpPr>
        <p:spPr bwMode="auto">
          <a:xfrm>
            <a:off x="760635" y="6188794"/>
            <a:ext cx="81883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a:defRPr>
            </a:lvl1pPr>
            <a:lvl2pPr marL="742950" indent="-285750">
              <a:defRPr sz="2400">
                <a:solidFill>
                  <a:schemeClr val="tx1"/>
                </a:solidFill>
                <a:latin typeface="Times"/>
              </a:defRPr>
            </a:lvl2pPr>
            <a:lvl3pPr marL="1143000" indent="-228600">
              <a:defRPr sz="2400">
                <a:solidFill>
                  <a:schemeClr val="tx1"/>
                </a:solidFill>
                <a:latin typeface="Times"/>
              </a:defRPr>
            </a:lvl3pPr>
            <a:lvl4pPr marL="1600200" indent="-228600">
              <a:defRPr sz="2400">
                <a:solidFill>
                  <a:schemeClr val="tx1"/>
                </a:solidFill>
                <a:latin typeface="Times"/>
              </a:defRPr>
            </a:lvl4pPr>
            <a:lvl5pPr marL="2057400" indent="-228600">
              <a:defRPr sz="2400">
                <a:solidFill>
                  <a:schemeClr val="tx1"/>
                </a:solidFill>
                <a:latin typeface="Times"/>
              </a:defRPr>
            </a:lvl5pPr>
            <a:lvl6pPr marL="2514600" indent="-228600" eaLnBrk="0" fontAlgn="base" hangingPunct="0">
              <a:spcBef>
                <a:spcPct val="0"/>
              </a:spcBef>
              <a:spcAft>
                <a:spcPct val="0"/>
              </a:spcAft>
              <a:defRPr sz="2400">
                <a:solidFill>
                  <a:schemeClr val="tx1"/>
                </a:solidFill>
                <a:latin typeface="Times"/>
              </a:defRPr>
            </a:lvl6pPr>
            <a:lvl7pPr marL="2971800" indent="-228600" eaLnBrk="0" fontAlgn="base" hangingPunct="0">
              <a:spcBef>
                <a:spcPct val="0"/>
              </a:spcBef>
              <a:spcAft>
                <a:spcPct val="0"/>
              </a:spcAft>
              <a:defRPr sz="2400">
                <a:solidFill>
                  <a:schemeClr val="tx1"/>
                </a:solidFill>
                <a:latin typeface="Times"/>
              </a:defRPr>
            </a:lvl7pPr>
            <a:lvl8pPr marL="3429000" indent="-228600" eaLnBrk="0" fontAlgn="base" hangingPunct="0">
              <a:spcBef>
                <a:spcPct val="0"/>
              </a:spcBef>
              <a:spcAft>
                <a:spcPct val="0"/>
              </a:spcAft>
              <a:defRPr sz="2400">
                <a:solidFill>
                  <a:schemeClr val="tx1"/>
                </a:solidFill>
                <a:latin typeface="Times"/>
              </a:defRPr>
            </a:lvl8pPr>
            <a:lvl9pPr marL="3886200" indent="-228600" eaLnBrk="0" fontAlgn="base" hangingPunct="0">
              <a:spcBef>
                <a:spcPct val="0"/>
              </a:spcBef>
              <a:spcAft>
                <a:spcPct val="0"/>
              </a:spcAft>
              <a:defRPr sz="2400">
                <a:solidFill>
                  <a:schemeClr val="tx1"/>
                </a:solidFill>
                <a:latin typeface="Times"/>
              </a:defRPr>
            </a:lvl9pPr>
          </a:lstStyle>
          <a:p>
            <a:pPr algn="r"/>
            <a:r>
              <a:rPr lang="en-GB" sz="1600" b="1" dirty="0" smtClean="0">
                <a:solidFill>
                  <a:srgbClr val="7030A0"/>
                </a:solidFill>
                <a:latin typeface="Comic Sans MS" pitchFamily="66" charset="0"/>
              </a:rPr>
              <a:t>Health Canada (2000)</a:t>
            </a:r>
            <a:endParaRPr lang="en-US" sz="1600" b="1" dirty="0">
              <a:solidFill>
                <a:srgbClr val="6600FF"/>
              </a:solidFill>
              <a:latin typeface="Comic Sans MS" pitchFamily="66" charset="0"/>
            </a:endParaRPr>
          </a:p>
        </p:txBody>
      </p:sp>
    </p:spTree>
    <p:extLst>
      <p:ext uri="{BB962C8B-B14F-4D97-AF65-F5344CB8AC3E}">
        <p14:creationId xmlns:p14="http://schemas.microsoft.com/office/powerpoint/2010/main" val="9978621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Primary health care</a:t>
            </a:r>
            <a:endParaRPr lang="en-CA" dirty="0"/>
          </a:p>
        </p:txBody>
      </p:sp>
      <p:sp>
        <p:nvSpPr>
          <p:cNvPr id="3" name="Content Placeholder 2"/>
          <p:cNvSpPr>
            <a:spLocks noGrp="1"/>
          </p:cNvSpPr>
          <p:nvPr>
            <p:ph idx="1"/>
          </p:nvPr>
        </p:nvSpPr>
        <p:spPr/>
        <p:txBody>
          <a:bodyPr>
            <a:normAutofit fontScale="85000" lnSpcReduction="10000"/>
          </a:bodyPr>
          <a:lstStyle/>
          <a:p>
            <a:r>
              <a:rPr lang="en-CA" dirty="0" smtClean="0"/>
              <a:t>… Is </a:t>
            </a:r>
            <a:r>
              <a:rPr lang="en-CA" dirty="0"/>
              <a:t>an approach to providing health care that involves health professionals working together and delivering care within the context of the broader </a:t>
            </a:r>
            <a:r>
              <a:rPr lang="en-CA" sz="3300" dirty="0">
                <a:solidFill>
                  <a:srgbClr val="FF0000"/>
                </a:solidFill>
              </a:rPr>
              <a:t>determinants of health</a:t>
            </a:r>
            <a:r>
              <a:rPr lang="en-CA" sz="3300" dirty="0"/>
              <a:t> </a:t>
            </a:r>
            <a:r>
              <a:rPr lang="en-CA" dirty="0"/>
              <a:t>of individuals and communities. </a:t>
            </a:r>
            <a:r>
              <a:rPr lang="en-CA" dirty="0" smtClean="0"/>
              <a:t>A </a:t>
            </a:r>
            <a:r>
              <a:rPr lang="en-CA" dirty="0"/>
              <a:t>primary health care system coordinates and integrates services to respond to the health status of the population, including </a:t>
            </a:r>
            <a:r>
              <a:rPr lang="en-CA" sz="3300" dirty="0">
                <a:solidFill>
                  <a:srgbClr val="FF0000"/>
                </a:solidFill>
              </a:rPr>
              <a:t>illness prevention</a:t>
            </a:r>
            <a:r>
              <a:rPr lang="en-CA" dirty="0"/>
              <a:t>, </a:t>
            </a:r>
            <a:r>
              <a:rPr lang="en-CA" sz="3300" dirty="0">
                <a:solidFill>
                  <a:srgbClr val="FF0000"/>
                </a:solidFill>
              </a:rPr>
              <a:t>health promotion</a:t>
            </a:r>
            <a:r>
              <a:rPr lang="en-CA" sz="3300" dirty="0"/>
              <a:t>, </a:t>
            </a:r>
            <a:r>
              <a:rPr lang="en-CA" sz="3300" dirty="0">
                <a:solidFill>
                  <a:srgbClr val="FF0000"/>
                </a:solidFill>
              </a:rPr>
              <a:t>diagnosis</a:t>
            </a:r>
            <a:r>
              <a:rPr lang="en-CA" dirty="0"/>
              <a:t>, and </a:t>
            </a:r>
            <a:r>
              <a:rPr lang="en-CA" sz="3300" dirty="0">
                <a:solidFill>
                  <a:srgbClr val="FF0000"/>
                </a:solidFill>
              </a:rPr>
              <a:t>management of health concerns</a:t>
            </a:r>
            <a:r>
              <a:rPr lang="en-CA" dirty="0"/>
              <a:t>. It encourages the use of the health professional(s) from the most appropriate health discipline(s) to maximize the potential of health resources.</a:t>
            </a:r>
          </a:p>
        </p:txBody>
      </p:sp>
      <p:sp>
        <p:nvSpPr>
          <p:cNvPr id="4" name="Slide Number Placeholder 3"/>
          <p:cNvSpPr>
            <a:spLocks noGrp="1"/>
          </p:cNvSpPr>
          <p:nvPr>
            <p:ph type="sldNum" sz="quarter" idx="12"/>
          </p:nvPr>
        </p:nvSpPr>
        <p:spPr/>
        <p:txBody>
          <a:bodyPr/>
          <a:lstStyle/>
          <a:p>
            <a:fld id="{6E7D83D6-924D-482E-AE58-FE2EAB898E18}" type="slidenum">
              <a:rPr lang="en-CA" smtClean="0"/>
              <a:pPr/>
              <a:t>28</a:t>
            </a:fld>
            <a:endParaRPr lang="en-CA"/>
          </a:p>
        </p:txBody>
      </p:sp>
      <p:sp>
        <p:nvSpPr>
          <p:cNvPr id="5" name="Text Box 4"/>
          <p:cNvSpPr txBox="1">
            <a:spLocks noChangeArrowheads="1"/>
          </p:cNvSpPr>
          <p:nvPr/>
        </p:nvSpPr>
        <p:spPr bwMode="auto">
          <a:xfrm>
            <a:off x="760635" y="6186790"/>
            <a:ext cx="818832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a:defRPr>
            </a:lvl1pPr>
            <a:lvl2pPr marL="742950" indent="-285750">
              <a:defRPr sz="2400">
                <a:solidFill>
                  <a:schemeClr val="tx1"/>
                </a:solidFill>
                <a:latin typeface="Times"/>
              </a:defRPr>
            </a:lvl2pPr>
            <a:lvl3pPr marL="1143000" indent="-228600">
              <a:defRPr sz="2400">
                <a:solidFill>
                  <a:schemeClr val="tx1"/>
                </a:solidFill>
                <a:latin typeface="Times"/>
              </a:defRPr>
            </a:lvl3pPr>
            <a:lvl4pPr marL="1600200" indent="-228600">
              <a:defRPr sz="2400">
                <a:solidFill>
                  <a:schemeClr val="tx1"/>
                </a:solidFill>
                <a:latin typeface="Times"/>
              </a:defRPr>
            </a:lvl4pPr>
            <a:lvl5pPr marL="2057400" indent="-228600">
              <a:defRPr sz="2400">
                <a:solidFill>
                  <a:schemeClr val="tx1"/>
                </a:solidFill>
                <a:latin typeface="Times"/>
              </a:defRPr>
            </a:lvl5pPr>
            <a:lvl6pPr marL="2514600" indent="-228600" eaLnBrk="0" fontAlgn="base" hangingPunct="0">
              <a:spcBef>
                <a:spcPct val="0"/>
              </a:spcBef>
              <a:spcAft>
                <a:spcPct val="0"/>
              </a:spcAft>
              <a:defRPr sz="2400">
                <a:solidFill>
                  <a:schemeClr val="tx1"/>
                </a:solidFill>
                <a:latin typeface="Times"/>
              </a:defRPr>
            </a:lvl6pPr>
            <a:lvl7pPr marL="2971800" indent="-228600" eaLnBrk="0" fontAlgn="base" hangingPunct="0">
              <a:spcBef>
                <a:spcPct val="0"/>
              </a:spcBef>
              <a:spcAft>
                <a:spcPct val="0"/>
              </a:spcAft>
              <a:defRPr sz="2400">
                <a:solidFill>
                  <a:schemeClr val="tx1"/>
                </a:solidFill>
                <a:latin typeface="Times"/>
              </a:defRPr>
            </a:lvl7pPr>
            <a:lvl8pPr marL="3429000" indent="-228600" eaLnBrk="0" fontAlgn="base" hangingPunct="0">
              <a:spcBef>
                <a:spcPct val="0"/>
              </a:spcBef>
              <a:spcAft>
                <a:spcPct val="0"/>
              </a:spcAft>
              <a:defRPr sz="2400">
                <a:solidFill>
                  <a:schemeClr val="tx1"/>
                </a:solidFill>
                <a:latin typeface="Times"/>
              </a:defRPr>
            </a:lvl8pPr>
            <a:lvl9pPr marL="3886200" indent="-228600" eaLnBrk="0" fontAlgn="base" hangingPunct="0">
              <a:spcBef>
                <a:spcPct val="0"/>
              </a:spcBef>
              <a:spcAft>
                <a:spcPct val="0"/>
              </a:spcAft>
              <a:defRPr sz="2400">
                <a:solidFill>
                  <a:schemeClr val="tx1"/>
                </a:solidFill>
                <a:latin typeface="Times"/>
              </a:defRPr>
            </a:lvl9pPr>
          </a:lstStyle>
          <a:p>
            <a:pPr algn="r"/>
            <a:r>
              <a:rPr lang="en-GB" sz="1600" b="1" dirty="0" smtClean="0">
                <a:solidFill>
                  <a:srgbClr val="7030A0"/>
                </a:solidFill>
                <a:latin typeface="Comic Sans MS" pitchFamily="66" charset="0"/>
              </a:rPr>
              <a:t>Mable &amp; Marriott (2002)</a:t>
            </a:r>
            <a:endParaRPr lang="en-US" sz="1600" b="1" dirty="0">
              <a:solidFill>
                <a:srgbClr val="6600FF"/>
              </a:solidFill>
              <a:latin typeface="Comic Sans MS" pitchFamily="66" charset="0"/>
            </a:endParaRPr>
          </a:p>
        </p:txBody>
      </p:sp>
    </p:spTree>
    <p:extLst>
      <p:ext uri="{BB962C8B-B14F-4D97-AF65-F5344CB8AC3E}">
        <p14:creationId xmlns:p14="http://schemas.microsoft.com/office/powerpoint/2010/main" val="337241895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5 terms</a:t>
            </a:r>
            <a:endParaRPr lang="en-CA" dirty="0"/>
          </a:p>
        </p:txBody>
      </p:sp>
      <p:sp>
        <p:nvSpPr>
          <p:cNvPr id="3" name="Content Placeholder 2"/>
          <p:cNvSpPr>
            <a:spLocks noGrp="1"/>
          </p:cNvSpPr>
          <p:nvPr>
            <p:ph idx="1"/>
          </p:nvPr>
        </p:nvSpPr>
        <p:spPr/>
        <p:txBody>
          <a:bodyPr/>
          <a:lstStyle/>
          <a:p>
            <a:r>
              <a:rPr lang="en-CA" dirty="0"/>
              <a:t>Primary Care </a:t>
            </a:r>
            <a:r>
              <a:rPr lang="en-CA" i="1" dirty="0" smtClean="0"/>
              <a:t>(Robin </a:t>
            </a:r>
            <a:r>
              <a:rPr lang="en-CA" i="1" dirty="0"/>
              <a:t>Roots)</a:t>
            </a:r>
            <a:endParaRPr lang="en-CA" dirty="0"/>
          </a:p>
          <a:p>
            <a:r>
              <a:rPr lang="en-CA" dirty="0"/>
              <a:t>Primary Health Care </a:t>
            </a:r>
            <a:r>
              <a:rPr lang="en-CA" i="1" dirty="0" smtClean="0"/>
              <a:t>(Robin </a:t>
            </a:r>
            <a:r>
              <a:rPr lang="en-CA" i="1" dirty="0"/>
              <a:t>Roots)</a:t>
            </a:r>
            <a:endParaRPr lang="en-CA" dirty="0"/>
          </a:p>
          <a:p>
            <a:r>
              <a:rPr lang="en-CA" dirty="0"/>
              <a:t>Health Promotion </a:t>
            </a:r>
            <a:r>
              <a:rPr lang="en-CA" i="1" dirty="0" smtClean="0"/>
              <a:t>(Cheryl </a:t>
            </a:r>
            <a:r>
              <a:rPr lang="en-CA" i="1" dirty="0"/>
              <a:t>Cott)</a:t>
            </a:r>
            <a:endParaRPr lang="en-CA" dirty="0"/>
          </a:p>
          <a:p>
            <a:r>
              <a:rPr lang="en-CA" dirty="0"/>
              <a:t>Digital Media </a:t>
            </a:r>
            <a:r>
              <a:rPr lang="en-CA" i="1" dirty="0" smtClean="0"/>
              <a:t>(Diane </a:t>
            </a:r>
            <a:r>
              <a:rPr lang="en-CA" i="1" dirty="0"/>
              <a:t>Gromala)</a:t>
            </a:r>
            <a:endParaRPr lang="en-CA" dirty="0"/>
          </a:p>
          <a:p>
            <a:r>
              <a:rPr lang="en-CA" dirty="0"/>
              <a:t>Underserviced populations (in health care) </a:t>
            </a:r>
            <a:r>
              <a:rPr lang="en-CA" i="1" dirty="0" smtClean="0"/>
              <a:t>(Louise </a:t>
            </a:r>
            <a:r>
              <a:rPr lang="en-CA" i="1" dirty="0"/>
              <a:t>Crane)</a:t>
            </a:r>
            <a:r>
              <a:rPr lang="en-CA" dirty="0"/>
              <a:t> </a:t>
            </a:r>
          </a:p>
          <a:p>
            <a:endParaRPr lang="en-CA" dirty="0"/>
          </a:p>
        </p:txBody>
      </p:sp>
      <p:sp>
        <p:nvSpPr>
          <p:cNvPr id="4" name="Slide Number Placeholder 3"/>
          <p:cNvSpPr>
            <a:spLocks noGrp="1"/>
          </p:cNvSpPr>
          <p:nvPr>
            <p:ph type="sldNum" sz="quarter" idx="12"/>
          </p:nvPr>
        </p:nvSpPr>
        <p:spPr/>
        <p:txBody>
          <a:bodyPr/>
          <a:lstStyle/>
          <a:p>
            <a:fld id="{6E7D83D6-924D-482E-AE58-FE2EAB898E18}" type="slidenum">
              <a:rPr lang="en-CA" smtClean="0"/>
              <a:pPr/>
              <a:t>29</a:t>
            </a:fld>
            <a:endParaRPr lang="en-CA"/>
          </a:p>
        </p:txBody>
      </p:sp>
    </p:spTree>
    <p:extLst>
      <p:ext uri="{BB962C8B-B14F-4D97-AF65-F5344CB8AC3E}">
        <p14:creationId xmlns:p14="http://schemas.microsoft.com/office/powerpoint/2010/main" val="2046549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Agenda</a:t>
            </a:r>
            <a:endParaRPr lang="en-CA" dirty="0"/>
          </a:p>
        </p:txBody>
      </p:sp>
      <p:sp>
        <p:nvSpPr>
          <p:cNvPr id="5" name="Content Placeholder 4"/>
          <p:cNvSpPr>
            <a:spLocks noGrp="1"/>
          </p:cNvSpPr>
          <p:nvPr>
            <p:ph idx="1"/>
          </p:nvPr>
        </p:nvSpPr>
        <p:spPr/>
        <p:txBody>
          <a:bodyPr/>
          <a:lstStyle/>
          <a:p>
            <a:pPr>
              <a:spcAft>
                <a:spcPts val="600"/>
              </a:spcAft>
            </a:pPr>
            <a:r>
              <a:rPr lang="en-CA" dirty="0" smtClean="0"/>
              <a:t>Background: Model of Care in Arthritis (MOCA) study</a:t>
            </a:r>
            <a:endParaRPr lang="en-CA" sz="4400" dirty="0"/>
          </a:p>
          <a:p>
            <a:pPr>
              <a:spcAft>
                <a:spcPts val="600"/>
              </a:spcAft>
            </a:pPr>
            <a:r>
              <a:rPr lang="en-CA" dirty="0"/>
              <a:t>Overview of CIHR team grant </a:t>
            </a:r>
            <a:r>
              <a:rPr lang="en-CA" dirty="0" smtClean="0"/>
              <a:t>competition</a:t>
            </a:r>
            <a:endParaRPr lang="en-CA" sz="4400" dirty="0"/>
          </a:p>
          <a:p>
            <a:pPr>
              <a:spcAft>
                <a:spcPts val="600"/>
              </a:spcAft>
            </a:pPr>
            <a:r>
              <a:rPr lang="en-CA" dirty="0"/>
              <a:t>Summary of pre-meeting consultation</a:t>
            </a:r>
            <a:endParaRPr lang="en-CA" sz="4400" dirty="0"/>
          </a:p>
          <a:p>
            <a:pPr>
              <a:spcAft>
                <a:spcPts val="600"/>
              </a:spcAft>
            </a:pPr>
            <a:r>
              <a:rPr lang="en-CA" smtClean="0"/>
              <a:t>PEOPLE meeting goal</a:t>
            </a:r>
            <a:endParaRPr lang="en-CA" dirty="0"/>
          </a:p>
        </p:txBody>
      </p:sp>
      <p:sp>
        <p:nvSpPr>
          <p:cNvPr id="6" name="Slide Number Placeholder 5"/>
          <p:cNvSpPr>
            <a:spLocks noGrp="1"/>
          </p:cNvSpPr>
          <p:nvPr>
            <p:ph type="sldNum" sz="quarter" idx="12"/>
          </p:nvPr>
        </p:nvSpPr>
        <p:spPr/>
        <p:txBody>
          <a:bodyPr/>
          <a:lstStyle/>
          <a:p>
            <a:fld id="{6E7D83D6-924D-482E-AE58-FE2EAB898E18}" type="slidenum">
              <a:rPr lang="en-CA" smtClean="0"/>
              <a:pPr/>
              <a:t>3</a:t>
            </a:fld>
            <a:endParaRPr lang="en-CA"/>
          </a:p>
        </p:txBody>
      </p:sp>
    </p:spTree>
    <p:extLst>
      <p:ext uri="{BB962C8B-B14F-4D97-AF65-F5344CB8AC3E}">
        <p14:creationId xmlns:p14="http://schemas.microsoft.com/office/powerpoint/2010/main" val="1951698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CA" dirty="0"/>
              <a:t>Gaps and issues in primary health care for bone &amp; joint </a:t>
            </a:r>
            <a:r>
              <a:rPr lang="en-CA" dirty="0" smtClean="0"/>
              <a:t>health</a:t>
            </a:r>
            <a:endParaRPr lang="en-CA" dirty="0"/>
          </a:p>
        </p:txBody>
      </p:sp>
      <p:sp>
        <p:nvSpPr>
          <p:cNvPr id="7" name="Text Placeholder 6"/>
          <p:cNvSpPr>
            <a:spLocks noGrp="1"/>
          </p:cNvSpPr>
          <p:nvPr>
            <p:ph type="body" idx="1"/>
          </p:nvPr>
        </p:nvSpPr>
        <p:spPr/>
        <p:txBody>
          <a:bodyPr/>
          <a:lstStyle/>
          <a:p>
            <a:r>
              <a:rPr lang="en-CA" dirty="0" smtClean="0"/>
              <a:t>Day 1 morning</a:t>
            </a:r>
            <a:endParaRPr lang="en-CA" dirty="0"/>
          </a:p>
        </p:txBody>
      </p:sp>
      <p:sp>
        <p:nvSpPr>
          <p:cNvPr id="4" name="Slide Number Placeholder 3"/>
          <p:cNvSpPr>
            <a:spLocks noGrp="1"/>
          </p:cNvSpPr>
          <p:nvPr>
            <p:ph type="sldNum" sz="quarter" idx="12"/>
          </p:nvPr>
        </p:nvSpPr>
        <p:spPr/>
        <p:txBody>
          <a:bodyPr/>
          <a:lstStyle/>
          <a:p>
            <a:fld id="{6E7D83D6-924D-482E-AE58-FE2EAB898E18}" type="slidenum">
              <a:rPr lang="en-CA" smtClean="0"/>
              <a:pPr/>
              <a:t>30</a:t>
            </a:fld>
            <a:endParaRPr lang="en-CA"/>
          </a:p>
        </p:txBody>
      </p:sp>
    </p:spTree>
    <p:extLst>
      <p:ext uri="{BB962C8B-B14F-4D97-AF65-F5344CB8AC3E}">
        <p14:creationId xmlns:p14="http://schemas.microsoft.com/office/powerpoint/2010/main" val="16544849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Questions:</a:t>
            </a:r>
            <a:endParaRPr lang="en-CA" dirty="0"/>
          </a:p>
        </p:txBody>
      </p:sp>
      <p:sp>
        <p:nvSpPr>
          <p:cNvPr id="3" name="Content Placeholder 2"/>
          <p:cNvSpPr>
            <a:spLocks noGrp="1"/>
          </p:cNvSpPr>
          <p:nvPr>
            <p:ph idx="1"/>
          </p:nvPr>
        </p:nvSpPr>
        <p:spPr/>
        <p:txBody>
          <a:bodyPr/>
          <a:lstStyle/>
          <a:p>
            <a:pPr marL="596646" indent="-514350">
              <a:buFont typeface="+mj-lt"/>
              <a:buAutoNum type="arabicPeriod"/>
            </a:pPr>
            <a:r>
              <a:rPr lang="en-CA" dirty="0" smtClean="0"/>
              <a:t>What </a:t>
            </a:r>
            <a:r>
              <a:rPr lang="en-CA" dirty="0"/>
              <a:t>are the issues in PHC that can/should be addressed by research? </a:t>
            </a:r>
          </a:p>
          <a:p>
            <a:pPr marL="596646" indent="-514350">
              <a:buFont typeface="+mj-lt"/>
              <a:buAutoNum type="arabicPeriod"/>
            </a:pPr>
            <a:r>
              <a:rPr lang="en-CA" dirty="0" smtClean="0"/>
              <a:t>How </a:t>
            </a:r>
            <a:r>
              <a:rPr lang="en-CA" dirty="0"/>
              <a:t>may digital media be applied to improve PHC?</a:t>
            </a:r>
          </a:p>
        </p:txBody>
      </p:sp>
      <p:sp>
        <p:nvSpPr>
          <p:cNvPr id="5" name="Slide Number Placeholder 4"/>
          <p:cNvSpPr>
            <a:spLocks noGrp="1"/>
          </p:cNvSpPr>
          <p:nvPr>
            <p:ph type="sldNum" sz="quarter" idx="12"/>
          </p:nvPr>
        </p:nvSpPr>
        <p:spPr/>
        <p:txBody>
          <a:bodyPr/>
          <a:lstStyle/>
          <a:p>
            <a:fld id="{6E7D83D6-924D-482E-AE58-FE2EAB898E18}" type="slidenum">
              <a:rPr lang="en-CA" smtClean="0"/>
              <a:pPr/>
              <a:t>31</a:t>
            </a:fld>
            <a:endParaRPr lang="en-CA"/>
          </a:p>
        </p:txBody>
      </p:sp>
    </p:spTree>
    <p:extLst>
      <p:ext uri="{BB962C8B-B14F-4D97-AF65-F5344CB8AC3E}">
        <p14:creationId xmlns:p14="http://schemas.microsoft.com/office/powerpoint/2010/main" val="40257172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CA" dirty="0"/>
              <a:t>Current application of digital media in health care: What works (or not)? What are the issues?</a:t>
            </a:r>
          </a:p>
        </p:txBody>
      </p:sp>
      <p:sp>
        <p:nvSpPr>
          <p:cNvPr id="7" name="Text Placeholder 6"/>
          <p:cNvSpPr>
            <a:spLocks noGrp="1"/>
          </p:cNvSpPr>
          <p:nvPr>
            <p:ph type="body" idx="1"/>
          </p:nvPr>
        </p:nvSpPr>
        <p:spPr/>
        <p:txBody>
          <a:bodyPr/>
          <a:lstStyle/>
          <a:p>
            <a:r>
              <a:rPr lang="en-CA" dirty="0" smtClean="0"/>
              <a:t>Day 1 afternoon</a:t>
            </a:r>
            <a:endParaRPr lang="en-CA" dirty="0"/>
          </a:p>
        </p:txBody>
      </p:sp>
      <p:sp>
        <p:nvSpPr>
          <p:cNvPr id="4" name="Slide Number Placeholder 3"/>
          <p:cNvSpPr>
            <a:spLocks noGrp="1"/>
          </p:cNvSpPr>
          <p:nvPr>
            <p:ph type="sldNum" sz="quarter" idx="12"/>
          </p:nvPr>
        </p:nvSpPr>
        <p:spPr/>
        <p:txBody>
          <a:bodyPr/>
          <a:lstStyle/>
          <a:p>
            <a:fld id="{6E7D83D6-924D-482E-AE58-FE2EAB898E18}" type="slidenum">
              <a:rPr lang="en-CA" smtClean="0"/>
              <a:pPr/>
              <a:t>32</a:t>
            </a:fld>
            <a:endParaRPr lang="en-CA"/>
          </a:p>
        </p:txBody>
      </p:sp>
    </p:spTree>
    <p:extLst>
      <p:ext uri="{BB962C8B-B14F-4D97-AF65-F5344CB8AC3E}">
        <p14:creationId xmlns:p14="http://schemas.microsoft.com/office/powerpoint/2010/main" val="36969727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a:t>Questions:</a:t>
            </a:r>
          </a:p>
        </p:txBody>
      </p:sp>
      <p:sp>
        <p:nvSpPr>
          <p:cNvPr id="5" name="Content Placeholder 4"/>
          <p:cNvSpPr>
            <a:spLocks noGrp="1"/>
          </p:cNvSpPr>
          <p:nvPr>
            <p:ph idx="1"/>
          </p:nvPr>
        </p:nvSpPr>
        <p:spPr/>
        <p:txBody>
          <a:bodyPr/>
          <a:lstStyle/>
          <a:p>
            <a:r>
              <a:rPr lang="en-CA" dirty="0"/>
              <a:t>What are the issues identified in primary health care that may be addressed by using digital media?</a:t>
            </a:r>
          </a:p>
        </p:txBody>
      </p:sp>
      <p:sp>
        <p:nvSpPr>
          <p:cNvPr id="7" name="Slide Number Placeholder 6"/>
          <p:cNvSpPr>
            <a:spLocks noGrp="1"/>
          </p:cNvSpPr>
          <p:nvPr>
            <p:ph type="sldNum" sz="quarter" idx="12"/>
          </p:nvPr>
        </p:nvSpPr>
        <p:spPr/>
        <p:txBody>
          <a:bodyPr/>
          <a:lstStyle/>
          <a:p>
            <a:fld id="{6E7D83D6-924D-482E-AE58-FE2EAB898E18}" type="slidenum">
              <a:rPr lang="en-CA" smtClean="0"/>
              <a:pPr/>
              <a:t>33</a:t>
            </a:fld>
            <a:endParaRPr lang="en-CA"/>
          </a:p>
        </p:txBody>
      </p:sp>
    </p:spTree>
    <p:extLst>
      <p:ext uri="{BB962C8B-B14F-4D97-AF65-F5344CB8AC3E}">
        <p14:creationId xmlns:p14="http://schemas.microsoft.com/office/powerpoint/2010/main" val="406844253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CA" dirty="0"/>
              <a:t>What are the potential applications of digital media to improve primary health care in underserviced populations?</a:t>
            </a:r>
          </a:p>
        </p:txBody>
      </p:sp>
      <p:sp>
        <p:nvSpPr>
          <p:cNvPr id="7" name="Text Placeholder 6"/>
          <p:cNvSpPr>
            <a:spLocks noGrp="1"/>
          </p:cNvSpPr>
          <p:nvPr>
            <p:ph type="body" idx="1"/>
          </p:nvPr>
        </p:nvSpPr>
        <p:spPr/>
        <p:txBody>
          <a:bodyPr/>
          <a:lstStyle/>
          <a:p>
            <a:r>
              <a:rPr lang="en-CA" dirty="0" smtClean="0"/>
              <a:t>Day 2 morning</a:t>
            </a:r>
            <a:endParaRPr lang="en-CA" dirty="0"/>
          </a:p>
        </p:txBody>
      </p:sp>
      <p:sp>
        <p:nvSpPr>
          <p:cNvPr id="4" name="Slide Number Placeholder 3"/>
          <p:cNvSpPr>
            <a:spLocks noGrp="1"/>
          </p:cNvSpPr>
          <p:nvPr>
            <p:ph type="sldNum" sz="quarter" idx="12"/>
          </p:nvPr>
        </p:nvSpPr>
        <p:spPr/>
        <p:txBody>
          <a:bodyPr/>
          <a:lstStyle/>
          <a:p>
            <a:fld id="{6E7D83D6-924D-482E-AE58-FE2EAB898E18}" type="slidenum">
              <a:rPr lang="en-CA" smtClean="0"/>
              <a:pPr/>
              <a:t>34</a:t>
            </a:fld>
            <a:endParaRPr lang="en-CA"/>
          </a:p>
        </p:txBody>
      </p:sp>
    </p:spTree>
    <p:extLst>
      <p:ext uri="{BB962C8B-B14F-4D97-AF65-F5344CB8AC3E}">
        <p14:creationId xmlns:p14="http://schemas.microsoft.com/office/powerpoint/2010/main" val="36969727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360040"/>
            <a:ext cx="7498080" cy="1143000"/>
          </a:xfrm>
        </p:spPr>
        <p:txBody>
          <a:bodyPr/>
          <a:lstStyle/>
          <a:p>
            <a:r>
              <a:rPr lang="en-CA" dirty="0" smtClean="0"/>
              <a:t>Question 1 – Louise Crane’s talk:</a:t>
            </a:r>
            <a:endParaRPr lang="en-CA" dirty="0"/>
          </a:p>
        </p:txBody>
      </p:sp>
      <p:sp>
        <p:nvSpPr>
          <p:cNvPr id="3" name="Content Placeholder 2"/>
          <p:cNvSpPr>
            <a:spLocks noGrp="1"/>
          </p:cNvSpPr>
          <p:nvPr>
            <p:ph idx="1"/>
          </p:nvPr>
        </p:nvSpPr>
        <p:spPr>
          <a:xfrm>
            <a:off x="1435608" y="1872208"/>
            <a:ext cx="7498080" cy="5013176"/>
          </a:xfrm>
        </p:spPr>
        <p:txBody>
          <a:bodyPr>
            <a:noAutofit/>
          </a:bodyPr>
          <a:lstStyle/>
          <a:p>
            <a:r>
              <a:rPr lang="en-CA" dirty="0" smtClean="0"/>
              <a:t>What </a:t>
            </a:r>
            <a:r>
              <a:rPr lang="en-CA" dirty="0"/>
              <a:t>are the additional issues that need to be addressed to improve primary health care in the underserviced population?  </a:t>
            </a:r>
          </a:p>
        </p:txBody>
      </p:sp>
      <p:sp>
        <p:nvSpPr>
          <p:cNvPr id="5" name="Slide Number Placeholder 4"/>
          <p:cNvSpPr>
            <a:spLocks noGrp="1"/>
          </p:cNvSpPr>
          <p:nvPr>
            <p:ph type="sldNum" sz="quarter" idx="12"/>
          </p:nvPr>
        </p:nvSpPr>
        <p:spPr/>
        <p:txBody>
          <a:bodyPr/>
          <a:lstStyle/>
          <a:p>
            <a:fld id="{6E7D83D6-924D-482E-AE58-FE2EAB898E18}" type="slidenum">
              <a:rPr lang="en-CA" smtClean="0"/>
              <a:pPr/>
              <a:t>35</a:t>
            </a:fld>
            <a:endParaRPr lang="en-CA"/>
          </a:p>
        </p:txBody>
      </p:sp>
    </p:spTree>
    <p:extLst>
      <p:ext uri="{BB962C8B-B14F-4D97-AF65-F5344CB8AC3E}">
        <p14:creationId xmlns:p14="http://schemas.microsoft.com/office/powerpoint/2010/main" val="201477185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88032"/>
            <a:ext cx="7498080" cy="1143000"/>
          </a:xfrm>
        </p:spPr>
        <p:txBody>
          <a:bodyPr>
            <a:normAutofit fontScale="90000"/>
          </a:bodyPr>
          <a:lstStyle/>
          <a:p>
            <a:r>
              <a:rPr lang="en-CA" dirty="0" smtClean="0"/>
              <a:t>Questions 2 – </a:t>
            </a:r>
            <a:r>
              <a:rPr lang="en-CA" dirty="0" err="1" smtClean="0"/>
              <a:t>Meehae</a:t>
            </a:r>
            <a:r>
              <a:rPr lang="en-CA" dirty="0" smtClean="0"/>
              <a:t> Song’s talk:</a:t>
            </a:r>
            <a:endParaRPr lang="en-CA" dirty="0"/>
          </a:p>
        </p:txBody>
      </p:sp>
      <p:sp>
        <p:nvSpPr>
          <p:cNvPr id="3" name="Content Placeholder 2"/>
          <p:cNvSpPr>
            <a:spLocks noGrp="1"/>
          </p:cNvSpPr>
          <p:nvPr>
            <p:ph idx="1"/>
          </p:nvPr>
        </p:nvSpPr>
        <p:spPr>
          <a:xfrm>
            <a:off x="1435608" y="1584176"/>
            <a:ext cx="7498080" cy="5229200"/>
          </a:xfrm>
        </p:spPr>
        <p:txBody>
          <a:bodyPr>
            <a:noAutofit/>
          </a:bodyPr>
          <a:lstStyle/>
          <a:p>
            <a:r>
              <a:rPr lang="en-CA" dirty="0" smtClean="0"/>
              <a:t>What </a:t>
            </a:r>
            <a:r>
              <a:rPr lang="en-CA" dirty="0"/>
              <a:t>are the potential applications of digital media to improve primary health care in underserviced populations</a:t>
            </a:r>
            <a:r>
              <a:rPr lang="en-CA" dirty="0" smtClean="0"/>
              <a:t>?</a:t>
            </a:r>
            <a:r>
              <a:rPr lang="en-CA" dirty="0"/>
              <a:t> </a:t>
            </a:r>
          </a:p>
        </p:txBody>
      </p:sp>
      <p:sp>
        <p:nvSpPr>
          <p:cNvPr id="5" name="Slide Number Placeholder 4"/>
          <p:cNvSpPr>
            <a:spLocks noGrp="1"/>
          </p:cNvSpPr>
          <p:nvPr>
            <p:ph type="sldNum" sz="quarter" idx="12"/>
          </p:nvPr>
        </p:nvSpPr>
        <p:spPr/>
        <p:txBody>
          <a:bodyPr/>
          <a:lstStyle/>
          <a:p>
            <a:fld id="{6E7D83D6-924D-482E-AE58-FE2EAB898E18}" type="slidenum">
              <a:rPr lang="en-CA" smtClean="0"/>
              <a:pPr/>
              <a:t>36</a:t>
            </a:fld>
            <a:endParaRPr lang="en-CA"/>
          </a:p>
        </p:txBody>
      </p:sp>
    </p:spTree>
    <p:extLst>
      <p:ext uri="{BB962C8B-B14F-4D97-AF65-F5344CB8AC3E}">
        <p14:creationId xmlns:p14="http://schemas.microsoft.com/office/powerpoint/2010/main" val="37008412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332656"/>
            <a:ext cx="7498080" cy="1143000"/>
          </a:xfrm>
        </p:spPr>
        <p:txBody>
          <a:bodyPr>
            <a:normAutofit fontScale="90000"/>
          </a:bodyPr>
          <a:lstStyle/>
          <a:p>
            <a:r>
              <a:rPr lang="en-CA" dirty="0" smtClean="0"/>
              <a:t>Question 3 – Anne Townsend’s talk:</a:t>
            </a:r>
            <a:endParaRPr lang="en-CA" dirty="0"/>
          </a:p>
        </p:txBody>
      </p:sp>
      <p:sp>
        <p:nvSpPr>
          <p:cNvPr id="3" name="Content Placeholder 2"/>
          <p:cNvSpPr>
            <a:spLocks noGrp="1"/>
          </p:cNvSpPr>
          <p:nvPr>
            <p:ph idx="1"/>
          </p:nvPr>
        </p:nvSpPr>
        <p:spPr>
          <a:xfrm>
            <a:off x="1435608" y="1844824"/>
            <a:ext cx="7498080" cy="5013176"/>
          </a:xfrm>
        </p:spPr>
        <p:txBody>
          <a:bodyPr>
            <a:noAutofit/>
          </a:bodyPr>
          <a:lstStyle/>
          <a:p>
            <a:r>
              <a:rPr lang="en-CA" dirty="0" smtClean="0"/>
              <a:t>What </a:t>
            </a:r>
            <a:r>
              <a:rPr lang="en-CA" dirty="0"/>
              <a:t>ethical issues, which underline the use of digital media for primary health care in underserviced populations, need to be factored into the team grant application?</a:t>
            </a:r>
          </a:p>
        </p:txBody>
      </p:sp>
      <p:sp>
        <p:nvSpPr>
          <p:cNvPr id="5" name="Slide Number Placeholder 4"/>
          <p:cNvSpPr>
            <a:spLocks noGrp="1"/>
          </p:cNvSpPr>
          <p:nvPr>
            <p:ph type="sldNum" sz="quarter" idx="12"/>
          </p:nvPr>
        </p:nvSpPr>
        <p:spPr/>
        <p:txBody>
          <a:bodyPr/>
          <a:lstStyle/>
          <a:p>
            <a:fld id="{6E7D83D6-924D-482E-AE58-FE2EAB898E18}" type="slidenum">
              <a:rPr lang="en-CA" smtClean="0"/>
              <a:pPr/>
              <a:t>37</a:t>
            </a:fld>
            <a:endParaRPr lang="en-CA"/>
          </a:p>
        </p:txBody>
      </p:sp>
    </p:spTree>
    <p:extLst>
      <p:ext uri="{BB962C8B-B14F-4D97-AF65-F5344CB8AC3E}">
        <p14:creationId xmlns:p14="http://schemas.microsoft.com/office/powerpoint/2010/main" val="37008412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r>
              <a:rPr lang="en-CA" dirty="0"/>
              <a:t>Planning for CIHR team grant</a:t>
            </a:r>
          </a:p>
        </p:txBody>
      </p:sp>
      <p:sp>
        <p:nvSpPr>
          <p:cNvPr id="7" name="Text Placeholder 6"/>
          <p:cNvSpPr>
            <a:spLocks noGrp="1"/>
          </p:cNvSpPr>
          <p:nvPr>
            <p:ph type="body" idx="1"/>
          </p:nvPr>
        </p:nvSpPr>
        <p:spPr/>
        <p:txBody>
          <a:bodyPr/>
          <a:lstStyle/>
          <a:p>
            <a:r>
              <a:rPr lang="en-CA" dirty="0" smtClean="0"/>
              <a:t>Day 2 afternoon</a:t>
            </a:r>
            <a:endParaRPr lang="en-CA" dirty="0"/>
          </a:p>
        </p:txBody>
      </p:sp>
      <p:sp>
        <p:nvSpPr>
          <p:cNvPr id="4" name="Slide Number Placeholder 3"/>
          <p:cNvSpPr>
            <a:spLocks noGrp="1"/>
          </p:cNvSpPr>
          <p:nvPr>
            <p:ph type="sldNum" sz="quarter" idx="12"/>
          </p:nvPr>
        </p:nvSpPr>
        <p:spPr/>
        <p:txBody>
          <a:bodyPr/>
          <a:lstStyle/>
          <a:p>
            <a:fld id="{6E7D83D6-924D-482E-AE58-FE2EAB898E18}" type="slidenum">
              <a:rPr lang="en-CA" smtClean="0"/>
              <a:pPr/>
              <a:t>38</a:t>
            </a:fld>
            <a:endParaRPr lang="en-CA"/>
          </a:p>
        </p:txBody>
      </p:sp>
    </p:spTree>
    <p:extLst>
      <p:ext uri="{BB962C8B-B14F-4D97-AF65-F5344CB8AC3E}">
        <p14:creationId xmlns:p14="http://schemas.microsoft.com/office/powerpoint/2010/main" val="36969727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marL="742950" indent="-742950">
              <a:buFont typeface="+mj-lt"/>
              <a:buAutoNum type="arabicPeriod"/>
            </a:pPr>
            <a:r>
              <a:rPr lang="en-CA" dirty="0" smtClean="0"/>
              <a:t>Model of care in arthritis (MOCA)</a:t>
            </a:r>
            <a:endParaRPr lang="en-CA" dirty="0"/>
          </a:p>
        </p:txBody>
      </p:sp>
      <p:sp>
        <p:nvSpPr>
          <p:cNvPr id="5" name="Text Placeholder 4"/>
          <p:cNvSpPr>
            <a:spLocks noGrp="1"/>
          </p:cNvSpPr>
          <p:nvPr>
            <p:ph type="body" idx="1"/>
          </p:nvPr>
        </p:nvSpPr>
        <p:spPr/>
        <p:txBody>
          <a:bodyPr/>
          <a:lstStyle/>
          <a:p>
            <a:endParaRPr lang="en-CA"/>
          </a:p>
        </p:txBody>
      </p:sp>
      <p:sp>
        <p:nvSpPr>
          <p:cNvPr id="6" name="Slide Number Placeholder 5"/>
          <p:cNvSpPr>
            <a:spLocks noGrp="1"/>
          </p:cNvSpPr>
          <p:nvPr>
            <p:ph type="sldNum" sz="quarter" idx="12"/>
          </p:nvPr>
        </p:nvSpPr>
        <p:spPr/>
        <p:txBody>
          <a:bodyPr/>
          <a:lstStyle/>
          <a:p>
            <a:fld id="{6E7D83D6-924D-482E-AE58-FE2EAB898E18}" type="slidenum">
              <a:rPr lang="en-CA" smtClean="0"/>
              <a:pPr/>
              <a:t>4</a:t>
            </a:fld>
            <a:endParaRPr lang="en-CA"/>
          </a:p>
        </p:txBody>
      </p:sp>
    </p:spTree>
    <p:extLst>
      <p:ext uri="{BB962C8B-B14F-4D97-AF65-F5344CB8AC3E}">
        <p14:creationId xmlns:p14="http://schemas.microsoft.com/office/powerpoint/2010/main" val="17715150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fontScale="90000"/>
          </a:bodyPr>
          <a:lstStyle/>
          <a:p>
            <a:r>
              <a:rPr lang="en-US" sz="4000" dirty="0">
                <a:solidFill>
                  <a:schemeClr val="tx2"/>
                </a:solidFill>
              </a:rPr>
              <a:t>Environmental Scan: </a:t>
            </a:r>
            <a:br>
              <a:rPr lang="en-US" sz="4000" dirty="0">
                <a:solidFill>
                  <a:schemeClr val="tx2"/>
                </a:solidFill>
              </a:rPr>
            </a:br>
            <a:r>
              <a:rPr lang="en-US" sz="4000" dirty="0">
                <a:solidFill>
                  <a:schemeClr val="tx2"/>
                </a:solidFill>
              </a:rPr>
              <a:t>Existing Models of Care</a:t>
            </a:r>
          </a:p>
        </p:txBody>
      </p:sp>
      <p:sp>
        <p:nvSpPr>
          <p:cNvPr id="12291" name="Rectangle 3"/>
          <p:cNvSpPr>
            <a:spLocks noGrp="1" noChangeArrowheads="1"/>
          </p:cNvSpPr>
          <p:nvPr>
            <p:ph type="body" idx="1"/>
          </p:nvPr>
        </p:nvSpPr>
        <p:spPr>
          <a:xfrm>
            <a:off x="1331639" y="1772816"/>
            <a:ext cx="7632973" cy="4353347"/>
          </a:xfrm>
        </p:spPr>
        <p:txBody>
          <a:bodyPr>
            <a:normAutofit/>
          </a:bodyPr>
          <a:lstStyle/>
          <a:p>
            <a:pPr>
              <a:lnSpc>
                <a:spcPct val="90000"/>
              </a:lnSpc>
            </a:pPr>
            <a:r>
              <a:rPr lang="en-US" dirty="0" smtClean="0"/>
              <a:t>British Columbia, Alberta, Ontario </a:t>
            </a:r>
            <a:r>
              <a:rPr lang="en-US" dirty="0"/>
              <a:t>key informant </a:t>
            </a:r>
            <a:r>
              <a:rPr lang="en-US" dirty="0" smtClean="0"/>
              <a:t>interviews</a:t>
            </a:r>
          </a:p>
          <a:p>
            <a:pPr lvl="1">
              <a:lnSpc>
                <a:spcPct val="90000"/>
              </a:lnSpc>
            </a:pPr>
            <a:r>
              <a:rPr lang="en-US" dirty="0" smtClean="0"/>
              <a:t>Clinicians </a:t>
            </a:r>
            <a:r>
              <a:rPr lang="en-US" dirty="0"/>
              <a:t>to </a:t>
            </a:r>
            <a:r>
              <a:rPr lang="en-US" dirty="0" smtClean="0"/>
              <a:t>Program Directors</a:t>
            </a:r>
          </a:p>
          <a:p>
            <a:pPr lvl="1">
              <a:lnSpc>
                <a:spcPct val="90000"/>
              </a:lnSpc>
            </a:pPr>
            <a:endParaRPr lang="en-US" dirty="0"/>
          </a:p>
          <a:p>
            <a:pPr>
              <a:lnSpc>
                <a:spcPct val="90000"/>
              </a:lnSpc>
            </a:pPr>
            <a:r>
              <a:rPr lang="en-US" dirty="0"/>
              <a:t>55 </a:t>
            </a:r>
            <a:r>
              <a:rPr lang="en-US" dirty="0" smtClean="0"/>
              <a:t>interviews (17 </a:t>
            </a:r>
            <a:r>
              <a:rPr lang="en-US" dirty="0"/>
              <a:t>BC, 12 AB, 26 </a:t>
            </a:r>
            <a:r>
              <a:rPr lang="en-US" dirty="0" smtClean="0"/>
              <a:t>ON)</a:t>
            </a:r>
          </a:p>
          <a:p>
            <a:pPr lvl="1">
              <a:lnSpc>
                <a:spcPct val="90000"/>
              </a:lnSpc>
            </a:pPr>
            <a:r>
              <a:rPr lang="en-US" dirty="0" smtClean="0"/>
              <a:t>40 </a:t>
            </a:r>
            <a:r>
              <a:rPr lang="en-US" dirty="0"/>
              <a:t>distinct models </a:t>
            </a:r>
          </a:p>
        </p:txBody>
      </p:sp>
    </p:spTree>
    <p:extLst>
      <p:ext uri="{BB962C8B-B14F-4D97-AF65-F5344CB8AC3E}">
        <p14:creationId xmlns:p14="http://schemas.microsoft.com/office/powerpoint/2010/main" val="35613577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1187624" y="274638"/>
            <a:ext cx="7499175" cy="868362"/>
          </a:xfrm>
        </p:spPr>
        <p:txBody>
          <a:bodyPr/>
          <a:lstStyle/>
          <a:p>
            <a:r>
              <a:rPr lang="en-US" dirty="0" smtClean="0">
                <a:solidFill>
                  <a:schemeClr val="tx2"/>
                </a:solidFill>
              </a:rPr>
              <a:t>Key messages</a:t>
            </a:r>
            <a:endParaRPr lang="en-US" dirty="0">
              <a:solidFill>
                <a:schemeClr val="tx2"/>
              </a:solidFill>
            </a:endParaRPr>
          </a:p>
        </p:txBody>
      </p:sp>
      <p:sp>
        <p:nvSpPr>
          <p:cNvPr id="35843" name="Rectangle 3"/>
          <p:cNvSpPr>
            <a:spLocks noGrp="1" noChangeArrowheads="1"/>
          </p:cNvSpPr>
          <p:nvPr>
            <p:ph type="body" idx="1"/>
          </p:nvPr>
        </p:nvSpPr>
        <p:spPr>
          <a:xfrm>
            <a:off x="1259632" y="1484784"/>
            <a:ext cx="7776864" cy="5373216"/>
          </a:xfrm>
        </p:spPr>
        <p:txBody>
          <a:bodyPr>
            <a:normAutofit/>
          </a:bodyPr>
          <a:lstStyle/>
          <a:p>
            <a:r>
              <a:rPr lang="en-US" sz="2800" dirty="0"/>
              <a:t>Arthritis care is focused around specialist expertise (</a:t>
            </a:r>
            <a:r>
              <a:rPr lang="en-US" sz="2800" dirty="0" smtClean="0"/>
              <a:t>academic/urban </a:t>
            </a:r>
            <a:r>
              <a:rPr lang="en-US" sz="2800" dirty="0" err="1" smtClean="0"/>
              <a:t>centres</a:t>
            </a:r>
            <a:r>
              <a:rPr lang="en-US" sz="2800" dirty="0" smtClean="0"/>
              <a:t>)</a:t>
            </a:r>
          </a:p>
          <a:p>
            <a:pPr lvl="1"/>
            <a:r>
              <a:rPr lang="en-US" dirty="0" smtClean="0"/>
              <a:t>Inflammatory </a:t>
            </a:r>
            <a:r>
              <a:rPr lang="en-US" dirty="0"/>
              <a:t>arthritis </a:t>
            </a:r>
            <a:r>
              <a:rPr lang="en-US" dirty="0" smtClean="0"/>
              <a:t>(health human resource </a:t>
            </a:r>
            <a:r>
              <a:rPr lang="en-US" dirty="0"/>
              <a:t>supply</a:t>
            </a:r>
            <a:r>
              <a:rPr lang="en-US" dirty="0" smtClean="0"/>
              <a:t>?)</a:t>
            </a:r>
          </a:p>
          <a:p>
            <a:pPr lvl="1">
              <a:spcAft>
                <a:spcPts val="1200"/>
              </a:spcAft>
            </a:pPr>
            <a:r>
              <a:rPr lang="en-US" dirty="0" smtClean="0"/>
              <a:t>Joint </a:t>
            </a:r>
            <a:r>
              <a:rPr lang="en-US" dirty="0"/>
              <a:t>replacement </a:t>
            </a:r>
            <a:r>
              <a:rPr lang="en-US" dirty="0" smtClean="0"/>
              <a:t>surgery (wait </a:t>
            </a:r>
            <a:r>
              <a:rPr lang="en-US" dirty="0"/>
              <a:t>list focus)</a:t>
            </a:r>
          </a:p>
          <a:p>
            <a:r>
              <a:rPr lang="en-US" sz="2800" dirty="0"/>
              <a:t>Primary health care </a:t>
            </a:r>
            <a:r>
              <a:rPr lang="en-US" sz="2800" dirty="0" smtClean="0"/>
              <a:t>focus</a:t>
            </a:r>
          </a:p>
          <a:p>
            <a:pPr lvl="1"/>
            <a:r>
              <a:rPr lang="en-US" dirty="0" smtClean="0"/>
              <a:t>Limited </a:t>
            </a:r>
            <a:r>
              <a:rPr lang="en-US" dirty="0"/>
              <a:t>models and focused via ‘specialist’ </a:t>
            </a:r>
            <a:r>
              <a:rPr lang="en-US" dirty="0" smtClean="0"/>
              <a:t>link </a:t>
            </a:r>
          </a:p>
          <a:p>
            <a:pPr lvl="1"/>
            <a:r>
              <a:rPr lang="en-US" dirty="0"/>
              <a:t>L</a:t>
            </a:r>
            <a:r>
              <a:rPr lang="en-US" dirty="0" smtClean="0"/>
              <a:t>argely </a:t>
            </a:r>
            <a:r>
              <a:rPr lang="en-US" dirty="0"/>
              <a:t>still </a:t>
            </a:r>
            <a:r>
              <a:rPr lang="en-US" dirty="0" smtClean="0"/>
              <a:t>surgery, inflammatory arthritis focus</a:t>
            </a:r>
            <a:endParaRPr lang="en-US" dirty="0"/>
          </a:p>
        </p:txBody>
      </p:sp>
    </p:spTree>
    <p:extLst>
      <p:ext uri="{BB962C8B-B14F-4D97-AF65-F5344CB8AC3E}">
        <p14:creationId xmlns:p14="http://schemas.microsoft.com/office/powerpoint/2010/main" val="11596623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dirty="0">
                <a:solidFill>
                  <a:schemeClr val="tx2"/>
                </a:solidFill>
              </a:rPr>
              <a:t>Key messages</a:t>
            </a:r>
            <a:endParaRPr lang="en-US" dirty="0">
              <a:solidFill>
                <a:schemeClr val="accent2"/>
              </a:solidFill>
            </a:endParaRPr>
          </a:p>
        </p:txBody>
      </p:sp>
      <p:sp>
        <p:nvSpPr>
          <p:cNvPr id="36867" name="Rectangle 3"/>
          <p:cNvSpPr>
            <a:spLocks noGrp="1" noChangeArrowheads="1"/>
          </p:cNvSpPr>
          <p:nvPr>
            <p:ph type="body" idx="1"/>
          </p:nvPr>
        </p:nvSpPr>
        <p:spPr>
          <a:xfrm>
            <a:off x="1435608" y="1447800"/>
            <a:ext cx="7498080" cy="5410200"/>
          </a:xfrm>
        </p:spPr>
        <p:txBody>
          <a:bodyPr>
            <a:noAutofit/>
          </a:bodyPr>
          <a:lstStyle/>
          <a:p>
            <a:pPr>
              <a:lnSpc>
                <a:spcPct val="90000"/>
              </a:lnSpc>
            </a:pPr>
            <a:r>
              <a:rPr lang="en-US" sz="2800" dirty="0"/>
              <a:t>Resultant care </a:t>
            </a:r>
            <a:r>
              <a:rPr lang="en-US" sz="2800" dirty="0" smtClean="0"/>
              <a:t>gaps / limited services for non-inflammatory arthritis and non-total joint replacement surgery candidates</a:t>
            </a:r>
          </a:p>
          <a:p>
            <a:pPr>
              <a:lnSpc>
                <a:spcPct val="90000"/>
              </a:lnSpc>
            </a:pPr>
            <a:r>
              <a:rPr lang="en-US" sz="2800" dirty="0" smtClean="0"/>
              <a:t>These individuals had poor access </a:t>
            </a:r>
            <a:r>
              <a:rPr lang="en-US" sz="2800" dirty="0"/>
              <a:t>to </a:t>
            </a:r>
            <a:r>
              <a:rPr lang="en-US" sz="2800" dirty="0" smtClean="0"/>
              <a:t>specialists </a:t>
            </a:r>
            <a:r>
              <a:rPr lang="en-US" sz="2800" dirty="0"/>
              <a:t>(rural, </a:t>
            </a:r>
            <a:r>
              <a:rPr lang="en-US" sz="2800" dirty="0" smtClean="0"/>
              <a:t>remote, </a:t>
            </a:r>
            <a:r>
              <a:rPr lang="en-US" sz="2800" dirty="0"/>
              <a:t>but also some urban) </a:t>
            </a:r>
            <a:r>
              <a:rPr lang="en-US" sz="2800" dirty="0" smtClean="0"/>
              <a:t>for:</a:t>
            </a:r>
          </a:p>
          <a:p>
            <a:pPr lvl="1">
              <a:lnSpc>
                <a:spcPct val="90000"/>
              </a:lnSpc>
            </a:pPr>
            <a:r>
              <a:rPr lang="en-US" sz="2400" dirty="0" smtClean="0"/>
              <a:t>Initial consultations</a:t>
            </a:r>
          </a:p>
          <a:p>
            <a:pPr lvl="1">
              <a:lnSpc>
                <a:spcPct val="90000"/>
              </a:lnSpc>
            </a:pPr>
            <a:r>
              <a:rPr lang="en-US" sz="2400" dirty="0" smtClean="0"/>
              <a:t>Number of visits</a:t>
            </a:r>
          </a:p>
          <a:p>
            <a:pPr lvl="1">
              <a:lnSpc>
                <a:spcPct val="90000"/>
              </a:lnSpc>
            </a:pPr>
            <a:r>
              <a:rPr lang="en-US" sz="2400" dirty="0" smtClean="0"/>
              <a:t>Care provision</a:t>
            </a:r>
          </a:p>
          <a:p>
            <a:pPr>
              <a:lnSpc>
                <a:spcPct val="90000"/>
              </a:lnSpc>
            </a:pPr>
            <a:r>
              <a:rPr lang="en-US" sz="2800" dirty="0" smtClean="0"/>
              <a:t>Primary </a:t>
            </a:r>
            <a:r>
              <a:rPr lang="en-US" sz="2800" dirty="0"/>
              <a:t>care MSK visit requisite to specialist visit and with </a:t>
            </a:r>
            <a:r>
              <a:rPr lang="en-US" sz="2800" dirty="0" smtClean="0"/>
              <a:t>surgery</a:t>
            </a:r>
          </a:p>
          <a:p>
            <a:pPr>
              <a:lnSpc>
                <a:spcPct val="90000"/>
              </a:lnSpc>
            </a:pPr>
            <a:r>
              <a:rPr lang="en-US" sz="2800" dirty="0" smtClean="0"/>
              <a:t>‘Quality</a:t>
            </a:r>
            <a:r>
              <a:rPr lang="en-US" sz="2800" dirty="0"/>
              <a:t>’ care involves multiple professionals with varied skill sets</a:t>
            </a:r>
          </a:p>
        </p:txBody>
      </p:sp>
    </p:spTree>
    <p:extLst>
      <p:ext uri="{BB962C8B-B14F-4D97-AF65-F5344CB8AC3E}">
        <p14:creationId xmlns:p14="http://schemas.microsoft.com/office/powerpoint/2010/main" val="13014236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noAutofit/>
          </a:bodyPr>
          <a:lstStyle/>
          <a:p>
            <a:pPr marL="64008" lvl="1" indent="0">
              <a:spcBef>
                <a:spcPts val="100"/>
              </a:spcBef>
              <a:buSzPct val="80000"/>
            </a:pPr>
            <a:r>
              <a:rPr lang="en-CA" sz="4000" dirty="0" smtClean="0">
                <a:solidFill>
                  <a:schemeClr val="tx2"/>
                </a:solidFill>
              </a:rPr>
              <a:t>But…</a:t>
            </a:r>
            <a:endParaRPr lang="en-CA" sz="4000" dirty="0">
              <a:solidFill>
                <a:schemeClr val="tx2"/>
              </a:solidFill>
            </a:endParaRPr>
          </a:p>
        </p:txBody>
      </p:sp>
      <p:sp>
        <p:nvSpPr>
          <p:cNvPr id="6" name="Text Placeholder 5"/>
          <p:cNvSpPr>
            <a:spLocks noGrp="1"/>
          </p:cNvSpPr>
          <p:nvPr>
            <p:ph type="body" sz="half" idx="3"/>
          </p:nvPr>
        </p:nvSpPr>
        <p:spPr>
          <a:xfrm>
            <a:off x="4663440" y="328278"/>
            <a:ext cx="4023360" cy="652450"/>
          </a:xfrm>
        </p:spPr>
        <p:txBody>
          <a:bodyPr>
            <a:noAutofit/>
          </a:bodyPr>
          <a:lstStyle/>
          <a:p>
            <a:pPr marL="64008" lvl="1" indent="0">
              <a:spcBef>
                <a:spcPts val="100"/>
              </a:spcBef>
              <a:buSzPct val="80000"/>
            </a:pPr>
            <a:r>
              <a:rPr lang="en-CA" sz="4000" dirty="0" smtClean="0">
                <a:solidFill>
                  <a:schemeClr val="tx2"/>
                </a:solidFill>
              </a:rPr>
              <a:t>This means…</a:t>
            </a:r>
            <a:endParaRPr lang="en-CA" sz="4000" dirty="0">
              <a:solidFill>
                <a:schemeClr val="tx2"/>
              </a:solidFill>
            </a:endParaRPr>
          </a:p>
        </p:txBody>
      </p:sp>
      <p:sp>
        <p:nvSpPr>
          <p:cNvPr id="3" name="Content Placeholder 2"/>
          <p:cNvSpPr>
            <a:spLocks noGrp="1"/>
          </p:cNvSpPr>
          <p:nvPr>
            <p:ph sz="quarter" idx="2"/>
          </p:nvPr>
        </p:nvSpPr>
        <p:spPr>
          <a:xfrm>
            <a:off x="457200" y="969336"/>
            <a:ext cx="4023360" cy="5195968"/>
          </a:xfrm>
        </p:spPr>
        <p:txBody>
          <a:bodyPr>
            <a:normAutofit/>
          </a:bodyPr>
          <a:lstStyle/>
          <a:p>
            <a:pPr marL="402336" lvl="1" indent="0">
              <a:buNone/>
            </a:pPr>
            <a:endParaRPr lang="en-CA" sz="3200" dirty="0"/>
          </a:p>
          <a:p>
            <a:r>
              <a:rPr lang="en-CA" sz="3200" dirty="0" smtClean="0"/>
              <a:t>Inflammatory </a:t>
            </a:r>
            <a:r>
              <a:rPr lang="en-CA" sz="3200" dirty="0"/>
              <a:t>arthritis &amp; total joint replacement make up only a small proportion of </a:t>
            </a:r>
            <a:r>
              <a:rPr lang="en-CA" sz="3200" dirty="0" smtClean="0"/>
              <a:t>musculoskeletal disease</a:t>
            </a:r>
          </a:p>
          <a:p>
            <a:pPr lvl="1"/>
            <a:endParaRPr lang="en-CA" sz="3200" dirty="0" smtClean="0"/>
          </a:p>
          <a:p>
            <a:endParaRPr lang="en-CA" sz="3200" dirty="0"/>
          </a:p>
        </p:txBody>
      </p:sp>
      <p:sp>
        <p:nvSpPr>
          <p:cNvPr id="7" name="Content Placeholder 6"/>
          <p:cNvSpPr>
            <a:spLocks noGrp="1"/>
          </p:cNvSpPr>
          <p:nvPr>
            <p:ph sz="quarter" idx="4"/>
          </p:nvPr>
        </p:nvSpPr>
        <p:spPr>
          <a:xfrm>
            <a:off x="4663440" y="980728"/>
            <a:ext cx="4023360" cy="5184576"/>
          </a:xfrm>
        </p:spPr>
        <p:txBody>
          <a:bodyPr>
            <a:normAutofit/>
          </a:bodyPr>
          <a:lstStyle/>
          <a:p>
            <a:endParaRPr lang="en-CA" sz="3200" dirty="0" smtClean="0"/>
          </a:p>
          <a:p>
            <a:pPr marL="393192" lvl="1" indent="-274320">
              <a:buSzPct val="80000"/>
              <a:buFont typeface="Wingdings 2"/>
              <a:buChar char=""/>
            </a:pPr>
            <a:r>
              <a:rPr lang="en-CA" sz="3200" dirty="0"/>
              <a:t>Large volume of people are not properly served by the current models of care</a:t>
            </a:r>
          </a:p>
          <a:p>
            <a:endParaRPr lang="en-CA" sz="3200" dirty="0"/>
          </a:p>
        </p:txBody>
      </p:sp>
      <p:sp>
        <p:nvSpPr>
          <p:cNvPr id="4" name="Slide Number Placeholder 3"/>
          <p:cNvSpPr>
            <a:spLocks noGrp="1"/>
          </p:cNvSpPr>
          <p:nvPr>
            <p:ph type="sldNum" sz="quarter" idx="12"/>
          </p:nvPr>
        </p:nvSpPr>
        <p:spPr/>
        <p:txBody>
          <a:bodyPr/>
          <a:lstStyle/>
          <a:p>
            <a:fld id="{6E7D83D6-924D-482E-AE58-FE2EAB898E18}" type="slidenum">
              <a:rPr lang="en-CA" smtClean="0"/>
              <a:pPr/>
              <a:t>8</a:t>
            </a:fld>
            <a:endParaRPr lang="en-CA"/>
          </a:p>
        </p:txBody>
      </p:sp>
    </p:spTree>
    <p:extLst>
      <p:ext uri="{BB962C8B-B14F-4D97-AF65-F5344CB8AC3E}">
        <p14:creationId xmlns:p14="http://schemas.microsoft.com/office/powerpoint/2010/main" val="27921598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An urgent need…</a:t>
            </a:r>
            <a:endParaRPr lang="en-CA" dirty="0"/>
          </a:p>
        </p:txBody>
      </p:sp>
      <p:sp>
        <p:nvSpPr>
          <p:cNvPr id="3" name="Content Placeholder 2"/>
          <p:cNvSpPr>
            <a:spLocks noGrp="1"/>
          </p:cNvSpPr>
          <p:nvPr>
            <p:ph idx="1"/>
          </p:nvPr>
        </p:nvSpPr>
        <p:spPr>
          <a:xfrm>
            <a:off x="1435608" y="1484784"/>
            <a:ext cx="7498080" cy="5005536"/>
          </a:xfrm>
        </p:spPr>
        <p:txBody>
          <a:bodyPr>
            <a:normAutofit/>
          </a:bodyPr>
          <a:lstStyle/>
          <a:p>
            <a:pPr>
              <a:spcAft>
                <a:spcPts val="1200"/>
              </a:spcAft>
            </a:pPr>
            <a:r>
              <a:rPr lang="en-CA" dirty="0" smtClean="0"/>
              <a:t>The MOCA study found an obvious gap </a:t>
            </a:r>
            <a:r>
              <a:rPr lang="en-CA" dirty="0"/>
              <a:t>in </a:t>
            </a:r>
            <a:r>
              <a:rPr lang="en-CA" dirty="0" smtClean="0"/>
              <a:t>musculoskeletal care and health promotion </a:t>
            </a:r>
            <a:r>
              <a:rPr lang="en-CA" dirty="0"/>
              <a:t>at the primary health care level </a:t>
            </a:r>
            <a:endParaRPr lang="en-CA" dirty="0" smtClean="0"/>
          </a:p>
          <a:p>
            <a:r>
              <a:rPr lang="en-CA" dirty="0" smtClean="0"/>
              <a:t>There is an urgent need to </a:t>
            </a:r>
            <a:r>
              <a:rPr lang="en-CA" dirty="0"/>
              <a:t>address gaps in primary health care to improve </a:t>
            </a:r>
            <a:r>
              <a:rPr lang="en-CA" dirty="0" smtClean="0"/>
              <a:t>bone and joint health</a:t>
            </a:r>
            <a:endParaRPr lang="en-CA" dirty="0"/>
          </a:p>
          <a:p>
            <a:endParaRPr lang="en-CA" dirty="0" smtClean="0"/>
          </a:p>
          <a:p>
            <a:endParaRPr lang="en-CA" dirty="0"/>
          </a:p>
        </p:txBody>
      </p:sp>
    </p:spTree>
    <p:extLst>
      <p:ext uri="{BB962C8B-B14F-4D97-AF65-F5344CB8AC3E}">
        <p14:creationId xmlns:p14="http://schemas.microsoft.com/office/powerpoint/2010/main" val="15664501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439</TotalTime>
  <Words>1216</Words>
  <Application>Microsoft Office PowerPoint</Application>
  <PresentationFormat>On-screen Show (4:3)</PresentationFormat>
  <Paragraphs>187</Paragraphs>
  <Slides>38</Slides>
  <Notes>3</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Solstice</vt:lpstr>
      <vt:lpstr>PEOPLE meeting</vt:lpstr>
      <vt:lpstr>OUTLINE</vt:lpstr>
      <vt:lpstr>Agenda</vt:lpstr>
      <vt:lpstr>Model of care in arthritis (MOCA)</vt:lpstr>
      <vt:lpstr>Environmental Scan:  Existing Models of Care</vt:lpstr>
      <vt:lpstr>Key messages</vt:lpstr>
      <vt:lpstr>Key messages</vt:lpstr>
      <vt:lpstr>PowerPoint Presentation</vt:lpstr>
      <vt:lpstr>An urgent need…</vt:lpstr>
      <vt:lpstr>2.  CIHR team grant competition</vt:lpstr>
      <vt:lpstr>From CIHR Webinar</vt:lpstr>
      <vt:lpstr>Updated timeline</vt:lpstr>
      <vt:lpstr>3. Pre-meeting consultation</vt:lpstr>
      <vt:lpstr>Issues identified…</vt:lpstr>
      <vt:lpstr>Themes for the planning grant</vt:lpstr>
      <vt:lpstr>Revised meeting agenda</vt:lpstr>
      <vt:lpstr>Revised meeting agenda</vt:lpstr>
      <vt:lpstr>4. Meeting goal</vt:lpstr>
      <vt:lpstr>Introducing Alison Hoens</vt:lpstr>
      <vt:lpstr>Synchronizing Terms &amp; Perspectives</vt:lpstr>
      <vt:lpstr>Primary Care</vt:lpstr>
      <vt:lpstr>Primary Health Care</vt:lpstr>
      <vt:lpstr>Health Promotion</vt:lpstr>
      <vt:lpstr>Digital Media</vt:lpstr>
      <vt:lpstr>Underserviced population (in health care)</vt:lpstr>
      <vt:lpstr>5 terms</vt:lpstr>
      <vt:lpstr>Primary care</vt:lpstr>
      <vt:lpstr>Primary health care</vt:lpstr>
      <vt:lpstr>5 terms</vt:lpstr>
      <vt:lpstr>Gaps and issues in primary health care for bone &amp; joint health</vt:lpstr>
      <vt:lpstr>Questions:</vt:lpstr>
      <vt:lpstr>Current application of digital media in health care: What works (or not)? What are the issues?</vt:lpstr>
      <vt:lpstr>Questions:</vt:lpstr>
      <vt:lpstr>What are the potential applications of digital media to improve primary health care in underserviced populations?</vt:lpstr>
      <vt:lpstr>Question 1 – Louise Crane’s talk:</vt:lpstr>
      <vt:lpstr>Questions 2 – Meehae Song’s talk:</vt:lpstr>
      <vt:lpstr>Question 3 – Anne Townsend’s talk:</vt:lpstr>
      <vt:lpstr>Planning for CIHR team grant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Linda Li</dc:creator>
  <cp:lastModifiedBy>Linda Li</cp:lastModifiedBy>
  <cp:revision>52</cp:revision>
  <dcterms:created xsi:type="dcterms:W3CDTF">2011-10-10T21:13:15Z</dcterms:created>
  <dcterms:modified xsi:type="dcterms:W3CDTF">2013-01-29T17:27:28Z</dcterms:modified>
</cp:coreProperties>
</file>