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040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unkyoo%20Oh\Desktop\PAR1-PIF4%20revision\old\Col-0,%20par2%20(various%20intensities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unkyoo%20Oh\Desktop\hypocotyl\GA%20treatment%20to%20col-0%20PAR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unkyoo%20Oh\Desktop\hypocotyl\high%20temperatu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607174103237096E-2"/>
          <c:y val="5.1400554097404488E-2"/>
          <c:w val="0.91392825896762908"/>
          <c:h val="0.8326195683872849"/>
        </c:manualLayout>
      </c:layout>
      <c:lineChart>
        <c:grouping val="standard"/>
        <c:varyColors val="0"/>
        <c:ser>
          <c:idx val="0"/>
          <c:order val="0"/>
          <c:tx>
            <c:strRef>
              <c:f>analysis!$A$28</c:f>
              <c:strCache>
                <c:ptCount val="1"/>
                <c:pt idx="0">
                  <c:v>Col-0</c:v>
                </c:pt>
              </c:strCache>
            </c:strRef>
          </c:tx>
          <c:spPr>
            <a:ln w="22225">
              <a:solidFill>
                <a:schemeClr val="tx1"/>
              </a:solidFill>
            </a:ln>
          </c:spPr>
          <c:marker>
            <c:symbol val="circle"/>
            <c:size val="3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analysis!$G$28:$J$28</c:f>
                <c:numCache>
                  <c:formatCode>General</c:formatCode>
                  <c:ptCount val="4"/>
                  <c:pt idx="0">
                    <c:v>5.2655085412763034</c:v>
                  </c:pt>
                  <c:pt idx="1">
                    <c:v>2.0335684997170258</c:v>
                  </c:pt>
                  <c:pt idx="2">
                    <c:v>2.2878928544943817</c:v>
                  </c:pt>
                  <c:pt idx="3">
                    <c:v>1.0630369772017445</c:v>
                  </c:pt>
                </c:numCache>
              </c:numRef>
            </c:plus>
            <c:minus>
              <c:numRef>
                <c:f>analysis!$G$28:$J$28</c:f>
                <c:numCache>
                  <c:formatCode>General</c:formatCode>
                  <c:ptCount val="4"/>
                  <c:pt idx="0">
                    <c:v>5.2655085412763034</c:v>
                  </c:pt>
                  <c:pt idx="1">
                    <c:v>2.0335684997170258</c:v>
                  </c:pt>
                  <c:pt idx="2">
                    <c:v>2.2878928544943817</c:v>
                  </c:pt>
                  <c:pt idx="3">
                    <c:v>1.0630369772017445</c:v>
                  </c:pt>
                </c:numCache>
              </c:numRef>
            </c:minus>
          </c:errBars>
          <c:cat>
            <c:numRef>
              <c:f>analysis!$B$27:$E$27</c:f>
              <c:numCache>
                <c:formatCode>General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5</c:v>
                </c:pt>
                <c:pt idx="3">
                  <c:v>20</c:v>
                </c:pt>
              </c:numCache>
            </c:numRef>
          </c:cat>
          <c:val>
            <c:numRef>
              <c:f>analysis!$B$28:$E$28</c:f>
              <c:numCache>
                <c:formatCode>General</c:formatCode>
                <c:ptCount val="4"/>
                <c:pt idx="0">
                  <c:v>100</c:v>
                </c:pt>
                <c:pt idx="1">
                  <c:v>73.824525397639803</c:v>
                </c:pt>
                <c:pt idx="2">
                  <c:v>34.357619291944594</c:v>
                </c:pt>
                <c:pt idx="3">
                  <c:v>16.541816316059517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analysis!$A$29</c:f>
              <c:strCache>
                <c:ptCount val="1"/>
                <c:pt idx="0">
                  <c:v>par2-1</c:v>
                </c:pt>
              </c:strCache>
            </c:strRef>
          </c:tx>
          <c:spPr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c:spPr>
          <c:marker>
            <c:symbol val="triangle"/>
            <c:size val="3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analysis!$G$29:$J$29</c:f>
                <c:numCache>
                  <c:formatCode>General</c:formatCode>
                  <c:ptCount val="4"/>
                  <c:pt idx="0">
                    <c:v>4.7073886514208674</c:v>
                  </c:pt>
                  <c:pt idx="1">
                    <c:v>2.8654546313318447</c:v>
                  </c:pt>
                  <c:pt idx="2">
                    <c:v>1.3707004229340163</c:v>
                  </c:pt>
                  <c:pt idx="3">
                    <c:v>1.2297706318314177</c:v>
                  </c:pt>
                </c:numCache>
              </c:numRef>
            </c:plus>
            <c:minus>
              <c:numRef>
                <c:f>analysis!$G$29:$J$29</c:f>
                <c:numCache>
                  <c:formatCode>General</c:formatCode>
                  <c:ptCount val="4"/>
                  <c:pt idx="0">
                    <c:v>4.7073886514208674</c:v>
                  </c:pt>
                  <c:pt idx="1">
                    <c:v>2.8654546313318447</c:v>
                  </c:pt>
                  <c:pt idx="2">
                    <c:v>1.3707004229340163</c:v>
                  </c:pt>
                  <c:pt idx="3">
                    <c:v>1.2297706318314177</c:v>
                  </c:pt>
                </c:numCache>
              </c:numRef>
            </c:minus>
          </c:errBars>
          <c:cat>
            <c:numRef>
              <c:f>analysis!$B$27:$E$27</c:f>
              <c:numCache>
                <c:formatCode>General</c:formatCode>
                <c:ptCount val="4"/>
                <c:pt idx="0">
                  <c:v>0</c:v>
                </c:pt>
                <c:pt idx="1">
                  <c:v>0.5</c:v>
                </c:pt>
                <c:pt idx="2">
                  <c:v>5</c:v>
                </c:pt>
                <c:pt idx="3">
                  <c:v>20</c:v>
                </c:pt>
              </c:numCache>
            </c:numRef>
          </c:cat>
          <c:val>
            <c:numRef>
              <c:f>analysis!$B$29:$E$29</c:f>
              <c:numCache>
                <c:formatCode>General</c:formatCode>
                <c:ptCount val="4"/>
                <c:pt idx="0">
                  <c:v>100</c:v>
                </c:pt>
                <c:pt idx="1">
                  <c:v>70.021461420541641</c:v>
                </c:pt>
                <c:pt idx="2">
                  <c:v>29.452222789984674</c:v>
                </c:pt>
                <c:pt idx="3">
                  <c:v>15.151762902401632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219840"/>
        <c:axId val="25221376"/>
      </c:lineChart>
      <c:catAx>
        <c:axId val="252198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5221376"/>
        <c:crosses val="autoZero"/>
        <c:auto val="1"/>
        <c:lblAlgn val="ctr"/>
        <c:lblOffset val="100"/>
        <c:noMultiLvlLbl val="0"/>
      </c:catAx>
      <c:valAx>
        <c:axId val="25221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5219840"/>
        <c:crosses val="autoZero"/>
        <c:crossBetween val="between"/>
      </c:valAx>
    </c:plotArea>
    <c:legend>
      <c:legendPos val="r"/>
      <c:legendEntry>
        <c:idx val="1"/>
        <c:txPr>
          <a:bodyPr/>
          <a:lstStyle/>
          <a:p>
            <a:pPr>
              <a:defRPr i="1"/>
            </a:pPr>
            <a:endParaRPr lang="ko-KR"/>
          </a:p>
        </c:txPr>
      </c:legendEntry>
      <c:layout>
        <c:manualLayout>
          <c:xMode val="edge"/>
          <c:yMode val="edge"/>
          <c:x val="0.48831082260701192"/>
          <c:y val="9.6838363954505693E-2"/>
          <c:w val="0.40613371001105697"/>
          <c:h val="0.16743438320209975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322810343151549"/>
          <c:y val="0.17521851090927684"/>
          <c:w val="0.82942767570720322"/>
          <c:h val="0.706473798213239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Sheet2!$A$24</c:f>
              <c:strCache>
                <c:ptCount val="1"/>
                <c:pt idx="0">
                  <c:v>GA 0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Sheet2!$G$24:$H$24</c:f>
                <c:numCache>
                  <c:formatCode>General</c:formatCode>
                  <c:ptCount val="2"/>
                  <c:pt idx="0">
                    <c:v>9.8554373785367613</c:v>
                  </c:pt>
                  <c:pt idx="1">
                    <c:v>9.5870643088848464</c:v>
                  </c:pt>
                </c:numCache>
              </c:numRef>
            </c:plus>
            <c:minus>
              <c:numRef>
                <c:f>Sheet2!$G$24:$H$24</c:f>
                <c:numCache>
                  <c:formatCode>General</c:formatCode>
                  <c:ptCount val="2"/>
                  <c:pt idx="0">
                    <c:v>9.8554373785367613</c:v>
                  </c:pt>
                  <c:pt idx="1">
                    <c:v>9.5870643088848464</c:v>
                  </c:pt>
                </c:numCache>
              </c:numRef>
            </c:minus>
          </c:errBars>
          <c:cat>
            <c:strRef>
              <c:f>Sheet2!$B$23:$C$23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Sheet2!$B$24:$C$24</c:f>
              <c:numCache>
                <c:formatCode>General</c:formatCode>
                <c:ptCount val="2"/>
                <c:pt idx="0">
                  <c:v>100</c:v>
                </c:pt>
                <c:pt idx="1">
                  <c:v>100</c:v>
                </c:pt>
              </c:numCache>
            </c:numRef>
          </c:val>
        </c:ser>
        <c:ser>
          <c:idx val="1"/>
          <c:order val="1"/>
          <c:tx>
            <c:strRef>
              <c:f>Sheet2!$A$25</c:f>
              <c:strCache>
                <c:ptCount val="1"/>
                <c:pt idx="0">
                  <c:v>GA 1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Sheet2!$G$25:$H$25</c:f>
                <c:numCache>
                  <c:formatCode>General</c:formatCode>
                  <c:ptCount val="2"/>
                  <c:pt idx="0">
                    <c:v>10.968813400921835</c:v>
                  </c:pt>
                  <c:pt idx="1">
                    <c:v>15.106755106001602</c:v>
                  </c:pt>
                </c:numCache>
              </c:numRef>
            </c:plus>
            <c:minus>
              <c:numRef>
                <c:f>Sheet2!$G$25:$H$25</c:f>
                <c:numCache>
                  <c:formatCode>General</c:formatCode>
                  <c:ptCount val="2"/>
                  <c:pt idx="0">
                    <c:v>10.968813400921835</c:v>
                  </c:pt>
                  <c:pt idx="1">
                    <c:v>15.106755106001602</c:v>
                  </c:pt>
                </c:numCache>
              </c:numRef>
            </c:minus>
          </c:errBars>
          <c:cat>
            <c:strRef>
              <c:f>Sheet2!$B$23:$C$23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Sheet2!$B$25:$C$25</c:f>
              <c:numCache>
                <c:formatCode>General</c:formatCode>
                <c:ptCount val="2"/>
                <c:pt idx="0">
                  <c:v>140.6025216196557</c:v>
                </c:pt>
                <c:pt idx="1">
                  <c:v>153.84362815514058</c:v>
                </c:pt>
              </c:numCache>
            </c:numRef>
          </c:val>
        </c:ser>
        <c:ser>
          <c:idx val="2"/>
          <c:order val="2"/>
          <c:tx>
            <c:strRef>
              <c:f>Sheet2!$A$26</c:f>
              <c:strCache>
                <c:ptCount val="1"/>
                <c:pt idx="0">
                  <c:v>GA 10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Sheet2!$G$26:$H$26</c:f>
                <c:numCache>
                  <c:formatCode>General</c:formatCode>
                  <c:ptCount val="2"/>
                  <c:pt idx="0">
                    <c:v>11.707354807701297</c:v>
                  </c:pt>
                  <c:pt idx="1">
                    <c:v>17.18037750261761</c:v>
                  </c:pt>
                </c:numCache>
              </c:numRef>
            </c:plus>
            <c:minus>
              <c:numRef>
                <c:f>Sheet2!$G$26:$H$26</c:f>
                <c:numCache>
                  <c:formatCode>General</c:formatCode>
                  <c:ptCount val="2"/>
                  <c:pt idx="0">
                    <c:v>11.707354807701297</c:v>
                  </c:pt>
                  <c:pt idx="1">
                    <c:v>17.18037750261761</c:v>
                  </c:pt>
                </c:numCache>
              </c:numRef>
            </c:minus>
          </c:errBars>
          <c:cat>
            <c:strRef>
              <c:f>Sheet2!$B$23:$C$23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Sheet2!$B$26:$C$26</c:f>
              <c:numCache>
                <c:formatCode>General</c:formatCode>
                <c:ptCount val="2"/>
                <c:pt idx="0">
                  <c:v>175.42229047118724</c:v>
                </c:pt>
                <c:pt idx="1">
                  <c:v>185.0297557972502</c:v>
                </c:pt>
              </c:numCache>
            </c:numRef>
          </c:val>
        </c:ser>
        <c:ser>
          <c:idx val="3"/>
          <c:order val="3"/>
          <c:tx>
            <c:strRef>
              <c:f>Sheet2!$A$27</c:f>
              <c:strCache>
                <c:ptCount val="1"/>
                <c:pt idx="0">
                  <c:v>GA 100</c:v>
                </c:pt>
              </c:strCache>
            </c:strRef>
          </c:tx>
          <c:spPr>
            <a:solidFill>
              <a:schemeClr val="bg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Sheet2!$G$27:$H$27</c:f>
                <c:numCache>
                  <c:formatCode>General</c:formatCode>
                  <c:ptCount val="2"/>
                  <c:pt idx="0">
                    <c:v>19.424656442072841</c:v>
                  </c:pt>
                  <c:pt idx="1">
                    <c:v>18.691591631787471</c:v>
                  </c:pt>
                </c:numCache>
              </c:numRef>
            </c:plus>
            <c:minus>
              <c:numRef>
                <c:f>Sheet2!$G$27:$H$27</c:f>
                <c:numCache>
                  <c:formatCode>General</c:formatCode>
                  <c:ptCount val="2"/>
                  <c:pt idx="0">
                    <c:v>19.424656442072841</c:v>
                  </c:pt>
                  <c:pt idx="1">
                    <c:v>18.691591631787471</c:v>
                  </c:pt>
                </c:numCache>
              </c:numRef>
            </c:minus>
          </c:errBars>
          <c:cat>
            <c:strRef>
              <c:f>Sheet2!$B$23:$C$23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Sheet2!$B$27:$C$27</c:f>
              <c:numCache>
                <c:formatCode>General</c:formatCode>
                <c:ptCount val="2"/>
                <c:pt idx="0">
                  <c:v>195.50836498828093</c:v>
                </c:pt>
                <c:pt idx="1">
                  <c:v>201.67394682067368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67700608"/>
        <c:axId val="67702144"/>
      </c:barChart>
      <c:catAx>
        <c:axId val="677006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ko-KR"/>
          </a:p>
        </c:txPr>
        <c:crossAx val="67702144"/>
        <c:crosses val="autoZero"/>
        <c:auto val="1"/>
        <c:lblAlgn val="ctr"/>
        <c:lblOffset val="100"/>
        <c:noMultiLvlLbl val="0"/>
      </c:catAx>
      <c:valAx>
        <c:axId val="677021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6770060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16975252911745289"/>
          <c:y val="4.4863436226384229E-3"/>
          <c:w val="0.79172339207936493"/>
          <c:h val="0.19747586525473779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33"/>
    </mc:Choice>
    <mc:Fallback>
      <c:style val="3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760604924384453"/>
          <c:y val="5.243220630479041E-2"/>
          <c:w val="0.84239395075615553"/>
          <c:h val="0.8292601028177263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Sheet2!$B$20</c:f>
              <c:strCache>
                <c:ptCount val="1"/>
                <c:pt idx="0">
                  <c:v>22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Sheet2!$B$17:$C$17</c:f>
                <c:numCache>
                  <c:formatCode>General</c:formatCode>
                  <c:ptCount val="2"/>
                  <c:pt idx="0">
                    <c:v>9.169696468985947E-3</c:v>
                  </c:pt>
                  <c:pt idx="1">
                    <c:v>4.1077439801015594E-2</c:v>
                  </c:pt>
                </c:numCache>
              </c:numRef>
            </c:plus>
            <c:minus>
              <c:numRef>
                <c:f>Sheet2!$B$17:$C$17</c:f>
                <c:numCache>
                  <c:formatCode>General</c:formatCode>
                  <c:ptCount val="2"/>
                  <c:pt idx="0">
                    <c:v>9.169696468985947E-3</c:v>
                  </c:pt>
                  <c:pt idx="1">
                    <c:v>4.1077439801015594E-2</c:v>
                  </c:pt>
                </c:numCache>
              </c:numRef>
            </c:minus>
          </c:errBars>
          <c:cat>
            <c:strRef>
              <c:f>Sheet2!$A$21:$A$22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Sheet2!$B$21:$B$22</c:f>
              <c:numCache>
                <c:formatCode>General</c:formatCode>
                <c:ptCount val="2"/>
                <c:pt idx="0">
                  <c:v>0.11308333333333336</c:v>
                </c:pt>
                <c:pt idx="1">
                  <c:v>0.13736363636363638</c:v>
                </c:pt>
              </c:numCache>
            </c:numRef>
          </c:val>
        </c:ser>
        <c:ser>
          <c:idx val="1"/>
          <c:order val="1"/>
          <c:tx>
            <c:strRef>
              <c:f>Sheet2!$C$20</c:f>
              <c:strCache>
                <c:ptCount val="1"/>
                <c:pt idx="0">
                  <c:v>29</c:v>
                </c:pt>
              </c:strCache>
            </c:strRef>
          </c:tx>
          <c:invertIfNegative val="0"/>
          <c:errBars>
            <c:errBarType val="plus"/>
            <c:errValType val="cust"/>
            <c:noEndCap val="0"/>
            <c:plus>
              <c:numRef>
                <c:f>Sheet2!$D$17:$E$17</c:f>
                <c:numCache>
                  <c:formatCode>General</c:formatCode>
                  <c:ptCount val="2"/>
                  <c:pt idx="0">
                    <c:v>8.7666724276971482E-3</c:v>
                  </c:pt>
                  <c:pt idx="1">
                    <c:v>4.7971635137628754E-2</c:v>
                  </c:pt>
                </c:numCache>
              </c:numRef>
            </c:plus>
            <c:minus>
              <c:numRef>
                <c:f>Sheet2!$D$17:$E$17</c:f>
                <c:numCache>
                  <c:formatCode>General</c:formatCode>
                  <c:ptCount val="2"/>
                  <c:pt idx="0">
                    <c:v>8.7666724276971482E-3</c:v>
                  </c:pt>
                  <c:pt idx="1">
                    <c:v>4.7971635137628754E-2</c:v>
                  </c:pt>
                </c:numCache>
              </c:numRef>
            </c:minus>
          </c:errBars>
          <c:cat>
            <c:strRef>
              <c:f>Sheet2!$A$21:$A$22</c:f>
              <c:strCache>
                <c:ptCount val="2"/>
                <c:pt idx="0">
                  <c:v>Col-0</c:v>
                </c:pt>
                <c:pt idx="1">
                  <c:v>par2-1</c:v>
                </c:pt>
              </c:strCache>
            </c:strRef>
          </c:cat>
          <c:val>
            <c:numRef>
              <c:f>Sheet2!$C$21:$C$22</c:f>
              <c:numCache>
                <c:formatCode>General</c:formatCode>
                <c:ptCount val="2"/>
                <c:pt idx="0">
                  <c:v>0.67308333333333337</c:v>
                </c:pt>
                <c:pt idx="1">
                  <c:v>0.66244444444444439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0"/>
        <c:axId val="125339904"/>
        <c:axId val="141651968"/>
      </c:barChart>
      <c:catAx>
        <c:axId val="1253399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i="1"/>
            </a:pPr>
            <a:endParaRPr lang="ko-KR"/>
          </a:p>
        </c:txPr>
        <c:crossAx val="141651968"/>
        <c:crosses val="autoZero"/>
        <c:auto val="1"/>
        <c:lblAlgn val="ctr"/>
        <c:lblOffset val="0"/>
        <c:noMultiLvlLbl val="0"/>
      </c:catAx>
      <c:valAx>
        <c:axId val="1416519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53399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42228433406863869"/>
          <c:y val="5.06413030131155E-2"/>
          <c:w val="0.35595075615548055"/>
          <c:h val="6.217627755208284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800"/>
      </a:pPr>
      <a:endParaRPr lang="ko-K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132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38423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9543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12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4746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2997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4415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6997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107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9828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5203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86B11-6041-4D2F-9976-EEE08CC06465}" type="datetimeFigureOut">
              <a:rPr lang="ko-KR" altLang="en-US" smtClean="0"/>
              <a:t>2012-01-19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777201-5862-41FD-8837-3D323D64977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7422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차트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9326977"/>
              </p:ext>
            </p:extLst>
          </p:nvPr>
        </p:nvGraphicFramePr>
        <p:xfrm>
          <a:off x="2348880" y="1115616"/>
          <a:ext cx="1890210" cy="1440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1728259"/>
              </p:ext>
            </p:extLst>
          </p:nvPr>
        </p:nvGraphicFramePr>
        <p:xfrm>
          <a:off x="2276872" y="2915816"/>
          <a:ext cx="2093418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2421751"/>
              </p:ext>
            </p:extLst>
          </p:nvPr>
        </p:nvGraphicFramePr>
        <p:xfrm>
          <a:off x="2708920" y="4860032"/>
          <a:ext cx="1527710" cy="1368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1988840" y="827584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Helvetica"/>
              </a:rPr>
              <a:t>A</a:t>
            </a:r>
            <a:endParaRPr lang="en-US" altLang="zh-CN" sz="1200" b="1" dirty="0">
              <a:latin typeface="Helvetica"/>
            </a:endParaRPr>
          </a:p>
        </p:txBody>
      </p:sp>
      <p:sp>
        <p:nvSpPr>
          <p:cNvPr id="20" name="TextBox 25"/>
          <p:cNvSpPr txBox="1">
            <a:spLocks noChangeArrowheads="1"/>
          </p:cNvSpPr>
          <p:nvPr/>
        </p:nvSpPr>
        <p:spPr bwMode="auto">
          <a:xfrm>
            <a:off x="1956186" y="2627784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>
                <a:latin typeface="Helvetica"/>
              </a:rPr>
              <a:t>B</a:t>
            </a:r>
          </a:p>
        </p:txBody>
      </p:sp>
      <p:sp>
        <p:nvSpPr>
          <p:cNvPr id="21" name="TextBox 25"/>
          <p:cNvSpPr txBox="1">
            <a:spLocks noChangeArrowheads="1"/>
          </p:cNvSpPr>
          <p:nvPr/>
        </p:nvSpPr>
        <p:spPr bwMode="auto">
          <a:xfrm>
            <a:off x="1990305" y="4572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200" b="1" dirty="0" smtClean="0">
                <a:latin typeface="Helvetica"/>
              </a:rPr>
              <a:t>C</a:t>
            </a:r>
            <a:endParaRPr lang="en-US" altLang="zh-CN" sz="1200" b="1" dirty="0">
              <a:latin typeface="Helvetica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1641952" y="3686192"/>
            <a:ext cx="11801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Hypocotyl length (%)</a:t>
            </a:r>
            <a:endParaRPr lang="ko-KR" altLang="en-US" sz="800" dirty="0"/>
          </a:p>
        </p:txBody>
      </p:sp>
      <p:sp>
        <p:nvSpPr>
          <p:cNvPr id="23" name="TextBox 22"/>
          <p:cNvSpPr txBox="1"/>
          <p:nvPr/>
        </p:nvSpPr>
        <p:spPr>
          <a:xfrm rot="16200000">
            <a:off x="2010554" y="5364089"/>
            <a:ext cx="11801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Hypocotyl length (cm)</a:t>
            </a:r>
            <a:endParaRPr lang="ko-KR" altLang="en-US" sz="800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1669249" y="1588081"/>
            <a:ext cx="118013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Hypocotyl length (%)</a:t>
            </a:r>
            <a:endParaRPr lang="ko-KR" altLang="en-US" sz="800" dirty="0"/>
          </a:p>
        </p:txBody>
      </p:sp>
      <p:sp>
        <p:nvSpPr>
          <p:cNvPr id="25" name="직사각형 24"/>
          <p:cNvSpPr/>
          <p:nvPr/>
        </p:nvSpPr>
        <p:spPr>
          <a:xfrm>
            <a:off x="2589984" y="2501878"/>
            <a:ext cx="163698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 sz="1000" b="0" i="0" u="none" strike="noStrike" kern="1200" baseline="0">
                <a:solidFill>
                  <a:prstClr val="black"/>
                </a:solidFill>
                <a:latin typeface="Arial"/>
                <a:ea typeface="+mn-ea"/>
                <a:cs typeface="+mn-cs"/>
              </a:defRPr>
            </a:pPr>
            <a:r>
              <a:rPr lang="en-US" altLang="ko-KR" sz="700" dirty="0" smtClean="0">
                <a:solidFill>
                  <a:prstClr val="black"/>
                </a:solidFill>
                <a:latin typeface="Helvetica"/>
                <a:cs typeface="Helvetica"/>
              </a:rPr>
              <a:t>White </a:t>
            </a:r>
            <a:r>
              <a:rPr lang="en-US" altLang="ko-KR" sz="700" dirty="0">
                <a:solidFill>
                  <a:prstClr val="black"/>
                </a:solidFill>
                <a:latin typeface="Helvetica"/>
                <a:cs typeface="Helvetica"/>
              </a:rPr>
              <a:t>light </a:t>
            </a:r>
            <a:r>
              <a:rPr lang="en-US" altLang="ko-KR" sz="700" dirty="0" smtClean="0">
                <a:solidFill>
                  <a:prstClr val="black"/>
                </a:solidFill>
                <a:latin typeface="Helvetica"/>
                <a:cs typeface="Helvetica"/>
              </a:rPr>
              <a:t>intensity </a:t>
            </a:r>
            <a:r>
              <a:rPr lang="en-US" altLang="ko-KR" sz="700" dirty="0">
                <a:solidFill>
                  <a:prstClr val="black"/>
                </a:solidFill>
                <a:latin typeface="Helvetica"/>
                <a:cs typeface="Helvetica"/>
              </a:rPr>
              <a:t>(</a:t>
            </a:r>
            <a:r>
              <a:rPr lang="en-US" altLang="ko-KR" sz="700" dirty="0" err="1">
                <a:solidFill>
                  <a:prstClr val="black"/>
                </a:solidFill>
                <a:latin typeface="Helvetica"/>
                <a:cs typeface="Helvetica"/>
              </a:rPr>
              <a:t>μmol</a:t>
            </a:r>
            <a:r>
              <a:rPr lang="en-US" altLang="ko-KR" sz="700" dirty="0">
                <a:solidFill>
                  <a:prstClr val="black"/>
                </a:solidFill>
                <a:latin typeface="Helvetica"/>
                <a:cs typeface="Helvetica"/>
              </a:rPr>
              <a:t> m</a:t>
            </a:r>
            <a:r>
              <a:rPr lang="en-US" altLang="ko-KR" sz="700" baseline="30000" dirty="0">
                <a:solidFill>
                  <a:prstClr val="black"/>
                </a:solidFill>
                <a:latin typeface="Helvetica"/>
                <a:cs typeface="Helvetica"/>
              </a:rPr>
              <a:t>-2</a:t>
            </a:r>
            <a:r>
              <a:rPr lang="en-US" altLang="ko-KR" sz="700" dirty="0">
                <a:solidFill>
                  <a:prstClr val="black"/>
                </a:solidFill>
                <a:latin typeface="Helvetica"/>
                <a:cs typeface="Helvetica"/>
              </a:rPr>
              <a:t> sec</a:t>
            </a:r>
            <a:r>
              <a:rPr lang="en-US" altLang="ko-KR" sz="700" baseline="30000" dirty="0">
                <a:solidFill>
                  <a:prstClr val="black"/>
                </a:solidFill>
                <a:latin typeface="Helvetica"/>
                <a:cs typeface="Helvetica"/>
              </a:rPr>
              <a:t>-1</a:t>
            </a:r>
            <a:r>
              <a:rPr lang="en-US" altLang="ko-KR" sz="700" dirty="0">
                <a:solidFill>
                  <a:prstClr val="black"/>
                </a:solidFill>
                <a:latin typeface="Helvetica"/>
                <a:cs typeface="Helvetica"/>
              </a:rPr>
              <a:t> )</a:t>
            </a:r>
          </a:p>
        </p:txBody>
      </p:sp>
      <p:sp>
        <p:nvSpPr>
          <p:cNvPr id="26" name="직사각형 25"/>
          <p:cNvSpPr/>
          <p:nvPr/>
        </p:nvSpPr>
        <p:spPr>
          <a:xfrm>
            <a:off x="652536" y="6444208"/>
            <a:ext cx="5728791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smtClean="0">
                <a:latin typeface="+mj-lt"/>
              </a:rPr>
              <a:t>Supplementary Figure 2. Light, GA and high temperature responses are not affected by </a:t>
            </a:r>
            <a:r>
              <a:rPr lang="en-US" altLang="ko-KR" sz="1000" b="1" i="1" dirty="0" smtClean="0">
                <a:latin typeface="+mj-lt"/>
              </a:rPr>
              <a:t>par2</a:t>
            </a:r>
            <a:r>
              <a:rPr lang="en-US" altLang="ko-KR" sz="1000" b="1" dirty="0" smtClean="0">
                <a:latin typeface="+mj-lt"/>
              </a:rPr>
              <a:t> mutant. </a:t>
            </a:r>
          </a:p>
          <a:p>
            <a:r>
              <a:rPr lang="en-US" altLang="ko-KR" sz="1000" b="1" dirty="0" smtClean="0">
                <a:latin typeface="+mj-lt"/>
              </a:rPr>
              <a:t>(A) </a:t>
            </a:r>
            <a:r>
              <a:rPr lang="en-US" altLang="ko-KR" sz="1000" dirty="0" smtClean="0">
                <a:latin typeface="+mj-lt"/>
              </a:rPr>
              <a:t>Light response is not affected in  </a:t>
            </a:r>
            <a:r>
              <a:rPr lang="en-US" altLang="ko-KR" sz="1000" i="1" dirty="0" smtClean="0">
                <a:latin typeface="+mj-lt"/>
              </a:rPr>
              <a:t>par2</a:t>
            </a:r>
            <a:r>
              <a:rPr lang="en-US" altLang="ko-KR" sz="1000" dirty="0" smtClean="0">
                <a:latin typeface="+mj-lt"/>
              </a:rPr>
              <a:t> mutation. Seedlings </a:t>
            </a:r>
            <a:r>
              <a:rPr lang="en-US" altLang="ko-KR" sz="1000" dirty="0">
                <a:latin typeface="+mj-lt"/>
              </a:rPr>
              <a:t>were grown in the dark or under various intensities of white light for five </a:t>
            </a:r>
            <a:r>
              <a:rPr lang="en-US" altLang="ko-KR" sz="1000" dirty="0" smtClean="0">
                <a:latin typeface="+mj-lt"/>
              </a:rPr>
              <a:t>days. </a:t>
            </a:r>
            <a:r>
              <a:rPr lang="en-US" altLang="ko-KR" sz="1000" dirty="0"/>
              <a:t>Hypocotyl lengths were normalized by hypocotyl length of seedlings grown </a:t>
            </a:r>
            <a:r>
              <a:rPr lang="en-US" altLang="ko-KR" sz="1000" dirty="0" smtClean="0"/>
              <a:t>in the dark.</a:t>
            </a:r>
            <a:endParaRPr lang="en-US" altLang="ko-KR" sz="1000" dirty="0"/>
          </a:p>
          <a:p>
            <a:r>
              <a:rPr lang="en-US" altLang="ko-KR" sz="1000" b="1" dirty="0" smtClean="0">
                <a:latin typeface="+mj-lt"/>
              </a:rPr>
              <a:t>(B) </a:t>
            </a:r>
            <a:r>
              <a:rPr lang="en-US" altLang="ko-KR" sz="1000" dirty="0" smtClean="0">
                <a:latin typeface="+mj-lt"/>
              </a:rPr>
              <a:t>GA response is not affected in </a:t>
            </a:r>
            <a:r>
              <a:rPr lang="en-US" altLang="ko-KR" sz="1000" i="1" dirty="0" smtClean="0">
                <a:latin typeface="+mj-lt"/>
              </a:rPr>
              <a:t>par2</a:t>
            </a:r>
            <a:r>
              <a:rPr lang="en-US" altLang="ko-KR" sz="1000" dirty="0" smtClean="0">
                <a:latin typeface="+mj-lt"/>
              </a:rPr>
              <a:t> mutation. </a:t>
            </a:r>
            <a:r>
              <a:rPr lang="en-US" altLang="ko-KR" sz="1000" dirty="0" smtClean="0"/>
              <a:t>Seedlings </a:t>
            </a:r>
            <a:r>
              <a:rPr lang="en-US" altLang="ko-KR" sz="1000" dirty="0"/>
              <a:t>were grown on the medium containing various concentration of </a:t>
            </a:r>
            <a:r>
              <a:rPr lang="en-US" altLang="ko-KR" sz="1000" dirty="0" smtClean="0"/>
              <a:t>GA (0 to 100 </a:t>
            </a:r>
            <a:r>
              <a:rPr lang="el-GR" altLang="ko-KR" sz="1000" dirty="0" smtClean="0">
                <a:latin typeface="Verdana"/>
                <a:ea typeface="Verdana"/>
                <a:cs typeface="Verdana"/>
              </a:rPr>
              <a:t>μ</a:t>
            </a:r>
            <a:r>
              <a:rPr lang="en-US" altLang="ko-KR" sz="1000" dirty="0" smtClean="0">
                <a:latin typeface="Verdana"/>
                <a:ea typeface="Verdana"/>
                <a:cs typeface="Verdana"/>
              </a:rPr>
              <a:t>M)</a:t>
            </a:r>
            <a:r>
              <a:rPr lang="en-US" altLang="ko-KR" sz="1000" dirty="0" smtClean="0"/>
              <a:t>. </a:t>
            </a:r>
            <a:r>
              <a:rPr lang="en-US" altLang="ko-KR" sz="1000" dirty="0"/>
              <a:t>Hypocotyl lengths were normalized by hypocotyl length of seedlings grown on medium without GA. </a:t>
            </a:r>
            <a:endParaRPr lang="en-US" altLang="ko-KR" sz="1000" dirty="0" smtClean="0">
              <a:latin typeface="+mj-lt"/>
            </a:endParaRPr>
          </a:p>
          <a:p>
            <a:r>
              <a:rPr lang="en-US" altLang="ko-KR" sz="1000" b="1" dirty="0" smtClean="0">
                <a:latin typeface="+mj-lt"/>
              </a:rPr>
              <a:t>(C) </a:t>
            </a:r>
            <a:r>
              <a:rPr lang="en-US" altLang="ko-KR" sz="1000" dirty="0" smtClean="0">
                <a:latin typeface="+mj-lt"/>
              </a:rPr>
              <a:t>High temperature response is not affected in </a:t>
            </a:r>
            <a:r>
              <a:rPr lang="en-US" altLang="ko-KR" sz="1000" i="1" dirty="0" smtClean="0">
                <a:latin typeface="+mj-lt"/>
              </a:rPr>
              <a:t>par2</a:t>
            </a:r>
            <a:r>
              <a:rPr lang="en-US" altLang="ko-KR" sz="1000" dirty="0" smtClean="0">
                <a:latin typeface="+mj-lt"/>
              </a:rPr>
              <a:t> mutant. Seedlings </a:t>
            </a:r>
            <a:r>
              <a:rPr lang="en-US" altLang="ko-KR" sz="1000" dirty="0">
                <a:latin typeface="+mj-lt"/>
              </a:rPr>
              <a:t>were grown at 22°C for seven days (22) or at 22°C for four days and then at 29°C for three days. </a:t>
            </a:r>
            <a:r>
              <a:rPr lang="en-US" altLang="ko-KR" sz="1000" dirty="0" smtClean="0">
                <a:latin typeface="+mj-lt"/>
              </a:rPr>
              <a:t>All error </a:t>
            </a:r>
            <a:r>
              <a:rPr lang="en-US" altLang="ko-KR" sz="1000" dirty="0">
                <a:latin typeface="+mj-lt"/>
              </a:rPr>
              <a:t>bars indicate </a:t>
            </a:r>
            <a:r>
              <a:rPr lang="en-US" altLang="ko-KR" sz="1000" dirty="0" smtClean="0">
                <a:latin typeface="+mj-lt"/>
              </a:rPr>
              <a:t>S.D. </a:t>
            </a:r>
            <a:r>
              <a:rPr lang="en-US" altLang="ko-KR" sz="1000" dirty="0">
                <a:latin typeface="+mj-lt"/>
              </a:rPr>
              <a:t>of 20 seedlings</a:t>
            </a:r>
            <a:r>
              <a:rPr lang="en-US" altLang="ko-KR" sz="1000" dirty="0" smtClean="0">
                <a:latin typeface="+mj-lt"/>
              </a:rPr>
              <a:t>.</a:t>
            </a:r>
            <a:endParaRPr lang="ko-KR" altLang="ko-KR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709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K">
      <a:majorFont>
        <a:latin typeface="Helvetica"/>
        <a:ea typeface="helvetica"/>
        <a:cs typeface=""/>
      </a:majorFont>
      <a:minorFont>
        <a:latin typeface="Helvetica"/>
        <a:ea typeface="helvetic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176</Words>
  <Application>Microsoft Office PowerPoint</Application>
  <PresentationFormat>화면 슬라이드 쇼(4:3)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Eunkyoo Oh</dc:creator>
  <cp:lastModifiedBy>Eunkyoo Oh</cp:lastModifiedBy>
  <cp:revision>2</cp:revision>
  <dcterms:created xsi:type="dcterms:W3CDTF">2012-01-20T07:57:26Z</dcterms:created>
  <dcterms:modified xsi:type="dcterms:W3CDTF">2012-01-20T07:58:33Z</dcterms:modified>
</cp:coreProperties>
</file>