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354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PENG\SkyDrive\Fine%20mapping%20and%20cytoplasmic%20analysis\11-7-2012\11-7%20%202006,%202008%20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1664129483814523"/>
          <c:y val="2.6698923148625108E-2"/>
          <c:w val="0.83187948381452315"/>
          <c:h val="0.94206797164373146"/>
        </c:manualLayout>
      </c:layout>
      <c:barChart>
        <c:barDir val="bar"/>
        <c:grouping val="clustered"/>
        <c:varyColors val="0"/>
        <c:ser>
          <c:idx val="0"/>
          <c:order val="0"/>
          <c:invertIfNegative val="0"/>
          <c:cat>
            <c:strRef>
              <c:f>千粒重!$A$3:$A$32</c:f>
              <c:strCache>
                <c:ptCount val="30"/>
                <c:pt idx="0">
                  <c:v>A1/R1</c:v>
                </c:pt>
                <c:pt idx="1">
                  <c:v>A2/R1</c:v>
                </c:pt>
                <c:pt idx="2">
                  <c:v>A3/R1</c:v>
                </c:pt>
                <c:pt idx="3">
                  <c:v>A4/R1</c:v>
                </c:pt>
                <c:pt idx="4">
                  <c:v>A5/R1</c:v>
                </c:pt>
                <c:pt idx="5">
                  <c:v>A6/R1</c:v>
                </c:pt>
                <c:pt idx="6">
                  <c:v>A1/R2</c:v>
                </c:pt>
                <c:pt idx="7">
                  <c:v>A2/R2</c:v>
                </c:pt>
                <c:pt idx="8">
                  <c:v>A3/R2</c:v>
                </c:pt>
                <c:pt idx="9">
                  <c:v>A4/R2</c:v>
                </c:pt>
                <c:pt idx="10">
                  <c:v>A5/R2</c:v>
                </c:pt>
                <c:pt idx="11">
                  <c:v>A6/R2</c:v>
                </c:pt>
                <c:pt idx="12">
                  <c:v>A1/R3</c:v>
                </c:pt>
                <c:pt idx="13">
                  <c:v>A2/R3</c:v>
                </c:pt>
                <c:pt idx="14">
                  <c:v>A3/R3</c:v>
                </c:pt>
                <c:pt idx="15">
                  <c:v>A4/R3</c:v>
                </c:pt>
                <c:pt idx="16">
                  <c:v>A5/R3</c:v>
                </c:pt>
                <c:pt idx="17">
                  <c:v>A6/R3</c:v>
                </c:pt>
                <c:pt idx="18">
                  <c:v>A1/R4</c:v>
                </c:pt>
                <c:pt idx="19">
                  <c:v>A2/R4</c:v>
                </c:pt>
                <c:pt idx="20">
                  <c:v>A3/R4</c:v>
                </c:pt>
                <c:pt idx="21">
                  <c:v>A4/R4</c:v>
                </c:pt>
                <c:pt idx="22">
                  <c:v>A5/R4</c:v>
                </c:pt>
                <c:pt idx="23">
                  <c:v>A6/R4</c:v>
                </c:pt>
                <c:pt idx="24">
                  <c:v>A1/R5</c:v>
                </c:pt>
                <c:pt idx="25">
                  <c:v>A2/R5</c:v>
                </c:pt>
                <c:pt idx="26">
                  <c:v>A3/R5</c:v>
                </c:pt>
                <c:pt idx="27">
                  <c:v>A4/R5</c:v>
                </c:pt>
                <c:pt idx="28">
                  <c:v>A5/R5</c:v>
                </c:pt>
                <c:pt idx="29">
                  <c:v>A6/R5</c:v>
                </c:pt>
              </c:strCache>
            </c:strRef>
          </c:cat>
          <c:val>
            <c:numRef>
              <c:f>千粒重!$E$3:$E$32</c:f>
              <c:numCache>
                <c:formatCode>0.00_ </c:formatCode>
                <c:ptCount val="30"/>
                <c:pt idx="0">
                  <c:v>26.257777777777765</c:v>
                </c:pt>
                <c:pt idx="1">
                  <c:v>25.277777777777775</c:v>
                </c:pt>
                <c:pt idx="2">
                  <c:v>26.111111111111111</c:v>
                </c:pt>
                <c:pt idx="3">
                  <c:v>25.955555555555545</c:v>
                </c:pt>
                <c:pt idx="4">
                  <c:v>25.722222222222225</c:v>
                </c:pt>
                <c:pt idx="5">
                  <c:v>25.388888888888889</c:v>
                </c:pt>
                <c:pt idx="6">
                  <c:v>24.333333333333332</c:v>
                </c:pt>
                <c:pt idx="7">
                  <c:v>23.833333333333332</c:v>
                </c:pt>
                <c:pt idx="8">
                  <c:v>24.222222222222218</c:v>
                </c:pt>
                <c:pt idx="9">
                  <c:v>23.333333333333332</c:v>
                </c:pt>
                <c:pt idx="10">
                  <c:v>23.555555555555554</c:v>
                </c:pt>
                <c:pt idx="11">
                  <c:v>23.711111111111109</c:v>
                </c:pt>
                <c:pt idx="12">
                  <c:v>21.188888888888886</c:v>
                </c:pt>
                <c:pt idx="13">
                  <c:v>21.722222222222232</c:v>
                </c:pt>
                <c:pt idx="14">
                  <c:v>22.911111111111101</c:v>
                </c:pt>
                <c:pt idx="15">
                  <c:v>21.527777777777782</c:v>
                </c:pt>
                <c:pt idx="16">
                  <c:v>21.222222222222221</c:v>
                </c:pt>
                <c:pt idx="17">
                  <c:v>21.048888888888886</c:v>
                </c:pt>
                <c:pt idx="18">
                  <c:v>22.233333333333324</c:v>
                </c:pt>
                <c:pt idx="19">
                  <c:v>22.388888888888889</c:v>
                </c:pt>
                <c:pt idx="20">
                  <c:v>22.5</c:v>
                </c:pt>
                <c:pt idx="21">
                  <c:v>22.722222222222218</c:v>
                </c:pt>
                <c:pt idx="22">
                  <c:v>22.722222222222218</c:v>
                </c:pt>
                <c:pt idx="23">
                  <c:v>23</c:v>
                </c:pt>
                <c:pt idx="24">
                  <c:v>24.611111111111114</c:v>
                </c:pt>
                <c:pt idx="25">
                  <c:v>23.722222222222225</c:v>
                </c:pt>
                <c:pt idx="26">
                  <c:v>23.333333333333346</c:v>
                </c:pt>
                <c:pt idx="27">
                  <c:v>23.611111111111111</c:v>
                </c:pt>
                <c:pt idx="28">
                  <c:v>23.777777777777775</c:v>
                </c:pt>
                <c:pt idx="29">
                  <c:v>23.533333333333335</c:v>
                </c:pt>
              </c:numCache>
            </c:numRef>
          </c:val>
        </c:ser>
        <c:ser>
          <c:idx val="1"/>
          <c:order val="1"/>
          <c:invertIfNegative val="0"/>
          <c:cat>
            <c:strRef>
              <c:f>千粒重!$A$3:$A$32</c:f>
              <c:strCache>
                <c:ptCount val="30"/>
                <c:pt idx="0">
                  <c:v>A1/R1</c:v>
                </c:pt>
                <c:pt idx="1">
                  <c:v>A2/R1</c:v>
                </c:pt>
                <c:pt idx="2">
                  <c:v>A3/R1</c:v>
                </c:pt>
                <c:pt idx="3">
                  <c:v>A4/R1</c:v>
                </c:pt>
                <c:pt idx="4">
                  <c:v>A5/R1</c:v>
                </c:pt>
                <c:pt idx="5">
                  <c:v>A6/R1</c:v>
                </c:pt>
                <c:pt idx="6">
                  <c:v>A1/R2</c:v>
                </c:pt>
                <c:pt idx="7">
                  <c:v>A2/R2</c:v>
                </c:pt>
                <c:pt idx="8">
                  <c:v>A3/R2</c:v>
                </c:pt>
                <c:pt idx="9">
                  <c:v>A4/R2</c:v>
                </c:pt>
                <c:pt idx="10">
                  <c:v>A5/R2</c:v>
                </c:pt>
                <c:pt idx="11">
                  <c:v>A6/R2</c:v>
                </c:pt>
                <c:pt idx="12">
                  <c:v>A1/R3</c:v>
                </c:pt>
                <c:pt idx="13">
                  <c:v>A2/R3</c:v>
                </c:pt>
                <c:pt idx="14">
                  <c:v>A3/R3</c:v>
                </c:pt>
                <c:pt idx="15">
                  <c:v>A4/R3</c:v>
                </c:pt>
                <c:pt idx="16">
                  <c:v>A5/R3</c:v>
                </c:pt>
                <c:pt idx="17">
                  <c:v>A6/R3</c:v>
                </c:pt>
                <c:pt idx="18">
                  <c:v>A1/R4</c:v>
                </c:pt>
                <c:pt idx="19">
                  <c:v>A2/R4</c:v>
                </c:pt>
                <c:pt idx="20">
                  <c:v>A3/R4</c:v>
                </c:pt>
                <c:pt idx="21">
                  <c:v>A4/R4</c:v>
                </c:pt>
                <c:pt idx="22">
                  <c:v>A5/R4</c:v>
                </c:pt>
                <c:pt idx="23">
                  <c:v>A6/R4</c:v>
                </c:pt>
                <c:pt idx="24">
                  <c:v>A1/R5</c:v>
                </c:pt>
                <c:pt idx="25">
                  <c:v>A2/R5</c:v>
                </c:pt>
                <c:pt idx="26">
                  <c:v>A3/R5</c:v>
                </c:pt>
                <c:pt idx="27">
                  <c:v>A4/R5</c:v>
                </c:pt>
                <c:pt idx="28">
                  <c:v>A5/R5</c:v>
                </c:pt>
                <c:pt idx="29">
                  <c:v>A6/R5</c:v>
                </c:pt>
              </c:strCache>
            </c:strRef>
          </c:cat>
          <c:val>
            <c:numRef>
              <c:f>千粒重!$O$3:$O$32</c:f>
              <c:numCache>
                <c:formatCode>General</c:formatCode>
                <c:ptCount val="30"/>
                <c:pt idx="0">
                  <c:v>25.978123602684054</c:v>
                </c:pt>
                <c:pt idx="1">
                  <c:v>26.44892077844365</c:v>
                </c:pt>
                <c:pt idx="2">
                  <c:v>28.107337084345122</c:v>
                </c:pt>
                <c:pt idx="3">
                  <c:v>26.135805238234369</c:v>
                </c:pt>
                <c:pt idx="4">
                  <c:v>27.00066678900458</c:v>
                </c:pt>
                <c:pt idx="5">
                  <c:v>26.588830797596344</c:v>
                </c:pt>
                <c:pt idx="6">
                  <c:v>24.503615572720062</c:v>
                </c:pt>
                <c:pt idx="7">
                  <c:v>24.814374163215831</c:v>
                </c:pt>
                <c:pt idx="8">
                  <c:v>24.46573191298604</c:v>
                </c:pt>
                <c:pt idx="9">
                  <c:v>23.357184616546359</c:v>
                </c:pt>
                <c:pt idx="10">
                  <c:v>23.357377939306371</c:v>
                </c:pt>
                <c:pt idx="11">
                  <c:v>24.15179369853244</c:v>
                </c:pt>
                <c:pt idx="12">
                  <c:v>21.52694652021583</c:v>
                </c:pt>
                <c:pt idx="13">
                  <c:v>22.471843678008018</c:v>
                </c:pt>
                <c:pt idx="14">
                  <c:v>23.40854823021898</c:v>
                </c:pt>
                <c:pt idx="15">
                  <c:v>22.275861929765707</c:v>
                </c:pt>
                <c:pt idx="16">
                  <c:v>21.500442779530392</c:v>
                </c:pt>
                <c:pt idx="17">
                  <c:v>20.851019191084731</c:v>
                </c:pt>
                <c:pt idx="18">
                  <c:v>21.448102219377684</c:v>
                </c:pt>
                <c:pt idx="19">
                  <c:v>22.976642470522936</c:v>
                </c:pt>
                <c:pt idx="20">
                  <c:v>22.636140634412858</c:v>
                </c:pt>
                <c:pt idx="21">
                  <c:v>22.848424596501999</c:v>
                </c:pt>
                <c:pt idx="22">
                  <c:v>22.442013248969999</c:v>
                </c:pt>
                <c:pt idx="23">
                  <c:v>22.352533628392901</c:v>
                </c:pt>
                <c:pt idx="24">
                  <c:v>24.238199442973023</c:v>
                </c:pt>
                <c:pt idx="25">
                  <c:v>25.008787281442736</c:v>
                </c:pt>
                <c:pt idx="26">
                  <c:v>23.001244977230701</c:v>
                </c:pt>
                <c:pt idx="27">
                  <c:v>23.373184388987024</c:v>
                </c:pt>
                <c:pt idx="28">
                  <c:v>23.870948055471846</c:v>
                </c:pt>
                <c:pt idx="29">
                  <c:v>24.515478064967315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37074944"/>
        <c:axId val="137077504"/>
      </c:barChart>
      <c:catAx>
        <c:axId val="137074944"/>
        <c:scaling>
          <c:orientation val="minMax"/>
        </c:scaling>
        <c:delete val="0"/>
        <c:axPos val="l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37077504"/>
        <c:crosses val="autoZero"/>
        <c:auto val="1"/>
        <c:lblAlgn val="ctr"/>
        <c:lblOffset val="100"/>
        <c:noMultiLvlLbl val="0"/>
      </c:catAx>
      <c:valAx>
        <c:axId val="137077504"/>
        <c:scaling>
          <c:orientation val="minMax"/>
        </c:scaling>
        <c:delete val="0"/>
        <c:axPos val="b"/>
        <c:numFmt formatCode="0.00_ " sourceLinked="1"/>
        <c:majorTickMark val="out"/>
        <c:minorTickMark val="none"/>
        <c:tickLblPos val="nextTo"/>
        <c:txPr>
          <a:bodyPr/>
          <a:lstStyle/>
          <a:p>
            <a:pPr>
              <a:defRPr b="1"/>
            </a:pPr>
            <a:endParaRPr lang="en-US"/>
          </a:p>
        </c:txPr>
        <c:crossAx val="137074944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3/20/2013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 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1123088"/>
              </p:ext>
            </p:extLst>
          </p:nvPr>
        </p:nvGraphicFramePr>
        <p:xfrm>
          <a:off x="381000" y="304800"/>
          <a:ext cx="5334000" cy="8356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 2"/>
          <p:cNvSpPr txBox="1"/>
          <p:nvPr/>
        </p:nvSpPr>
        <p:spPr>
          <a:xfrm>
            <a:off x="1651000" y="8661683"/>
            <a:ext cx="269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 smtClean="0"/>
              <a:t>1000-grain weight (g)</a:t>
            </a:r>
            <a:endParaRPr lang="en-US" b="1" dirty="0"/>
          </a:p>
        </p:txBody>
      </p:sp>
      <p:sp>
        <p:nvSpPr>
          <p:cNvPr id="94" name="TextBox 93"/>
          <p:cNvSpPr txBox="1"/>
          <p:nvPr/>
        </p:nvSpPr>
        <p:spPr>
          <a:xfrm>
            <a:off x="5257800" y="55407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.21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.93</a:t>
            </a:r>
            <a:endParaRPr lang="en-US" sz="800" spc="-10" dirty="0"/>
          </a:p>
        </p:txBody>
      </p:sp>
      <p:sp>
        <p:nvSpPr>
          <p:cNvPr id="95" name="TextBox 94"/>
          <p:cNvSpPr txBox="1"/>
          <p:nvPr/>
        </p:nvSpPr>
        <p:spPr>
          <a:xfrm>
            <a:off x="5257800" y="82473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.99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.57</a:t>
            </a:r>
            <a:endParaRPr lang="en-US" sz="800" spc="-10" dirty="0"/>
          </a:p>
        </p:txBody>
      </p:sp>
      <p:sp>
        <p:nvSpPr>
          <p:cNvPr id="96" name="TextBox 95"/>
          <p:cNvSpPr txBox="1"/>
          <p:nvPr/>
        </p:nvSpPr>
        <p:spPr>
          <a:xfrm>
            <a:off x="5257800" y="107884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.85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.20</a:t>
            </a:r>
            <a:endParaRPr lang="en-US" sz="800" spc="-10" dirty="0"/>
          </a:p>
        </p:txBody>
      </p:sp>
      <p:sp>
        <p:nvSpPr>
          <p:cNvPr id="97" name="TextBox 96"/>
          <p:cNvSpPr txBox="1"/>
          <p:nvPr/>
        </p:nvSpPr>
        <p:spPr>
          <a:xfrm>
            <a:off x="5257800" y="134122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.46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.00</a:t>
            </a:r>
            <a:endParaRPr lang="en-US" sz="800" spc="-10" dirty="0"/>
          </a:p>
        </p:txBody>
      </p:sp>
      <p:sp>
        <p:nvSpPr>
          <p:cNvPr id="98" name="TextBox 97"/>
          <p:cNvSpPr txBox="1"/>
          <p:nvPr/>
        </p:nvSpPr>
        <p:spPr>
          <a:xfrm>
            <a:off x="5257800" y="160361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.07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.04</a:t>
            </a:r>
            <a:endParaRPr lang="en-US" sz="800" spc="-10" dirty="0"/>
          </a:p>
        </p:txBody>
      </p:sp>
      <p:sp>
        <p:nvSpPr>
          <p:cNvPr id="99" name="TextBox 98"/>
          <p:cNvSpPr txBox="1"/>
          <p:nvPr/>
        </p:nvSpPr>
        <p:spPr>
          <a:xfrm>
            <a:off x="5257800" y="186599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.34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.26</a:t>
            </a:r>
            <a:endParaRPr lang="en-US" sz="800" spc="-10" dirty="0"/>
          </a:p>
        </p:txBody>
      </p:sp>
      <p:sp>
        <p:nvSpPr>
          <p:cNvPr id="100" name="TextBox 99"/>
          <p:cNvSpPr txBox="1"/>
          <p:nvPr/>
        </p:nvSpPr>
        <p:spPr>
          <a:xfrm>
            <a:off x="5257800" y="212838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.32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.51</a:t>
            </a:r>
            <a:endParaRPr lang="en-US" sz="800" spc="-10" dirty="0"/>
          </a:p>
        </p:txBody>
      </p:sp>
      <p:sp>
        <p:nvSpPr>
          <p:cNvPr id="101" name="TextBox 100"/>
          <p:cNvSpPr txBox="1"/>
          <p:nvPr/>
        </p:nvSpPr>
        <p:spPr>
          <a:xfrm>
            <a:off x="5257800" y="239076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0</a:t>
            </a:r>
            <a:r>
              <a:rPr lang="en-US" altLang="zh-CN" sz="800" spc="-10" dirty="0" smtClean="0"/>
              <a:t>.85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.01</a:t>
            </a:r>
            <a:endParaRPr lang="en-US" sz="800" spc="-10" dirty="0"/>
          </a:p>
        </p:txBody>
      </p:sp>
      <p:sp>
        <p:nvSpPr>
          <p:cNvPr id="102" name="TextBox 101"/>
          <p:cNvSpPr txBox="1"/>
          <p:nvPr/>
        </p:nvSpPr>
        <p:spPr>
          <a:xfrm>
            <a:off x="5257800" y="265314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0</a:t>
            </a:r>
            <a:r>
              <a:rPr lang="en-US" altLang="zh-CN" sz="800" spc="-10" dirty="0" smtClean="0"/>
              <a:t>.85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.91</a:t>
            </a:r>
            <a:endParaRPr lang="en-US" sz="800" spc="-10" dirty="0"/>
          </a:p>
        </p:txBody>
      </p:sp>
      <p:sp>
        <p:nvSpPr>
          <p:cNvPr id="103" name="TextBox 102"/>
          <p:cNvSpPr txBox="1"/>
          <p:nvPr/>
        </p:nvSpPr>
        <p:spPr>
          <a:xfrm>
            <a:off x="5257800" y="291553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.96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.41</a:t>
            </a:r>
            <a:endParaRPr lang="en-US" sz="800" spc="-10" dirty="0"/>
          </a:p>
        </p:txBody>
      </p:sp>
      <p:sp>
        <p:nvSpPr>
          <p:cNvPr id="104" name="TextBox 103"/>
          <p:cNvSpPr txBox="1"/>
          <p:nvPr/>
        </p:nvSpPr>
        <p:spPr>
          <a:xfrm>
            <a:off x="5257800" y="317791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.10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.88</a:t>
            </a:r>
            <a:endParaRPr lang="en-US" sz="800" spc="-10" dirty="0"/>
          </a:p>
        </p:txBody>
      </p:sp>
      <p:sp>
        <p:nvSpPr>
          <p:cNvPr id="105" name="TextBox 104"/>
          <p:cNvSpPr txBox="1"/>
          <p:nvPr/>
        </p:nvSpPr>
        <p:spPr>
          <a:xfrm>
            <a:off x="5257800" y="344030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.32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.38</a:t>
            </a:r>
            <a:endParaRPr lang="en-US" sz="800" spc="-10" dirty="0"/>
          </a:p>
        </p:txBody>
      </p:sp>
      <p:sp>
        <p:nvSpPr>
          <p:cNvPr id="106" name="TextBox 105"/>
          <p:cNvSpPr txBox="1"/>
          <p:nvPr/>
        </p:nvSpPr>
        <p:spPr>
          <a:xfrm>
            <a:off x="5257800" y="370268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altLang="zh-CN" sz="800" spc="-10" dirty="0" smtClean="0"/>
              <a:t>1.94</a:t>
            </a:r>
          </a:p>
          <a:p>
            <a:pPr>
              <a:lnSpc>
                <a:spcPts val="600"/>
              </a:lnSpc>
            </a:pPr>
            <a:r>
              <a:rPr lang="en-US" altLang="zh-CN" sz="800" spc="-10" dirty="0" smtClean="0"/>
              <a:t>1.93</a:t>
            </a:r>
          </a:p>
        </p:txBody>
      </p:sp>
      <p:sp>
        <p:nvSpPr>
          <p:cNvPr id="107" name="TextBox 106"/>
          <p:cNvSpPr txBox="1"/>
          <p:nvPr/>
        </p:nvSpPr>
        <p:spPr>
          <a:xfrm>
            <a:off x="5257800" y="395718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.27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.12</a:t>
            </a:r>
            <a:endParaRPr lang="en-US" sz="800" spc="-10" dirty="0"/>
          </a:p>
        </p:txBody>
      </p:sp>
      <p:sp>
        <p:nvSpPr>
          <p:cNvPr id="108" name="TextBox 107"/>
          <p:cNvSpPr txBox="1"/>
          <p:nvPr/>
        </p:nvSpPr>
        <p:spPr>
          <a:xfrm>
            <a:off x="5257800" y="421956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.12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.97</a:t>
            </a:r>
            <a:endParaRPr lang="en-US" sz="800" spc="-10" dirty="0"/>
          </a:p>
        </p:txBody>
      </p:sp>
      <p:sp>
        <p:nvSpPr>
          <p:cNvPr id="109" name="TextBox 108"/>
          <p:cNvSpPr txBox="1"/>
          <p:nvPr/>
        </p:nvSpPr>
        <p:spPr>
          <a:xfrm>
            <a:off x="5257800" y="448194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.19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.15</a:t>
            </a:r>
            <a:endParaRPr lang="en-US" sz="800" spc="-10" dirty="0"/>
          </a:p>
        </p:txBody>
      </p:sp>
      <p:sp>
        <p:nvSpPr>
          <p:cNvPr id="110" name="TextBox 109"/>
          <p:cNvSpPr txBox="1"/>
          <p:nvPr/>
        </p:nvSpPr>
        <p:spPr>
          <a:xfrm>
            <a:off x="5257800" y="474433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.23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.41</a:t>
            </a:r>
            <a:endParaRPr lang="en-US" sz="800" spc="-10" dirty="0"/>
          </a:p>
        </p:txBody>
      </p:sp>
      <p:sp>
        <p:nvSpPr>
          <p:cNvPr id="111" name="TextBox 110"/>
          <p:cNvSpPr txBox="1"/>
          <p:nvPr/>
        </p:nvSpPr>
        <p:spPr>
          <a:xfrm>
            <a:off x="5257800" y="500671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.46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.05</a:t>
            </a:r>
            <a:endParaRPr lang="en-US" sz="800" spc="-10" dirty="0"/>
          </a:p>
        </p:txBody>
      </p:sp>
      <p:sp>
        <p:nvSpPr>
          <p:cNvPr id="112" name="TextBox 111"/>
          <p:cNvSpPr txBox="1"/>
          <p:nvPr/>
        </p:nvSpPr>
        <p:spPr>
          <a:xfrm>
            <a:off x="5257800" y="526910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.02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.60</a:t>
            </a:r>
            <a:endParaRPr lang="en-US" sz="800" spc="-10" dirty="0"/>
          </a:p>
        </p:txBody>
      </p:sp>
      <p:sp>
        <p:nvSpPr>
          <p:cNvPr id="113" name="TextBox 112"/>
          <p:cNvSpPr txBox="1"/>
          <p:nvPr/>
        </p:nvSpPr>
        <p:spPr>
          <a:xfrm>
            <a:off x="5257800" y="553148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.04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7</a:t>
            </a:r>
            <a:r>
              <a:rPr lang="en-US" altLang="zh-CN" sz="800" spc="-10" dirty="0" smtClean="0"/>
              <a:t>.72</a:t>
            </a:r>
            <a:endParaRPr lang="en-US" sz="800" spc="-10" dirty="0"/>
          </a:p>
        </p:txBody>
      </p:sp>
      <p:sp>
        <p:nvSpPr>
          <p:cNvPr id="114" name="TextBox 113"/>
          <p:cNvSpPr txBox="1"/>
          <p:nvPr/>
        </p:nvSpPr>
        <p:spPr>
          <a:xfrm>
            <a:off x="5257800" y="579386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.86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.35</a:t>
            </a:r>
            <a:endParaRPr lang="en-US" sz="800" spc="-10" dirty="0"/>
          </a:p>
        </p:txBody>
      </p:sp>
      <p:sp>
        <p:nvSpPr>
          <p:cNvPr id="115" name="TextBox 114"/>
          <p:cNvSpPr txBox="1"/>
          <p:nvPr/>
        </p:nvSpPr>
        <p:spPr>
          <a:xfrm>
            <a:off x="5257800" y="605625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.21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6</a:t>
            </a:r>
            <a:r>
              <a:rPr lang="en-US" altLang="zh-CN" sz="800" spc="-10" dirty="0" smtClean="0"/>
              <a:t>.40</a:t>
            </a:r>
            <a:endParaRPr lang="en-US" sz="800" spc="-10" dirty="0"/>
          </a:p>
        </p:txBody>
      </p:sp>
      <p:sp>
        <p:nvSpPr>
          <p:cNvPr id="116" name="TextBox 115"/>
          <p:cNvSpPr txBox="1"/>
          <p:nvPr/>
        </p:nvSpPr>
        <p:spPr>
          <a:xfrm>
            <a:off x="5257800" y="631863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.40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4</a:t>
            </a:r>
            <a:r>
              <a:rPr lang="en-US" altLang="zh-CN" sz="800" spc="-10" dirty="0" smtClean="0"/>
              <a:t>.07</a:t>
            </a:r>
            <a:endParaRPr lang="en-US" sz="800" spc="-10" dirty="0"/>
          </a:p>
        </p:txBody>
      </p:sp>
      <p:sp>
        <p:nvSpPr>
          <p:cNvPr id="117" name="TextBox 116"/>
          <p:cNvSpPr txBox="1"/>
          <p:nvPr/>
        </p:nvSpPr>
        <p:spPr>
          <a:xfrm>
            <a:off x="5257800" y="6581020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5</a:t>
            </a:r>
            <a:r>
              <a:rPr lang="en-US" altLang="zh-CN" sz="800" spc="-10" dirty="0" smtClean="0"/>
              <a:t>.35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.43</a:t>
            </a:r>
            <a:endParaRPr lang="en-US" sz="800" spc="-10" dirty="0"/>
          </a:p>
        </p:txBody>
      </p:sp>
      <p:sp>
        <p:nvSpPr>
          <p:cNvPr id="118" name="TextBox 117"/>
          <p:cNvSpPr txBox="1"/>
          <p:nvPr/>
        </p:nvSpPr>
        <p:spPr>
          <a:xfrm>
            <a:off x="5257800" y="684340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.10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.66</a:t>
            </a:r>
            <a:endParaRPr lang="en-US" sz="800" spc="-10" dirty="0"/>
          </a:p>
        </p:txBody>
      </p:sp>
      <p:sp>
        <p:nvSpPr>
          <p:cNvPr id="119" name="TextBox 118"/>
          <p:cNvSpPr txBox="1"/>
          <p:nvPr/>
        </p:nvSpPr>
        <p:spPr>
          <a:xfrm>
            <a:off x="5257800" y="7105789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.50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.58</a:t>
            </a:r>
            <a:endParaRPr lang="en-US" sz="800" spc="-10" dirty="0"/>
          </a:p>
        </p:txBody>
      </p:sp>
      <p:sp>
        <p:nvSpPr>
          <p:cNvPr id="120" name="TextBox 119"/>
          <p:cNvSpPr txBox="1"/>
          <p:nvPr/>
        </p:nvSpPr>
        <p:spPr>
          <a:xfrm>
            <a:off x="5257800" y="7368173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3</a:t>
            </a:r>
            <a:r>
              <a:rPr lang="en-US" altLang="zh-CN" sz="800" spc="-10" dirty="0" smtClean="0"/>
              <a:t>.21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9</a:t>
            </a:r>
            <a:r>
              <a:rPr lang="en-US" altLang="zh-CN" sz="800" spc="-10" dirty="0" smtClean="0"/>
              <a:t>.65</a:t>
            </a:r>
            <a:endParaRPr lang="en-US" sz="800" spc="-10" dirty="0"/>
          </a:p>
        </p:txBody>
      </p:sp>
      <p:sp>
        <p:nvSpPr>
          <p:cNvPr id="121" name="TextBox 120"/>
          <p:cNvSpPr txBox="1"/>
          <p:nvPr/>
        </p:nvSpPr>
        <p:spPr>
          <a:xfrm>
            <a:off x="5257800" y="7630557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.33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0</a:t>
            </a:r>
            <a:r>
              <a:rPr lang="en-US" altLang="zh-CN" sz="800" spc="-10" dirty="0" smtClean="0"/>
              <a:t>.76</a:t>
            </a:r>
            <a:endParaRPr lang="en-US" sz="800" spc="-10" dirty="0"/>
          </a:p>
        </p:txBody>
      </p:sp>
      <p:sp>
        <p:nvSpPr>
          <p:cNvPr id="122" name="TextBox 121"/>
          <p:cNvSpPr txBox="1"/>
          <p:nvPr/>
        </p:nvSpPr>
        <p:spPr>
          <a:xfrm>
            <a:off x="5257800" y="7892941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.75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2</a:t>
            </a:r>
            <a:r>
              <a:rPr lang="en-US" altLang="zh-CN" sz="800" spc="-10" dirty="0" smtClean="0"/>
              <a:t>.91</a:t>
            </a:r>
            <a:endParaRPr lang="en-US" sz="800" spc="-10" dirty="0"/>
          </a:p>
        </p:txBody>
      </p:sp>
      <p:sp>
        <p:nvSpPr>
          <p:cNvPr id="123" name="TextBox 122"/>
          <p:cNvSpPr txBox="1"/>
          <p:nvPr/>
        </p:nvSpPr>
        <p:spPr>
          <a:xfrm>
            <a:off x="5257800" y="8155325"/>
            <a:ext cx="9906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600"/>
              </a:lnSpc>
            </a:pPr>
            <a:r>
              <a:rPr lang="en-US" sz="800" spc="-10" dirty="0" smtClean="0"/>
              <a:t>1</a:t>
            </a:r>
            <a:r>
              <a:rPr lang="en-US" altLang="zh-CN" sz="800" spc="-10" dirty="0" smtClean="0"/>
              <a:t>.03</a:t>
            </a:r>
          </a:p>
          <a:p>
            <a:pPr>
              <a:lnSpc>
                <a:spcPts val="600"/>
              </a:lnSpc>
            </a:pPr>
            <a:r>
              <a:rPr lang="en-US" sz="800" spc="-10" dirty="0" smtClean="0"/>
              <a:t>8</a:t>
            </a:r>
            <a:r>
              <a:rPr lang="en-US" altLang="zh-CN" sz="800" spc="-10" dirty="0" smtClean="0"/>
              <a:t>.17</a:t>
            </a:r>
            <a:endParaRPr lang="en-US" sz="800" spc="-10" dirty="0"/>
          </a:p>
        </p:txBody>
      </p:sp>
      <p:pic>
        <p:nvPicPr>
          <p:cNvPr id="34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6932" y="8741371"/>
            <a:ext cx="46508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TextBox 34"/>
          <p:cNvSpPr txBox="1"/>
          <p:nvPr/>
        </p:nvSpPr>
        <p:spPr>
          <a:xfrm>
            <a:off x="36286" y="0"/>
            <a:ext cx="133141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Figure S4</a:t>
            </a:r>
            <a:endParaRPr lang="en-US" sz="2000" b="1" dirty="0"/>
          </a:p>
        </p:txBody>
      </p:sp>
      <p:sp>
        <p:nvSpPr>
          <p:cNvPr id="36" name="TextBox 35"/>
          <p:cNvSpPr txBox="1"/>
          <p:nvPr/>
        </p:nvSpPr>
        <p:spPr>
          <a:xfrm>
            <a:off x="5099374" y="105228"/>
            <a:ext cx="8001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CV (%)</a:t>
            </a:r>
            <a:endParaRPr lang="en-US" sz="1600" b="1" dirty="0"/>
          </a:p>
        </p:txBody>
      </p:sp>
    </p:spTree>
    <p:extLst>
      <p:ext uri="{BB962C8B-B14F-4D97-AF65-F5344CB8AC3E}">
        <p14:creationId xmlns:p14="http://schemas.microsoft.com/office/powerpoint/2010/main" val="3045141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69</Words>
  <Application>Microsoft Office PowerPoint</Application>
  <PresentationFormat>On-screen Show (4:3)</PresentationFormat>
  <Paragraphs>63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PENG</dc:creator>
  <cp:lastModifiedBy>PENG</cp:lastModifiedBy>
  <cp:revision>1</cp:revision>
  <dcterms:created xsi:type="dcterms:W3CDTF">2006-08-16T00:00:00Z</dcterms:created>
  <dcterms:modified xsi:type="dcterms:W3CDTF">2013-03-20T09:57:40Z</dcterms:modified>
</cp:coreProperties>
</file>