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61" r:id="rId5"/>
    <p:sldId id="259" r:id="rId6"/>
    <p:sldId id="262" r:id="rId7"/>
    <p:sldId id="263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DCB02-C1C0-493B-B5A5-D472245A3F32}" type="datetimeFigureOut">
              <a:rPr lang="zh-CN" altLang="en-US"/>
              <a:pPr>
                <a:defRPr/>
              </a:pPr>
              <a:t>2012/12/20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BC36D-BCAB-4ACC-A65D-3A6EF6A10B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9475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28E5-2795-4392-B9B0-9148C6CEE050}" type="datetimeFigureOut">
              <a:rPr lang="zh-CN" altLang="en-US"/>
              <a:pPr>
                <a:defRPr/>
              </a:pPr>
              <a:t>2012/12/20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96641-312F-41D8-B393-FDFA116B78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26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ABEF6-CBE6-4627-A16C-9A23669AEE11}" type="datetimeFigureOut">
              <a:rPr lang="zh-CN" altLang="en-US"/>
              <a:pPr>
                <a:defRPr/>
              </a:pPr>
              <a:t>2012/12/20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1B2AA-3671-4E7C-9246-5F5F29ED18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9893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D76FE-F358-41FF-9831-903DE41359AA}" type="datetimeFigureOut">
              <a:rPr lang="zh-CN" altLang="en-US"/>
              <a:pPr>
                <a:defRPr/>
              </a:pPr>
              <a:t>2012/12/20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8A43D-D3C5-41AD-B279-41C4B40B17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1518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6AF4-CE08-42AD-80E3-60E977599209}" type="datetimeFigureOut">
              <a:rPr lang="zh-CN" altLang="en-US"/>
              <a:pPr>
                <a:defRPr/>
              </a:pPr>
              <a:t>2012/12/20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A6809-8F51-4CBF-A9D2-44E77407A6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5616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825E3-97EC-477F-B199-7857437D48D8}" type="datetimeFigureOut">
              <a:rPr lang="zh-CN" altLang="en-US"/>
              <a:pPr>
                <a:defRPr/>
              </a:pPr>
              <a:t>2012/12/20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7DF62-690D-430C-992D-AEE7E84C1F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283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BCCBA-B061-44B6-95F8-CA0B461220B6}" type="datetimeFigureOut">
              <a:rPr lang="zh-CN" altLang="en-US"/>
              <a:pPr>
                <a:defRPr/>
              </a:pPr>
              <a:t>2012/12/20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F466B-59ED-4712-8E24-D168257D60A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4966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7D331-5A1A-444A-BDDF-65B4AC68653E}" type="datetimeFigureOut">
              <a:rPr lang="zh-CN" altLang="en-US"/>
              <a:pPr>
                <a:defRPr/>
              </a:pPr>
              <a:t>2012/12/20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84D96-E816-42C3-BF4F-94718A3FC02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969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F8717-406B-45CD-9CE8-A02183A3D1F9}" type="datetimeFigureOut">
              <a:rPr lang="zh-CN" altLang="en-US"/>
              <a:pPr>
                <a:defRPr/>
              </a:pPr>
              <a:t>2012/12/20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87304-4FA6-43B7-8D4A-7A6470FCAF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930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06FEC-498B-4BE1-A32D-E43C1E10FC09}" type="datetimeFigureOut">
              <a:rPr lang="zh-CN" altLang="en-US"/>
              <a:pPr>
                <a:defRPr/>
              </a:pPr>
              <a:t>2012/12/20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86B76-15B1-45DB-854A-1DD6D3D07E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9754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569FA-49C4-4138-A95E-4778FF287A28}" type="datetimeFigureOut">
              <a:rPr lang="zh-CN" altLang="en-US"/>
              <a:pPr>
                <a:defRPr/>
              </a:pPr>
              <a:t>2012/12/20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CF6F4-2EE8-4902-BB0E-94AD9C05AA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1420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805D0F70-D444-4C77-A0B5-B97A18BB3D52}" type="datetimeFigureOut">
              <a:rPr lang="zh-CN" altLang="en-US"/>
              <a:pPr>
                <a:defRPr/>
              </a:pPr>
              <a:t>2012/12/20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3DF8C0A9-A53B-41EC-8856-F1EC9CE192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Supplementary Text 1</a:t>
            </a:r>
            <a:endParaRPr lang="zh-CN" altLang="en-US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075" name="TextBox 3"/>
          <p:cNvSpPr txBox="1">
            <a:spLocks noChangeArrowheads="1"/>
          </p:cNvSpPr>
          <p:nvPr/>
        </p:nvSpPr>
        <p:spPr bwMode="auto">
          <a:xfrm>
            <a:off x="557157" y="2492896"/>
            <a:ext cx="8208963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Suppose that the values of variable </a:t>
            </a:r>
            <a:r>
              <a:rPr lang="en-US" altLang="zh-CN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are distributed on the interval [2, 12], and the interval is evenly partitioned into 5 sub-intervals (bins): 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[2, 4), [4, 6), [6, 8), [8, 10), [10,12].                        (Data 1)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And suppose that we have a sample data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latinLnBrk="1" hangingPunct="1"/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(2.5,  10.5,  3.3,  6.9,  4.5,  3.7,  5.1,  11.0,  5.6,  10.3).  (Data 2)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According to Butte and </a:t>
            </a:r>
            <a:r>
              <a:rPr lang="en-US" altLang="zh-CN" sz="2400" dirty="0" err="1">
                <a:latin typeface="Times New Roman" pitchFamily="18" charset="0"/>
                <a:cs typeface="Times New Roman" pitchFamily="18" charset="0"/>
              </a:rPr>
              <a:t>Kohane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(2000)’s approach, The amount of points divided into each bin is 3, 3, 1, 0, 3, respectively (See the figure in the next page).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标题 1"/>
          <p:cNvSpPr txBox="1">
            <a:spLocks/>
          </p:cNvSpPr>
          <p:nvPr/>
        </p:nvSpPr>
        <p:spPr bwMode="auto">
          <a:xfrm>
            <a:off x="323528" y="132580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en-US" dirty="0" smtClean="0"/>
              <a:t>Example 1</a:t>
            </a:r>
            <a:endParaRPr lang="zh-CN" altLang="en-US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330325" y="3543300"/>
            <a:ext cx="72009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rot="5400000">
            <a:off x="1187450" y="3398838"/>
            <a:ext cx="287337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rot="5400000">
            <a:off x="2626519" y="3398044"/>
            <a:ext cx="288925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rot="5400000">
            <a:off x="4066381" y="3398044"/>
            <a:ext cx="288925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rot="5400000">
            <a:off x="5506244" y="3398044"/>
            <a:ext cx="288925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rot="5400000">
            <a:off x="6946106" y="3398044"/>
            <a:ext cx="288925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5400000">
            <a:off x="8385969" y="3398044"/>
            <a:ext cx="288925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5" name="TextBox 10"/>
          <p:cNvSpPr txBox="1">
            <a:spLocks noChangeArrowheads="1"/>
          </p:cNvSpPr>
          <p:nvPr/>
        </p:nvSpPr>
        <p:spPr bwMode="auto">
          <a:xfrm>
            <a:off x="1114425" y="3687763"/>
            <a:ext cx="3603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/>
              <a:t>2</a:t>
            </a:r>
            <a:endParaRPr lang="zh-CN" altLang="en-US" sz="2400"/>
          </a:p>
        </p:txBody>
      </p:sp>
      <p:sp>
        <p:nvSpPr>
          <p:cNvPr id="4106" name="TextBox 11"/>
          <p:cNvSpPr txBox="1">
            <a:spLocks noChangeArrowheads="1"/>
          </p:cNvSpPr>
          <p:nvPr/>
        </p:nvSpPr>
        <p:spPr bwMode="auto">
          <a:xfrm>
            <a:off x="2555875" y="3687763"/>
            <a:ext cx="358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/>
              <a:t>4</a:t>
            </a:r>
            <a:endParaRPr lang="zh-CN" altLang="en-US" sz="2400"/>
          </a:p>
        </p:txBody>
      </p:sp>
      <p:sp>
        <p:nvSpPr>
          <p:cNvPr id="4107" name="TextBox 12"/>
          <p:cNvSpPr txBox="1">
            <a:spLocks noChangeArrowheads="1"/>
          </p:cNvSpPr>
          <p:nvPr/>
        </p:nvSpPr>
        <p:spPr bwMode="auto">
          <a:xfrm>
            <a:off x="4067175" y="3687763"/>
            <a:ext cx="3603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/>
              <a:t>6</a:t>
            </a:r>
            <a:endParaRPr lang="zh-CN" altLang="en-US" sz="2400"/>
          </a:p>
        </p:txBody>
      </p:sp>
      <p:sp>
        <p:nvSpPr>
          <p:cNvPr id="4108" name="TextBox 13"/>
          <p:cNvSpPr txBox="1">
            <a:spLocks noChangeArrowheads="1"/>
          </p:cNvSpPr>
          <p:nvPr/>
        </p:nvSpPr>
        <p:spPr bwMode="auto">
          <a:xfrm>
            <a:off x="5507038" y="3687763"/>
            <a:ext cx="3603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/>
              <a:t>8</a:t>
            </a:r>
            <a:endParaRPr lang="zh-CN" altLang="en-US" sz="2400"/>
          </a:p>
        </p:txBody>
      </p:sp>
      <p:sp>
        <p:nvSpPr>
          <p:cNvPr id="4109" name="TextBox 14"/>
          <p:cNvSpPr txBox="1">
            <a:spLocks noChangeArrowheads="1"/>
          </p:cNvSpPr>
          <p:nvPr/>
        </p:nvSpPr>
        <p:spPr bwMode="auto">
          <a:xfrm>
            <a:off x="6804025" y="3687763"/>
            <a:ext cx="5762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/>
              <a:t>10</a:t>
            </a:r>
            <a:endParaRPr lang="zh-CN" altLang="en-US" sz="2400"/>
          </a:p>
        </p:txBody>
      </p:sp>
      <p:sp>
        <p:nvSpPr>
          <p:cNvPr id="4110" name="TextBox 15"/>
          <p:cNvSpPr txBox="1">
            <a:spLocks noChangeArrowheads="1"/>
          </p:cNvSpPr>
          <p:nvPr/>
        </p:nvSpPr>
        <p:spPr bwMode="auto">
          <a:xfrm>
            <a:off x="8243888" y="3687763"/>
            <a:ext cx="5762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/>
              <a:t>12</a:t>
            </a:r>
            <a:endParaRPr lang="zh-CN" altLang="en-US" sz="2400"/>
          </a:p>
        </p:txBody>
      </p:sp>
      <p:sp>
        <p:nvSpPr>
          <p:cNvPr id="4111" name="TextBox 16"/>
          <p:cNvSpPr txBox="1">
            <a:spLocks noChangeArrowheads="1"/>
          </p:cNvSpPr>
          <p:nvPr/>
        </p:nvSpPr>
        <p:spPr bwMode="auto">
          <a:xfrm>
            <a:off x="898525" y="735013"/>
            <a:ext cx="7416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/>
              <a:t>(2.5,  10.5,  3.3,  6.9,  4.5,  3.7,  5.1,  11.0,  5.6,  10.3)</a:t>
            </a:r>
            <a:endParaRPr lang="zh-CN" altLang="en-US" sz="2400"/>
          </a:p>
        </p:txBody>
      </p:sp>
      <p:cxnSp>
        <p:nvCxnSpPr>
          <p:cNvPr id="19" name="直接箭头连接符 18"/>
          <p:cNvCxnSpPr/>
          <p:nvPr/>
        </p:nvCxnSpPr>
        <p:spPr>
          <a:xfrm rot="16200000" flipH="1">
            <a:off x="322262" y="2103438"/>
            <a:ext cx="2447925" cy="431800"/>
          </a:xfrm>
          <a:prstGeom prst="straightConnector1">
            <a:avLst/>
          </a:prstGeom>
          <a:ln w="222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2122488" y="1166813"/>
            <a:ext cx="5329237" cy="2376487"/>
          </a:xfrm>
          <a:prstGeom prst="straightConnector1">
            <a:avLst/>
          </a:prstGeom>
          <a:ln w="222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rot="16200000" flipH="1">
            <a:off x="2986881" y="1599407"/>
            <a:ext cx="2447925" cy="1439862"/>
          </a:xfrm>
          <a:prstGeom prst="straightConnector1">
            <a:avLst/>
          </a:prstGeom>
          <a:ln w="222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 rot="5400000">
            <a:off x="2519363" y="1851025"/>
            <a:ext cx="2376487" cy="1008063"/>
          </a:xfrm>
          <a:prstGeom prst="straightConnector1">
            <a:avLst/>
          </a:prstGeom>
          <a:ln w="222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 rot="5400000">
            <a:off x="3383757" y="1346994"/>
            <a:ext cx="2376487" cy="2016125"/>
          </a:xfrm>
          <a:prstGeom prst="straightConnector1">
            <a:avLst/>
          </a:prstGeom>
          <a:ln w="222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 rot="16200000" flipH="1">
            <a:off x="5867400" y="1598613"/>
            <a:ext cx="2376487" cy="1512888"/>
          </a:xfrm>
          <a:prstGeom prst="straightConnector1">
            <a:avLst/>
          </a:prstGeom>
          <a:ln w="222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 rot="5400000">
            <a:off x="6263481" y="2139157"/>
            <a:ext cx="2376487" cy="431800"/>
          </a:xfrm>
          <a:prstGeom prst="straightConnector1">
            <a:avLst/>
          </a:prstGeom>
          <a:ln w="222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9" name="TextBox 31"/>
          <p:cNvSpPr txBox="1">
            <a:spLocks noChangeArrowheads="1"/>
          </p:cNvSpPr>
          <p:nvPr/>
        </p:nvSpPr>
        <p:spPr bwMode="auto">
          <a:xfrm>
            <a:off x="1546225" y="4048125"/>
            <a:ext cx="649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/>
              <a:t>(3)</a:t>
            </a:r>
            <a:endParaRPr lang="zh-CN" altLang="en-US" sz="2800"/>
          </a:p>
        </p:txBody>
      </p:sp>
      <p:sp>
        <p:nvSpPr>
          <p:cNvPr id="4120" name="TextBox 32"/>
          <p:cNvSpPr txBox="1">
            <a:spLocks noChangeArrowheads="1"/>
          </p:cNvSpPr>
          <p:nvPr/>
        </p:nvSpPr>
        <p:spPr bwMode="auto">
          <a:xfrm>
            <a:off x="3130550" y="4048125"/>
            <a:ext cx="649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/>
              <a:t>(3)</a:t>
            </a:r>
            <a:endParaRPr lang="zh-CN" altLang="en-US" sz="2800"/>
          </a:p>
        </p:txBody>
      </p:sp>
      <p:sp>
        <p:nvSpPr>
          <p:cNvPr id="4121" name="TextBox 33"/>
          <p:cNvSpPr txBox="1">
            <a:spLocks noChangeArrowheads="1"/>
          </p:cNvSpPr>
          <p:nvPr/>
        </p:nvSpPr>
        <p:spPr bwMode="auto">
          <a:xfrm>
            <a:off x="4572000" y="4048125"/>
            <a:ext cx="647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/>
              <a:t>(1)</a:t>
            </a:r>
            <a:endParaRPr lang="zh-CN" altLang="en-US" sz="2800"/>
          </a:p>
        </p:txBody>
      </p:sp>
      <p:sp>
        <p:nvSpPr>
          <p:cNvPr id="4122" name="TextBox 34"/>
          <p:cNvSpPr txBox="1">
            <a:spLocks noChangeArrowheads="1"/>
          </p:cNvSpPr>
          <p:nvPr/>
        </p:nvSpPr>
        <p:spPr bwMode="auto">
          <a:xfrm>
            <a:off x="5938838" y="4048125"/>
            <a:ext cx="649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/>
              <a:t>(0)</a:t>
            </a:r>
            <a:endParaRPr lang="zh-CN" altLang="en-US" sz="2800"/>
          </a:p>
        </p:txBody>
      </p:sp>
      <p:sp>
        <p:nvSpPr>
          <p:cNvPr id="4123" name="TextBox 35"/>
          <p:cNvSpPr txBox="1">
            <a:spLocks noChangeArrowheads="1"/>
          </p:cNvSpPr>
          <p:nvPr/>
        </p:nvSpPr>
        <p:spPr bwMode="auto">
          <a:xfrm>
            <a:off x="7451725" y="4048125"/>
            <a:ext cx="647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/>
              <a:t>(3)</a:t>
            </a:r>
            <a:endParaRPr lang="zh-CN" altLang="en-US" sz="2800"/>
          </a:p>
        </p:txBody>
      </p:sp>
      <p:cxnSp>
        <p:nvCxnSpPr>
          <p:cNvPr id="33" name="直接箭头连接符 32"/>
          <p:cNvCxnSpPr/>
          <p:nvPr/>
        </p:nvCxnSpPr>
        <p:spPr>
          <a:xfrm rot="5400000">
            <a:off x="1295400" y="1995488"/>
            <a:ext cx="2447925" cy="647700"/>
          </a:xfrm>
          <a:prstGeom prst="straightConnector1">
            <a:avLst/>
          </a:prstGeom>
          <a:ln w="222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 rot="5400000">
            <a:off x="2447131" y="1202532"/>
            <a:ext cx="2376487" cy="2305050"/>
          </a:xfrm>
          <a:prstGeom prst="straightConnector1">
            <a:avLst/>
          </a:prstGeom>
          <a:ln w="222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/>
          <p:nvPr/>
        </p:nvCxnSpPr>
        <p:spPr>
          <a:xfrm rot="10800000" flipV="1">
            <a:off x="3779838" y="1166813"/>
            <a:ext cx="3240087" cy="2376487"/>
          </a:xfrm>
          <a:prstGeom prst="straightConnector1">
            <a:avLst/>
          </a:prstGeom>
          <a:ln w="222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27" name="TextBox 116"/>
          <p:cNvSpPr txBox="1">
            <a:spLocks noChangeArrowheads="1"/>
          </p:cNvSpPr>
          <p:nvPr/>
        </p:nvSpPr>
        <p:spPr bwMode="auto">
          <a:xfrm>
            <a:off x="2484438" y="4551363"/>
            <a:ext cx="4464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/>
              <a:t>Butte and Kohane's Approach</a:t>
            </a:r>
            <a:endParaRPr lang="zh-CN" altLang="en-US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>Mutual Information in Example 1</a:t>
            </a:r>
            <a:endParaRPr lang="zh-CN" alt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内容占位符 2"/>
          <p:cNvSpPr>
            <a:spLocks noGrp="1"/>
          </p:cNvSpPr>
          <p:nvPr>
            <p:ph idx="1"/>
          </p:nvPr>
        </p:nvSpPr>
        <p:spPr>
          <a:xfrm>
            <a:off x="457200" y="966788"/>
            <a:ext cx="8229600" cy="14541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CN" sz="2800" smtClean="0">
                <a:latin typeface="Times New Roman" pitchFamily="18" charset="0"/>
                <a:cs typeface="Times New Roman" pitchFamily="18" charset="0"/>
              </a:rPr>
              <a:t>If we have another random variables </a:t>
            </a:r>
            <a:r>
              <a:rPr lang="en-US" altLang="zh-CN" sz="2800" i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smtClean="0">
                <a:latin typeface="Times New Roman" pitchFamily="18" charset="0"/>
                <a:cs typeface="Times New Roman" pitchFamily="18" charset="0"/>
              </a:rPr>
              <a:t>  whose domain is [-3, 2], and we have an </a:t>
            </a:r>
            <a:r>
              <a:rPr lang="en-US" altLang="zh-CN" sz="2800" i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2800" i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smtClean="0">
                <a:latin typeface="Times New Roman" pitchFamily="18" charset="0"/>
                <a:cs typeface="Times New Roman" pitchFamily="18" charset="0"/>
              </a:rPr>
              <a:t> sample in the following table, then we can compute the mutual information</a:t>
            </a:r>
            <a:endParaRPr lang="zh-CN" altLang="en-US" sz="280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68313" y="2565400"/>
          <a:ext cx="7848600" cy="742950"/>
        </p:xfrm>
        <a:graphic>
          <a:graphicData uri="http://schemas.openxmlformats.org/drawingml/2006/table">
            <a:tbl>
              <a:tblPr/>
              <a:tblGrid>
                <a:gridCol w="712787"/>
                <a:gridCol w="714375"/>
                <a:gridCol w="712788"/>
                <a:gridCol w="714375"/>
                <a:gridCol w="712787"/>
                <a:gridCol w="714375"/>
                <a:gridCol w="712788"/>
                <a:gridCol w="714375"/>
                <a:gridCol w="712787"/>
                <a:gridCol w="714375"/>
                <a:gridCol w="712788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X</a:t>
                      </a:r>
                      <a:endParaRPr kumimoji="0" lang="zh-CN" altLang="en-US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2.5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10.5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3.3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6.9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4.5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3.7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5.1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11.0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5.6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10.3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Y</a:t>
                      </a:r>
                      <a:endParaRPr kumimoji="0" lang="zh-CN" altLang="en-US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-2.4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-0.5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0.7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1.2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1.7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-1.5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-1.7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-0.8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0.8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1.6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331913" y="3644900"/>
          <a:ext cx="6337300" cy="2667000"/>
        </p:xfrm>
        <a:graphic>
          <a:graphicData uri="http://schemas.openxmlformats.org/drawingml/2006/table">
            <a:tbl>
              <a:tblPr/>
              <a:tblGrid>
                <a:gridCol w="1055687"/>
                <a:gridCol w="1057275"/>
                <a:gridCol w="1055688"/>
                <a:gridCol w="1055687"/>
                <a:gridCol w="1055688"/>
                <a:gridCol w="1057275"/>
              </a:tblGrid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y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[-3, -2]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y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[-2, -1]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y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[-1, 0]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y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[0, 1]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y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[1, 2]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X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[2, 4]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X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[4, 6]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X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[6, 8]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X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[8, 10]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X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[10, 12]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(2)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</a:tr>
            </a:tbl>
          </a:graphicData>
        </a:graphic>
      </p:graphicFrame>
      <p:cxnSp>
        <p:nvCxnSpPr>
          <p:cNvPr id="7" name="直接箭头连接符 6"/>
          <p:cNvCxnSpPr/>
          <p:nvPr/>
        </p:nvCxnSpPr>
        <p:spPr>
          <a:xfrm>
            <a:off x="1476375" y="3284538"/>
            <a:ext cx="1366838" cy="1008062"/>
          </a:xfrm>
          <a:prstGeom prst="straightConnector1">
            <a:avLst/>
          </a:prstGeom>
          <a:ln w="25400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rot="16200000" flipH="1">
            <a:off x="2195513" y="3284538"/>
            <a:ext cx="2808287" cy="2808287"/>
          </a:xfrm>
          <a:prstGeom prst="straightConnector1">
            <a:avLst/>
          </a:prstGeom>
          <a:ln w="25400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2843213" y="3284538"/>
            <a:ext cx="3241675" cy="1008062"/>
          </a:xfrm>
          <a:prstGeom prst="straightConnector1">
            <a:avLst/>
          </a:prstGeom>
          <a:ln w="25400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3635375" y="3284538"/>
            <a:ext cx="3457575" cy="1944687"/>
          </a:xfrm>
          <a:prstGeom prst="straightConnector1">
            <a:avLst/>
          </a:prstGeom>
          <a:ln w="25400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4284663" y="3284538"/>
            <a:ext cx="2951162" cy="1439862"/>
          </a:xfrm>
          <a:prstGeom prst="straightConnector1">
            <a:avLst/>
          </a:prstGeom>
          <a:ln w="25400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rot="10800000" flipV="1">
            <a:off x="3924300" y="3284538"/>
            <a:ext cx="1152525" cy="1081087"/>
          </a:xfrm>
          <a:prstGeom prst="straightConnector1">
            <a:avLst/>
          </a:prstGeom>
          <a:ln w="25400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 rot="10800000" flipV="1">
            <a:off x="3924300" y="3284538"/>
            <a:ext cx="1871663" cy="1439862"/>
          </a:xfrm>
          <a:prstGeom prst="straightConnector1">
            <a:avLst/>
          </a:prstGeom>
          <a:ln w="25400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rot="5400000">
            <a:off x="4428332" y="4004469"/>
            <a:ext cx="2808287" cy="1368425"/>
          </a:xfrm>
          <a:prstGeom prst="straightConnector1">
            <a:avLst/>
          </a:prstGeom>
          <a:ln w="25400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 rot="5400000">
            <a:off x="5795963" y="3429000"/>
            <a:ext cx="1512887" cy="1223963"/>
          </a:xfrm>
          <a:prstGeom prst="straightConnector1">
            <a:avLst/>
          </a:prstGeom>
          <a:ln w="25400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 rot="5400000">
            <a:off x="6048375" y="4184651"/>
            <a:ext cx="2808287" cy="1008062"/>
          </a:xfrm>
          <a:prstGeom prst="straightConnector1">
            <a:avLst/>
          </a:prstGeom>
          <a:ln w="25400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3" name="TextBox 31"/>
          <p:cNvSpPr txBox="1">
            <a:spLocks noChangeArrowheads="1"/>
          </p:cNvSpPr>
          <p:nvPr/>
        </p:nvSpPr>
        <p:spPr bwMode="auto">
          <a:xfrm>
            <a:off x="7812088" y="4076700"/>
            <a:ext cx="504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/>
              <a:t>(3)</a:t>
            </a:r>
            <a:endParaRPr lang="zh-CN" altLang="en-US" sz="2000"/>
          </a:p>
        </p:txBody>
      </p:sp>
      <p:sp>
        <p:nvSpPr>
          <p:cNvPr id="5224" name="TextBox 31"/>
          <p:cNvSpPr txBox="1">
            <a:spLocks noChangeArrowheads="1"/>
          </p:cNvSpPr>
          <p:nvPr/>
        </p:nvSpPr>
        <p:spPr bwMode="auto">
          <a:xfrm>
            <a:off x="7812088" y="4541838"/>
            <a:ext cx="504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/>
              <a:t>(3)</a:t>
            </a:r>
            <a:endParaRPr lang="zh-CN" altLang="en-US" sz="2000"/>
          </a:p>
        </p:txBody>
      </p:sp>
      <p:sp>
        <p:nvSpPr>
          <p:cNvPr id="5225" name="TextBox 31"/>
          <p:cNvSpPr txBox="1">
            <a:spLocks noChangeArrowheads="1"/>
          </p:cNvSpPr>
          <p:nvPr/>
        </p:nvSpPr>
        <p:spPr bwMode="auto">
          <a:xfrm>
            <a:off x="7812088" y="4973638"/>
            <a:ext cx="504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/>
              <a:t>(1)</a:t>
            </a:r>
            <a:endParaRPr lang="zh-CN" altLang="en-US" sz="2000"/>
          </a:p>
        </p:txBody>
      </p:sp>
      <p:sp>
        <p:nvSpPr>
          <p:cNvPr id="5226" name="TextBox 31"/>
          <p:cNvSpPr txBox="1">
            <a:spLocks noChangeArrowheads="1"/>
          </p:cNvSpPr>
          <p:nvPr/>
        </p:nvSpPr>
        <p:spPr bwMode="auto">
          <a:xfrm>
            <a:off x="7812088" y="5476875"/>
            <a:ext cx="504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/>
              <a:t>(0)</a:t>
            </a:r>
            <a:endParaRPr lang="zh-CN" altLang="en-US" sz="2000"/>
          </a:p>
        </p:txBody>
      </p:sp>
      <p:sp>
        <p:nvSpPr>
          <p:cNvPr id="5227" name="TextBox 32"/>
          <p:cNvSpPr txBox="1">
            <a:spLocks noChangeArrowheads="1"/>
          </p:cNvSpPr>
          <p:nvPr/>
        </p:nvSpPr>
        <p:spPr bwMode="auto">
          <a:xfrm>
            <a:off x="7812088" y="5908675"/>
            <a:ext cx="504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/>
              <a:t>(3)</a:t>
            </a:r>
            <a:endParaRPr lang="zh-CN" altLang="en-US" sz="2000"/>
          </a:p>
        </p:txBody>
      </p:sp>
      <p:sp>
        <p:nvSpPr>
          <p:cNvPr id="5228" name="TextBox 31"/>
          <p:cNvSpPr txBox="1">
            <a:spLocks noChangeArrowheads="1"/>
          </p:cNvSpPr>
          <p:nvPr/>
        </p:nvSpPr>
        <p:spPr bwMode="auto">
          <a:xfrm>
            <a:off x="2627313" y="6340475"/>
            <a:ext cx="50482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/>
              <a:t>(1)</a:t>
            </a:r>
            <a:endParaRPr lang="zh-CN" altLang="en-US" sz="2000"/>
          </a:p>
        </p:txBody>
      </p:sp>
      <p:sp>
        <p:nvSpPr>
          <p:cNvPr id="5229" name="TextBox 31"/>
          <p:cNvSpPr txBox="1">
            <a:spLocks noChangeArrowheads="1"/>
          </p:cNvSpPr>
          <p:nvPr/>
        </p:nvSpPr>
        <p:spPr bwMode="auto">
          <a:xfrm>
            <a:off x="3635375" y="6340475"/>
            <a:ext cx="50482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/>
              <a:t>(2)</a:t>
            </a:r>
            <a:endParaRPr lang="zh-CN" altLang="en-US" sz="2000"/>
          </a:p>
        </p:txBody>
      </p:sp>
      <p:sp>
        <p:nvSpPr>
          <p:cNvPr id="5230" name="TextBox 31"/>
          <p:cNvSpPr txBox="1">
            <a:spLocks noChangeArrowheads="1"/>
          </p:cNvSpPr>
          <p:nvPr/>
        </p:nvSpPr>
        <p:spPr bwMode="auto">
          <a:xfrm>
            <a:off x="4787900" y="6340475"/>
            <a:ext cx="50482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/>
              <a:t>(2)</a:t>
            </a:r>
            <a:endParaRPr lang="zh-CN" altLang="en-US" sz="2000"/>
          </a:p>
        </p:txBody>
      </p:sp>
      <p:sp>
        <p:nvSpPr>
          <p:cNvPr id="5231" name="TextBox 31"/>
          <p:cNvSpPr txBox="1">
            <a:spLocks noChangeArrowheads="1"/>
          </p:cNvSpPr>
          <p:nvPr/>
        </p:nvSpPr>
        <p:spPr bwMode="auto">
          <a:xfrm>
            <a:off x="5795963" y="6340475"/>
            <a:ext cx="50482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/>
              <a:t>(2)</a:t>
            </a:r>
            <a:endParaRPr lang="zh-CN" altLang="en-US" sz="2000"/>
          </a:p>
        </p:txBody>
      </p:sp>
      <p:sp>
        <p:nvSpPr>
          <p:cNvPr id="5232" name="TextBox 31"/>
          <p:cNvSpPr txBox="1">
            <a:spLocks noChangeArrowheads="1"/>
          </p:cNvSpPr>
          <p:nvPr/>
        </p:nvSpPr>
        <p:spPr bwMode="auto">
          <a:xfrm>
            <a:off x="6875463" y="6340475"/>
            <a:ext cx="50482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/>
              <a:t>(3)</a:t>
            </a:r>
            <a:endParaRPr lang="zh-CN" altLang="en-US" sz="2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内容占位符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15128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>Now for Example 1, we can calculate the entropy of </a:t>
            </a:r>
            <a:r>
              <a:rPr lang="en-US" altLang="zh-CN" i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altLang="zh-CN" i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>, and the mutual information between them:</a:t>
            </a:r>
            <a:endParaRPr lang="zh-CN" altLang="en-US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147" name="Object 2"/>
          <p:cNvGraphicFramePr>
            <a:graphicFrameLocks noChangeAspect="1"/>
          </p:cNvGraphicFramePr>
          <p:nvPr/>
        </p:nvGraphicFramePr>
        <p:xfrm>
          <a:off x="395288" y="2374900"/>
          <a:ext cx="8259762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Equation" r:id="rId3" imgW="4356100" imgH="393700" progId="Equation.3">
                  <p:embed/>
                </p:oleObj>
              </mc:Choice>
              <mc:Fallback>
                <p:oleObj name="Equation" r:id="rId3" imgW="4356100" imgH="3937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2374900"/>
                        <a:ext cx="8259762" cy="747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8" name="Object 3"/>
          <p:cNvGraphicFramePr>
            <a:graphicFrameLocks noChangeAspect="1"/>
          </p:cNvGraphicFramePr>
          <p:nvPr/>
        </p:nvGraphicFramePr>
        <p:xfrm>
          <a:off x="406400" y="3211513"/>
          <a:ext cx="8235950" cy="74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Equation" r:id="rId5" imgW="4343400" imgH="393700" progId="Equation.3">
                  <p:embed/>
                </p:oleObj>
              </mc:Choice>
              <mc:Fallback>
                <p:oleObj name="Equation" r:id="rId5" imgW="4343400" imgH="3937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3211513"/>
                        <a:ext cx="8235950" cy="747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4"/>
          <p:cNvGraphicFramePr>
            <a:graphicFrameLocks noChangeAspect="1"/>
          </p:cNvGraphicFramePr>
          <p:nvPr/>
        </p:nvGraphicFramePr>
        <p:xfrm>
          <a:off x="379413" y="4175125"/>
          <a:ext cx="4984750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Equation" r:id="rId7" imgW="2628900" imgH="393700" progId="Equation.3">
                  <p:embed/>
                </p:oleObj>
              </mc:Choice>
              <mc:Fallback>
                <p:oleObj name="Equation" r:id="rId7" imgW="2628900" imgH="3937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413" y="4175125"/>
                        <a:ext cx="4984750" cy="747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5"/>
          <p:cNvGraphicFramePr>
            <a:graphicFrameLocks noChangeAspect="1"/>
          </p:cNvGraphicFramePr>
          <p:nvPr/>
        </p:nvGraphicFramePr>
        <p:xfrm>
          <a:off x="479425" y="5180013"/>
          <a:ext cx="4814888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Equation" r:id="rId9" imgW="2540000" imgH="215900" progId="Equation.3">
                  <p:embed/>
                </p:oleObj>
              </mc:Choice>
              <mc:Fallback>
                <p:oleObj name="Equation" r:id="rId9" imgW="2540000" imgH="2159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425" y="5180013"/>
                        <a:ext cx="4814888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Example 2</a:t>
            </a:r>
            <a:endParaRPr lang="zh-CN" altLang="en-US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171" name="TextBox 3"/>
          <p:cNvSpPr txBox="1">
            <a:spLocks noChangeArrowheads="1"/>
          </p:cNvSpPr>
          <p:nvPr/>
        </p:nvSpPr>
        <p:spPr bwMode="auto">
          <a:xfrm>
            <a:off x="539750" y="1341438"/>
            <a:ext cx="82089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latin typeface="Times New Roman" pitchFamily="18" charset="0"/>
                <a:cs typeface="Times New Roman" pitchFamily="18" charset="0"/>
              </a:rPr>
              <a:t>The sample is the same data in Example 1. According to Schreiber and Schmitz (2000)’s method, Data 2 is divided into 5 bins, each of which contains exactly 2 points.</a:t>
            </a:r>
            <a:endParaRPr lang="zh-CN" altLang="en-US" sz="24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042988" y="5518150"/>
            <a:ext cx="72009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rot="5400000">
            <a:off x="900113" y="5373688"/>
            <a:ext cx="287337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rot="5400000">
            <a:off x="2339181" y="5372894"/>
            <a:ext cx="288925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rot="5400000">
            <a:off x="3779044" y="5372894"/>
            <a:ext cx="288925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rot="5400000">
            <a:off x="5218906" y="5372894"/>
            <a:ext cx="288925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5400000">
            <a:off x="6658769" y="5372894"/>
            <a:ext cx="288925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rot="5400000">
            <a:off x="8098631" y="5372894"/>
            <a:ext cx="288925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1403350" y="5448300"/>
            <a:ext cx="144463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763713" y="5448300"/>
            <a:ext cx="144462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052638" y="544830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844800" y="544830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276600" y="544830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492500" y="5448300"/>
            <a:ext cx="144463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500563" y="5448300"/>
            <a:ext cx="144462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948488" y="5448300"/>
            <a:ext cx="144462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7164388" y="5448300"/>
            <a:ext cx="144462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7524750" y="5448300"/>
            <a:ext cx="144463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7189" name="组合 69"/>
          <p:cNvGrpSpPr>
            <a:grpSpLocks/>
          </p:cNvGrpSpPr>
          <p:nvPr/>
        </p:nvGrpSpPr>
        <p:grpSpPr bwMode="auto">
          <a:xfrm>
            <a:off x="1403350" y="5232400"/>
            <a:ext cx="144463" cy="504825"/>
            <a:chOff x="610766" y="5013176"/>
            <a:chExt cx="144810" cy="505644"/>
          </a:xfrm>
        </p:grpSpPr>
        <p:cxnSp>
          <p:nvCxnSpPr>
            <p:cNvPr id="23" name="直接连接符 22"/>
            <p:cNvCxnSpPr/>
            <p:nvPr/>
          </p:nvCxnSpPr>
          <p:spPr>
            <a:xfrm rot="5400000">
              <a:off x="358739" y="5265203"/>
              <a:ext cx="505644" cy="1592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610766" y="5013176"/>
              <a:ext cx="144810" cy="1591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10766" y="5517230"/>
              <a:ext cx="144810" cy="1590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90" name="组合 71"/>
          <p:cNvGrpSpPr>
            <a:grpSpLocks/>
          </p:cNvGrpSpPr>
          <p:nvPr/>
        </p:nvGrpSpPr>
        <p:grpSpPr bwMode="auto">
          <a:xfrm>
            <a:off x="1762125" y="5232400"/>
            <a:ext cx="146050" cy="504825"/>
            <a:chOff x="971600" y="5165576"/>
            <a:chExt cx="145604" cy="505644"/>
          </a:xfrm>
        </p:grpSpPr>
        <p:cxnSp>
          <p:nvCxnSpPr>
            <p:cNvPr id="27" name="直接连接符 26"/>
            <p:cNvCxnSpPr/>
            <p:nvPr/>
          </p:nvCxnSpPr>
          <p:spPr>
            <a:xfrm rot="5400000">
              <a:off x="863591" y="5417607"/>
              <a:ext cx="505644" cy="1582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971600" y="5165576"/>
              <a:ext cx="144022" cy="1591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971600" y="5669630"/>
              <a:ext cx="144022" cy="1590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91" name="组合 79"/>
          <p:cNvGrpSpPr>
            <a:grpSpLocks/>
          </p:cNvGrpSpPr>
          <p:nvPr/>
        </p:nvGrpSpPr>
        <p:grpSpPr bwMode="auto">
          <a:xfrm>
            <a:off x="2052638" y="5232400"/>
            <a:ext cx="144462" cy="504825"/>
            <a:chOff x="610766" y="5013176"/>
            <a:chExt cx="144810" cy="505644"/>
          </a:xfrm>
        </p:grpSpPr>
        <p:cxnSp>
          <p:nvCxnSpPr>
            <p:cNvPr id="31" name="直接连接符 30"/>
            <p:cNvCxnSpPr/>
            <p:nvPr/>
          </p:nvCxnSpPr>
          <p:spPr>
            <a:xfrm rot="5400000">
              <a:off x="358739" y="5265203"/>
              <a:ext cx="505644" cy="1591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610766" y="5013176"/>
              <a:ext cx="144810" cy="1591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610766" y="5517230"/>
              <a:ext cx="144810" cy="1590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92" name="组合 83"/>
          <p:cNvGrpSpPr>
            <a:grpSpLocks/>
          </p:cNvGrpSpPr>
          <p:nvPr/>
        </p:nvGrpSpPr>
        <p:grpSpPr bwMode="auto">
          <a:xfrm>
            <a:off x="2844800" y="5232400"/>
            <a:ext cx="144463" cy="504825"/>
            <a:chOff x="971600" y="5165576"/>
            <a:chExt cx="145604" cy="505644"/>
          </a:xfrm>
        </p:grpSpPr>
        <p:cxnSp>
          <p:nvCxnSpPr>
            <p:cNvPr id="35" name="直接连接符 34"/>
            <p:cNvCxnSpPr/>
            <p:nvPr/>
          </p:nvCxnSpPr>
          <p:spPr>
            <a:xfrm rot="5400000">
              <a:off x="863581" y="5417598"/>
              <a:ext cx="505644" cy="1601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971600" y="5165576"/>
              <a:ext cx="144003" cy="1591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971600" y="5669630"/>
              <a:ext cx="144003" cy="1590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93" name="组合 87"/>
          <p:cNvGrpSpPr>
            <a:grpSpLocks/>
          </p:cNvGrpSpPr>
          <p:nvPr/>
        </p:nvGrpSpPr>
        <p:grpSpPr bwMode="auto">
          <a:xfrm>
            <a:off x="3276600" y="5232400"/>
            <a:ext cx="144463" cy="504825"/>
            <a:chOff x="610766" y="5013176"/>
            <a:chExt cx="144810" cy="505644"/>
          </a:xfrm>
        </p:grpSpPr>
        <p:cxnSp>
          <p:nvCxnSpPr>
            <p:cNvPr id="39" name="直接连接符 38"/>
            <p:cNvCxnSpPr/>
            <p:nvPr/>
          </p:nvCxnSpPr>
          <p:spPr>
            <a:xfrm rot="5400000">
              <a:off x="358739" y="5265203"/>
              <a:ext cx="505644" cy="1592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610766" y="5013176"/>
              <a:ext cx="144810" cy="1591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610766" y="5517230"/>
              <a:ext cx="144810" cy="1590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94" name="组合 91"/>
          <p:cNvGrpSpPr>
            <a:grpSpLocks/>
          </p:cNvGrpSpPr>
          <p:nvPr/>
        </p:nvGrpSpPr>
        <p:grpSpPr bwMode="auto">
          <a:xfrm>
            <a:off x="3492500" y="5232400"/>
            <a:ext cx="146050" cy="504825"/>
            <a:chOff x="971600" y="5165576"/>
            <a:chExt cx="145604" cy="505644"/>
          </a:xfrm>
        </p:grpSpPr>
        <p:cxnSp>
          <p:nvCxnSpPr>
            <p:cNvPr id="43" name="直接连接符 42"/>
            <p:cNvCxnSpPr/>
            <p:nvPr/>
          </p:nvCxnSpPr>
          <p:spPr>
            <a:xfrm rot="5400000">
              <a:off x="863591" y="5417607"/>
              <a:ext cx="505644" cy="1582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971600" y="5165576"/>
              <a:ext cx="144022" cy="1591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971600" y="5669630"/>
              <a:ext cx="144022" cy="1590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95" name="组合 95"/>
          <p:cNvGrpSpPr>
            <a:grpSpLocks/>
          </p:cNvGrpSpPr>
          <p:nvPr/>
        </p:nvGrpSpPr>
        <p:grpSpPr bwMode="auto">
          <a:xfrm>
            <a:off x="4500563" y="5232400"/>
            <a:ext cx="144462" cy="504825"/>
            <a:chOff x="610766" y="5013176"/>
            <a:chExt cx="144810" cy="505644"/>
          </a:xfrm>
        </p:grpSpPr>
        <p:cxnSp>
          <p:nvCxnSpPr>
            <p:cNvPr id="47" name="直接连接符 46"/>
            <p:cNvCxnSpPr/>
            <p:nvPr/>
          </p:nvCxnSpPr>
          <p:spPr>
            <a:xfrm rot="5400000">
              <a:off x="358739" y="5265203"/>
              <a:ext cx="505644" cy="1591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610766" y="5013176"/>
              <a:ext cx="144810" cy="1591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610766" y="5517230"/>
              <a:ext cx="144810" cy="1590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96" name="组合 99"/>
          <p:cNvGrpSpPr>
            <a:grpSpLocks/>
          </p:cNvGrpSpPr>
          <p:nvPr/>
        </p:nvGrpSpPr>
        <p:grpSpPr bwMode="auto">
          <a:xfrm>
            <a:off x="6948488" y="5232400"/>
            <a:ext cx="146050" cy="504825"/>
            <a:chOff x="971600" y="5165576"/>
            <a:chExt cx="145604" cy="505644"/>
          </a:xfrm>
        </p:grpSpPr>
        <p:cxnSp>
          <p:nvCxnSpPr>
            <p:cNvPr id="51" name="直接连接符 50"/>
            <p:cNvCxnSpPr/>
            <p:nvPr/>
          </p:nvCxnSpPr>
          <p:spPr>
            <a:xfrm rot="5400000">
              <a:off x="863590" y="5417607"/>
              <a:ext cx="505644" cy="1583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971600" y="5165576"/>
              <a:ext cx="144021" cy="1591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971600" y="5669630"/>
              <a:ext cx="144021" cy="1590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97" name="组合 103"/>
          <p:cNvGrpSpPr>
            <a:grpSpLocks/>
          </p:cNvGrpSpPr>
          <p:nvPr/>
        </p:nvGrpSpPr>
        <p:grpSpPr bwMode="auto">
          <a:xfrm>
            <a:off x="7164388" y="5232400"/>
            <a:ext cx="144462" cy="504825"/>
            <a:chOff x="610766" y="5013176"/>
            <a:chExt cx="144810" cy="505644"/>
          </a:xfrm>
        </p:grpSpPr>
        <p:cxnSp>
          <p:nvCxnSpPr>
            <p:cNvPr id="55" name="直接连接符 54"/>
            <p:cNvCxnSpPr/>
            <p:nvPr/>
          </p:nvCxnSpPr>
          <p:spPr>
            <a:xfrm rot="5400000">
              <a:off x="358739" y="5265203"/>
              <a:ext cx="505644" cy="1591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610766" y="5013176"/>
              <a:ext cx="144810" cy="1591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610766" y="5517230"/>
              <a:ext cx="144810" cy="1590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98" name="组合 107"/>
          <p:cNvGrpSpPr>
            <a:grpSpLocks/>
          </p:cNvGrpSpPr>
          <p:nvPr/>
        </p:nvGrpSpPr>
        <p:grpSpPr bwMode="auto">
          <a:xfrm>
            <a:off x="7524750" y="5232400"/>
            <a:ext cx="146050" cy="504825"/>
            <a:chOff x="971600" y="5165576"/>
            <a:chExt cx="145604" cy="505644"/>
          </a:xfrm>
        </p:grpSpPr>
        <p:cxnSp>
          <p:nvCxnSpPr>
            <p:cNvPr id="59" name="直接连接符 58"/>
            <p:cNvCxnSpPr/>
            <p:nvPr/>
          </p:nvCxnSpPr>
          <p:spPr>
            <a:xfrm rot="5400000">
              <a:off x="863591" y="5417607"/>
              <a:ext cx="505644" cy="1582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971600" y="5165576"/>
              <a:ext cx="144022" cy="1591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971600" y="5669630"/>
              <a:ext cx="144022" cy="1590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99" name="TextBox 31"/>
          <p:cNvSpPr txBox="1">
            <a:spLocks noChangeArrowheads="1"/>
          </p:cNvSpPr>
          <p:nvPr/>
        </p:nvSpPr>
        <p:spPr bwMode="auto">
          <a:xfrm>
            <a:off x="1330325" y="5643563"/>
            <a:ext cx="649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/>
              <a:t>(2)</a:t>
            </a:r>
            <a:endParaRPr lang="zh-CN" altLang="en-US" sz="2800"/>
          </a:p>
        </p:txBody>
      </p:sp>
      <p:sp>
        <p:nvSpPr>
          <p:cNvPr id="7200" name="TextBox 31"/>
          <p:cNvSpPr txBox="1">
            <a:spLocks noChangeArrowheads="1"/>
          </p:cNvSpPr>
          <p:nvPr/>
        </p:nvSpPr>
        <p:spPr bwMode="auto">
          <a:xfrm>
            <a:off x="2195513" y="5664200"/>
            <a:ext cx="649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/>
              <a:t>(2)</a:t>
            </a:r>
            <a:endParaRPr lang="zh-CN" altLang="en-US" sz="2800"/>
          </a:p>
        </p:txBody>
      </p:sp>
      <p:sp>
        <p:nvSpPr>
          <p:cNvPr id="7201" name="TextBox 31"/>
          <p:cNvSpPr txBox="1">
            <a:spLocks noChangeArrowheads="1"/>
          </p:cNvSpPr>
          <p:nvPr/>
        </p:nvSpPr>
        <p:spPr bwMode="auto">
          <a:xfrm>
            <a:off x="3130550" y="5664200"/>
            <a:ext cx="649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/>
              <a:t>(2)</a:t>
            </a:r>
            <a:endParaRPr lang="zh-CN" altLang="en-US" sz="2800"/>
          </a:p>
        </p:txBody>
      </p:sp>
      <p:sp>
        <p:nvSpPr>
          <p:cNvPr id="7202" name="TextBox 31"/>
          <p:cNvSpPr txBox="1">
            <a:spLocks noChangeArrowheads="1"/>
          </p:cNvSpPr>
          <p:nvPr/>
        </p:nvSpPr>
        <p:spPr bwMode="auto">
          <a:xfrm>
            <a:off x="5507038" y="5643563"/>
            <a:ext cx="649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/>
              <a:t>(2)</a:t>
            </a:r>
            <a:endParaRPr lang="zh-CN" altLang="en-US" sz="2800"/>
          </a:p>
        </p:txBody>
      </p:sp>
      <p:sp>
        <p:nvSpPr>
          <p:cNvPr id="7203" name="TextBox 31"/>
          <p:cNvSpPr txBox="1">
            <a:spLocks noChangeArrowheads="1"/>
          </p:cNvSpPr>
          <p:nvPr/>
        </p:nvSpPr>
        <p:spPr bwMode="auto">
          <a:xfrm>
            <a:off x="7091363" y="5643563"/>
            <a:ext cx="649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/>
              <a:t>(2)</a:t>
            </a:r>
            <a:endParaRPr lang="zh-CN" altLang="en-US" sz="2800"/>
          </a:p>
        </p:txBody>
      </p:sp>
      <p:sp>
        <p:nvSpPr>
          <p:cNvPr id="7204" name="TextBox 66"/>
          <p:cNvSpPr txBox="1">
            <a:spLocks noChangeArrowheads="1"/>
          </p:cNvSpPr>
          <p:nvPr/>
        </p:nvSpPr>
        <p:spPr bwMode="auto">
          <a:xfrm>
            <a:off x="1763713" y="6135688"/>
            <a:ext cx="51133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/>
              <a:t>Schreiber and Schmitz's Approach</a:t>
            </a:r>
            <a:endParaRPr lang="zh-CN" altLang="en-US" sz="2400"/>
          </a:p>
        </p:txBody>
      </p:sp>
      <p:sp>
        <p:nvSpPr>
          <p:cNvPr id="7205" name="TextBox 16"/>
          <p:cNvSpPr txBox="1">
            <a:spLocks noChangeArrowheads="1"/>
          </p:cNvSpPr>
          <p:nvPr/>
        </p:nvSpPr>
        <p:spPr bwMode="auto">
          <a:xfrm>
            <a:off x="611188" y="2708275"/>
            <a:ext cx="7416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/>
              <a:t>(2.5,  10.5,  3.3,  6.9,  4.5,  3.7,  5.1,  11.0,  5.6,  10.3)</a:t>
            </a:r>
            <a:endParaRPr lang="zh-CN" altLang="en-US" sz="2400"/>
          </a:p>
        </p:txBody>
      </p:sp>
      <p:cxnSp>
        <p:nvCxnSpPr>
          <p:cNvPr id="76" name="直接箭头连接符 75"/>
          <p:cNvCxnSpPr/>
          <p:nvPr/>
        </p:nvCxnSpPr>
        <p:spPr>
          <a:xfrm rot="16200000" flipH="1">
            <a:off x="34925" y="4076701"/>
            <a:ext cx="2447925" cy="431800"/>
          </a:xfrm>
          <a:prstGeom prst="straightConnector1">
            <a:avLst/>
          </a:prstGeom>
          <a:ln w="222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箭头连接符 76"/>
          <p:cNvCxnSpPr>
            <a:endCxn id="20" idx="5"/>
          </p:cNvCxnSpPr>
          <p:nvPr/>
        </p:nvCxnSpPr>
        <p:spPr>
          <a:xfrm>
            <a:off x="1835150" y="3140075"/>
            <a:ext cx="5453063" cy="2430463"/>
          </a:xfrm>
          <a:prstGeom prst="straightConnector1">
            <a:avLst/>
          </a:prstGeom>
          <a:ln w="222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箭头连接符 77"/>
          <p:cNvCxnSpPr/>
          <p:nvPr/>
        </p:nvCxnSpPr>
        <p:spPr>
          <a:xfrm rot="16200000" flipH="1">
            <a:off x="2699544" y="3572669"/>
            <a:ext cx="2447925" cy="1439863"/>
          </a:xfrm>
          <a:prstGeom prst="straightConnector1">
            <a:avLst/>
          </a:prstGeom>
          <a:ln w="222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/>
          <p:nvPr/>
        </p:nvCxnSpPr>
        <p:spPr>
          <a:xfrm rot="5400000">
            <a:off x="2232025" y="3824288"/>
            <a:ext cx="2376488" cy="1008062"/>
          </a:xfrm>
          <a:prstGeom prst="straightConnector1">
            <a:avLst/>
          </a:prstGeom>
          <a:ln w="222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箭头连接符 79"/>
          <p:cNvCxnSpPr/>
          <p:nvPr/>
        </p:nvCxnSpPr>
        <p:spPr>
          <a:xfrm rot="5400000">
            <a:off x="3096419" y="3320256"/>
            <a:ext cx="2376488" cy="2016125"/>
          </a:xfrm>
          <a:prstGeom prst="straightConnector1">
            <a:avLst/>
          </a:prstGeom>
          <a:ln w="222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箭头连接符 80"/>
          <p:cNvCxnSpPr/>
          <p:nvPr/>
        </p:nvCxnSpPr>
        <p:spPr>
          <a:xfrm rot="16200000" flipH="1">
            <a:off x="5580063" y="3571875"/>
            <a:ext cx="2376488" cy="1512887"/>
          </a:xfrm>
          <a:prstGeom prst="straightConnector1">
            <a:avLst/>
          </a:prstGeom>
          <a:ln w="222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箭头连接符 81"/>
          <p:cNvCxnSpPr>
            <a:endCxn id="19" idx="7"/>
          </p:cNvCxnSpPr>
          <p:nvPr/>
        </p:nvCxnSpPr>
        <p:spPr>
          <a:xfrm rot="5400000">
            <a:off x="6061869" y="4150519"/>
            <a:ext cx="2328863" cy="307975"/>
          </a:xfrm>
          <a:prstGeom prst="straightConnector1">
            <a:avLst/>
          </a:prstGeom>
          <a:ln w="222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箭头连接符 82"/>
          <p:cNvCxnSpPr/>
          <p:nvPr/>
        </p:nvCxnSpPr>
        <p:spPr>
          <a:xfrm rot="5400000">
            <a:off x="1008062" y="3968751"/>
            <a:ext cx="2447925" cy="647700"/>
          </a:xfrm>
          <a:prstGeom prst="straightConnector1">
            <a:avLst/>
          </a:prstGeom>
          <a:ln w="222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箭头连接符 83"/>
          <p:cNvCxnSpPr/>
          <p:nvPr/>
        </p:nvCxnSpPr>
        <p:spPr>
          <a:xfrm rot="5400000">
            <a:off x="2159794" y="3175794"/>
            <a:ext cx="2376488" cy="2305050"/>
          </a:xfrm>
          <a:prstGeom prst="straightConnector1">
            <a:avLst/>
          </a:prstGeom>
          <a:ln w="222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箭头连接符 84"/>
          <p:cNvCxnSpPr/>
          <p:nvPr/>
        </p:nvCxnSpPr>
        <p:spPr>
          <a:xfrm rot="10800000" flipV="1">
            <a:off x="3492500" y="3140075"/>
            <a:ext cx="3240088" cy="2376488"/>
          </a:xfrm>
          <a:prstGeom prst="straightConnector1">
            <a:avLst/>
          </a:prstGeom>
          <a:ln w="2222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>Mutual Information in Example 2</a:t>
            </a:r>
            <a:endParaRPr lang="zh-CN" alt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>
          <a:xfrm>
            <a:off x="457200" y="966788"/>
            <a:ext cx="8229600" cy="138271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CN" sz="2800" smtClean="0">
                <a:latin typeface="Times New Roman" pitchFamily="18" charset="0"/>
                <a:cs typeface="Times New Roman" pitchFamily="18" charset="0"/>
              </a:rPr>
              <a:t>If we have another random variables </a:t>
            </a:r>
            <a:r>
              <a:rPr lang="en-US" altLang="zh-CN" sz="2800" i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smtClean="0">
                <a:latin typeface="Times New Roman" pitchFamily="18" charset="0"/>
                <a:cs typeface="Times New Roman" pitchFamily="18" charset="0"/>
              </a:rPr>
              <a:t>  whose domain is [-3, 2], and we have an </a:t>
            </a:r>
            <a:r>
              <a:rPr lang="en-US" altLang="zh-CN" sz="2800" i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2800" i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smtClean="0">
                <a:latin typeface="Times New Roman" pitchFamily="18" charset="0"/>
                <a:cs typeface="Times New Roman" pitchFamily="18" charset="0"/>
              </a:rPr>
              <a:t> sample in the following table, then we can compute the mutual information</a:t>
            </a:r>
            <a:endParaRPr lang="zh-CN" altLang="en-US" sz="280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79388" y="2565400"/>
          <a:ext cx="8856662" cy="742950"/>
        </p:xfrm>
        <a:graphic>
          <a:graphicData uri="http://schemas.openxmlformats.org/drawingml/2006/table">
            <a:tbl>
              <a:tblPr/>
              <a:tblGrid>
                <a:gridCol w="504825"/>
                <a:gridCol w="935037"/>
                <a:gridCol w="863600"/>
                <a:gridCol w="792163"/>
                <a:gridCol w="792162"/>
                <a:gridCol w="792163"/>
                <a:gridCol w="792162"/>
                <a:gridCol w="865188"/>
                <a:gridCol w="909637"/>
                <a:gridCol w="804863"/>
                <a:gridCol w="804862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X</a:t>
                      </a:r>
                      <a:endParaRPr kumimoji="0" lang="zh-CN" altLang="en-US" sz="1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2.5[#1]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10.5[#9]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3.3[#2]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6.9[#7]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4.5[#4]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3.7[#3]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5.1[#5]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11.0[#10]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5.6[#6]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10.3[#8]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Y</a:t>
                      </a:r>
                      <a:endParaRPr kumimoji="0" lang="zh-CN" altLang="en-US" sz="1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-2.4[#1]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-0.5[#5]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0.7[#6]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1.2[#8]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1.7[#10]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-1.5[#3]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-1.7[#2]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-0.8[#4]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0.8[#7]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1.6[#9]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116013" y="3644900"/>
          <a:ext cx="6553200" cy="2667000"/>
        </p:xfrm>
        <a:graphic>
          <a:graphicData uri="http://schemas.openxmlformats.org/drawingml/2006/table">
            <a:tbl>
              <a:tblPr/>
              <a:tblGrid>
                <a:gridCol w="1092200"/>
                <a:gridCol w="1092200"/>
                <a:gridCol w="1092200"/>
                <a:gridCol w="1092200"/>
                <a:gridCol w="1092200"/>
                <a:gridCol w="1092200"/>
              </a:tblGrid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y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[#1, #2]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y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[#3, #4]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y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[#5, #6]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y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[#7, #8]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y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[#9, #10]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X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[#1, #2]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X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[#3, #4]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X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[#5, #6]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X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[#7, #8]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X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[#9, #10]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</a:tr>
            </a:tbl>
          </a:graphicData>
        </a:graphic>
      </p:graphicFrame>
      <p:cxnSp>
        <p:nvCxnSpPr>
          <p:cNvPr id="7" name="直接箭头连接符 6"/>
          <p:cNvCxnSpPr/>
          <p:nvPr/>
        </p:nvCxnSpPr>
        <p:spPr>
          <a:xfrm>
            <a:off x="1042988" y="3284538"/>
            <a:ext cx="1584325" cy="1008062"/>
          </a:xfrm>
          <a:prstGeom prst="straightConnector1">
            <a:avLst/>
          </a:prstGeom>
          <a:ln w="25400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86" name="TextBox 31"/>
          <p:cNvSpPr txBox="1">
            <a:spLocks noChangeArrowheads="1"/>
          </p:cNvSpPr>
          <p:nvPr/>
        </p:nvSpPr>
        <p:spPr bwMode="auto">
          <a:xfrm>
            <a:off x="7812088" y="4076700"/>
            <a:ext cx="504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/>
              <a:t>(2)</a:t>
            </a:r>
            <a:endParaRPr lang="zh-CN" altLang="en-US" sz="2000"/>
          </a:p>
        </p:txBody>
      </p:sp>
      <p:sp>
        <p:nvSpPr>
          <p:cNvPr id="8287" name="TextBox 31"/>
          <p:cNvSpPr txBox="1">
            <a:spLocks noChangeArrowheads="1"/>
          </p:cNvSpPr>
          <p:nvPr/>
        </p:nvSpPr>
        <p:spPr bwMode="auto">
          <a:xfrm>
            <a:off x="7812088" y="4541838"/>
            <a:ext cx="504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/>
              <a:t>(2)</a:t>
            </a:r>
            <a:endParaRPr lang="zh-CN" altLang="en-US" sz="2000"/>
          </a:p>
        </p:txBody>
      </p:sp>
      <p:sp>
        <p:nvSpPr>
          <p:cNvPr id="8288" name="TextBox 31"/>
          <p:cNvSpPr txBox="1">
            <a:spLocks noChangeArrowheads="1"/>
          </p:cNvSpPr>
          <p:nvPr/>
        </p:nvSpPr>
        <p:spPr bwMode="auto">
          <a:xfrm>
            <a:off x="7812088" y="4973638"/>
            <a:ext cx="504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/>
              <a:t>(2)</a:t>
            </a:r>
            <a:endParaRPr lang="zh-CN" altLang="en-US" sz="2000"/>
          </a:p>
        </p:txBody>
      </p:sp>
      <p:sp>
        <p:nvSpPr>
          <p:cNvPr id="8289" name="TextBox 31"/>
          <p:cNvSpPr txBox="1">
            <a:spLocks noChangeArrowheads="1"/>
          </p:cNvSpPr>
          <p:nvPr/>
        </p:nvSpPr>
        <p:spPr bwMode="auto">
          <a:xfrm>
            <a:off x="7812088" y="5476875"/>
            <a:ext cx="504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/>
              <a:t>(2)</a:t>
            </a:r>
            <a:endParaRPr lang="zh-CN" altLang="en-US" sz="2000"/>
          </a:p>
        </p:txBody>
      </p:sp>
      <p:sp>
        <p:nvSpPr>
          <p:cNvPr id="8290" name="TextBox 32"/>
          <p:cNvSpPr txBox="1">
            <a:spLocks noChangeArrowheads="1"/>
          </p:cNvSpPr>
          <p:nvPr/>
        </p:nvSpPr>
        <p:spPr bwMode="auto">
          <a:xfrm>
            <a:off x="7812088" y="5908675"/>
            <a:ext cx="504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/>
              <a:t>(2)</a:t>
            </a:r>
            <a:endParaRPr lang="zh-CN" altLang="en-US" sz="2000"/>
          </a:p>
        </p:txBody>
      </p:sp>
      <p:sp>
        <p:nvSpPr>
          <p:cNvPr id="8291" name="TextBox 31"/>
          <p:cNvSpPr txBox="1">
            <a:spLocks noChangeArrowheads="1"/>
          </p:cNvSpPr>
          <p:nvPr/>
        </p:nvSpPr>
        <p:spPr bwMode="auto">
          <a:xfrm>
            <a:off x="2555875" y="6340475"/>
            <a:ext cx="50482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/>
              <a:t>(2)</a:t>
            </a:r>
            <a:endParaRPr lang="zh-CN" altLang="en-US" sz="2000"/>
          </a:p>
        </p:txBody>
      </p:sp>
      <p:sp>
        <p:nvSpPr>
          <p:cNvPr id="8292" name="TextBox 31"/>
          <p:cNvSpPr txBox="1">
            <a:spLocks noChangeArrowheads="1"/>
          </p:cNvSpPr>
          <p:nvPr/>
        </p:nvSpPr>
        <p:spPr bwMode="auto">
          <a:xfrm>
            <a:off x="3635375" y="6340475"/>
            <a:ext cx="50482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/>
              <a:t>(2)</a:t>
            </a:r>
            <a:endParaRPr lang="zh-CN" altLang="en-US" sz="2000"/>
          </a:p>
        </p:txBody>
      </p:sp>
      <p:sp>
        <p:nvSpPr>
          <p:cNvPr id="8293" name="TextBox 31"/>
          <p:cNvSpPr txBox="1">
            <a:spLocks noChangeArrowheads="1"/>
          </p:cNvSpPr>
          <p:nvPr/>
        </p:nvSpPr>
        <p:spPr bwMode="auto">
          <a:xfrm>
            <a:off x="4787900" y="6340475"/>
            <a:ext cx="50482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/>
              <a:t>(2)</a:t>
            </a:r>
            <a:endParaRPr lang="zh-CN" altLang="en-US" sz="2000"/>
          </a:p>
        </p:txBody>
      </p:sp>
      <p:sp>
        <p:nvSpPr>
          <p:cNvPr id="8294" name="TextBox 31"/>
          <p:cNvSpPr txBox="1">
            <a:spLocks noChangeArrowheads="1"/>
          </p:cNvSpPr>
          <p:nvPr/>
        </p:nvSpPr>
        <p:spPr bwMode="auto">
          <a:xfrm>
            <a:off x="5795963" y="6340475"/>
            <a:ext cx="50482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/>
              <a:t>(2)</a:t>
            </a:r>
            <a:endParaRPr lang="zh-CN" altLang="en-US" sz="2000"/>
          </a:p>
        </p:txBody>
      </p:sp>
      <p:sp>
        <p:nvSpPr>
          <p:cNvPr id="8295" name="TextBox 31"/>
          <p:cNvSpPr txBox="1">
            <a:spLocks noChangeArrowheads="1"/>
          </p:cNvSpPr>
          <p:nvPr/>
        </p:nvSpPr>
        <p:spPr bwMode="auto">
          <a:xfrm>
            <a:off x="6875463" y="6340475"/>
            <a:ext cx="50482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/>
              <a:t>(2)</a:t>
            </a:r>
            <a:endParaRPr lang="zh-CN" altLang="en-US" sz="2000"/>
          </a:p>
        </p:txBody>
      </p:sp>
      <p:cxnSp>
        <p:nvCxnSpPr>
          <p:cNvPr id="32" name="直接箭头连接符 31"/>
          <p:cNvCxnSpPr/>
          <p:nvPr/>
        </p:nvCxnSpPr>
        <p:spPr>
          <a:xfrm rot="16200000" flipH="1">
            <a:off x="1979613" y="3284538"/>
            <a:ext cx="2808287" cy="2808287"/>
          </a:xfrm>
          <a:prstGeom prst="straightConnector1">
            <a:avLst/>
          </a:prstGeom>
          <a:ln w="25400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>
            <a:off x="2843213" y="3284538"/>
            <a:ext cx="1944687" cy="1008062"/>
          </a:xfrm>
          <a:prstGeom prst="straightConnector1">
            <a:avLst/>
          </a:prstGeom>
          <a:ln w="25400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 rot="16200000" flipH="1">
            <a:off x="3563144" y="3285332"/>
            <a:ext cx="2305050" cy="2303462"/>
          </a:xfrm>
          <a:prstGeom prst="straightConnector1">
            <a:avLst/>
          </a:prstGeom>
          <a:ln w="25400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/>
          <p:nvPr/>
        </p:nvCxnSpPr>
        <p:spPr>
          <a:xfrm>
            <a:off x="4427538" y="3284538"/>
            <a:ext cx="2520950" cy="1439862"/>
          </a:xfrm>
          <a:prstGeom prst="straightConnector1">
            <a:avLst/>
          </a:prstGeom>
          <a:ln w="25400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箭头连接符 43"/>
          <p:cNvCxnSpPr/>
          <p:nvPr/>
        </p:nvCxnSpPr>
        <p:spPr>
          <a:xfrm rot="5400000">
            <a:off x="3887788" y="3392488"/>
            <a:ext cx="1439862" cy="1223962"/>
          </a:xfrm>
          <a:prstGeom prst="straightConnector1">
            <a:avLst/>
          </a:prstGeom>
          <a:ln w="25400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/>
          <p:cNvCxnSpPr/>
          <p:nvPr/>
        </p:nvCxnSpPr>
        <p:spPr>
          <a:xfrm rot="10800000" flipV="1">
            <a:off x="2916238" y="3284538"/>
            <a:ext cx="3095625" cy="1873250"/>
          </a:xfrm>
          <a:prstGeom prst="straightConnector1">
            <a:avLst/>
          </a:prstGeom>
          <a:ln w="25400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箭头连接符 49"/>
          <p:cNvCxnSpPr/>
          <p:nvPr/>
        </p:nvCxnSpPr>
        <p:spPr>
          <a:xfrm rot="10800000" flipV="1">
            <a:off x="4067175" y="3284538"/>
            <a:ext cx="2881313" cy="2808287"/>
          </a:xfrm>
          <a:prstGeom prst="straightConnector1">
            <a:avLst/>
          </a:prstGeom>
          <a:ln w="25400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箭头连接符 52"/>
          <p:cNvCxnSpPr/>
          <p:nvPr/>
        </p:nvCxnSpPr>
        <p:spPr>
          <a:xfrm rot="5400000">
            <a:off x="5976144" y="3464719"/>
            <a:ext cx="1944687" cy="1584325"/>
          </a:xfrm>
          <a:prstGeom prst="straightConnector1">
            <a:avLst/>
          </a:prstGeom>
          <a:ln w="25400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箭头连接符 55"/>
          <p:cNvCxnSpPr/>
          <p:nvPr/>
        </p:nvCxnSpPr>
        <p:spPr>
          <a:xfrm rot="5400000">
            <a:off x="6804819" y="3861594"/>
            <a:ext cx="2303462" cy="1295400"/>
          </a:xfrm>
          <a:prstGeom prst="straightConnector1">
            <a:avLst/>
          </a:prstGeom>
          <a:ln w="25400"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内容占位符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10810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CN" sz="2800" smtClean="0">
                <a:latin typeface="Times New Roman" pitchFamily="18" charset="0"/>
                <a:cs typeface="Times New Roman" pitchFamily="18" charset="0"/>
              </a:rPr>
              <a:t>Now for Example 2, we can calculate the entropy of </a:t>
            </a:r>
            <a:r>
              <a:rPr lang="en-US" altLang="zh-CN" sz="2800" i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altLang="zh-CN" sz="2800" i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smtClean="0">
                <a:latin typeface="Times New Roman" pitchFamily="18" charset="0"/>
                <a:cs typeface="Times New Roman" pitchFamily="18" charset="0"/>
              </a:rPr>
              <a:t>, and the mutual information between them:</a:t>
            </a:r>
            <a:endParaRPr lang="zh-CN" altLang="en-US" sz="280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219" name="Object 2"/>
          <p:cNvGraphicFramePr>
            <a:graphicFrameLocks noChangeAspect="1"/>
          </p:cNvGraphicFramePr>
          <p:nvPr/>
        </p:nvGraphicFramePr>
        <p:xfrm>
          <a:off x="384175" y="1700213"/>
          <a:ext cx="8283575" cy="74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8" name="Equation" r:id="rId3" imgW="4368800" imgH="393700" progId="Equation.3">
                  <p:embed/>
                </p:oleObj>
              </mc:Choice>
              <mc:Fallback>
                <p:oleObj name="Equation" r:id="rId3" imgW="4368800" imgH="3937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175" y="1700213"/>
                        <a:ext cx="8283575" cy="747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406400" y="3500438"/>
          <a:ext cx="3805238" cy="74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" name="Equation" r:id="rId5" imgW="2005729" imgH="393529" progId="Equation.3">
                  <p:embed/>
                </p:oleObj>
              </mc:Choice>
              <mc:Fallback>
                <p:oleObj name="Equation" r:id="rId5" imgW="2005729" imgH="39352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3500438"/>
                        <a:ext cx="3805238" cy="747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1" name="Object 5"/>
          <p:cNvGraphicFramePr>
            <a:graphicFrameLocks noChangeAspect="1"/>
          </p:cNvGraphicFramePr>
          <p:nvPr/>
        </p:nvGraphicFramePr>
        <p:xfrm>
          <a:off x="479425" y="4437063"/>
          <a:ext cx="4814888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0" name="Equation" r:id="rId7" imgW="2540000" imgH="215900" progId="Equation.3">
                  <p:embed/>
                </p:oleObj>
              </mc:Choice>
              <mc:Fallback>
                <p:oleObj name="Equation" r:id="rId7" imgW="2540000" imgH="2159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425" y="4437063"/>
                        <a:ext cx="4814888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2" name="Object 6"/>
          <p:cNvGraphicFramePr>
            <a:graphicFrameLocks noChangeAspect="1"/>
          </p:cNvGraphicFramePr>
          <p:nvPr/>
        </p:nvGraphicFramePr>
        <p:xfrm>
          <a:off x="419100" y="2582863"/>
          <a:ext cx="8234363" cy="74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1" name="Equation" r:id="rId9" imgW="4343400" imgH="393700" progId="Equation.3">
                  <p:embed/>
                </p:oleObj>
              </mc:Choice>
              <mc:Fallback>
                <p:oleObj name="Equation" r:id="rId9" imgW="4343400" imgH="3937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" y="2582863"/>
                        <a:ext cx="8234363" cy="747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3" name="内容占位符 2"/>
          <p:cNvSpPr txBox="1">
            <a:spLocks/>
          </p:cNvSpPr>
          <p:nvPr/>
        </p:nvSpPr>
        <p:spPr bwMode="auto">
          <a:xfrm>
            <a:off x="468313" y="5445125"/>
            <a:ext cx="82296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We can observe that the resulted mutual information is different for the two examples (1.019 vs. 1.322)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841</Words>
  <Application>Microsoft Office PowerPoint</Application>
  <PresentationFormat>On-screen Show (4:3)</PresentationFormat>
  <Paragraphs>170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主题</vt:lpstr>
      <vt:lpstr>Equation</vt:lpstr>
      <vt:lpstr>Supplementary Text 1</vt:lpstr>
      <vt:lpstr>PowerPoint Presentation</vt:lpstr>
      <vt:lpstr>Mutual Information in Example 1</vt:lpstr>
      <vt:lpstr>PowerPoint Presentation</vt:lpstr>
      <vt:lpstr>Example 2</vt:lpstr>
      <vt:lpstr>Mutual Information in Example 2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Rongling Wu</dc:creator>
  <cp:lastModifiedBy>Rongling Wu</cp:lastModifiedBy>
  <cp:revision>93</cp:revision>
  <dcterms:modified xsi:type="dcterms:W3CDTF">2012-12-20T22:51:01Z</dcterms:modified>
</cp:coreProperties>
</file>