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58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AD72C9-DF8B-4F65-8DD6-3007FAC361B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D7105A-61AC-4490-A9D1-544C87051E5C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FEF17B-DCA1-4A04-842B-08AC56A875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4A420-DA4E-4041-8589-FA1BD29059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3EB0B-9A92-46C4-8DE8-DED435780B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7CF21F5-4131-4BC9-8AB3-245ED10B12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679AF-343B-4257-9D32-89E0448506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83FEE1-5A54-4CC7-BAA6-999CF27271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A2C6B-4A35-41CA-9C7C-79E8377ED9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B7F37-8EDE-4A9F-B0AA-923D71254B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BC49A-0CD8-4AE3-AC62-EA54A698D3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99B92-DD39-4780-8C14-92F135C077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4036B-B5EB-4127-9109-FA67EDD372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7E95F-CE3B-43B6-A2D3-EB3CAB4509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2E733AA-F3CB-4401-8AE4-5062BA913BA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95250" y="188913"/>
            <a:ext cx="8755063" cy="5862637"/>
            <a:chOff x="60" y="119"/>
            <a:chExt cx="5515" cy="3693"/>
          </a:xfrm>
        </p:grpSpPr>
        <p:sp>
          <p:nvSpPr>
            <p:cNvPr id="5123" name="Text Box 3"/>
            <p:cNvSpPr txBox="1">
              <a:spLocks noChangeArrowheads="1"/>
            </p:cNvSpPr>
            <p:nvPr/>
          </p:nvSpPr>
          <p:spPr bwMode="auto">
            <a:xfrm>
              <a:off x="720" y="3408"/>
              <a:ext cx="485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>
                  <a:ea typeface="宋体" pitchFamily="2" charset="-122"/>
                </a:rPr>
                <a:t>Isolated mouse myocytes treated with PD98050 (20umol/L) or </a:t>
              </a:r>
            </a:p>
            <a:p>
              <a:r>
                <a:rPr lang="en-US" altLang="zh-CN">
                  <a:ea typeface="宋体" pitchFamily="2" charset="-122"/>
                </a:rPr>
                <a:t>LY294002 (20umol/L) for 20 min followed by SDF-1</a:t>
              </a:r>
              <a:r>
                <a:rPr lang="en-US" altLang="zh-CN">
                  <a:latin typeface="Symbol" pitchFamily="18" charset="2"/>
                  <a:ea typeface="宋体" pitchFamily="2" charset="-122"/>
                </a:rPr>
                <a:t>a</a:t>
              </a:r>
              <a:r>
                <a:rPr lang="en-US" altLang="zh-CN">
                  <a:ea typeface="宋体" pitchFamily="2" charset="-122"/>
                </a:rPr>
                <a:t> (25nmol/L) for 5 min.</a:t>
              </a:r>
            </a:p>
          </p:txBody>
        </p:sp>
        <p:grpSp>
          <p:nvGrpSpPr>
            <p:cNvPr id="5124" name="Group 4"/>
            <p:cNvGrpSpPr>
              <a:grpSpLocks/>
            </p:cNvGrpSpPr>
            <p:nvPr/>
          </p:nvGrpSpPr>
          <p:grpSpPr bwMode="auto">
            <a:xfrm>
              <a:off x="1408" y="288"/>
              <a:ext cx="2631" cy="2354"/>
              <a:chOff x="192" y="288"/>
              <a:chExt cx="2631" cy="2354"/>
            </a:xfrm>
          </p:grpSpPr>
          <p:graphicFrame>
            <p:nvGraphicFramePr>
              <p:cNvPr id="5125" name="Object 5"/>
              <p:cNvGraphicFramePr>
                <a:graphicFrameLocks noChangeAspect="1"/>
              </p:cNvGraphicFramePr>
              <p:nvPr/>
            </p:nvGraphicFramePr>
            <p:xfrm>
              <a:off x="768" y="1920"/>
              <a:ext cx="2016" cy="227"/>
            </p:xfrm>
            <a:graphic>
              <a:graphicData uri="http://schemas.openxmlformats.org/presentationml/2006/ole">
                <p:oleObj spid="_x0000_s5125" name="Image" r:id="rId4" imgW="1785600" imgH="201600" progId="Photoshop.Image.6">
                  <p:embed/>
                </p:oleObj>
              </a:graphicData>
            </a:graphic>
          </p:graphicFrame>
          <p:graphicFrame>
            <p:nvGraphicFramePr>
              <p:cNvPr id="5126" name="Object 6"/>
              <p:cNvGraphicFramePr>
                <a:graphicFrameLocks noChangeAspect="1"/>
              </p:cNvGraphicFramePr>
              <p:nvPr/>
            </p:nvGraphicFramePr>
            <p:xfrm>
              <a:off x="768" y="1536"/>
              <a:ext cx="2016" cy="281"/>
            </p:xfrm>
            <a:graphic>
              <a:graphicData uri="http://schemas.openxmlformats.org/presentationml/2006/ole">
                <p:oleObj spid="_x0000_s5126" name="Image" r:id="rId5" imgW="1828800" imgH="261000" progId="Photoshop.Image.6">
                  <p:embed/>
                </p:oleObj>
              </a:graphicData>
            </a:graphic>
          </p:graphicFrame>
          <p:graphicFrame>
            <p:nvGraphicFramePr>
              <p:cNvPr id="5127" name="Object 7"/>
              <p:cNvGraphicFramePr>
                <a:graphicFrameLocks noChangeAspect="1"/>
              </p:cNvGraphicFramePr>
              <p:nvPr/>
            </p:nvGraphicFramePr>
            <p:xfrm>
              <a:off x="768" y="2256"/>
              <a:ext cx="2016" cy="189"/>
            </p:xfrm>
            <a:graphic>
              <a:graphicData uri="http://schemas.openxmlformats.org/presentationml/2006/ole">
                <p:oleObj spid="_x0000_s5127" name="Image" r:id="rId6" imgW="1859400" imgH="174600" progId="Photoshop.Image.6">
                  <p:embed/>
                </p:oleObj>
              </a:graphicData>
            </a:graphic>
          </p:graphicFrame>
          <p:graphicFrame>
            <p:nvGraphicFramePr>
              <p:cNvPr id="5128" name="Object 8"/>
              <p:cNvGraphicFramePr>
                <a:graphicFrameLocks noChangeAspect="1"/>
              </p:cNvGraphicFramePr>
              <p:nvPr/>
            </p:nvGraphicFramePr>
            <p:xfrm>
              <a:off x="768" y="1248"/>
              <a:ext cx="2016" cy="215"/>
            </p:xfrm>
            <a:graphic>
              <a:graphicData uri="http://schemas.openxmlformats.org/presentationml/2006/ole">
                <p:oleObj spid="_x0000_s5128" name="Image" r:id="rId7" imgW="1773000" imgH="189000" progId="Photoshop.Image.6">
                  <p:embed/>
                </p:oleObj>
              </a:graphicData>
            </a:graphic>
          </p:graphicFrame>
          <p:sp>
            <p:nvSpPr>
              <p:cNvPr id="5129" name="Text Box 9"/>
              <p:cNvSpPr txBox="1">
                <a:spLocks noChangeArrowheads="1"/>
              </p:cNvSpPr>
              <p:nvPr/>
            </p:nvSpPr>
            <p:spPr bwMode="auto">
              <a:xfrm>
                <a:off x="192" y="1200"/>
                <a:ext cx="720" cy="1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altLang="zh-CN">
                    <a:ea typeface="宋体" pitchFamily="2" charset="-122"/>
                  </a:rPr>
                  <a:t>P-ErK</a:t>
                </a:r>
              </a:p>
              <a:p>
                <a:endParaRPr lang="en-US" altLang="zh-CN">
                  <a:ea typeface="宋体" pitchFamily="2" charset="-122"/>
                </a:endParaRPr>
              </a:p>
              <a:p>
                <a:r>
                  <a:rPr lang="en-US" altLang="zh-CN">
                    <a:ea typeface="宋体" pitchFamily="2" charset="-122"/>
                  </a:rPr>
                  <a:t>Tubulin</a:t>
                </a:r>
              </a:p>
              <a:p>
                <a:endParaRPr lang="en-US" altLang="zh-CN">
                  <a:ea typeface="宋体" pitchFamily="2" charset="-122"/>
                </a:endParaRPr>
              </a:p>
              <a:p>
                <a:r>
                  <a:rPr lang="en-US" altLang="zh-CN">
                    <a:ea typeface="宋体" pitchFamily="2" charset="-122"/>
                  </a:rPr>
                  <a:t>P-Akt</a:t>
                </a:r>
              </a:p>
              <a:p>
                <a:endParaRPr lang="en-US" altLang="zh-CN">
                  <a:ea typeface="宋体" pitchFamily="2" charset="-122"/>
                </a:endParaRPr>
              </a:p>
              <a:p>
                <a:r>
                  <a:rPr lang="en-US" altLang="zh-CN">
                    <a:ea typeface="宋体" pitchFamily="2" charset="-122"/>
                  </a:rPr>
                  <a:t>Tubulin</a:t>
                </a:r>
              </a:p>
              <a:p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5130" name="Text Box 10"/>
              <p:cNvSpPr txBox="1">
                <a:spLocks noChangeArrowheads="1"/>
              </p:cNvSpPr>
              <p:nvPr/>
            </p:nvSpPr>
            <p:spPr bwMode="auto">
              <a:xfrm rot="-4321851">
                <a:off x="1000" y="731"/>
                <a:ext cx="61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ea typeface="宋体" pitchFamily="2" charset="-122"/>
                  </a:rPr>
                  <a:t>SDF-1</a:t>
                </a:r>
                <a:r>
                  <a:rPr lang="el-GR">
                    <a:ea typeface="MS PGothic" pitchFamily="34" charset="-128"/>
                    <a:cs typeface="Arial" charset="0"/>
                  </a:rPr>
                  <a:t>α</a:t>
                </a:r>
              </a:p>
            </p:txBody>
          </p:sp>
          <p:sp>
            <p:nvSpPr>
              <p:cNvPr id="5131" name="Text Box 11"/>
              <p:cNvSpPr txBox="1">
                <a:spLocks noChangeArrowheads="1"/>
              </p:cNvSpPr>
              <p:nvPr/>
            </p:nvSpPr>
            <p:spPr bwMode="auto">
              <a:xfrm rot="-25837310">
                <a:off x="571" y="629"/>
                <a:ext cx="81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altLang="zh-CN">
                    <a:ea typeface="宋体" pitchFamily="2" charset="-122"/>
                  </a:rPr>
                  <a:t>(-) control</a:t>
                </a:r>
              </a:p>
            </p:txBody>
          </p:sp>
          <p:sp>
            <p:nvSpPr>
              <p:cNvPr id="5132" name="Text Box 12"/>
              <p:cNvSpPr txBox="1">
                <a:spLocks noChangeArrowheads="1"/>
              </p:cNvSpPr>
              <p:nvPr/>
            </p:nvSpPr>
            <p:spPr bwMode="auto">
              <a:xfrm rot="-3977184">
                <a:off x="1431" y="777"/>
                <a:ext cx="44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US" altLang="zh-CN">
                    <a:ea typeface="宋体" pitchFamily="2" charset="-122"/>
                  </a:rPr>
                  <a:t>PD</a:t>
                </a:r>
              </a:p>
            </p:txBody>
          </p:sp>
          <p:sp>
            <p:nvSpPr>
              <p:cNvPr id="5133" name="Text Box 13"/>
              <p:cNvSpPr txBox="1">
                <a:spLocks noChangeArrowheads="1"/>
              </p:cNvSpPr>
              <p:nvPr/>
            </p:nvSpPr>
            <p:spPr bwMode="auto">
              <a:xfrm rot="17379470">
                <a:off x="1586" y="622"/>
                <a:ext cx="89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ea typeface="宋体" pitchFamily="2" charset="-122"/>
                  </a:rPr>
                  <a:t>PD+SDF-1</a:t>
                </a:r>
                <a:r>
                  <a:rPr lang="el-GR">
                    <a:cs typeface="Arial" charset="0"/>
                  </a:rPr>
                  <a:t>α</a:t>
                </a:r>
              </a:p>
            </p:txBody>
          </p:sp>
          <p:sp>
            <p:nvSpPr>
              <p:cNvPr id="5134" name="Text Box 14"/>
              <p:cNvSpPr txBox="1">
                <a:spLocks noChangeArrowheads="1"/>
              </p:cNvSpPr>
              <p:nvPr/>
            </p:nvSpPr>
            <p:spPr bwMode="auto">
              <a:xfrm rot="-4507903">
                <a:off x="2178" y="846"/>
                <a:ext cx="29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ea typeface="宋体" pitchFamily="2" charset="-122"/>
                  </a:rPr>
                  <a:t>LY</a:t>
                </a:r>
              </a:p>
            </p:txBody>
          </p:sp>
          <p:sp>
            <p:nvSpPr>
              <p:cNvPr id="5135" name="Text Box 15"/>
              <p:cNvSpPr txBox="1">
                <a:spLocks noChangeArrowheads="1"/>
              </p:cNvSpPr>
              <p:nvPr/>
            </p:nvSpPr>
            <p:spPr bwMode="auto">
              <a:xfrm rot="17343459">
                <a:off x="2270" y="658"/>
                <a:ext cx="87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altLang="zh-CN">
                    <a:ea typeface="宋体" pitchFamily="2" charset="-122"/>
                  </a:rPr>
                  <a:t>LY+SDF-1</a:t>
                </a:r>
                <a:r>
                  <a:rPr lang="el-GR">
                    <a:cs typeface="Arial" charset="0"/>
                  </a:rPr>
                  <a:t>α</a:t>
                </a:r>
              </a:p>
            </p:txBody>
          </p:sp>
        </p:grpSp>
        <p:sp>
          <p:nvSpPr>
            <p:cNvPr id="5136" name="Text Box 16"/>
            <p:cNvSpPr txBox="1">
              <a:spLocks noChangeArrowheads="1"/>
            </p:cNvSpPr>
            <p:nvPr/>
          </p:nvSpPr>
          <p:spPr bwMode="auto">
            <a:xfrm>
              <a:off x="1504" y="2544"/>
              <a:ext cx="3145" cy="5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>
                  <a:ea typeface="宋体" pitchFamily="2" charset="-122"/>
                </a:rPr>
                <a:t>     </a:t>
              </a:r>
              <a:r>
                <a:rPr lang="en-US" altLang="zh-CN">
                  <a:ea typeface="宋体" pitchFamily="2" charset="-122"/>
                </a:rPr>
                <a:t>Increase in phospho-kinase/Control  </a:t>
              </a:r>
            </a:p>
            <a:p>
              <a:r>
                <a:rPr lang="en-US" altLang="zh-CN">
                  <a:ea typeface="宋体" pitchFamily="2" charset="-122"/>
                </a:rPr>
                <a:t>P-Erk    1,   1.66,    0.71,   0.69, 1.06,   1.0</a:t>
              </a:r>
            </a:p>
            <a:p>
              <a:r>
                <a:rPr lang="en-US" altLang="zh-CN">
                  <a:ea typeface="宋体" pitchFamily="2" charset="-122"/>
                </a:rPr>
                <a:t>P-Akt    1,    2.58,    0.88,  1.04,  0.25,  0.21</a:t>
              </a:r>
            </a:p>
          </p:txBody>
        </p:sp>
        <p:sp>
          <p:nvSpPr>
            <p:cNvPr id="5137" name="Text Box 17"/>
            <p:cNvSpPr txBox="1">
              <a:spLocks noChangeArrowheads="1"/>
            </p:cNvSpPr>
            <p:nvPr/>
          </p:nvSpPr>
          <p:spPr bwMode="auto">
            <a:xfrm>
              <a:off x="60" y="119"/>
              <a:ext cx="74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Figure S1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72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宋体</vt:lpstr>
      <vt:lpstr>Symbol</vt:lpstr>
      <vt:lpstr>MS PGothic</vt:lpstr>
      <vt:lpstr>Default Design</vt:lpstr>
      <vt:lpstr>Adobe Photoshop Image</vt:lpstr>
      <vt:lpstr>Slide 1</vt:lpstr>
    </vt:vector>
  </TitlesOfParts>
  <Company>University of Louisville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Gregg Rokosh</dc:creator>
  <cp:lastModifiedBy>YIRU GUO</cp:lastModifiedBy>
  <cp:revision>2</cp:revision>
  <dcterms:created xsi:type="dcterms:W3CDTF">2007-06-06T19:21:39Z</dcterms:created>
  <dcterms:modified xsi:type="dcterms:W3CDTF">2012-04-17T16:09:33Z</dcterms:modified>
</cp:coreProperties>
</file>