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P" initials="WP" lastIdx="1" clrIdx="0"/>
  <p:cmAuthor id="1" name="Windows User" initials="W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4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hashik\Desktop\TBA%20analyzed%20Dell%20desktop\NRAS%20cell%20lines\H15\110411%20H15%20GSK+SGX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ohashik\Desktop\TBA%20analyzed%20Dell%20desktop\NRAS%20cell%20lines\H15\122211%20H15%20GSK+OSI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827010429754102"/>
          <c:y val="0.1458267439349657"/>
          <c:w val="0.81172885846497456"/>
          <c:h val="0.70907318337890168"/>
        </c:manualLayout>
      </c:layout>
      <c:lineChart>
        <c:grouping val="standard"/>
        <c:varyColors val="0"/>
        <c:ser>
          <c:idx val="0"/>
          <c:order val="0"/>
          <c:tx>
            <c:v>GSK1120212</c:v>
          </c:tx>
          <c:errBars>
            <c:errDir val="y"/>
            <c:errBarType val="both"/>
            <c:errValType val="cust"/>
            <c:noEndCap val="0"/>
            <c:plus>
              <c:numRef>
                <c:f>Sheet1!$M$3:$M$15</c:f>
                <c:numCache>
                  <c:formatCode>General</c:formatCode>
                  <c:ptCount val="13"/>
                  <c:pt idx="0">
                    <c:v>0.61768066142327105</c:v>
                  </c:pt>
                  <c:pt idx="1">
                    <c:v>0.35696503414169495</c:v>
                  </c:pt>
                  <c:pt idx="2">
                    <c:v>1.0903593153402278</c:v>
                  </c:pt>
                  <c:pt idx="3">
                    <c:v>2.0214821785581618</c:v>
                  </c:pt>
                  <c:pt idx="4">
                    <c:v>1.6233050353813465</c:v>
                  </c:pt>
                  <c:pt idx="5">
                    <c:v>2.0787192709250317</c:v>
                  </c:pt>
                  <c:pt idx="6">
                    <c:v>1.258161508466783</c:v>
                  </c:pt>
                </c:numCache>
              </c:numRef>
            </c:plus>
            <c:minus>
              <c:numRef>
                <c:f>Sheet1!$M$3:$M$15</c:f>
                <c:numCache>
                  <c:formatCode>General</c:formatCode>
                  <c:ptCount val="13"/>
                  <c:pt idx="0">
                    <c:v>0.61768066142327105</c:v>
                  </c:pt>
                  <c:pt idx="1">
                    <c:v>0.35696503414169495</c:v>
                  </c:pt>
                  <c:pt idx="2">
                    <c:v>1.0903593153402278</c:v>
                  </c:pt>
                  <c:pt idx="3">
                    <c:v>2.0214821785581618</c:v>
                  </c:pt>
                  <c:pt idx="4">
                    <c:v>1.6233050353813465</c:v>
                  </c:pt>
                  <c:pt idx="5">
                    <c:v>2.0787192709250317</c:v>
                  </c:pt>
                  <c:pt idx="6">
                    <c:v>1.258161508466783</c:v>
                  </c:pt>
                </c:numCache>
              </c:numRef>
            </c:minus>
          </c:errBars>
          <c:cat>
            <c:numRef>
              <c:f>Sheet1!$O$3:$O$9</c:f>
              <c:numCache>
                <c:formatCode>0</c:formatCode>
                <c:ptCount val="7"/>
                <c:pt idx="0">
                  <c:v>0</c:v>
                </c:pt>
                <c:pt idx="1">
                  <c:v>5</c:v>
                </c:pt>
                <c:pt idx="2">
                  <c:v>25</c:v>
                </c:pt>
                <c:pt idx="3">
                  <c:v>50</c:v>
                </c:pt>
                <c:pt idx="4">
                  <c:v>100</c:v>
                </c:pt>
                <c:pt idx="5">
                  <c:v>1000</c:v>
                </c:pt>
                <c:pt idx="6">
                  <c:v>5000</c:v>
                </c:pt>
              </c:numCache>
            </c:numRef>
          </c:cat>
          <c:val>
            <c:numRef>
              <c:f>Sheet1!$L$3:$L$9</c:f>
              <c:numCache>
                <c:formatCode>0.000</c:formatCode>
                <c:ptCount val="7"/>
                <c:pt idx="0">
                  <c:v>100</c:v>
                </c:pt>
                <c:pt idx="1">
                  <c:v>96.97655422621294</c:v>
                </c:pt>
                <c:pt idx="2">
                  <c:v>94.407983252436381</c:v>
                </c:pt>
                <c:pt idx="3">
                  <c:v>88.957993726627578</c:v>
                </c:pt>
                <c:pt idx="4">
                  <c:v>86.73966439252797</c:v>
                </c:pt>
                <c:pt idx="5">
                  <c:v>84.137344766358694</c:v>
                </c:pt>
                <c:pt idx="6">
                  <c:v>82.388333861796809</c:v>
                </c:pt>
              </c:numCache>
            </c:numRef>
          </c:val>
          <c:smooth val="1"/>
        </c:ser>
        <c:ser>
          <c:idx val="1"/>
          <c:order val="1"/>
          <c:tx>
            <c:v>SGX-523</c:v>
          </c:tx>
          <c:errBars>
            <c:errDir val="y"/>
            <c:errBarType val="both"/>
            <c:errValType val="cust"/>
            <c:noEndCap val="0"/>
            <c:plus>
              <c:numRef>
                <c:f>Sheet1!$Q$3:$Q$15</c:f>
                <c:numCache>
                  <c:formatCode>General</c:formatCode>
                  <c:ptCount val="13"/>
                  <c:pt idx="0">
                    <c:v>1.2543686142666355</c:v>
                  </c:pt>
                  <c:pt idx="1">
                    <c:v>1.8824390991339306</c:v>
                  </c:pt>
                  <c:pt idx="2">
                    <c:v>1.6075319644674473</c:v>
                  </c:pt>
                  <c:pt idx="3">
                    <c:v>2.2853856852078431</c:v>
                  </c:pt>
                  <c:pt idx="4">
                    <c:v>1.438406938049581</c:v>
                  </c:pt>
                  <c:pt idx="5">
                    <c:v>2.4853229745475081</c:v>
                  </c:pt>
                  <c:pt idx="6">
                    <c:v>1.2863463088963654</c:v>
                  </c:pt>
                </c:numCache>
              </c:numRef>
            </c:plus>
            <c:minus>
              <c:numRef>
                <c:f>Sheet1!$Q$3:$Q$15</c:f>
                <c:numCache>
                  <c:formatCode>General</c:formatCode>
                  <c:ptCount val="13"/>
                  <c:pt idx="0">
                    <c:v>1.2543686142666355</c:v>
                  </c:pt>
                  <c:pt idx="1">
                    <c:v>1.8824390991339306</c:v>
                  </c:pt>
                  <c:pt idx="2">
                    <c:v>1.6075319644674473</c:v>
                  </c:pt>
                  <c:pt idx="3">
                    <c:v>2.2853856852078431</c:v>
                  </c:pt>
                  <c:pt idx="4">
                    <c:v>1.438406938049581</c:v>
                  </c:pt>
                  <c:pt idx="5">
                    <c:v>2.4853229745475081</c:v>
                  </c:pt>
                  <c:pt idx="6">
                    <c:v>1.2863463088963654</c:v>
                  </c:pt>
                </c:numCache>
              </c:numRef>
            </c:minus>
          </c:errBars>
          <c:cat>
            <c:numRef>
              <c:f>Sheet1!$O$3:$O$9</c:f>
              <c:numCache>
                <c:formatCode>0</c:formatCode>
                <c:ptCount val="7"/>
                <c:pt idx="0">
                  <c:v>0</c:v>
                </c:pt>
                <c:pt idx="1">
                  <c:v>5</c:v>
                </c:pt>
                <c:pt idx="2">
                  <c:v>25</c:v>
                </c:pt>
                <c:pt idx="3">
                  <c:v>50</c:v>
                </c:pt>
                <c:pt idx="4">
                  <c:v>100</c:v>
                </c:pt>
                <c:pt idx="5">
                  <c:v>1000</c:v>
                </c:pt>
                <c:pt idx="6">
                  <c:v>5000</c:v>
                </c:pt>
              </c:numCache>
            </c:numRef>
          </c:cat>
          <c:val>
            <c:numRef>
              <c:f>Sheet1!$P$3:$P$9</c:f>
              <c:numCache>
                <c:formatCode>0.000</c:formatCode>
                <c:ptCount val="7"/>
                <c:pt idx="0">
                  <c:v>100</c:v>
                </c:pt>
                <c:pt idx="1">
                  <c:v>99.048442312530014</c:v>
                </c:pt>
                <c:pt idx="2">
                  <c:v>99.218332400713351</c:v>
                </c:pt>
                <c:pt idx="3">
                  <c:v>103.34484894333195</c:v>
                </c:pt>
                <c:pt idx="4">
                  <c:v>101.86229179018706</c:v>
                </c:pt>
                <c:pt idx="5">
                  <c:v>94.728840735670033</c:v>
                </c:pt>
                <c:pt idx="6">
                  <c:v>92.556459739143108</c:v>
                </c:pt>
              </c:numCache>
            </c:numRef>
          </c:val>
          <c:smooth val="1"/>
        </c:ser>
        <c:ser>
          <c:idx val="2"/>
          <c:order val="2"/>
          <c:tx>
            <c:v>GSK+SGX</c:v>
          </c:tx>
          <c:errBars>
            <c:errDir val="y"/>
            <c:errBarType val="both"/>
            <c:errValType val="cust"/>
            <c:noEndCap val="0"/>
            <c:plus>
              <c:numRef>
                <c:f>Sheet1!$U$3:$U$9</c:f>
                <c:numCache>
                  <c:formatCode>General</c:formatCode>
                  <c:ptCount val="7"/>
                  <c:pt idx="0">
                    <c:v>2.9326480015851644</c:v>
                  </c:pt>
                  <c:pt idx="1">
                    <c:v>2.6011372420291083</c:v>
                  </c:pt>
                  <c:pt idx="2">
                    <c:v>1.8777695899194462</c:v>
                  </c:pt>
                  <c:pt idx="3">
                    <c:v>0.13937653448767637</c:v>
                  </c:pt>
                  <c:pt idx="4">
                    <c:v>1.7764751771984453</c:v>
                  </c:pt>
                  <c:pt idx="5">
                    <c:v>0.69114524745268335</c:v>
                  </c:pt>
                  <c:pt idx="6">
                    <c:v>4.0217511966317163</c:v>
                  </c:pt>
                </c:numCache>
              </c:numRef>
            </c:plus>
            <c:minus>
              <c:numRef>
                <c:f>Sheet1!$U$3:$U$9</c:f>
                <c:numCache>
                  <c:formatCode>General</c:formatCode>
                  <c:ptCount val="7"/>
                  <c:pt idx="0">
                    <c:v>2.9326480015851644</c:v>
                  </c:pt>
                  <c:pt idx="1">
                    <c:v>2.6011372420291083</c:v>
                  </c:pt>
                  <c:pt idx="2">
                    <c:v>1.8777695899194462</c:v>
                  </c:pt>
                  <c:pt idx="3">
                    <c:v>0.13937653448767637</c:v>
                  </c:pt>
                  <c:pt idx="4">
                    <c:v>1.7764751771984453</c:v>
                  </c:pt>
                  <c:pt idx="5">
                    <c:v>0.69114524745268335</c:v>
                  </c:pt>
                  <c:pt idx="6">
                    <c:v>4.0217511966317163</c:v>
                  </c:pt>
                </c:numCache>
              </c:numRef>
            </c:minus>
          </c:errBars>
          <c:cat>
            <c:numRef>
              <c:f>Sheet1!$O$3:$O$9</c:f>
              <c:numCache>
                <c:formatCode>0</c:formatCode>
                <c:ptCount val="7"/>
                <c:pt idx="0">
                  <c:v>0</c:v>
                </c:pt>
                <c:pt idx="1">
                  <c:v>5</c:v>
                </c:pt>
                <c:pt idx="2">
                  <c:v>25</c:v>
                </c:pt>
                <c:pt idx="3">
                  <c:v>50</c:v>
                </c:pt>
                <c:pt idx="4">
                  <c:v>100</c:v>
                </c:pt>
                <c:pt idx="5">
                  <c:v>1000</c:v>
                </c:pt>
                <c:pt idx="6">
                  <c:v>5000</c:v>
                </c:pt>
              </c:numCache>
            </c:numRef>
          </c:cat>
          <c:val>
            <c:numRef>
              <c:f>Sheet1!$T$3:$T$9</c:f>
              <c:numCache>
                <c:formatCode>0.000</c:formatCode>
                <c:ptCount val="7"/>
                <c:pt idx="0">
                  <c:v>100</c:v>
                </c:pt>
                <c:pt idx="1">
                  <c:v>97.905878114610474</c:v>
                </c:pt>
                <c:pt idx="2">
                  <c:v>95.80740432136615</c:v>
                </c:pt>
                <c:pt idx="3">
                  <c:v>89.539013040623317</c:v>
                </c:pt>
                <c:pt idx="4">
                  <c:v>86.7945418685063</c:v>
                </c:pt>
                <c:pt idx="5">
                  <c:v>86.121932648918744</c:v>
                </c:pt>
                <c:pt idx="6">
                  <c:v>78.481079910012554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084608"/>
        <c:axId val="44090496"/>
      </c:lineChart>
      <c:catAx>
        <c:axId val="44084608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nextTo"/>
        <c:crossAx val="44090496"/>
        <c:crosses val="autoZero"/>
        <c:auto val="1"/>
        <c:lblAlgn val="ctr"/>
        <c:lblOffset val="100"/>
        <c:noMultiLvlLbl val="0"/>
      </c:catAx>
      <c:valAx>
        <c:axId val="44090496"/>
        <c:scaling>
          <c:orientation val="minMax"/>
          <c:max val="15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crossAx val="44084608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0.10000020301312074"/>
          <c:y val="0.12486988623402911"/>
          <c:w val="0.89999979698687926"/>
          <c:h val="0.14345039370501378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b="1">
          <a:latin typeface="Arial" pitchFamily="34" charset="0"/>
          <a:cs typeface="Arial" pitchFamily="34" charset="0"/>
        </a:defRPr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827010429754102"/>
          <c:y val="0.1458267439349657"/>
          <c:w val="0.81172885846497456"/>
          <c:h val="0.70907318337890168"/>
        </c:manualLayout>
      </c:layout>
      <c:lineChart>
        <c:grouping val="standard"/>
        <c:varyColors val="0"/>
        <c:ser>
          <c:idx val="0"/>
          <c:order val="0"/>
          <c:tx>
            <c:v>GSK1120212</c:v>
          </c:tx>
          <c:errBars>
            <c:errDir val="y"/>
            <c:errBarType val="both"/>
            <c:errValType val="cust"/>
            <c:noEndCap val="0"/>
            <c:plus>
              <c:numRef>
                <c:f>Sheet1!$M$3:$M$15</c:f>
                <c:numCache>
                  <c:formatCode>General</c:formatCode>
                  <c:ptCount val="13"/>
                  <c:pt idx="0">
                    <c:v>1.5839667632341698</c:v>
                  </c:pt>
                  <c:pt idx="1">
                    <c:v>1.6770933280898628</c:v>
                  </c:pt>
                  <c:pt idx="2">
                    <c:v>2.3060144411624814</c:v>
                  </c:pt>
                  <c:pt idx="3">
                    <c:v>3.6769130220334492</c:v>
                  </c:pt>
                  <c:pt idx="4">
                    <c:v>2.4228263078187262</c:v>
                  </c:pt>
                  <c:pt idx="5">
                    <c:v>1.7823059799614973</c:v>
                  </c:pt>
                  <c:pt idx="6">
                    <c:v>3.4197211606809157</c:v>
                  </c:pt>
                </c:numCache>
              </c:numRef>
            </c:plus>
            <c:minus>
              <c:numRef>
                <c:f>Sheet1!$M$3:$M$15</c:f>
                <c:numCache>
                  <c:formatCode>General</c:formatCode>
                  <c:ptCount val="13"/>
                  <c:pt idx="0">
                    <c:v>1.5839667632341698</c:v>
                  </c:pt>
                  <c:pt idx="1">
                    <c:v>1.6770933280898628</c:v>
                  </c:pt>
                  <c:pt idx="2">
                    <c:v>2.3060144411624814</c:v>
                  </c:pt>
                  <c:pt idx="3">
                    <c:v>3.6769130220334492</c:v>
                  </c:pt>
                  <c:pt idx="4">
                    <c:v>2.4228263078187262</c:v>
                  </c:pt>
                  <c:pt idx="5">
                    <c:v>1.7823059799614973</c:v>
                  </c:pt>
                  <c:pt idx="6">
                    <c:v>3.4197211606809157</c:v>
                  </c:pt>
                </c:numCache>
              </c:numRef>
            </c:minus>
          </c:errBars>
          <c:cat>
            <c:numRef>
              <c:f>Sheet1!$O$3:$O$9</c:f>
              <c:numCache>
                <c:formatCode>0</c:formatCode>
                <c:ptCount val="7"/>
                <c:pt idx="0">
                  <c:v>0</c:v>
                </c:pt>
                <c:pt idx="1">
                  <c:v>5</c:v>
                </c:pt>
                <c:pt idx="2">
                  <c:v>25</c:v>
                </c:pt>
                <c:pt idx="3">
                  <c:v>50</c:v>
                </c:pt>
                <c:pt idx="4">
                  <c:v>100</c:v>
                </c:pt>
                <c:pt idx="5">
                  <c:v>1000</c:v>
                </c:pt>
                <c:pt idx="6">
                  <c:v>5000</c:v>
                </c:pt>
              </c:numCache>
            </c:numRef>
          </c:cat>
          <c:val>
            <c:numRef>
              <c:f>Sheet1!$L$3:$L$9</c:f>
              <c:numCache>
                <c:formatCode>0.000</c:formatCode>
                <c:ptCount val="7"/>
                <c:pt idx="0">
                  <c:v>100</c:v>
                </c:pt>
                <c:pt idx="1">
                  <c:v>88.515517473261866</c:v>
                </c:pt>
                <c:pt idx="2">
                  <c:v>84.17082229850412</c:v>
                </c:pt>
                <c:pt idx="3">
                  <c:v>83.416190812569837</c:v>
                </c:pt>
                <c:pt idx="4">
                  <c:v>83.001525917341539</c:v>
                </c:pt>
                <c:pt idx="5">
                  <c:v>77.508189550608549</c:v>
                </c:pt>
                <c:pt idx="6">
                  <c:v>78.628757131526797</c:v>
                </c:pt>
              </c:numCache>
            </c:numRef>
          </c:val>
          <c:smooth val="1"/>
        </c:ser>
        <c:ser>
          <c:idx val="1"/>
          <c:order val="1"/>
          <c:tx>
            <c:v>OSI-906</c:v>
          </c:tx>
          <c:errBars>
            <c:errDir val="y"/>
            <c:errBarType val="both"/>
            <c:errValType val="cust"/>
            <c:noEndCap val="0"/>
            <c:plus>
              <c:numRef>
                <c:f>Sheet1!$Q$3:$Q$15</c:f>
                <c:numCache>
                  <c:formatCode>General</c:formatCode>
                  <c:ptCount val="13"/>
                  <c:pt idx="0">
                    <c:v>15.59645781189114</c:v>
                  </c:pt>
                  <c:pt idx="1">
                    <c:v>6.8285948629497799</c:v>
                  </c:pt>
                  <c:pt idx="2">
                    <c:v>17.273699885114112</c:v>
                  </c:pt>
                  <c:pt idx="3">
                    <c:v>5.9123233092328604</c:v>
                  </c:pt>
                  <c:pt idx="4">
                    <c:v>4.0019263806941403</c:v>
                  </c:pt>
                  <c:pt idx="5">
                    <c:v>4.8343779300455303</c:v>
                  </c:pt>
                  <c:pt idx="6">
                    <c:v>2.4131499727824606</c:v>
                  </c:pt>
                </c:numCache>
              </c:numRef>
            </c:plus>
            <c:minus>
              <c:numRef>
                <c:f>Sheet1!$Q$3:$Q$15</c:f>
                <c:numCache>
                  <c:formatCode>General</c:formatCode>
                  <c:ptCount val="13"/>
                  <c:pt idx="0">
                    <c:v>15.59645781189114</c:v>
                  </c:pt>
                  <c:pt idx="1">
                    <c:v>6.8285948629497799</c:v>
                  </c:pt>
                  <c:pt idx="2">
                    <c:v>17.273699885114112</c:v>
                  </c:pt>
                  <c:pt idx="3">
                    <c:v>5.9123233092328604</c:v>
                  </c:pt>
                  <c:pt idx="4">
                    <c:v>4.0019263806941403</c:v>
                  </c:pt>
                  <c:pt idx="5">
                    <c:v>4.8343779300455303</c:v>
                  </c:pt>
                  <c:pt idx="6">
                    <c:v>2.4131499727824606</c:v>
                  </c:pt>
                </c:numCache>
              </c:numRef>
            </c:minus>
          </c:errBars>
          <c:cat>
            <c:numRef>
              <c:f>Sheet1!$O$3:$O$9</c:f>
              <c:numCache>
                <c:formatCode>0</c:formatCode>
                <c:ptCount val="7"/>
                <c:pt idx="0">
                  <c:v>0</c:v>
                </c:pt>
                <c:pt idx="1">
                  <c:v>5</c:v>
                </c:pt>
                <c:pt idx="2">
                  <c:v>25</c:v>
                </c:pt>
                <c:pt idx="3">
                  <c:v>50</c:v>
                </c:pt>
                <c:pt idx="4">
                  <c:v>100</c:v>
                </c:pt>
                <c:pt idx="5">
                  <c:v>1000</c:v>
                </c:pt>
                <c:pt idx="6">
                  <c:v>5000</c:v>
                </c:pt>
              </c:numCache>
            </c:numRef>
          </c:cat>
          <c:val>
            <c:numRef>
              <c:f>Sheet1!$P$3:$P$9</c:f>
              <c:numCache>
                <c:formatCode>0.000</c:formatCode>
                <c:ptCount val="7"/>
                <c:pt idx="0">
                  <c:v>100</c:v>
                </c:pt>
                <c:pt idx="1">
                  <c:v>89.871983563523528</c:v>
                </c:pt>
                <c:pt idx="2">
                  <c:v>99.700022434957589</c:v>
                </c:pt>
                <c:pt idx="3">
                  <c:v>77.479560612101395</c:v>
                </c:pt>
                <c:pt idx="4">
                  <c:v>82.811568959799501</c:v>
                </c:pt>
                <c:pt idx="5">
                  <c:v>57.305659531001062</c:v>
                </c:pt>
                <c:pt idx="6">
                  <c:v>38.566733102419953</c:v>
                </c:pt>
              </c:numCache>
            </c:numRef>
          </c:val>
          <c:smooth val="1"/>
        </c:ser>
        <c:ser>
          <c:idx val="2"/>
          <c:order val="2"/>
          <c:tx>
            <c:v>GSK+OSI</c:v>
          </c:tx>
          <c:errBars>
            <c:errDir val="y"/>
            <c:errBarType val="both"/>
            <c:errValType val="cust"/>
            <c:noEndCap val="0"/>
            <c:plus>
              <c:numRef>
                <c:f>Sheet1!$U$3:$U$9</c:f>
                <c:numCache>
                  <c:formatCode>General</c:formatCode>
                  <c:ptCount val="7"/>
                  <c:pt idx="0">
                    <c:v>12.855224560237957</c:v>
                  </c:pt>
                  <c:pt idx="1">
                    <c:v>1.2898822719799641</c:v>
                  </c:pt>
                  <c:pt idx="2">
                    <c:v>1.9213246151177843</c:v>
                  </c:pt>
                  <c:pt idx="3">
                    <c:v>1.7325660027798901</c:v>
                  </c:pt>
                  <c:pt idx="4">
                    <c:v>0.72508064055372623</c:v>
                  </c:pt>
                  <c:pt idx="5">
                    <c:v>0.58002682934104854</c:v>
                  </c:pt>
                  <c:pt idx="6">
                    <c:v>0.4558383364806245</c:v>
                  </c:pt>
                </c:numCache>
              </c:numRef>
            </c:plus>
            <c:minus>
              <c:numRef>
                <c:f>Sheet1!$U$3:$U$9</c:f>
                <c:numCache>
                  <c:formatCode>General</c:formatCode>
                  <c:ptCount val="7"/>
                  <c:pt idx="0">
                    <c:v>12.855224560237957</c:v>
                  </c:pt>
                  <c:pt idx="1">
                    <c:v>1.2898822719799641</c:v>
                  </c:pt>
                  <c:pt idx="2">
                    <c:v>1.9213246151177843</c:v>
                  </c:pt>
                  <c:pt idx="3">
                    <c:v>1.7325660027798901</c:v>
                  </c:pt>
                  <c:pt idx="4">
                    <c:v>0.72508064055372623</c:v>
                  </c:pt>
                  <c:pt idx="5">
                    <c:v>0.58002682934104854</c:v>
                  </c:pt>
                  <c:pt idx="6">
                    <c:v>0.4558383364806245</c:v>
                  </c:pt>
                </c:numCache>
              </c:numRef>
            </c:minus>
          </c:errBars>
          <c:cat>
            <c:numRef>
              <c:f>Sheet1!$O$3:$O$9</c:f>
              <c:numCache>
                <c:formatCode>0</c:formatCode>
                <c:ptCount val="7"/>
                <c:pt idx="0">
                  <c:v>0</c:v>
                </c:pt>
                <c:pt idx="1">
                  <c:v>5</c:v>
                </c:pt>
                <c:pt idx="2">
                  <c:v>25</c:v>
                </c:pt>
                <c:pt idx="3">
                  <c:v>50</c:v>
                </c:pt>
                <c:pt idx="4">
                  <c:v>100</c:v>
                </c:pt>
                <c:pt idx="5">
                  <c:v>1000</c:v>
                </c:pt>
                <c:pt idx="6">
                  <c:v>5000</c:v>
                </c:pt>
              </c:numCache>
            </c:numRef>
          </c:cat>
          <c:val>
            <c:numRef>
              <c:f>Sheet1!$T$3:$T$9</c:f>
              <c:numCache>
                <c:formatCode>0.000</c:formatCode>
                <c:ptCount val="7"/>
                <c:pt idx="0">
                  <c:v>100</c:v>
                </c:pt>
                <c:pt idx="1">
                  <c:v>61.32704762097935</c:v>
                </c:pt>
                <c:pt idx="2">
                  <c:v>56.593761528243107</c:v>
                </c:pt>
                <c:pt idx="3">
                  <c:v>48.825946159258478</c:v>
                </c:pt>
                <c:pt idx="4">
                  <c:v>35.838033060873499</c:v>
                </c:pt>
                <c:pt idx="5">
                  <c:v>27.524754075429655</c:v>
                </c:pt>
                <c:pt idx="6">
                  <c:v>22.851181296354429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941888"/>
        <c:axId val="43943424"/>
      </c:lineChart>
      <c:catAx>
        <c:axId val="43941888"/>
        <c:scaling>
          <c:orientation val="minMax"/>
        </c:scaling>
        <c:delete val="0"/>
        <c:axPos val="b"/>
        <c:numFmt formatCode="0" sourceLinked="0"/>
        <c:majorTickMark val="out"/>
        <c:minorTickMark val="none"/>
        <c:tickLblPos val="nextTo"/>
        <c:crossAx val="43943424"/>
        <c:crosses val="autoZero"/>
        <c:auto val="1"/>
        <c:lblAlgn val="ctr"/>
        <c:lblOffset val="100"/>
        <c:noMultiLvlLbl val="0"/>
      </c:catAx>
      <c:valAx>
        <c:axId val="43943424"/>
        <c:scaling>
          <c:orientation val="minMax"/>
          <c:max val="15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crossAx val="43941888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0.22583932046811536"/>
          <c:y val="0.11616646990526182"/>
          <c:w val="0.77416067953188461"/>
          <c:h val="0.15029471176738196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b="1">
          <a:latin typeface="Arial" pitchFamily="34" charset="0"/>
          <a:cs typeface="Arial" pitchFamily="34" charset="0"/>
        </a:defRPr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EB37-B734-492E-824E-36D1353D54FE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84E5-28C0-42B2-A743-F5C2E1C3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895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EB37-B734-492E-824E-36D1353D54FE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84E5-28C0-42B2-A743-F5C2E1C3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97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EB37-B734-492E-824E-36D1353D54FE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84E5-28C0-42B2-A743-F5C2E1C3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309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EB37-B734-492E-824E-36D1353D54FE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84E5-28C0-42B2-A743-F5C2E1C3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893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EB37-B734-492E-824E-36D1353D54FE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84E5-28C0-42B2-A743-F5C2E1C3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8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EB37-B734-492E-824E-36D1353D54FE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84E5-28C0-42B2-A743-F5C2E1C3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271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EB37-B734-492E-824E-36D1353D54FE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84E5-28C0-42B2-A743-F5C2E1C3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43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EB37-B734-492E-824E-36D1353D54FE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84E5-28C0-42B2-A743-F5C2E1C3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846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EB37-B734-492E-824E-36D1353D54FE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84E5-28C0-42B2-A743-F5C2E1C3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136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EB37-B734-492E-824E-36D1353D54FE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84E5-28C0-42B2-A743-F5C2E1C3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281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AEB37-B734-492E-824E-36D1353D54FE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84E5-28C0-42B2-A743-F5C2E1C3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758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AEB37-B734-492E-824E-36D1353D54FE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C84E5-28C0-42B2-A743-F5C2E1C3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856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6200000">
            <a:off x="4248456" y="2633230"/>
            <a:ext cx="139493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1" i="0" u="none" strike="noStrike" kern="1200" baseline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r>
              <a:rPr lang="en-US" dirty="0"/>
              <a:t>% Growth Inhibition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3900445"/>
              </p:ext>
            </p:extLst>
          </p:nvPr>
        </p:nvGraphicFramePr>
        <p:xfrm>
          <a:off x="1450331" y="1635332"/>
          <a:ext cx="2376192" cy="2980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/>
          <p:cNvSpPr/>
          <p:nvPr/>
        </p:nvSpPr>
        <p:spPr>
          <a:xfrm rot="16200000">
            <a:off x="625037" y="2661566"/>
            <a:ext cx="139493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1" i="0" u="none" strike="noStrike" kern="1200" baseline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r>
              <a:rPr lang="en-US" dirty="0"/>
              <a:t>% Growth Inhibition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95400" y="1736054"/>
            <a:ext cx="246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7489" y="1736054"/>
            <a:ext cx="246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671826" y="4864644"/>
            <a:ext cx="189186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1" i="0" u="none" strike="noStrike" kern="1200" baseline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r>
              <a:rPr lang="en-US" dirty="0" smtClean="0"/>
              <a:t>SGX-523 x1, </a:t>
            </a:r>
            <a:r>
              <a:rPr lang="en-US" dirty="0" err="1" smtClean="0"/>
              <a:t>Trametinib</a:t>
            </a:r>
            <a:r>
              <a:rPr lang="en-US" dirty="0" smtClean="0"/>
              <a:t> x1/5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598666" y="4864644"/>
            <a:ext cx="193674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1" i="0" u="none" strike="noStrike" kern="1200" baseline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r>
              <a:rPr lang="en-US" dirty="0" err="1" smtClean="0"/>
              <a:t>Linsitinib</a:t>
            </a:r>
            <a:r>
              <a:rPr lang="en-US" dirty="0" smtClean="0"/>
              <a:t> x1, </a:t>
            </a:r>
            <a:r>
              <a:rPr lang="en-US" dirty="0" err="1"/>
              <a:t>Trametinib</a:t>
            </a:r>
            <a:r>
              <a:rPr lang="en-US" dirty="0"/>
              <a:t> </a:t>
            </a:r>
            <a:r>
              <a:rPr lang="en-US" dirty="0" smtClean="0"/>
              <a:t>x1/5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613315" y="4610588"/>
            <a:ext cx="16962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1" i="0" u="none" strike="noStrike" kern="1200" baseline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r>
              <a:rPr lang="en-US" dirty="0"/>
              <a:t>Drug Concentration (</a:t>
            </a:r>
            <a:r>
              <a:rPr lang="en-US" dirty="0" err="1"/>
              <a:t>nM</a:t>
            </a:r>
            <a:r>
              <a:rPr lang="en-US" dirty="0"/>
              <a:t>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587445" y="4610588"/>
            <a:ext cx="16962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1" i="0" u="none" strike="noStrike" kern="1200" baseline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r>
              <a:rPr lang="en-US" dirty="0"/>
              <a:t>Drug Concentration (</a:t>
            </a:r>
            <a:r>
              <a:rPr lang="en-US" dirty="0" err="1"/>
              <a:t>nM</a:t>
            </a:r>
            <a:r>
              <a:rPr lang="en-US" dirty="0"/>
              <a:t>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467600" y="457200"/>
            <a:ext cx="1153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</a:t>
            </a:r>
            <a:r>
              <a:rPr lang="en-US" dirty="0" smtClean="0"/>
              <a:t>S2. 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2198657" y="1886750"/>
            <a:ext cx="1110955" cy="55165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5045462" y="1635744"/>
            <a:ext cx="2863857" cy="3015828"/>
            <a:chOff x="5045462" y="1635744"/>
            <a:chExt cx="2863857" cy="3015828"/>
          </a:xfrm>
        </p:grpSpPr>
        <p:grpSp>
          <p:nvGrpSpPr>
            <p:cNvPr id="19" name="Group 18"/>
            <p:cNvGrpSpPr/>
            <p:nvPr/>
          </p:nvGrpSpPr>
          <p:grpSpPr>
            <a:xfrm>
              <a:off x="5045462" y="1635744"/>
              <a:ext cx="2422138" cy="3015828"/>
              <a:chOff x="5045462" y="1635744"/>
              <a:chExt cx="2422138" cy="3015828"/>
            </a:xfrm>
          </p:grpSpPr>
          <p:graphicFrame>
            <p:nvGraphicFramePr>
              <p:cNvPr id="4" name="Chart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12885122"/>
                  </p:ext>
                </p:extLst>
              </p:nvPr>
            </p:nvGraphicFramePr>
            <p:xfrm>
              <a:off x="5045462" y="1635744"/>
              <a:ext cx="2422138" cy="301582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8" name="Rounded Rectangle 17"/>
              <p:cNvSpPr/>
              <p:nvPr/>
            </p:nvSpPr>
            <p:spPr>
              <a:xfrm>
                <a:off x="6019800" y="1908109"/>
                <a:ext cx="1143000" cy="530291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51" b="71651"/>
            <a:stretch/>
          </p:blipFill>
          <p:spPr bwMode="auto">
            <a:xfrm>
              <a:off x="5486400" y="1839941"/>
              <a:ext cx="2422919" cy="7587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941"/>
          <a:stretch/>
        </p:blipFill>
        <p:spPr bwMode="auto">
          <a:xfrm>
            <a:off x="1557009" y="1811717"/>
            <a:ext cx="2425700" cy="846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771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31</Words>
  <Application>Microsoft Office PowerPoint</Application>
  <PresentationFormat>画面に合わせる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Theme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Kadoaki Ohashi</cp:lastModifiedBy>
  <cp:revision>14</cp:revision>
  <dcterms:created xsi:type="dcterms:W3CDTF">2012-05-15T16:40:44Z</dcterms:created>
  <dcterms:modified xsi:type="dcterms:W3CDTF">2013-02-05T13:30:55Z</dcterms:modified>
</cp:coreProperties>
</file>