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68" r:id="rId4"/>
    <p:sldId id="259" r:id="rId5"/>
    <p:sldId id="260" r:id="rId6"/>
    <p:sldId id="261" r:id="rId7"/>
    <p:sldId id="262" r:id="rId8"/>
    <p:sldId id="263" r:id="rId9"/>
    <p:sldId id="274" r:id="rId10"/>
    <p:sldId id="264" r:id="rId11"/>
    <p:sldId id="270" r:id="rId12"/>
    <p:sldId id="265" r:id="rId13"/>
    <p:sldId id="266" r:id="rId14"/>
    <p:sldId id="271" r:id="rId15"/>
    <p:sldId id="272" r:id="rId16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D13F"/>
    <a:srgbClr val="A50021"/>
    <a:srgbClr val="00FF00"/>
    <a:srgbClr val="0000FF"/>
    <a:srgbClr val="00FF99"/>
    <a:srgbClr val="4D4D4D"/>
    <a:srgbClr val="003300"/>
    <a:srgbClr val="FF6699"/>
    <a:srgbClr val="FF33CC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8" autoAdjust="0"/>
    <p:restoredTop sz="94684" autoAdjust="0"/>
  </p:normalViewPr>
  <p:slideViewPr>
    <p:cSldViewPr snapToGrid="0"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13" Type="http://schemas.openxmlformats.org/officeDocument/2006/relationships/image" Target="../media/image97.jpeg"/><Relationship Id="rId3" Type="http://schemas.openxmlformats.org/officeDocument/2006/relationships/image" Target="../media/image88.JPG"/><Relationship Id="rId7" Type="http://schemas.openxmlformats.org/officeDocument/2006/relationships/image" Target="../media/image92.JPG"/><Relationship Id="rId12" Type="http://schemas.openxmlformats.org/officeDocument/2006/relationships/image" Target="../media/image96.jpe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G"/><Relationship Id="rId11" Type="http://schemas.microsoft.com/office/2007/relationships/hdphoto" Target="../media/hdphoto19.wdp"/><Relationship Id="rId5" Type="http://schemas.openxmlformats.org/officeDocument/2006/relationships/image" Target="../media/image90.JPG"/><Relationship Id="rId15" Type="http://schemas.openxmlformats.org/officeDocument/2006/relationships/image" Target="../media/image98.jpeg"/><Relationship Id="rId10" Type="http://schemas.openxmlformats.org/officeDocument/2006/relationships/image" Target="../media/image95.jpeg"/><Relationship Id="rId4" Type="http://schemas.openxmlformats.org/officeDocument/2006/relationships/image" Target="../media/image89.JPG"/><Relationship Id="rId9" Type="http://schemas.openxmlformats.org/officeDocument/2006/relationships/image" Target="../media/image94.jpeg"/><Relationship Id="rId14" Type="http://schemas.microsoft.com/office/2007/relationships/hdphoto" Target="../media/hdphoto20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13" Type="http://schemas.microsoft.com/office/2007/relationships/hdphoto" Target="../media/hdphoto24.wdp"/><Relationship Id="rId18" Type="http://schemas.openxmlformats.org/officeDocument/2006/relationships/image" Target="../media/image110.jpeg"/><Relationship Id="rId3" Type="http://schemas.openxmlformats.org/officeDocument/2006/relationships/image" Target="../media/image100.jpeg"/><Relationship Id="rId7" Type="http://schemas.microsoft.com/office/2007/relationships/hdphoto" Target="../media/hdphoto22.wdp"/><Relationship Id="rId12" Type="http://schemas.openxmlformats.org/officeDocument/2006/relationships/image" Target="../media/image106.jpeg"/><Relationship Id="rId17" Type="http://schemas.openxmlformats.org/officeDocument/2006/relationships/image" Target="../media/image109.jpeg"/><Relationship Id="rId2" Type="http://schemas.openxmlformats.org/officeDocument/2006/relationships/image" Target="../media/image99.jpeg"/><Relationship Id="rId16" Type="http://schemas.microsoft.com/office/2007/relationships/hdphoto" Target="../media/hdphoto25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jpeg"/><Relationship Id="rId11" Type="http://schemas.openxmlformats.org/officeDocument/2006/relationships/image" Target="../media/image105.jpeg"/><Relationship Id="rId5" Type="http://schemas.openxmlformats.org/officeDocument/2006/relationships/image" Target="../media/image101.JPG"/><Relationship Id="rId15" Type="http://schemas.openxmlformats.org/officeDocument/2006/relationships/image" Target="../media/image108.jpeg"/><Relationship Id="rId10" Type="http://schemas.microsoft.com/office/2007/relationships/hdphoto" Target="../media/hdphoto23.wdp"/><Relationship Id="rId19" Type="http://schemas.microsoft.com/office/2007/relationships/hdphoto" Target="../media/hdphoto26.wdp"/><Relationship Id="rId4" Type="http://schemas.microsoft.com/office/2007/relationships/hdphoto" Target="../media/hdphoto21.wdp"/><Relationship Id="rId9" Type="http://schemas.openxmlformats.org/officeDocument/2006/relationships/image" Target="../media/image104.jpeg"/><Relationship Id="rId14" Type="http://schemas.openxmlformats.org/officeDocument/2006/relationships/image" Target="../media/image107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8.wdp"/><Relationship Id="rId3" Type="http://schemas.openxmlformats.org/officeDocument/2006/relationships/image" Target="../media/image112.jpeg"/><Relationship Id="rId7" Type="http://schemas.openxmlformats.org/officeDocument/2006/relationships/image" Target="../media/image115.jpeg"/><Relationship Id="rId12" Type="http://schemas.openxmlformats.org/officeDocument/2006/relationships/image" Target="../media/image118.JP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7.wdp"/><Relationship Id="rId11" Type="http://schemas.microsoft.com/office/2007/relationships/hdphoto" Target="../media/hdphoto29.wdp"/><Relationship Id="rId5" Type="http://schemas.openxmlformats.org/officeDocument/2006/relationships/image" Target="../media/image114.jpeg"/><Relationship Id="rId10" Type="http://schemas.openxmlformats.org/officeDocument/2006/relationships/image" Target="../media/image117.jpeg"/><Relationship Id="rId4" Type="http://schemas.openxmlformats.org/officeDocument/2006/relationships/image" Target="../media/image113.JPG"/><Relationship Id="rId9" Type="http://schemas.openxmlformats.org/officeDocument/2006/relationships/image" Target="../media/image1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0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jpeg"/><Relationship Id="rId13" Type="http://schemas.microsoft.com/office/2007/relationships/hdphoto" Target="../media/hdphoto34.wdp"/><Relationship Id="rId3" Type="http://schemas.openxmlformats.org/officeDocument/2006/relationships/image" Target="../media/image122.jpeg"/><Relationship Id="rId7" Type="http://schemas.microsoft.com/office/2007/relationships/hdphoto" Target="../media/hdphoto32.wdp"/><Relationship Id="rId12" Type="http://schemas.openxmlformats.org/officeDocument/2006/relationships/image" Target="../media/image128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jpeg"/><Relationship Id="rId11" Type="http://schemas.openxmlformats.org/officeDocument/2006/relationships/image" Target="../media/image127.JPG"/><Relationship Id="rId5" Type="http://schemas.openxmlformats.org/officeDocument/2006/relationships/image" Target="../media/image123.JPG"/><Relationship Id="rId10" Type="http://schemas.microsoft.com/office/2007/relationships/hdphoto" Target="../media/hdphoto33.wdp"/><Relationship Id="rId4" Type="http://schemas.microsoft.com/office/2007/relationships/hdphoto" Target="../media/hdphoto31.wdp"/><Relationship Id="rId9" Type="http://schemas.openxmlformats.org/officeDocument/2006/relationships/image" Target="../media/image12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jpeg"/><Relationship Id="rId3" Type="http://schemas.microsoft.com/office/2007/relationships/hdphoto" Target="../media/hdphoto35.wdp"/><Relationship Id="rId7" Type="http://schemas.microsoft.com/office/2007/relationships/hdphoto" Target="../media/hdphoto37.wdp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jpeg"/><Relationship Id="rId5" Type="http://schemas.microsoft.com/office/2007/relationships/hdphoto" Target="../media/hdphoto36.wdp"/><Relationship Id="rId4" Type="http://schemas.openxmlformats.org/officeDocument/2006/relationships/image" Target="../media/image130.jpeg"/><Relationship Id="rId9" Type="http://schemas.microsoft.com/office/2007/relationships/hdphoto" Target="../media/hdphoto38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3.JPG"/><Relationship Id="rId7" Type="http://schemas.microsoft.com/office/2007/relationships/hdphoto" Target="../media/hdphoto1.wdp"/><Relationship Id="rId12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0.jpeg"/><Relationship Id="rId5" Type="http://schemas.openxmlformats.org/officeDocument/2006/relationships/image" Target="../media/image5.jpeg"/><Relationship Id="rId10" Type="http://schemas.openxmlformats.org/officeDocument/2006/relationships/image" Target="../media/image9.jpeg"/><Relationship Id="rId4" Type="http://schemas.openxmlformats.org/officeDocument/2006/relationships/image" Target="../media/image4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3.JPG"/><Relationship Id="rId3" Type="http://schemas.microsoft.com/office/2007/relationships/hdphoto" Target="../media/hdphoto2.wdp"/><Relationship Id="rId7" Type="http://schemas.openxmlformats.org/officeDocument/2006/relationships/image" Target="../media/image18.jpeg"/><Relationship Id="rId12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1.JPG"/><Relationship Id="rId5" Type="http://schemas.openxmlformats.org/officeDocument/2006/relationships/image" Target="../media/image16.jpeg"/><Relationship Id="rId10" Type="http://schemas.microsoft.com/office/2007/relationships/hdphoto" Target="../media/hdphoto3.wdp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5.JPG"/><Relationship Id="rId7" Type="http://schemas.openxmlformats.org/officeDocument/2006/relationships/image" Target="../media/image28.jpeg"/><Relationship Id="rId12" Type="http://schemas.openxmlformats.org/officeDocument/2006/relationships/image" Target="../media/image31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11" Type="http://schemas.microsoft.com/office/2007/relationships/hdphoto" Target="../media/hdphoto6.wdp"/><Relationship Id="rId5" Type="http://schemas.microsoft.com/office/2007/relationships/hdphoto" Target="../media/hdphoto4.wdp"/><Relationship Id="rId10" Type="http://schemas.openxmlformats.org/officeDocument/2006/relationships/image" Target="../media/image30.jpeg"/><Relationship Id="rId4" Type="http://schemas.openxmlformats.org/officeDocument/2006/relationships/image" Target="../media/image26.jpeg"/><Relationship Id="rId9" Type="http://schemas.openxmlformats.org/officeDocument/2006/relationships/image" Target="../media/image29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3.JPG"/><Relationship Id="rId7" Type="http://schemas.microsoft.com/office/2007/relationships/hdphoto" Target="../media/hdphoto7.wdp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G"/><Relationship Id="rId10" Type="http://schemas.openxmlformats.org/officeDocument/2006/relationships/image" Target="../media/image39.JPG"/><Relationship Id="rId4" Type="http://schemas.openxmlformats.org/officeDocument/2006/relationships/image" Target="../media/image34.JPG"/><Relationship Id="rId9" Type="http://schemas.openxmlformats.org/officeDocument/2006/relationships/image" Target="../media/image3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48.jpeg"/><Relationship Id="rId3" Type="http://schemas.openxmlformats.org/officeDocument/2006/relationships/image" Target="../media/image41.JPG"/><Relationship Id="rId7" Type="http://schemas.openxmlformats.org/officeDocument/2006/relationships/image" Target="../media/image44.JPG"/><Relationship Id="rId12" Type="http://schemas.openxmlformats.org/officeDocument/2006/relationships/image" Target="../media/image47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microsoft.com/office/2007/relationships/hdphoto" Target="../media/hdphoto10.wdp"/><Relationship Id="rId5" Type="http://schemas.microsoft.com/office/2007/relationships/hdphoto" Target="../media/hdphoto8.wdp"/><Relationship Id="rId10" Type="http://schemas.openxmlformats.org/officeDocument/2006/relationships/image" Target="../media/image46.jpeg"/><Relationship Id="rId4" Type="http://schemas.openxmlformats.org/officeDocument/2006/relationships/image" Target="../media/image42.jpeg"/><Relationship Id="rId9" Type="http://schemas.microsoft.com/office/2007/relationships/hdphoto" Target="../media/hdphoto9.wdp"/><Relationship Id="rId14" Type="http://schemas.openxmlformats.org/officeDocument/2006/relationships/image" Target="../media/image4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microsoft.com/office/2007/relationships/hdphoto" Target="../media/hdphoto14.wdp"/><Relationship Id="rId18" Type="http://schemas.openxmlformats.org/officeDocument/2006/relationships/image" Target="../media/image62.jpeg"/><Relationship Id="rId3" Type="http://schemas.openxmlformats.org/officeDocument/2006/relationships/image" Target="../media/image51.jpeg"/><Relationship Id="rId7" Type="http://schemas.microsoft.com/office/2007/relationships/hdphoto" Target="../media/hdphoto12.wdp"/><Relationship Id="rId12" Type="http://schemas.openxmlformats.org/officeDocument/2006/relationships/image" Target="../media/image57.jpeg"/><Relationship Id="rId17" Type="http://schemas.openxmlformats.org/officeDocument/2006/relationships/image" Target="../media/image61.jpeg"/><Relationship Id="rId2" Type="http://schemas.openxmlformats.org/officeDocument/2006/relationships/image" Target="../media/image50.jpeg"/><Relationship Id="rId16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11" Type="http://schemas.openxmlformats.org/officeDocument/2006/relationships/image" Target="../media/image56.jpeg"/><Relationship Id="rId5" Type="http://schemas.openxmlformats.org/officeDocument/2006/relationships/image" Target="../media/image52.jpeg"/><Relationship Id="rId15" Type="http://schemas.openxmlformats.org/officeDocument/2006/relationships/image" Target="../media/image59.jpeg"/><Relationship Id="rId10" Type="http://schemas.microsoft.com/office/2007/relationships/hdphoto" Target="../media/hdphoto13.wdp"/><Relationship Id="rId19" Type="http://schemas.openxmlformats.org/officeDocument/2006/relationships/image" Target="../media/image63.jpeg"/><Relationship Id="rId4" Type="http://schemas.microsoft.com/office/2007/relationships/hdphoto" Target="../media/hdphoto11.wdp"/><Relationship Id="rId9" Type="http://schemas.openxmlformats.org/officeDocument/2006/relationships/image" Target="../media/image55.jpeg"/><Relationship Id="rId14" Type="http://schemas.openxmlformats.org/officeDocument/2006/relationships/image" Target="../media/image5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G"/><Relationship Id="rId13" Type="http://schemas.openxmlformats.org/officeDocument/2006/relationships/image" Target="../media/image72.JPG"/><Relationship Id="rId3" Type="http://schemas.microsoft.com/office/2007/relationships/hdphoto" Target="../media/hdphoto15.wdp"/><Relationship Id="rId7" Type="http://schemas.microsoft.com/office/2007/relationships/hdphoto" Target="../media/hdphoto16.wdp"/><Relationship Id="rId12" Type="http://schemas.openxmlformats.org/officeDocument/2006/relationships/image" Target="../media/image71.JPG"/><Relationship Id="rId17" Type="http://schemas.openxmlformats.org/officeDocument/2006/relationships/image" Target="../media/image75.JPG"/><Relationship Id="rId2" Type="http://schemas.openxmlformats.org/officeDocument/2006/relationships/image" Target="../media/image64.jpeg"/><Relationship Id="rId16" Type="http://schemas.openxmlformats.org/officeDocument/2006/relationships/image" Target="../media/image7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11" Type="http://schemas.openxmlformats.org/officeDocument/2006/relationships/image" Target="../media/image70.JPG"/><Relationship Id="rId5" Type="http://schemas.openxmlformats.org/officeDocument/2006/relationships/image" Target="../media/image66.jpeg"/><Relationship Id="rId15" Type="http://schemas.microsoft.com/office/2007/relationships/hdphoto" Target="../media/hdphoto18.wdp"/><Relationship Id="rId10" Type="http://schemas.microsoft.com/office/2007/relationships/hdphoto" Target="../media/hdphoto17.wdp"/><Relationship Id="rId4" Type="http://schemas.openxmlformats.org/officeDocument/2006/relationships/image" Target="../media/image65.jpeg"/><Relationship Id="rId9" Type="http://schemas.openxmlformats.org/officeDocument/2006/relationships/image" Target="../media/image69.jpeg"/><Relationship Id="rId14" Type="http://schemas.openxmlformats.org/officeDocument/2006/relationships/image" Target="../media/image7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G"/><Relationship Id="rId13" Type="http://schemas.openxmlformats.org/officeDocument/2006/relationships/image" Target="../media/image43.jpeg"/><Relationship Id="rId18" Type="http://schemas.microsoft.com/office/2007/relationships/hdphoto" Target="../media/hdphoto18.wdp"/><Relationship Id="rId3" Type="http://schemas.openxmlformats.org/officeDocument/2006/relationships/image" Target="../media/image77.JPG"/><Relationship Id="rId7" Type="http://schemas.openxmlformats.org/officeDocument/2006/relationships/image" Target="../media/image81.JPG"/><Relationship Id="rId12" Type="http://schemas.openxmlformats.org/officeDocument/2006/relationships/image" Target="../media/image86.JPG"/><Relationship Id="rId17" Type="http://schemas.openxmlformats.org/officeDocument/2006/relationships/image" Target="../media/image73.jpeg"/><Relationship Id="rId2" Type="http://schemas.openxmlformats.org/officeDocument/2006/relationships/image" Target="../media/image76.JPG"/><Relationship Id="rId16" Type="http://schemas.openxmlformats.org/officeDocument/2006/relationships/image" Target="../media/image7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JPG"/><Relationship Id="rId11" Type="http://schemas.openxmlformats.org/officeDocument/2006/relationships/image" Target="../media/image85.JPG"/><Relationship Id="rId5" Type="http://schemas.openxmlformats.org/officeDocument/2006/relationships/image" Target="../media/image79.JPG"/><Relationship Id="rId15" Type="http://schemas.openxmlformats.org/officeDocument/2006/relationships/image" Target="../media/image61.jpeg"/><Relationship Id="rId10" Type="http://schemas.openxmlformats.org/officeDocument/2006/relationships/image" Target="../media/image84.JPG"/><Relationship Id="rId4" Type="http://schemas.openxmlformats.org/officeDocument/2006/relationships/image" Target="../media/image78.JPG"/><Relationship Id="rId9" Type="http://schemas.openxmlformats.org/officeDocument/2006/relationships/image" Target="../media/image83.JPG"/><Relationship Id="rId14" Type="http://schemas.openxmlformats.org/officeDocument/2006/relationships/image" Target="../media/image6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0" b="57925"/>
          <a:stretch/>
        </p:blipFill>
        <p:spPr>
          <a:xfrm>
            <a:off x="635048" y="584200"/>
            <a:ext cx="7953008" cy="31237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78304" y="251779"/>
            <a:ext cx="213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Macaw #315, female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032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19066" y="138118"/>
            <a:ext cx="1615752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GGA8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AMA7p,7qter and micros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1" t="9665" r="27448" b="20768"/>
          <a:stretch/>
        </p:blipFill>
        <p:spPr>
          <a:xfrm>
            <a:off x="7117338" y="5030615"/>
            <a:ext cx="1784544" cy="18273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6" t="8074" r="24623" b="21975"/>
          <a:stretch/>
        </p:blipFill>
        <p:spPr>
          <a:xfrm>
            <a:off x="7117338" y="3312165"/>
            <a:ext cx="1784544" cy="17184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6" b="46160"/>
          <a:stretch/>
        </p:blipFill>
        <p:spPr>
          <a:xfrm>
            <a:off x="3672006" y="1629986"/>
            <a:ext cx="3445332" cy="18417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6" b="46467"/>
          <a:stretch/>
        </p:blipFill>
        <p:spPr>
          <a:xfrm>
            <a:off x="170512" y="1640876"/>
            <a:ext cx="3445332" cy="18312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01" b="58449"/>
          <a:stretch/>
        </p:blipFill>
        <p:spPr>
          <a:xfrm>
            <a:off x="3672006" y="138118"/>
            <a:ext cx="3426495" cy="14754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01" b="58449"/>
          <a:stretch/>
        </p:blipFill>
        <p:spPr>
          <a:xfrm>
            <a:off x="170510" y="138118"/>
            <a:ext cx="3426495" cy="147546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057557" y="3003093"/>
            <a:ext cx="1926488" cy="37614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241611" y="3003094"/>
            <a:ext cx="1535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Chicken control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6" t="7054" r="6085" b="13544"/>
          <a:stretch/>
        </p:blipFill>
        <p:spPr>
          <a:xfrm>
            <a:off x="185738" y="5260931"/>
            <a:ext cx="1949952" cy="158953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5" t="6880" r="6084" b="13258"/>
          <a:stretch/>
        </p:blipFill>
        <p:spPr>
          <a:xfrm>
            <a:off x="190501" y="3546430"/>
            <a:ext cx="1949952" cy="159877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61" t="6552" r="8232" b="8687"/>
          <a:stretch/>
        </p:blipFill>
        <p:spPr>
          <a:xfrm>
            <a:off x="2218006" y="5157568"/>
            <a:ext cx="1783605" cy="170043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1" t="7077" r="8232" b="10004"/>
          <a:stretch/>
        </p:blipFill>
        <p:spPr>
          <a:xfrm>
            <a:off x="2252662" y="3546431"/>
            <a:ext cx="1714295" cy="159882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31" t="18409" r="3955" b="15013"/>
          <a:stretch/>
        </p:blipFill>
        <p:spPr>
          <a:xfrm>
            <a:off x="4127826" y="5260931"/>
            <a:ext cx="2097816" cy="133282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1" r="4437" b="13258"/>
          <a:stretch/>
        </p:blipFill>
        <p:spPr>
          <a:xfrm>
            <a:off x="4090987" y="3727406"/>
            <a:ext cx="2169301" cy="142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0" t="11654" r="15069" b="8227"/>
          <a:stretch/>
        </p:blipFill>
        <p:spPr>
          <a:xfrm>
            <a:off x="160951" y="4823982"/>
            <a:ext cx="1937460" cy="1884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46" t="7577" r="12272" b="7717"/>
          <a:stretch/>
        </p:blipFill>
        <p:spPr>
          <a:xfrm>
            <a:off x="140948" y="2956023"/>
            <a:ext cx="1978355" cy="18431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24" b="59171"/>
          <a:stretch/>
        </p:blipFill>
        <p:spPr>
          <a:xfrm>
            <a:off x="2999387" y="126770"/>
            <a:ext cx="2880434" cy="12380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6588" b="58131"/>
          <a:stretch/>
        </p:blipFill>
        <p:spPr>
          <a:xfrm>
            <a:off x="120949" y="108896"/>
            <a:ext cx="2867911" cy="1269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5" t="4952" r="14698" b="15830"/>
          <a:stretch/>
        </p:blipFill>
        <p:spPr>
          <a:xfrm>
            <a:off x="6955397" y="4879074"/>
            <a:ext cx="1954111" cy="1869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14" t="3832" r="14337" b="14794"/>
          <a:stretch/>
        </p:blipFill>
        <p:spPr>
          <a:xfrm>
            <a:off x="6955398" y="2916355"/>
            <a:ext cx="1954111" cy="196271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92120" y="2620949"/>
            <a:ext cx="2091925" cy="4209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187019" y="2648246"/>
            <a:ext cx="1535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Chicken control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49" b="55069"/>
          <a:stretch/>
        </p:blipFill>
        <p:spPr>
          <a:xfrm>
            <a:off x="3066565" y="1378423"/>
            <a:ext cx="2746078" cy="13310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308" b="53201"/>
          <a:stretch/>
        </p:blipFill>
        <p:spPr>
          <a:xfrm>
            <a:off x="120949" y="1405719"/>
            <a:ext cx="2878438" cy="138634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493603" y="108896"/>
            <a:ext cx="149044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GGA9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AMA7qmid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3" r="21020"/>
          <a:stretch/>
        </p:blipFill>
        <p:spPr>
          <a:xfrm>
            <a:off x="2326406" y="4918818"/>
            <a:ext cx="1351746" cy="18653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73" r="16653"/>
          <a:stretch/>
        </p:blipFill>
        <p:spPr>
          <a:xfrm>
            <a:off x="2279177" y="2937338"/>
            <a:ext cx="1444100" cy="186534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4" t="6251" r="3925" b="3969"/>
          <a:stretch/>
        </p:blipFill>
        <p:spPr>
          <a:xfrm>
            <a:off x="3972859" y="4856805"/>
            <a:ext cx="2005175" cy="191368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14" t="6697" r="3925" b="5083"/>
          <a:stretch/>
        </p:blipFill>
        <p:spPr>
          <a:xfrm>
            <a:off x="3972859" y="2916355"/>
            <a:ext cx="2005175" cy="188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25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13338" y="128789"/>
            <a:ext cx="85151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GGAZ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AMAZ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9" r="16983" b="37881"/>
          <a:stretch/>
        </p:blipFill>
        <p:spPr>
          <a:xfrm>
            <a:off x="245271" y="5058358"/>
            <a:ext cx="2139949" cy="16810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0" t="16086" r="16983" b="8061"/>
          <a:stretch/>
        </p:blipFill>
        <p:spPr>
          <a:xfrm>
            <a:off x="245271" y="2871097"/>
            <a:ext cx="2139949" cy="20527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8" t="6835" r="21381"/>
          <a:stretch/>
        </p:blipFill>
        <p:spPr>
          <a:xfrm rot="16200000">
            <a:off x="6850934" y="4529958"/>
            <a:ext cx="1618201" cy="24493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13" t="5585" r="17682" b="1809"/>
          <a:stretch/>
        </p:blipFill>
        <p:spPr>
          <a:xfrm rot="16200000">
            <a:off x="6794026" y="2836747"/>
            <a:ext cx="1717275" cy="2434577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7928473" y="6296073"/>
            <a:ext cx="389850" cy="369332"/>
            <a:chOff x="7696983" y="5908284"/>
            <a:chExt cx="389850" cy="369332"/>
          </a:xfrm>
        </p:grpSpPr>
        <p:cxnSp>
          <p:nvCxnSpPr>
            <p:cNvPr id="7" name="Straight Arrow Connector 6"/>
            <p:cNvCxnSpPr/>
            <p:nvPr/>
          </p:nvCxnSpPr>
          <p:spPr>
            <a:xfrm flipH="1" flipV="1">
              <a:off x="7696983" y="5919952"/>
              <a:ext cx="104774" cy="10477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696983" y="5908284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6378225" y="2871097"/>
            <a:ext cx="2656593" cy="38683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61010" y="2918399"/>
            <a:ext cx="1980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Chicken control (female)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5097" b="52816"/>
          <a:stretch/>
        </p:blipFill>
        <p:spPr>
          <a:xfrm>
            <a:off x="147719" y="374453"/>
            <a:ext cx="3858567" cy="18910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57" b="54375"/>
          <a:stretch/>
        </p:blipFill>
        <p:spPr>
          <a:xfrm>
            <a:off x="4073300" y="374453"/>
            <a:ext cx="3893581" cy="18910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496" t="63382" r="33599"/>
          <a:stretch/>
        </p:blipFill>
        <p:spPr>
          <a:xfrm>
            <a:off x="2482390" y="2871097"/>
            <a:ext cx="2757488" cy="228887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4" t="66568" r="30807"/>
          <a:stretch/>
        </p:blipFill>
        <p:spPr>
          <a:xfrm>
            <a:off x="2482390" y="4923824"/>
            <a:ext cx="2757488" cy="1815591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4175851" y="6198541"/>
            <a:ext cx="389850" cy="425904"/>
            <a:chOff x="8120063" y="6381751"/>
            <a:chExt cx="389850" cy="425904"/>
          </a:xfrm>
        </p:grpSpPr>
        <p:cxnSp>
          <p:nvCxnSpPr>
            <p:cNvPr id="27" name="Straight Arrow Connector 26"/>
            <p:cNvCxnSpPr/>
            <p:nvPr/>
          </p:nvCxnSpPr>
          <p:spPr>
            <a:xfrm flipH="1" flipV="1">
              <a:off x="8120063" y="6381751"/>
              <a:ext cx="104774" cy="10477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120063" y="6438323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97287" y="2501765"/>
            <a:ext cx="123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Male- Erica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134860" y="2469499"/>
            <a:ext cx="140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Female-#315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4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81326" y="128789"/>
            <a:ext cx="122341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GGAW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No signal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9" t="5549" r="19707"/>
          <a:stretch/>
        </p:blipFill>
        <p:spPr>
          <a:xfrm>
            <a:off x="3733277" y="897507"/>
            <a:ext cx="2720609" cy="3405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83" t="7640" r="13894"/>
          <a:stretch/>
        </p:blipFill>
        <p:spPr>
          <a:xfrm>
            <a:off x="803921" y="897507"/>
            <a:ext cx="2695237" cy="333005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0501" y="451954"/>
            <a:ext cx="6182436" cy="38510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12954" y="477290"/>
            <a:ext cx="247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Chicken control (female)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3921" y="4319340"/>
            <a:ext cx="7323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signal on macaw W chromosome – similar situation is with mammalian Y</a:t>
            </a:r>
          </a:p>
          <a:p>
            <a:r>
              <a:rPr lang="en-US" dirty="0"/>
              <a:t>w</a:t>
            </a:r>
            <a:r>
              <a:rPr lang="en-US" dirty="0" smtClean="0"/>
              <a:t>hich , as a rule, does not give Zoo-FISH signal across diverged species.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4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04813" y="101095"/>
            <a:ext cx="23903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5.8S, 18S, 28S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rDNA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3" r="8928" b="4613"/>
          <a:stretch/>
        </p:blipFill>
        <p:spPr>
          <a:xfrm>
            <a:off x="2460941" y="4336964"/>
            <a:ext cx="2139787" cy="22354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96" r="7709"/>
          <a:stretch/>
        </p:blipFill>
        <p:spPr>
          <a:xfrm>
            <a:off x="81535" y="4330142"/>
            <a:ext cx="2194937" cy="23436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6" t="4462" r="19861"/>
          <a:stretch/>
        </p:blipFill>
        <p:spPr>
          <a:xfrm rot="16200000">
            <a:off x="3047705" y="1916811"/>
            <a:ext cx="2013260" cy="26711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64" t="4329" r="15547" b="1"/>
          <a:stretch/>
        </p:blipFill>
        <p:spPr>
          <a:xfrm rot="16200000">
            <a:off x="264609" y="2062703"/>
            <a:ext cx="2013258" cy="23794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8" b="7769"/>
          <a:stretch/>
        </p:blipFill>
        <p:spPr>
          <a:xfrm>
            <a:off x="2694858" y="101095"/>
            <a:ext cx="2437273" cy="21131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88" t="7064" b="8731"/>
          <a:stretch/>
        </p:blipFill>
        <p:spPr>
          <a:xfrm>
            <a:off x="67885" y="101095"/>
            <a:ext cx="2626745" cy="20792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8" t="12214" r="3911" b="12955"/>
          <a:stretch/>
        </p:blipFill>
        <p:spPr>
          <a:xfrm>
            <a:off x="5924462" y="4517407"/>
            <a:ext cx="2975213" cy="21699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46" t="12214" r="3316" b="12955"/>
          <a:stretch/>
        </p:blipFill>
        <p:spPr>
          <a:xfrm>
            <a:off x="5926740" y="2442949"/>
            <a:ext cx="2940898" cy="2169994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8176345" y="5766177"/>
            <a:ext cx="313898" cy="15012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8139953" y="3646226"/>
            <a:ext cx="313898" cy="150126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842577" y="2088105"/>
            <a:ext cx="3152634" cy="45856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307255" y="2117761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Chicken control – 1 NOR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89929" y="511652"/>
            <a:ext cx="36984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3 pairs of </a:t>
            </a:r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microchromosomes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with NORs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(Chicken and California condor have</a:t>
            </a:r>
          </a:p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o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nly one NOR chromosome)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631842" y="108084"/>
            <a:ext cx="132170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Telomeres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345" y="3531780"/>
            <a:ext cx="3690353" cy="32544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28" y="3531780"/>
            <a:ext cx="3690353" cy="32544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381" y="185017"/>
            <a:ext cx="3690353" cy="32544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28" y="185017"/>
            <a:ext cx="3690353" cy="32544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69376" y="2642532"/>
            <a:ext cx="1980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Macaw has telomeres at 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hromosome ends only -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 interstitial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telomeric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sites.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Prominent number of</a:t>
            </a:r>
          </a:p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Telomeric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sequences are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 </a:t>
            </a:r>
          </a:p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microchromosomes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34734" y="476830"/>
            <a:ext cx="138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Macaw #315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587068" y="252129"/>
            <a:ext cx="160545" cy="1605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167306" y="3659457"/>
            <a:ext cx="160545" cy="1605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210961" y="1342239"/>
            <a:ext cx="1" cy="2295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405306" y="4766346"/>
            <a:ext cx="164984" cy="1147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47578" y="3487691"/>
            <a:ext cx="344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W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667340" y="98240"/>
            <a:ext cx="344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W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80423" y="1089540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Z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176896" y="4578901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Z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5720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64181" y="102567"/>
            <a:ext cx="150554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GGA1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AMA1q,4,9q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27" b="49267"/>
          <a:stretch/>
        </p:blipFill>
        <p:spPr>
          <a:xfrm>
            <a:off x="4189835" y="188423"/>
            <a:ext cx="3042989" cy="15835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82" b="50000"/>
          <a:stretch/>
        </p:blipFill>
        <p:spPr>
          <a:xfrm>
            <a:off x="896849" y="211296"/>
            <a:ext cx="3133061" cy="15607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6" r="21000" b="7910"/>
          <a:stretch/>
        </p:blipFill>
        <p:spPr>
          <a:xfrm rot="16200000">
            <a:off x="2979085" y="3305426"/>
            <a:ext cx="1519883" cy="21137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5" r="19126" b="7910"/>
          <a:stretch/>
        </p:blipFill>
        <p:spPr>
          <a:xfrm rot="16200000">
            <a:off x="2960965" y="1723388"/>
            <a:ext cx="1635527" cy="21137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16" r="20547" b="5856"/>
          <a:stretch/>
        </p:blipFill>
        <p:spPr>
          <a:xfrm rot="16200000">
            <a:off x="684058" y="3236008"/>
            <a:ext cx="1528550" cy="22526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5" r="17606" b="790"/>
          <a:stretch/>
        </p:blipFill>
        <p:spPr>
          <a:xfrm rot="16200000">
            <a:off x="624554" y="1593363"/>
            <a:ext cx="1635525" cy="237384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7" t="20181" r="32390" b="7126"/>
          <a:stretch/>
        </p:blipFill>
        <p:spPr>
          <a:xfrm rot="16200000">
            <a:off x="4393986" y="5212730"/>
            <a:ext cx="1173911" cy="170597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3" t="20181" r="30499" b="7127"/>
          <a:stretch/>
        </p:blipFill>
        <p:spPr>
          <a:xfrm rot="16200000">
            <a:off x="2550820" y="5212731"/>
            <a:ext cx="1283701" cy="170597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7" t="14974" r="4788" b="4596"/>
          <a:stretch/>
        </p:blipFill>
        <p:spPr>
          <a:xfrm>
            <a:off x="5097976" y="3676449"/>
            <a:ext cx="1877071" cy="154806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1" t="14801" r="6661"/>
          <a:stretch/>
        </p:blipFill>
        <p:spPr>
          <a:xfrm>
            <a:off x="5039790" y="1962521"/>
            <a:ext cx="1870144" cy="163986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1" t="10825" b="11866"/>
          <a:stretch/>
        </p:blipFill>
        <p:spPr>
          <a:xfrm>
            <a:off x="7097605" y="3676449"/>
            <a:ext cx="1872116" cy="147797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2" t="7910" b="8212"/>
          <a:stretch/>
        </p:blipFill>
        <p:spPr>
          <a:xfrm>
            <a:off x="7100250" y="1962521"/>
            <a:ext cx="1912504" cy="1639861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2192505" y="5154425"/>
            <a:ext cx="3798856" cy="16080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192670" y="5150650"/>
            <a:ext cx="15359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Chicken control</a:t>
            </a:r>
          </a:p>
        </p:txBody>
      </p:sp>
    </p:spTree>
    <p:extLst>
      <p:ext uri="{BB962C8B-B14F-4D97-AF65-F5344CB8AC3E}">
        <p14:creationId xmlns:p14="http://schemas.microsoft.com/office/powerpoint/2010/main" val="297529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752" t="22850" r="5157" b="9484"/>
          <a:stretch/>
        </p:blipFill>
        <p:spPr>
          <a:xfrm>
            <a:off x="225936" y="4988254"/>
            <a:ext cx="2154033" cy="16460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t="25234" r="6179" b="7101"/>
          <a:stretch/>
        </p:blipFill>
        <p:spPr>
          <a:xfrm>
            <a:off x="215405" y="3186925"/>
            <a:ext cx="2164193" cy="164600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85" r="7948" b="20804"/>
          <a:stretch/>
        </p:blipFill>
        <p:spPr>
          <a:xfrm>
            <a:off x="3142320" y="1628080"/>
            <a:ext cx="2871854" cy="143650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30" r="7645" b="18017"/>
          <a:stretch/>
        </p:blipFill>
        <p:spPr>
          <a:xfrm>
            <a:off x="215405" y="1573488"/>
            <a:ext cx="2881299" cy="152844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01" r="6358" b="25111"/>
          <a:stretch/>
        </p:blipFill>
        <p:spPr>
          <a:xfrm>
            <a:off x="215405" y="204709"/>
            <a:ext cx="2881299" cy="133741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96" r="6358" b="27276"/>
          <a:stretch/>
        </p:blipFill>
        <p:spPr>
          <a:xfrm>
            <a:off x="3179928" y="266123"/>
            <a:ext cx="2921468" cy="125263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49" t="6978" r="25785" b="14103"/>
          <a:stretch/>
        </p:blipFill>
        <p:spPr>
          <a:xfrm rot="16200000">
            <a:off x="2709350" y="4799447"/>
            <a:ext cx="1857443" cy="215216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9" t="6978" r="23042" b="9508"/>
          <a:stretch/>
        </p:blipFill>
        <p:spPr>
          <a:xfrm rot="16200000">
            <a:off x="2880605" y="2871194"/>
            <a:ext cx="1646006" cy="2277467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913338" y="128789"/>
            <a:ext cx="83869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GGA2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AMA2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5" t="10692" r="21351" b="2847"/>
          <a:stretch/>
        </p:blipFill>
        <p:spPr>
          <a:xfrm rot="16200000">
            <a:off x="6811619" y="4545629"/>
            <a:ext cx="1780711" cy="204781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8" t="13616" r="25582" b="6606"/>
          <a:stretch/>
        </p:blipFill>
        <p:spPr>
          <a:xfrm rot="16200000">
            <a:off x="6754773" y="2717396"/>
            <a:ext cx="1797788" cy="2019868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6575493" y="2593075"/>
            <a:ext cx="2149239" cy="4041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6887303" y="2575251"/>
            <a:ext cx="15359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Chicken control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787311" y="6378005"/>
            <a:ext cx="1904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Red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– GGA11 BAC pool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2564874" y="1079500"/>
            <a:ext cx="114826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2577311" y="2631175"/>
            <a:ext cx="114826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2577311" y="2815736"/>
            <a:ext cx="114826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2532335" y="1308100"/>
            <a:ext cx="114826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614885" y="971778"/>
            <a:ext cx="5293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GGA11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22287" y="1187222"/>
            <a:ext cx="5293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GGA11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625216" y="2500995"/>
            <a:ext cx="5293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GGA11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31891" y="2695314"/>
            <a:ext cx="5293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GGA11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42244" y="1572737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GGA11 – AMAZ!!!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08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70" b="58192"/>
          <a:stretch/>
        </p:blipFill>
        <p:spPr>
          <a:xfrm>
            <a:off x="3991283" y="204216"/>
            <a:ext cx="3655048" cy="159804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60" b="57529"/>
          <a:stretch/>
        </p:blipFill>
        <p:spPr>
          <a:xfrm>
            <a:off x="205586" y="177171"/>
            <a:ext cx="3655517" cy="162338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5" y="4217161"/>
            <a:ext cx="2762047" cy="243582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5" y="1882441"/>
            <a:ext cx="2762047" cy="243582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59" t="3737" r="13739" b="13602"/>
          <a:stretch/>
        </p:blipFill>
        <p:spPr>
          <a:xfrm>
            <a:off x="3067299" y="4335472"/>
            <a:ext cx="2528285" cy="226971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8" r="13739" b="11289"/>
          <a:stretch/>
        </p:blipFill>
        <p:spPr>
          <a:xfrm>
            <a:off x="3040003" y="1882441"/>
            <a:ext cx="2528285" cy="243582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913338" y="128789"/>
            <a:ext cx="83869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GGA3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AMA3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62" t="5190" r="10623" b="11194"/>
          <a:stretch/>
        </p:blipFill>
        <p:spPr>
          <a:xfrm>
            <a:off x="6887303" y="4841884"/>
            <a:ext cx="1740089" cy="170597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8" t="6189" r="13016" b="7518"/>
          <a:stretch/>
        </p:blipFill>
        <p:spPr>
          <a:xfrm>
            <a:off x="6887303" y="3026731"/>
            <a:ext cx="1712794" cy="1760561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6755642" y="2593075"/>
            <a:ext cx="1969090" cy="4041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6887303" y="2739027"/>
            <a:ext cx="15359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Chicken control</a:t>
            </a:r>
          </a:p>
        </p:txBody>
      </p:sp>
    </p:spTree>
    <p:extLst>
      <p:ext uri="{BB962C8B-B14F-4D97-AF65-F5344CB8AC3E}">
        <p14:creationId xmlns:p14="http://schemas.microsoft.com/office/powerpoint/2010/main" val="265514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" t="18163" r="10828" b="30421"/>
          <a:stretch/>
        </p:blipFill>
        <p:spPr>
          <a:xfrm>
            <a:off x="3452883" y="273445"/>
            <a:ext cx="3084394" cy="168591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2" t="12836" r="9256" b="27228"/>
          <a:stretch/>
        </p:blipFill>
        <p:spPr>
          <a:xfrm>
            <a:off x="122830" y="133762"/>
            <a:ext cx="3193576" cy="196527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2" t="21180" r="20348" b="17976"/>
          <a:stretch/>
        </p:blipFill>
        <p:spPr>
          <a:xfrm>
            <a:off x="6864833" y="4687187"/>
            <a:ext cx="1760563" cy="171573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8" t="10124" r="12994" b="24264"/>
          <a:stretch/>
        </p:blipFill>
        <p:spPr>
          <a:xfrm>
            <a:off x="6864833" y="2836968"/>
            <a:ext cx="1760563" cy="1850219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787311" y="2593075"/>
            <a:ext cx="1937421" cy="4041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887303" y="2575251"/>
            <a:ext cx="15359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Chicken control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87311" y="6378005"/>
            <a:ext cx="1904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Red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– GGA11 BAC pool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51245" y="133762"/>
            <a:ext cx="137730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GGA4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AMA1p, 8q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213" t="13635" r="3867" b="11030"/>
          <a:stretch/>
        </p:blipFill>
        <p:spPr>
          <a:xfrm rot="16200000">
            <a:off x="433170" y="3955643"/>
            <a:ext cx="1851879" cy="246463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12" t="14883" b="11862"/>
          <a:stretch/>
        </p:blipFill>
        <p:spPr>
          <a:xfrm rot="16200000">
            <a:off x="386602" y="2080529"/>
            <a:ext cx="1995362" cy="239655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75" t="17625" r="30468"/>
          <a:stretch/>
        </p:blipFill>
        <p:spPr>
          <a:xfrm rot="16200000">
            <a:off x="3440200" y="3528654"/>
            <a:ext cx="2092511" cy="362300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7" t="15737" r="34553"/>
          <a:stretch/>
        </p:blipFill>
        <p:spPr>
          <a:xfrm rot="16200000">
            <a:off x="3530289" y="1425788"/>
            <a:ext cx="1995362" cy="3706032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 flipH="1">
            <a:off x="2660410" y="1434348"/>
            <a:ext cx="114826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627871" y="1720098"/>
            <a:ext cx="114826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710421" y="1326626"/>
            <a:ext cx="5293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GGA11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17823" y="1618270"/>
            <a:ext cx="5293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GGA11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69056" y="1967850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GGA11 – AMAZ!!!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3" r="14652" b="2688"/>
          <a:stretch/>
        </p:blipFill>
        <p:spPr>
          <a:xfrm rot="16200000">
            <a:off x="541462" y="1744245"/>
            <a:ext cx="2228959" cy="29658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1" r="14098" b="1344"/>
          <a:stretch/>
        </p:blipFill>
        <p:spPr>
          <a:xfrm rot="16200000">
            <a:off x="572563" y="3942103"/>
            <a:ext cx="2207728" cy="30068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13" r="8179" b="28444"/>
          <a:stretch/>
        </p:blipFill>
        <p:spPr>
          <a:xfrm>
            <a:off x="173013" y="122328"/>
            <a:ext cx="3188388" cy="186628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6" r="8285" b="31048"/>
          <a:stretch/>
        </p:blipFill>
        <p:spPr>
          <a:xfrm>
            <a:off x="3516346" y="186314"/>
            <a:ext cx="3184705" cy="173831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9" t="27283" r="37063" b="2717"/>
          <a:stretch/>
        </p:blipFill>
        <p:spPr>
          <a:xfrm rot="16200000">
            <a:off x="3386128" y="4214834"/>
            <a:ext cx="2093999" cy="246136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92" t="24266" r="33991" b="3018"/>
          <a:stretch/>
        </p:blipFill>
        <p:spPr>
          <a:xfrm rot="16200000">
            <a:off x="3380102" y="1951933"/>
            <a:ext cx="2201594" cy="255691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913338" y="128789"/>
            <a:ext cx="97975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GGA5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AMA5q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70" t="34993" r="39217" b="26041"/>
          <a:stretch/>
        </p:blipFill>
        <p:spPr>
          <a:xfrm flipV="1">
            <a:off x="7639656" y="4423378"/>
            <a:ext cx="1173707" cy="152704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1" t="31703" r="37126" b="23526"/>
          <a:stretch/>
        </p:blipFill>
        <p:spPr>
          <a:xfrm flipV="1">
            <a:off x="7639656" y="2571069"/>
            <a:ext cx="1301565" cy="177799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7" t="4090" r="21646" b="6158"/>
          <a:stretch/>
        </p:blipFill>
        <p:spPr>
          <a:xfrm>
            <a:off x="6018671" y="4423378"/>
            <a:ext cx="1567961" cy="181797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1" t="5230" r="20163" b="6991"/>
          <a:stretch/>
        </p:blipFill>
        <p:spPr>
          <a:xfrm>
            <a:off x="6018672" y="2571069"/>
            <a:ext cx="1567961" cy="177799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155517" y="6241354"/>
            <a:ext cx="2345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Red: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BAC P1H3 on GGA5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No signal on macaw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923135" y="2279177"/>
            <a:ext cx="3101854" cy="44853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754440" y="2279177"/>
            <a:ext cx="1535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Chicken control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4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7066053" y="128788"/>
            <a:ext cx="198002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GGA6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AMA6 segments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46461" y="1924474"/>
            <a:ext cx="2361063" cy="48156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33311" y="1978738"/>
            <a:ext cx="1712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Chicken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control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Red: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FZF – GGA6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8" r="5079" b="8195"/>
          <a:stretch/>
        </p:blipFill>
        <p:spPr>
          <a:xfrm>
            <a:off x="6833311" y="4625652"/>
            <a:ext cx="1987361" cy="19243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08" r="5079" b="4604"/>
          <a:stretch/>
        </p:blipFill>
        <p:spPr>
          <a:xfrm>
            <a:off x="6833311" y="2646753"/>
            <a:ext cx="1987361" cy="199962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" r="12624" b="13550"/>
          <a:stretch/>
        </p:blipFill>
        <p:spPr>
          <a:xfrm rot="16200000">
            <a:off x="2352406" y="4751048"/>
            <a:ext cx="2079665" cy="196888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47" t="5932" r="12624" b="18056"/>
          <a:stretch/>
        </p:blipFill>
        <p:spPr>
          <a:xfrm rot="16200000">
            <a:off x="2363584" y="2685760"/>
            <a:ext cx="2038352" cy="17311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5" t="14341" b="6955"/>
          <a:stretch/>
        </p:blipFill>
        <p:spPr>
          <a:xfrm>
            <a:off x="163769" y="4529024"/>
            <a:ext cx="2157906" cy="183200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45" t="5932" b="5222"/>
          <a:stretch/>
        </p:blipFill>
        <p:spPr>
          <a:xfrm>
            <a:off x="163770" y="2515562"/>
            <a:ext cx="2157905" cy="206809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8"/>
          <a:stretch/>
        </p:blipFill>
        <p:spPr>
          <a:xfrm rot="16200000">
            <a:off x="4392500" y="4813924"/>
            <a:ext cx="2204338" cy="173892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03" t="10946" r="2827"/>
          <a:stretch/>
        </p:blipFill>
        <p:spPr>
          <a:xfrm rot="16200000">
            <a:off x="4474740" y="2685758"/>
            <a:ext cx="2038352" cy="1731180"/>
          </a:xfrm>
          <a:prstGeom prst="rect">
            <a:avLst/>
          </a:prstGeom>
        </p:spPr>
      </p:pic>
      <p:pic>
        <p:nvPicPr>
          <p:cNvPr id="13" name="Picture 2" descr="C:\Users\TRaudsepp\Desktop\SCARLET MACAW\Zoo-FISH\GGA6\#6Erica-probe#7new.015.Krgb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94" b="54865"/>
          <a:stretch/>
        </p:blipFill>
        <p:spPr bwMode="auto">
          <a:xfrm>
            <a:off x="205396" y="128789"/>
            <a:ext cx="3190631" cy="150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C:\Users\TRaudsepp\Desktop\SCARLET MACAW\Zoo-FISH\GGA6\#6Erica-probe#7new.015.Kbw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79" b="55334"/>
          <a:stretch/>
        </p:blipFill>
        <p:spPr bwMode="auto">
          <a:xfrm>
            <a:off x="3396027" y="144419"/>
            <a:ext cx="3149600" cy="1490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TRaudsepp\Desktop\SCARLET MACAW\Zoo-FISH\GGA6\#6Erica-probe#7new.005.Kbw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18" r="15591" b="71549"/>
          <a:stretch/>
        </p:blipFill>
        <p:spPr bwMode="auto">
          <a:xfrm>
            <a:off x="7271994" y="900724"/>
            <a:ext cx="590061" cy="94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TRaudsepp\Desktop\SCARLET MACAW\Zoo-FISH\GGA6\#6Erica-probe#7new.005.Krgb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5" t="3190" r="15281" b="72691"/>
          <a:stretch/>
        </p:blipFill>
        <p:spPr bwMode="auto">
          <a:xfrm>
            <a:off x="6631132" y="998414"/>
            <a:ext cx="640862" cy="80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C:\Users\TRaudsepp\Desktop\SCARLET MACAW\Zoo-FISH\GGA6\#6Erica-probe#7new.014.Kbw.JPG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63" r="16520" b="76876"/>
          <a:stretch/>
        </p:blipFill>
        <p:spPr bwMode="auto">
          <a:xfrm>
            <a:off x="8545897" y="1078523"/>
            <a:ext cx="500185" cy="771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C:\Users\TRaudsepp\Desktop\SCARLET MACAW\Zoo-FISH\GGA6\#6Erica-probe#7new.014.Krgb.JPG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63" r="14869" b="77520"/>
          <a:stretch/>
        </p:blipFill>
        <p:spPr bwMode="auto">
          <a:xfrm>
            <a:off x="7975378" y="1075590"/>
            <a:ext cx="562707" cy="75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4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74208" y="87649"/>
            <a:ext cx="104387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GGA7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AMA6q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397"/>
          <a:stretch/>
        </p:blipFill>
        <p:spPr>
          <a:xfrm>
            <a:off x="177038" y="3660462"/>
            <a:ext cx="1966359" cy="15884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54"/>
          <a:stretch/>
        </p:blipFill>
        <p:spPr>
          <a:xfrm>
            <a:off x="177038" y="5285230"/>
            <a:ext cx="1966359" cy="15164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5" t="5530" r="23408" b="3338"/>
          <a:stretch/>
        </p:blipFill>
        <p:spPr>
          <a:xfrm rot="16200000">
            <a:off x="2390462" y="5135816"/>
            <a:ext cx="1572771" cy="18715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86" t="5698" r="23102"/>
          <a:stretch/>
        </p:blipFill>
        <p:spPr>
          <a:xfrm rot="16200000">
            <a:off x="2415137" y="3486374"/>
            <a:ext cx="1588496" cy="19366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68" b="51437"/>
          <a:stretch/>
        </p:blipFill>
        <p:spPr>
          <a:xfrm>
            <a:off x="3873300" y="82097"/>
            <a:ext cx="3818581" cy="1941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6725" b="50000"/>
          <a:stretch/>
        </p:blipFill>
        <p:spPr>
          <a:xfrm>
            <a:off x="127604" y="13063"/>
            <a:ext cx="3775186" cy="199897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33" b="50000"/>
          <a:stretch/>
        </p:blipFill>
        <p:spPr>
          <a:xfrm>
            <a:off x="3873301" y="1977940"/>
            <a:ext cx="3297196" cy="16660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125012" y="1977940"/>
            <a:ext cx="3778287" cy="166601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21815" r="6313" b="53101"/>
          <a:stretch/>
        </p:blipFill>
        <p:spPr>
          <a:xfrm>
            <a:off x="8251334" y="2023646"/>
            <a:ext cx="666750" cy="93559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783" t="23144" r="7093" b="51830"/>
          <a:stretch/>
        </p:blipFill>
        <p:spPr>
          <a:xfrm>
            <a:off x="7469948" y="2071271"/>
            <a:ext cx="724235" cy="9334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5" t="5616" r="22317"/>
          <a:stretch/>
        </p:blipFill>
        <p:spPr>
          <a:xfrm>
            <a:off x="5786651" y="4130532"/>
            <a:ext cx="1651379" cy="263434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6" t="5374" r="24964"/>
          <a:stretch/>
        </p:blipFill>
        <p:spPr>
          <a:xfrm>
            <a:off x="7438030" y="4144184"/>
            <a:ext cx="1460310" cy="2641101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649096" y="3598712"/>
            <a:ext cx="3342504" cy="31865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105533" y="3598712"/>
            <a:ext cx="2664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Chicken control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Red: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FZF – GGA6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4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7" t="5123" r="22879" b="10419"/>
          <a:stretch/>
        </p:blipFill>
        <p:spPr>
          <a:xfrm>
            <a:off x="7029976" y="2030135"/>
            <a:ext cx="1921778" cy="226867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0" t="5792" r="24303" b="11558"/>
          <a:stretch/>
        </p:blipFill>
        <p:spPr>
          <a:xfrm>
            <a:off x="7017233" y="4333095"/>
            <a:ext cx="1880152" cy="2220105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H="1">
            <a:off x="8744985" y="4724400"/>
            <a:ext cx="1524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8592585" y="5181600"/>
            <a:ext cx="1524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8232398" y="5638800"/>
            <a:ext cx="1524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8079998" y="4833457"/>
            <a:ext cx="1524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847640" y="459157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686372" y="525376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73785" y="4708858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268211" y="574086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12613" y="1158275"/>
            <a:ext cx="1734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CHICKEN CONTROL</a:t>
            </a:r>
          </a:p>
          <a:p>
            <a:r>
              <a:rPr lang="en-US" sz="1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Paint for GGA6</a:t>
            </a:r>
          </a:p>
          <a:p>
            <a:r>
              <a:rPr lang="en-US" sz="1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Paint for GGA7</a:t>
            </a:r>
          </a:p>
          <a:p>
            <a:r>
              <a:rPr lang="en-US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BAC clone for GGA6</a:t>
            </a:r>
            <a:endParaRPr lang="en-US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62863" y="1140903"/>
            <a:ext cx="2120847" cy="55619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79" t="48019" r="33732" b="27763"/>
          <a:stretch/>
        </p:blipFill>
        <p:spPr>
          <a:xfrm>
            <a:off x="1957828" y="2402264"/>
            <a:ext cx="1800760" cy="13840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9" t="43829" r="35426" b="28085"/>
          <a:stretch/>
        </p:blipFill>
        <p:spPr>
          <a:xfrm>
            <a:off x="283403" y="2399467"/>
            <a:ext cx="1632474" cy="138683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08" t="46742" r="34970" b="28463"/>
          <a:stretch/>
        </p:blipFill>
        <p:spPr>
          <a:xfrm>
            <a:off x="3783995" y="2401740"/>
            <a:ext cx="1652070" cy="13672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4549" y="2030135"/>
            <a:ext cx="284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Macaw-GGA6 paint and BAC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40078" y="3683732"/>
            <a:ext cx="284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Macaw-GGA7 paint and BAC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876795" y="5249452"/>
            <a:ext cx="3514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Macaw-GGA6 and 7 paints and BAC</a:t>
            </a:r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7" t="60796" r="53777" b="9063"/>
          <a:stretch/>
        </p:blipFill>
        <p:spPr>
          <a:xfrm>
            <a:off x="2399247" y="3977563"/>
            <a:ext cx="1526798" cy="129631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4" t="47623" r="50209" b="11826"/>
          <a:stretch/>
        </p:blipFill>
        <p:spPr>
          <a:xfrm>
            <a:off x="973120" y="3977563"/>
            <a:ext cx="1367406" cy="131707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6" t="38161" r="47004" b="30920"/>
          <a:stretch/>
        </p:blipFill>
        <p:spPr>
          <a:xfrm>
            <a:off x="1819359" y="5656327"/>
            <a:ext cx="1527849" cy="101612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9" t="38161" r="44460" b="33169"/>
          <a:stretch/>
        </p:blipFill>
        <p:spPr>
          <a:xfrm>
            <a:off x="3372375" y="5656328"/>
            <a:ext cx="1786855" cy="101612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4" t="38400" r="44258" b="32931"/>
          <a:stretch/>
        </p:blipFill>
        <p:spPr>
          <a:xfrm>
            <a:off x="22600" y="5660400"/>
            <a:ext cx="1771592" cy="101204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6" t="38374" r="47333" b="34610"/>
          <a:stretch/>
        </p:blipFill>
        <p:spPr>
          <a:xfrm>
            <a:off x="5216437" y="5656327"/>
            <a:ext cx="1696092" cy="1013765"/>
          </a:xfrm>
          <a:prstGeom prst="rect">
            <a:avLst/>
          </a:prstGeom>
        </p:spPr>
      </p:pic>
      <p:pic>
        <p:nvPicPr>
          <p:cNvPr id="36" name="Picture 2" descr="F:\SCARLET MACAW\Zoo-FISH\GGA5\AMA2#5old+#6old+P1H3r.010.KinvDAPIkaryo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78" t="26311" r="8769" b="53617"/>
          <a:stretch/>
        </p:blipFill>
        <p:spPr bwMode="auto">
          <a:xfrm>
            <a:off x="1239749" y="585191"/>
            <a:ext cx="1234303" cy="140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Connector 36"/>
          <p:cNvCxnSpPr/>
          <p:nvPr/>
        </p:nvCxnSpPr>
        <p:spPr>
          <a:xfrm>
            <a:off x="2278211" y="846276"/>
            <a:ext cx="0" cy="143555"/>
          </a:xfrm>
          <a:prstGeom prst="line">
            <a:avLst/>
          </a:prstGeom>
          <a:ln w="5715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278211" y="1217853"/>
            <a:ext cx="0" cy="276686"/>
          </a:xfrm>
          <a:prstGeom prst="line">
            <a:avLst/>
          </a:prstGeom>
          <a:ln w="5715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280541" y="118142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280541" y="77955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2284590" y="1509010"/>
            <a:ext cx="0" cy="22640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291951" y="145842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2283166" y="1025126"/>
            <a:ext cx="0" cy="14355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275196" y="95051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4423" y="290919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AMA6</a:t>
            </a:r>
            <a:endParaRPr lang="en-US" dirty="0"/>
          </a:p>
        </p:txBody>
      </p:sp>
      <p:pic>
        <p:nvPicPr>
          <p:cNvPr id="45" name="Picture 3" descr="C:\Users\TRaudsepp\Desktop\SCARLET MACAW\Zoo-FISH\GGA6\#6Erica-probe#7new.005.Kbw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18" r="15591" b="71549"/>
          <a:stretch/>
        </p:blipFill>
        <p:spPr bwMode="auto">
          <a:xfrm>
            <a:off x="3513085" y="510233"/>
            <a:ext cx="790469" cy="127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" descr="C:\Users\TRaudsepp\Desktop\SCARLET MACAW\Zoo-FISH\GGA6\#6Erica-probe#7new.005.Krgb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5" t="3190" r="15281" b="72691"/>
          <a:stretch/>
        </p:blipFill>
        <p:spPr bwMode="auto">
          <a:xfrm>
            <a:off x="2872223" y="657030"/>
            <a:ext cx="858524" cy="107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2" t="21815" r="6313" b="53101"/>
          <a:stretch/>
        </p:blipFill>
        <p:spPr>
          <a:xfrm>
            <a:off x="5371610" y="660251"/>
            <a:ext cx="795780" cy="111665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783" t="23144" r="7093" b="51830"/>
          <a:stretch/>
        </p:blipFill>
        <p:spPr>
          <a:xfrm>
            <a:off x="4590224" y="708292"/>
            <a:ext cx="864390" cy="11140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48730" y="316166"/>
            <a:ext cx="126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GGA6 paint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4549122" y="338960"/>
            <a:ext cx="126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GGA7 paint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4804" y="156974"/>
            <a:ext cx="2115323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GGA6 and GGA7 are</a:t>
            </a:r>
          </a:p>
          <a:p>
            <a:r>
              <a:rPr lang="en-US" b="1" dirty="0" err="1" smtClean="0"/>
              <a:t>Syntenic</a:t>
            </a:r>
            <a:r>
              <a:rPr lang="en-US" b="1" dirty="0" smtClean="0"/>
              <a:t> in macaw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37776" y="4053064"/>
            <a:ext cx="25362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Chicken GGA6 BAC clone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(CHY4 gene) gives clear</a:t>
            </a:r>
          </a:p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ignal in macaw!!!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29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257</Words>
  <Application>Microsoft Office PowerPoint</Application>
  <PresentationFormat>On-screen Show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Seabury, Christopher</cp:lastModifiedBy>
  <cp:revision>44</cp:revision>
  <cp:lastPrinted>2011-11-10T14:13:29Z</cp:lastPrinted>
  <dcterms:created xsi:type="dcterms:W3CDTF">2006-08-16T00:00:00Z</dcterms:created>
  <dcterms:modified xsi:type="dcterms:W3CDTF">2012-11-03T19:18:11Z</dcterms:modified>
</cp:coreProperties>
</file>