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728" y="-3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2117FC-7F22-45D2-8F3B-58D79C413E11}" type="datetimeFigureOut">
              <a:rPr lang="pt-BR"/>
              <a:pPr/>
              <a:t>15/4/2013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931D8A-1DC4-4722-B7DF-BD4A830CB8FF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3F01E-34C3-4EC2-89F5-DA8479AC9612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4CCCD-F657-4268-98AC-04284677317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0D98B0-D18F-4036-83A3-BB06CC01B349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4117-7C6A-410D-9E7A-389C3758C63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386387" y="366714"/>
            <a:ext cx="1671639" cy="780097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71475" y="366714"/>
            <a:ext cx="4849814" cy="780097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CE42D9-D87A-4162-A78A-766075DEDA18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FDCFA-F3DF-4AEB-BC0C-0A7A2057915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0750DA-AC3C-4C60-A885-FE9F26F199AB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78426-1FBB-4AC5-B926-EDE7E55A2A5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961087-D552-406A-9D57-17CC3D2C111F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9455-5C0E-4DCD-BE66-B3E4793031A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71476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797301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C7F963-3315-457A-B17E-2807CE06E9EC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0F3AA-032E-4C5C-8AC8-A1FA385343F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E20A05-D30C-4EE7-B6C4-8ADE3EF2A188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D45A5-45C7-4F7A-A151-9858ED1B6BD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EFA726-8BE2-4CA4-B4D8-36B336CAF247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D6916-93B4-4052-B3DA-B94ED0C8E4B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A8E4EF-6520-4D4E-A31F-FFB091F81E35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9B1B9-41DA-4875-8E5A-F3E9BB4203D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F0E4DF-8135-44FF-85F7-EFCB2A74E209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892E7-0D5D-4C3A-BDD1-072EEA564E4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3C193-B93F-44A0-8712-B907FD383D6A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2C8CA-4B2B-48D9-8C68-02B98127545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  <a:endParaRPr lang="en-US" smtClean="0"/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185F41A-AC0F-408D-BD19-4A5CCA040127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53CF28B-6564-4F43-9A79-06F92CFD7BB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27"/>
          <p:cNvSpPr txBox="1">
            <a:spLocks noChangeArrowheads="1"/>
          </p:cNvSpPr>
          <p:nvPr/>
        </p:nvSpPr>
        <p:spPr bwMode="auto">
          <a:xfrm>
            <a:off x="401638" y="5964238"/>
            <a:ext cx="9072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200" b="1">
                <a:latin typeface="Times New Roman" pitchFamily="18" charset="0"/>
                <a:cs typeface="Times New Roman" pitchFamily="18" charset="0"/>
              </a:rPr>
              <a:t>Figure S1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- Tandem-MS spectrum of C18:1/C18:1-PC (Li</a:t>
            </a:r>
            <a:r>
              <a:rPr lang="en-US" sz="1200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 adduct), the most abundant PC species identified in the positive-ion mode. Fragmentation was performed by total-ion mapping (TIM) using PQD and spectra were analyzed manually. ChoP, phosphatidylcholine; Me</a:t>
            </a:r>
            <a:r>
              <a:rPr lang="en-US" sz="1200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N, trimethylamine. Assigned peaks are indicated. </a:t>
            </a:r>
            <a:r>
              <a:rPr lang="en-US" sz="1200" i="1">
                <a:latin typeface="Times New Roman" pitchFamily="18" charset="0"/>
                <a:cs typeface="Times New Roman" pitchFamily="18" charset="0"/>
              </a:rPr>
              <a:t>m/z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, mass to charge ratio. </a:t>
            </a:r>
            <a:endParaRPr lang="pt-BR" sz="12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338" name="Group 1"/>
          <p:cNvGrpSpPr>
            <a:grpSpLocks/>
          </p:cNvGrpSpPr>
          <p:nvPr/>
        </p:nvGrpSpPr>
        <p:grpSpPr bwMode="auto">
          <a:xfrm>
            <a:off x="144463" y="115888"/>
            <a:ext cx="9488487" cy="5840412"/>
            <a:chOff x="144463" y="115888"/>
            <a:chExt cx="9488487" cy="5840412"/>
          </a:xfrm>
        </p:grpSpPr>
        <p:grpSp>
          <p:nvGrpSpPr>
            <p:cNvPr id="14339" name="Grupo 3"/>
            <p:cNvGrpSpPr>
              <a:grpSpLocks/>
            </p:cNvGrpSpPr>
            <p:nvPr/>
          </p:nvGrpSpPr>
          <p:grpSpPr bwMode="auto">
            <a:xfrm>
              <a:off x="144463" y="115888"/>
              <a:ext cx="9488487" cy="5840412"/>
              <a:chOff x="382588" y="48487"/>
              <a:chExt cx="7809404" cy="6728550"/>
            </a:xfrm>
          </p:grpSpPr>
          <p:grpSp>
            <p:nvGrpSpPr>
              <p:cNvPr id="14345" name="Group 16"/>
              <p:cNvGrpSpPr>
                <a:grpSpLocks noChangeAspect="1"/>
              </p:cNvGrpSpPr>
              <p:nvPr/>
            </p:nvGrpSpPr>
            <p:grpSpPr bwMode="auto">
              <a:xfrm>
                <a:off x="382588" y="131763"/>
                <a:ext cx="7632699" cy="6645274"/>
                <a:chOff x="241" y="83"/>
                <a:chExt cx="4808" cy="4186"/>
              </a:xfrm>
            </p:grpSpPr>
            <p:grpSp>
              <p:nvGrpSpPr>
                <p:cNvPr id="14353" name="Group 217"/>
                <p:cNvGrpSpPr>
                  <a:grpSpLocks/>
                </p:cNvGrpSpPr>
                <p:nvPr/>
              </p:nvGrpSpPr>
              <p:grpSpPr bwMode="auto">
                <a:xfrm>
                  <a:off x="657" y="83"/>
                  <a:ext cx="4351" cy="4186"/>
                  <a:chOff x="657" y="83"/>
                  <a:chExt cx="4351" cy="4186"/>
                </a:xfrm>
              </p:grpSpPr>
              <p:sp>
                <p:nvSpPr>
                  <p:cNvPr id="14715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948" y="83"/>
                    <a:ext cx="0" cy="1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endParaRPr lang="pt-BR"/>
                  </a:p>
                </p:txBody>
              </p:sp>
              <p:sp>
                <p:nvSpPr>
                  <p:cNvPr id="14716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691" y="4006"/>
                    <a:ext cx="4317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17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720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18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837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19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070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20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186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21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303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22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419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23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652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24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1764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25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1881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2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1997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27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2230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28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2347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29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2463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3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2580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3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2813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3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2929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3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3046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34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3158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35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3391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36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3507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37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3624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38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3740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39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973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40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4090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41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4207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42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4323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43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4551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44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4668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45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4784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46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4901" y="4006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47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69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48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74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49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77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50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807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51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866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52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89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53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924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54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98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55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101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56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04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57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09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58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112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59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1157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60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21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61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1244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62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274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6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33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6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136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6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1390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66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144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67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147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68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1507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69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56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70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1594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71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1623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72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8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73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171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74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740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75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1793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76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82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77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85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78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910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79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93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80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196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81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2026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82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205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83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208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84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2143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85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217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86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220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87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225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88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228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89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231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90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2376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91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240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92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2434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93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249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94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252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95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255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96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260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9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263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9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2667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9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2726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0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275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0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2784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02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284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03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287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04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2900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05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295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06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298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07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3017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08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3070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09" name="Line 122"/>
                  <p:cNvSpPr>
                    <a:spLocks noChangeShapeType="1"/>
                  </p:cNvSpPr>
                  <p:nvPr/>
                </p:nvSpPr>
                <p:spPr bwMode="auto">
                  <a:xfrm>
                    <a:off x="309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10" name="Line 123"/>
                  <p:cNvSpPr>
                    <a:spLocks noChangeShapeType="1"/>
                  </p:cNvSpPr>
                  <p:nvPr/>
                </p:nvSpPr>
                <p:spPr bwMode="auto">
                  <a:xfrm>
                    <a:off x="312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11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3187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12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3216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13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324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14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3303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15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333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16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336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17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3420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18" name="Line 131"/>
                  <p:cNvSpPr>
                    <a:spLocks noChangeShapeType="1"/>
                  </p:cNvSpPr>
                  <p:nvPr/>
                </p:nvSpPr>
                <p:spPr bwMode="auto">
                  <a:xfrm>
                    <a:off x="344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19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347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20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3536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21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3566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22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359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23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3653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24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368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25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371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26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3770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27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379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28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382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29" name="Line 142"/>
                  <p:cNvSpPr>
                    <a:spLocks noChangeShapeType="1"/>
                  </p:cNvSpPr>
                  <p:nvPr/>
                </p:nvSpPr>
                <p:spPr bwMode="auto">
                  <a:xfrm>
                    <a:off x="3886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30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391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31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3944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32" name="Line 145"/>
                  <p:cNvSpPr>
                    <a:spLocks noChangeShapeType="1"/>
                  </p:cNvSpPr>
                  <p:nvPr/>
                </p:nvSpPr>
                <p:spPr bwMode="auto">
                  <a:xfrm>
                    <a:off x="4003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33" name="Line 146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34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406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35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411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36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414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37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4177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38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4236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39" name="Line 152"/>
                  <p:cNvSpPr>
                    <a:spLocks noChangeShapeType="1"/>
                  </p:cNvSpPr>
                  <p:nvPr/>
                </p:nvSpPr>
                <p:spPr bwMode="auto">
                  <a:xfrm>
                    <a:off x="426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40" name="Line 153"/>
                  <p:cNvSpPr>
                    <a:spLocks noChangeShapeType="1"/>
                  </p:cNvSpPr>
                  <p:nvPr/>
                </p:nvSpPr>
                <p:spPr bwMode="auto">
                  <a:xfrm>
                    <a:off x="4294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41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435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42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4381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43" name="Line 156"/>
                  <p:cNvSpPr>
                    <a:spLocks noChangeShapeType="1"/>
                  </p:cNvSpPr>
                  <p:nvPr/>
                </p:nvSpPr>
                <p:spPr bwMode="auto">
                  <a:xfrm>
                    <a:off x="4406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44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4464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45" name="Line 158"/>
                  <p:cNvSpPr>
                    <a:spLocks noChangeShapeType="1"/>
                  </p:cNvSpPr>
                  <p:nvPr/>
                </p:nvSpPr>
                <p:spPr bwMode="auto">
                  <a:xfrm>
                    <a:off x="4493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46" name="Line 159"/>
                  <p:cNvSpPr>
                    <a:spLocks noChangeShapeType="1"/>
                  </p:cNvSpPr>
                  <p:nvPr/>
                </p:nvSpPr>
                <p:spPr bwMode="auto">
                  <a:xfrm>
                    <a:off x="452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47" name="Line 160"/>
                  <p:cNvSpPr>
                    <a:spLocks noChangeShapeType="1"/>
                  </p:cNvSpPr>
                  <p:nvPr/>
                </p:nvSpPr>
                <p:spPr bwMode="auto">
                  <a:xfrm>
                    <a:off x="4580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48" name="Line 161"/>
                  <p:cNvSpPr>
                    <a:spLocks noChangeShapeType="1"/>
                  </p:cNvSpPr>
                  <p:nvPr/>
                </p:nvSpPr>
                <p:spPr bwMode="auto">
                  <a:xfrm>
                    <a:off x="4610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49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463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50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4697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51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4726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52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4755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53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4814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54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4843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55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4872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56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4930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57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4959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58" name="Line 171"/>
                  <p:cNvSpPr>
                    <a:spLocks noChangeShapeType="1"/>
                  </p:cNvSpPr>
                  <p:nvPr/>
                </p:nvSpPr>
                <p:spPr bwMode="auto">
                  <a:xfrm>
                    <a:off x="4988" y="4006"/>
                    <a:ext cx="1" cy="1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59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953" y="4006"/>
                    <a:ext cx="1" cy="4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60" name="Rectangle 173"/>
                  <p:cNvSpPr>
                    <a:spLocks noChangeArrowheads="1"/>
                  </p:cNvSpPr>
                  <p:nvPr/>
                </p:nvSpPr>
                <p:spPr bwMode="auto">
                  <a:xfrm>
                    <a:off x="871" y="4055"/>
                    <a:ext cx="164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100</a:t>
                    </a:r>
                    <a:endParaRPr lang="pt-BR"/>
                  </a:p>
                </p:txBody>
              </p:sp>
              <p:sp>
                <p:nvSpPr>
                  <p:cNvPr id="14861" name="Line 174"/>
                  <p:cNvSpPr>
                    <a:spLocks noChangeShapeType="1"/>
                  </p:cNvSpPr>
                  <p:nvPr/>
                </p:nvSpPr>
                <p:spPr bwMode="auto">
                  <a:xfrm>
                    <a:off x="1536" y="4006"/>
                    <a:ext cx="1" cy="4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62" name="Rectangle 175"/>
                  <p:cNvSpPr>
                    <a:spLocks noChangeArrowheads="1"/>
                  </p:cNvSpPr>
                  <p:nvPr/>
                </p:nvSpPr>
                <p:spPr bwMode="auto">
                  <a:xfrm>
                    <a:off x="1454" y="4055"/>
                    <a:ext cx="164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200</a:t>
                    </a:r>
                    <a:endParaRPr lang="pt-BR"/>
                  </a:p>
                </p:txBody>
              </p:sp>
              <p:sp>
                <p:nvSpPr>
                  <p:cNvPr id="14863" name="Line 176"/>
                  <p:cNvSpPr>
                    <a:spLocks noChangeShapeType="1"/>
                  </p:cNvSpPr>
                  <p:nvPr/>
                </p:nvSpPr>
                <p:spPr bwMode="auto">
                  <a:xfrm>
                    <a:off x="2114" y="4006"/>
                    <a:ext cx="1" cy="4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64" name="Rectangle 177"/>
                  <p:cNvSpPr>
                    <a:spLocks noChangeArrowheads="1"/>
                  </p:cNvSpPr>
                  <p:nvPr/>
                </p:nvSpPr>
                <p:spPr bwMode="auto">
                  <a:xfrm>
                    <a:off x="2032" y="4055"/>
                    <a:ext cx="164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300</a:t>
                    </a:r>
                    <a:endParaRPr lang="pt-BR"/>
                  </a:p>
                </p:txBody>
              </p:sp>
              <p:sp>
                <p:nvSpPr>
                  <p:cNvPr id="14865" name="Line 178"/>
                  <p:cNvSpPr>
                    <a:spLocks noChangeShapeType="1"/>
                  </p:cNvSpPr>
                  <p:nvPr/>
                </p:nvSpPr>
                <p:spPr bwMode="auto">
                  <a:xfrm>
                    <a:off x="2696" y="4006"/>
                    <a:ext cx="1" cy="4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66" name="Rectangle 179"/>
                  <p:cNvSpPr>
                    <a:spLocks noChangeArrowheads="1"/>
                  </p:cNvSpPr>
                  <p:nvPr/>
                </p:nvSpPr>
                <p:spPr bwMode="auto">
                  <a:xfrm>
                    <a:off x="2614" y="4055"/>
                    <a:ext cx="164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400</a:t>
                    </a:r>
                    <a:endParaRPr lang="pt-BR"/>
                  </a:p>
                </p:txBody>
              </p:sp>
              <p:sp>
                <p:nvSpPr>
                  <p:cNvPr id="14867" name="Line 180"/>
                  <p:cNvSpPr>
                    <a:spLocks noChangeShapeType="1"/>
                  </p:cNvSpPr>
                  <p:nvPr/>
                </p:nvSpPr>
                <p:spPr bwMode="auto">
                  <a:xfrm>
                    <a:off x="3274" y="4006"/>
                    <a:ext cx="1" cy="4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68" name="Rectangle 181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4055"/>
                    <a:ext cx="164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500</a:t>
                    </a:r>
                    <a:endParaRPr lang="pt-BR"/>
                  </a:p>
                </p:txBody>
              </p:sp>
              <p:sp>
                <p:nvSpPr>
                  <p:cNvPr id="14869" name="Line 182"/>
                  <p:cNvSpPr>
                    <a:spLocks noChangeShapeType="1"/>
                  </p:cNvSpPr>
                  <p:nvPr/>
                </p:nvSpPr>
                <p:spPr bwMode="auto">
                  <a:xfrm>
                    <a:off x="3857" y="4006"/>
                    <a:ext cx="1" cy="4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70" name="Rectangle 183"/>
                  <p:cNvSpPr>
                    <a:spLocks noChangeArrowheads="1"/>
                  </p:cNvSpPr>
                  <p:nvPr/>
                </p:nvSpPr>
                <p:spPr bwMode="auto">
                  <a:xfrm>
                    <a:off x="3775" y="4055"/>
                    <a:ext cx="164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600</a:t>
                    </a:r>
                    <a:endParaRPr lang="pt-BR"/>
                  </a:p>
                </p:txBody>
              </p:sp>
              <p:sp>
                <p:nvSpPr>
                  <p:cNvPr id="14871" name="Line 184"/>
                  <p:cNvSpPr>
                    <a:spLocks noChangeShapeType="1"/>
                  </p:cNvSpPr>
                  <p:nvPr/>
                </p:nvSpPr>
                <p:spPr bwMode="auto">
                  <a:xfrm>
                    <a:off x="4435" y="4006"/>
                    <a:ext cx="1" cy="4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72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4353" y="4055"/>
                    <a:ext cx="164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700</a:t>
                    </a:r>
                    <a:endParaRPr lang="pt-BR"/>
                  </a:p>
                </p:txBody>
              </p:sp>
              <p:sp>
                <p:nvSpPr>
                  <p:cNvPr id="14873" name="Rectangle 186"/>
                  <p:cNvSpPr>
                    <a:spLocks noChangeArrowheads="1"/>
                  </p:cNvSpPr>
                  <p:nvPr/>
                </p:nvSpPr>
                <p:spPr bwMode="auto">
                  <a:xfrm>
                    <a:off x="2685" y="4157"/>
                    <a:ext cx="107" cy="1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/>
                    <a:r>
                      <a:rPr lang="pt-BR" sz="1000" i="1">
                        <a:solidFill>
                          <a:srgbClr val="000000"/>
                        </a:solidFill>
                      </a:rPr>
                      <a:t>m/z</a:t>
                    </a:r>
                    <a:endParaRPr lang="pt-BR" i="1"/>
                  </a:p>
                </p:txBody>
              </p:sp>
              <p:sp>
                <p:nvSpPr>
                  <p:cNvPr id="14874" name="Line 1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1" y="350"/>
                    <a:ext cx="1" cy="365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75" name="Line 18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967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76" name="Line 18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928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77" name="Line 19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894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78" name="Line 19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85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79" name="Line 19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78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80" name="Line 19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749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81" name="Line 19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71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82" name="Line 19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67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83" name="Line 19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60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84" name="Line 1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564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85" name="Line 19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53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86" name="Line 19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491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87" name="Line 20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419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88" name="Line 20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385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89" name="Line 20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34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90" name="Line 2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312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91" name="Line 20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239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92" name="Line 20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20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93" name="Line 20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16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94" name="Line 20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127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95" name="Line 20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054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96" name="Line 2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01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97" name="Line 2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982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98" name="Line 2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94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899" name="Line 2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87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900" name="Line 2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83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901" name="Line 2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797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902" name="Line 2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76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903" name="Line 2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69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</p:grpSp>
            <p:grpSp>
              <p:nvGrpSpPr>
                <p:cNvPr id="14354" name="Group 418"/>
                <p:cNvGrpSpPr>
                  <a:grpSpLocks/>
                </p:cNvGrpSpPr>
                <p:nvPr/>
              </p:nvGrpSpPr>
              <p:grpSpPr bwMode="auto">
                <a:xfrm>
                  <a:off x="346" y="311"/>
                  <a:ext cx="2614" cy="3758"/>
                  <a:chOff x="346" y="311"/>
                  <a:chExt cx="2614" cy="3758"/>
                </a:xfrm>
              </p:grpSpPr>
              <p:sp>
                <p:nvSpPr>
                  <p:cNvPr id="14515" name="Line 2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651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16" name="Line 2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617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17" name="Line 22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579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18" name="Line 2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50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19" name="Line 22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472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20" name="Line 22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43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21" name="Line 22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399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22" name="Line 22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32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23" name="Line 2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287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24" name="Line 22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25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25" name="Line 2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214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26" name="Line 2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142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27" name="Line 2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10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28" name="Line 23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069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29" name="Line 23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203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30" name="Line 23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957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31" name="Line 23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92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32" name="Line 2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884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33" name="Line 2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85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34" name="Line 23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777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35" name="Line 2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738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36" name="Line 2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705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37" name="Line 2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66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38" name="Line 2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59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39" name="Line 24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559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40" name="Line 2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52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41" name="Line 2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48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42" name="Line 24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41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43" name="Line 2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374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44" name="Line 2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34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45" name="Line 24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301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46" name="Line 2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229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47" name="Line 25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19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48" name="Line 25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15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49" name="Line 2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117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50" name="Line 25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044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51" name="Line 25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101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52" name="Line 25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971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53" name="Line 25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937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54" name="Line 25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864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55" name="Line 2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82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56" name="Line 25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792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57" name="Line 26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75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58" name="Line 2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68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59" name="Line 26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646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60" name="Line 26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607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61" name="Line 2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573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62" name="Line 2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500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63" name="Line 26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461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64" name="Line 26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427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65" name="Line 2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57" y="389"/>
                    <a:ext cx="34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66" name="Line 26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4001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67" name="Rectangle 270"/>
                  <p:cNvSpPr>
                    <a:spLocks noChangeArrowheads="1"/>
                  </p:cNvSpPr>
                  <p:nvPr/>
                </p:nvSpPr>
                <p:spPr bwMode="auto">
                  <a:xfrm>
                    <a:off x="564" y="3962"/>
                    <a:ext cx="78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0</a:t>
                    </a:r>
                    <a:endParaRPr lang="pt-BR"/>
                  </a:p>
                </p:txBody>
              </p:sp>
              <p:sp>
                <p:nvSpPr>
                  <p:cNvPr id="14568" name="Line 27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3822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69" name="Rectangle 272"/>
                  <p:cNvSpPr>
                    <a:spLocks noChangeArrowheads="1"/>
                  </p:cNvSpPr>
                  <p:nvPr/>
                </p:nvSpPr>
                <p:spPr bwMode="auto">
                  <a:xfrm>
                    <a:off x="564" y="3783"/>
                    <a:ext cx="78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5</a:t>
                    </a:r>
                    <a:endParaRPr lang="pt-BR"/>
                  </a:p>
                </p:txBody>
              </p:sp>
              <p:sp>
                <p:nvSpPr>
                  <p:cNvPr id="14570" name="Line 27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3637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71" name="Rectangle 274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3598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10</a:t>
                    </a:r>
                    <a:endParaRPr lang="pt-BR"/>
                  </a:p>
                </p:txBody>
              </p:sp>
              <p:sp>
                <p:nvSpPr>
                  <p:cNvPr id="14572" name="Line 27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3457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73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3419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15</a:t>
                    </a:r>
                    <a:endParaRPr lang="pt-BR"/>
                  </a:p>
                </p:txBody>
              </p:sp>
              <p:sp>
                <p:nvSpPr>
                  <p:cNvPr id="14574" name="Line 27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3273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75" name="Rectangle 278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3234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20</a:t>
                    </a:r>
                    <a:endParaRPr lang="pt-BR"/>
                  </a:p>
                </p:txBody>
              </p:sp>
              <p:sp>
                <p:nvSpPr>
                  <p:cNvPr id="14576" name="Line 27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3088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77" name="Rectangle 280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3049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25</a:t>
                    </a:r>
                    <a:endParaRPr lang="pt-BR"/>
                  </a:p>
                </p:txBody>
              </p:sp>
              <p:sp>
                <p:nvSpPr>
                  <p:cNvPr id="14578" name="Line 28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2909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79" name="Rectangle 282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2870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30</a:t>
                    </a:r>
                    <a:endParaRPr lang="pt-BR"/>
                  </a:p>
                </p:txBody>
              </p:sp>
              <p:sp>
                <p:nvSpPr>
                  <p:cNvPr id="14580" name="Line 28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2724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81" name="Rectangle 284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2685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35</a:t>
                    </a:r>
                    <a:endParaRPr lang="pt-BR"/>
                  </a:p>
                </p:txBody>
              </p:sp>
              <p:sp>
                <p:nvSpPr>
                  <p:cNvPr id="14582" name="Line 28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2545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83" name="Rectangle 286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2506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40</a:t>
                    </a:r>
                    <a:endParaRPr lang="pt-BR"/>
                  </a:p>
                </p:txBody>
              </p:sp>
              <p:sp>
                <p:nvSpPr>
                  <p:cNvPr id="14584" name="Line 28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2360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85" name="Rectangle 288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2321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45</a:t>
                    </a:r>
                    <a:endParaRPr lang="pt-BR"/>
                  </a:p>
                </p:txBody>
              </p:sp>
              <p:sp>
                <p:nvSpPr>
                  <p:cNvPr id="14586" name="Line 28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2175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87" name="Rectangle 290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2137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50</a:t>
                    </a:r>
                    <a:endParaRPr lang="pt-BR"/>
                  </a:p>
                </p:txBody>
              </p:sp>
              <p:sp>
                <p:nvSpPr>
                  <p:cNvPr id="14588" name="Line 29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1996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89" name="Rectangle 292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1957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55</a:t>
                    </a:r>
                    <a:endParaRPr lang="pt-BR"/>
                  </a:p>
                </p:txBody>
              </p:sp>
              <p:sp>
                <p:nvSpPr>
                  <p:cNvPr id="14590" name="Line 29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1811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91" name="Rectangle 294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1772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60</a:t>
                    </a:r>
                    <a:endParaRPr lang="pt-BR"/>
                  </a:p>
                </p:txBody>
              </p:sp>
              <p:sp>
                <p:nvSpPr>
                  <p:cNvPr id="14592" name="Line 29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1632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93" name="Rectangle 296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1593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65</a:t>
                    </a:r>
                    <a:endParaRPr lang="pt-BR"/>
                  </a:p>
                </p:txBody>
              </p:sp>
              <p:sp>
                <p:nvSpPr>
                  <p:cNvPr id="14594" name="Line 2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1447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95" name="Rectangle 298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1408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70</a:t>
                    </a:r>
                    <a:endParaRPr lang="pt-BR"/>
                  </a:p>
                </p:txBody>
              </p:sp>
              <p:sp>
                <p:nvSpPr>
                  <p:cNvPr id="14596" name="Line 29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1263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97" name="Rectangle 300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1224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75</a:t>
                    </a:r>
                    <a:endParaRPr lang="pt-BR"/>
                  </a:p>
                </p:txBody>
              </p:sp>
              <p:sp>
                <p:nvSpPr>
                  <p:cNvPr id="14598" name="Line 30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1083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599" name="Rectangle 302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1044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80</a:t>
                    </a:r>
                    <a:endParaRPr lang="pt-BR"/>
                  </a:p>
                </p:txBody>
              </p:sp>
              <p:sp>
                <p:nvSpPr>
                  <p:cNvPr id="14600" name="Line 3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898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01" name="Rectangle 304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860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85</a:t>
                    </a:r>
                    <a:endParaRPr lang="pt-BR"/>
                  </a:p>
                </p:txBody>
              </p:sp>
              <p:sp>
                <p:nvSpPr>
                  <p:cNvPr id="14602" name="Line 30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719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03" name="Rectangle 306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680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90</a:t>
                    </a:r>
                    <a:endParaRPr lang="pt-BR"/>
                  </a:p>
                </p:txBody>
              </p:sp>
              <p:sp>
                <p:nvSpPr>
                  <p:cNvPr id="14604" name="Line 30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534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05" name="Rectangle 308"/>
                  <p:cNvSpPr>
                    <a:spLocks noChangeArrowheads="1"/>
                  </p:cNvSpPr>
                  <p:nvPr/>
                </p:nvSpPr>
                <p:spPr bwMode="auto">
                  <a:xfrm>
                    <a:off x="521" y="495"/>
                    <a:ext cx="121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95</a:t>
                    </a:r>
                    <a:endParaRPr lang="pt-BR"/>
                  </a:p>
                </p:txBody>
              </p:sp>
              <p:sp>
                <p:nvSpPr>
                  <p:cNvPr id="14606" name="Line 3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42" y="350"/>
                    <a:ext cx="49" cy="1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07" name="Rectangle 310"/>
                  <p:cNvSpPr>
                    <a:spLocks noChangeArrowheads="1"/>
                  </p:cNvSpPr>
                  <p:nvPr/>
                </p:nvSpPr>
                <p:spPr bwMode="auto">
                  <a:xfrm>
                    <a:off x="477" y="311"/>
                    <a:ext cx="165" cy="1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000">
                        <a:solidFill>
                          <a:srgbClr val="000000"/>
                        </a:solidFill>
                      </a:rPr>
                      <a:t>100</a:t>
                    </a:r>
                    <a:endParaRPr lang="pt-BR"/>
                  </a:p>
                </p:txBody>
              </p:sp>
              <p:sp>
                <p:nvSpPr>
                  <p:cNvPr id="14608" name="Rectangle 311"/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-101" y="2127"/>
                    <a:ext cx="989" cy="9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pt-BR" sz="1200">
                        <a:solidFill>
                          <a:srgbClr val="000000"/>
                        </a:solidFill>
                      </a:rPr>
                      <a:t>Relative Abundance</a:t>
                    </a:r>
                    <a:endParaRPr lang="pt-BR" sz="1200"/>
                  </a:p>
                </p:txBody>
              </p:sp>
              <p:sp>
                <p:nvSpPr>
                  <p:cNvPr id="14609" name="Line 3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05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10" name="Line 3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64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11" name="Line 3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73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12" name="Line 3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83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13" name="Line 3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32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14" name="Line 3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41" y="3977"/>
                    <a:ext cx="1" cy="2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15" name="Line 3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56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16" name="Line 3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71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17" name="Line 3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75" y="3972"/>
                    <a:ext cx="1" cy="2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18" name="Line 3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24" y="3972"/>
                    <a:ext cx="1" cy="2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19" name="Line 3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34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20" name="Line 3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43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21" name="Line 3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97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22" name="Line 3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07" y="3987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23" name="Line 3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16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24" name="Line 3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65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25" name="Line 3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75" y="3962"/>
                    <a:ext cx="1" cy="3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26" name="Line 3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84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27" name="Line 3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89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28" name="Line 33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99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29" name="Line 3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38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30" name="Line 3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47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31" name="Line 3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57" y="3977"/>
                    <a:ext cx="1" cy="2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32" name="Line 33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81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33" name="Line 33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91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34" name="Line 33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30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35" name="Line 3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0" y="3972"/>
                    <a:ext cx="1" cy="2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36" name="Line 3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4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37" name="Line 3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9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38" name="Line 3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59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39" name="Line 34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64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40" name="Line 3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08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41" name="Line 3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22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42" name="Line 3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32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43" name="Line 3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42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44" name="Line 3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80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45" name="Line 3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14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46" name="Line 34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39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47" name="Line 3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53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48" name="Line 3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68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49" name="Line 3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78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50" name="Line 3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82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51" name="Line 35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87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52" name="Line 3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97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53" name="Line 3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36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54" name="Line 3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55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55" name="Line 3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60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56" name="Line 3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65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57" name="Line 3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589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58" name="Line 3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48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59" name="Line 3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57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60" name="Line 3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06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61" name="Line 3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83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62" name="Line 36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08" y="3953"/>
                    <a:ext cx="1" cy="4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63" name="Line 36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17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64" name="Line 3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866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65" name="Line 3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05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66" name="Line 36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15" y="3904"/>
                    <a:ext cx="1" cy="97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67" name="Line 3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19" y="3982"/>
                    <a:ext cx="1" cy="1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68" name="Line 37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24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69" name="Line 3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73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70" name="Line 3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31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71" name="Line 3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36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72" name="Line 3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41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73" name="Line 3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51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74" name="Line 3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55" y="3972"/>
                    <a:ext cx="1" cy="2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75" name="Line 3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60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76" name="Line 3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65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77" name="Line 3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75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78" name="Line 3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85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79" name="Line 3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94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80" name="Line 3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33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81" name="Line 38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6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82" name="Line 3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25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83" name="Line 38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30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84" name="Line 3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40" y="3982"/>
                    <a:ext cx="1" cy="1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85" name="Line 3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50" y="3987"/>
                    <a:ext cx="1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86" name="Line 38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54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87" name="Line 3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69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88" name="Line 39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84" y="3967"/>
                    <a:ext cx="1" cy="3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89" name="Line 3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93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90" name="Line 39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32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91" name="Line 39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52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92" name="Line 39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90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93" name="Line 3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63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94" name="Line 39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41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95" name="Line 3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56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96" name="Line 39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04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97" name="Line 4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62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98" name="Line 4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82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699" name="Line 4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01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00" name="Line 4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60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01" name="Line 40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79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02" name="Line 40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23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03" name="Line 4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32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04" name="Line 4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37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05" name="Line 4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2" y="3958"/>
                    <a:ext cx="1" cy="4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06" name="Line 4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7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07" name="Line 4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57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08" name="Line 4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61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09" name="Line 4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71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10" name="Line 4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76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11" name="Line 4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91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12" name="Line 4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39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13" name="Line 4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49" y="3996"/>
                    <a:ext cx="1" cy="5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14714" name="Line 4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59" y="3992"/>
                    <a:ext cx="1" cy="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t-BR"/>
                  </a:p>
                </p:txBody>
              </p:sp>
            </p:grpSp>
            <p:sp>
              <p:nvSpPr>
                <p:cNvPr id="14355" name="Line 419"/>
                <p:cNvSpPr>
                  <a:spLocks noChangeShapeType="1"/>
                </p:cNvSpPr>
                <p:nvPr/>
              </p:nvSpPr>
              <p:spPr bwMode="auto">
                <a:xfrm flipV="1">
                  <a:off x="2963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56" name="Line 420"/>
                <p:cNvSpPr>
                  <a:spLocks noChangeShapeType="1"/>
                </p:cNvSpPr>
                <p:nvPr/>
              </p:nvSpPr>
              <p:spPr bwMode="auto">
                <a:xfrm flipV="1">
                  <a:off x="2968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57" name="Line 421"/>
                <p:cNvSpPr>
                  <a:spLocks noChangeShapeType="1"/>
                </p:cNvSpPr>
                <p:nvPr/>
              </p:nvSpPr>
              <p:spPr bwMode="auto">
                <a:xfrm flipV="1">
                  <a:off x="2983" y="3977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58" name="Line 422"/>
                <p:cNvSpPr>
                  <a:spLocks noChangeShapeType="1"/>
                </p:cNvSpPr>
                <p:nvPr/>
              </p:nvSpPr>
              <p:spPr bwMode="auto">
                <a:xfrm flipV="1">
                  <a:off x="2988" y="3977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59" name="Line 423"/>
                <p:cNvSpPr>
                  <a:spLocks noChangeShapeType="1"/>
                </p:cNvSpPr>
                <p:nvPr/>
              </p:nvSpPr>
              <p:spPr bwMode="auto">
                <a:xfrm flipV="1">
                  <a:off x="2993" y="3613"/>
                  <a:ext cx="1" cy="388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60" name="Line 424"/>
                <p:cNvSpPr>
                  <a:spLocks noChangeShapeType="1"/>
                </p:cNvSpPr>
                <p:nvPr/>
              </p:nvSpPr>
              <p:spPr bwMode="auto">
                <a:xfrm flipV="1">
                  <a:off x="2997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61" name="Line 425"/>
                <p:cNvSpPr>
                  <a:spLocks noChangeShapeType="1"/>
                </p:cNvSpPr>
                <p:nvPr/>
              </p:nvSpPr>
              <p:spPr bwMode="auto">
                <a:xfrm flipV="1">
                  <a:off x="3007" y="3982"/>
                  <a:ext cx="1" cy="1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62" name="Line 426"/>
                <p:cNvSpPr>
                  <a:spLocks noChangeShapeType="1"/>
                </p:cNvSpPr>
                <p:nvPr/>
              </p:nvSpPr>
              <p:spPr bwMode="auto">
                <a:xfrm flipV="1">
                  <a:off x="3012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63" name="Line 427"/>
                <p:cNvSpPr>
                  <a:spLocks noChangeShapeType="1"/>
                </p:cNvSpPr>
                <p:nvPr/>
              </p:nvSpPr>
              <p:spPr bwMode="auto">
                <a:xfrm flipV="1">
                  <a:off x="3022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64" name="Line 428"/>
                <p:cNvSpPr>
                  <a:spLocks noChangeShapeType="1"/>
                </p:cNvSpPr>
                <p:nvPr/>
              </p:nvSpPr>
              <p:spPr bwMode="auto">
                <a:xfrm flipV="1">
                  <a:off x="3027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65" name="Line 429"/>
                <p:cNvSpPr>
                  <a:spLocks noChangeShapeType="1"/>
                </p:cNvSpPr>
                <p:nvPr/>
              </p:nvSpPr>
              <p:spPr bwMode="auto">
                <a:xfrm flipV="1">
                  <a:off x="3051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66" name="Line 430"/>
                <p:cNvSpPr>
                  <a:spLocks noChangeShapeType="1"/>
                </p:cNvSpPr>
                <p:nvPr/>
              </p:nvSpPr>
              <p:spPr bwMode="auto">
                <a:xfrm flipV="1">
                  <a:off x="3070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67" name="Line 431"/>
                <p:cNvSpPr>
                  <a:spLocks noChangeShapeType="1"/>
                </p:cNvSpPr>
                <p:nvPr/>
              </p:nvSpPr>
              <p:spPr bwMode="auto">
                <a:xfrm flipV="1">
                  <a:off x="3080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68" name="Line 432"/>
                <p:cNvSpPr>
                  <a:spLocks noChangeShapeType="1"/>
                </p:cNvSpPr>
                <p:nvPr/>
              </p:nvSpPr>
              <p:spPr bwMode="auto">
                <a:xfrm flipV="1">
                  <a:off x="3085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69" name="Line 433"/>
                <p:cNvSpPr>
                  <a:spLocks noChangeShapeType="1"/>
                </p:cNvSpPr>
                <p:nvPr/>
              </p:nvSpPr>
              <p:spPr bwMode="auto">
                <a:xfrm flipV="1">
                  <a:off x="3095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70" name="Line 434"/>
                <p:cNvSpPr>
                  <a:spLocks noChangeShapeType="1"/>
                </p:cNvSpPr>
                <p:nvPr/>
              </p:nvSpPr>
              <p:spPr bwMode="auto">
                <a:xfrm flipV="1">
                  <a:off x="3119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71" name="Line 435"/>
                <p:cNvSpPr>
                  <a:spLocks noChangeShapeType="1"/>
                </p:cNvSpPr>
                <p:nvPr/>
              </p:nvSpPr>
              <p:spPr bwMode="auto">
                <a:xfrm flipV="1">
                  <a:off x="3129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72" name="Line 436"/>
                <p:cNvSpPr>
                  <a:spLocks noChangeShapeType="1"/>
                </p:cNvSpPr>
                <p:nvPr/>
              </p:nvSpPr>
              <p:spPr bwMode="auto">
                <a:xfrm flipV="1">
                  <a:off x="3148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73" name="Line 437"/>
                <p:cNvSpPr>
                  <a:spLocks noChangeShapeType="1"/>
                </p:cNvSpPr>
                <p:nvPr/>
              </p:nvSpPr>
              <p:spPr bwMode="auto">
                <a:xfrm flipV="1">
                  <a:off x="3163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74" name="Line 438"/>
                <p:cNvSpPr>
                  <a:spLocks noChangeShapeType="1"/>
                </p:cNvSpPr>
                <p:nvPr/>
              </p:nvSpPr>
              <p:spPr bwMode="auto">
                <a:xfrm flipV="1">
                  <a:off x="3167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75" name="Line 439"/>
                <p:cNvSpPr>
                  <a:spLocks noChangeShapeType="1"/>
                </p:cNvSpPr>
                <p:nvPr/>
              </p:nvSpPr>
              <p:spPr bwMode="auto">
                <a:xfrm flipV="1">
                  <a:off x="3187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76" name="Line 440"/>
                <p:cNvSpPr>
                  <a:spLocks noChangeShapeType="1"/>
                </p:cNvSpPr>
                <p:nvPr/>
              </p:nvSpPr>
              <p:spPr bwMode="auto">
                <a:xfrm flipV="1">
                  <a:off x="3192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77" name="Line 441"/>
                <p:cNvSpPr>
                  <a:spLocks noChangeShapeType="1"/>
                </p:cNvSpPr>
                <p:nvPr/>
              </p:nvSpPr>
              <p:spPr bwMode="auto">
                <a:xfrm flipV="1">
                  <a:off x="3206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78" name="Line 442"/>
                <p:cNvSpPr>
                  <a:spLocks noChangeShapeType="1"/>
                </p:cNvSpPr>
                <p:nvPr/>
              </p:nvSpPr>
              <p:spPr bwMode="auto">
                <a:xfrm flipV="1">
                  <a:off x="3226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79" name="Line 443"/>
                <p:cNvSpPr>
                  <a:spLocks noChangeShapeType="1"/>
                </p:cNvSpPr>
                <p:nvPr/>
              </p:nvSpPr>
              <p:spPr bwMode="auto">
                <a:xfrm flipV="1">
                  <a:off x="3235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80" name="Line 444"/>
                <p:cNvSpPr>
                  <a:spLocks noChangeShapeType="1"/>
                </p:cNvSpPr>
                <p:nvPr/>
              </p:nvSpPr>
              <p:spPr bwMode="auto">
                <a:xfrm flipV="1">
                  <a:off x="3250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81" name="Line 445"/>
                <p:cNvSpPr>
                  <a:spLocks noChangeShapeType="1"/>
                </p:cNvSpPr>
                <p:nvPr/>
              </p:nvSpPr>
              <p:spPr bwMode="auto">
                <a:xfrm flipV="1">
                  <a:off x="3269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82" name="Line 446"/>
                <p:cNvSpPr>
                  <a:spLocks noChangeShapeType="1"/>
                </p:cNvSpPr>
                <p:nvPr/>
              </p:nvSpPr>
              <p:spPr bwMode="auto">
                <a:xfrm flipV="1">
                  <a:off x="3274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83" name="Line 447"/>
                <p:cNvSpPr>
                  <a:spLocks noChangeShapeType="1"/>
                </p:cNvSpPr>
                <p:nvPr/>
              </p:nvSpPr>
              <p:spPr bwMode="auto">
                <a:xfrm flipV="1">
                  <a:off x="3279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84" name="Line 448"/>
                <p:cNvSpPr>
                  <a:spLocks noChangeShapeType="1"/>
                </p:cNvSpPr>
                <p:nvPr/>
              </p:nvSpPr>
              <p:spPr bwMode="auto">
                <a:xfrm flipV="1">
                  <a:off x="3284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85" name="Line 449"/>
                <p:cNvSpPr>
                  <a:spLocks noChangeShapeType="1"/>
                </p:cNvSpPr>
                <p:nvPr/>
              </p:nvSpPr>
              <p:spPr bwMode="auto">
                <a:xfrm flipV="1">
                  <a:off x="3289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86" name="Line 450"/>
                <p:cNvSpPr>
                  <a:spLocks noChangeShapeType="1"/>
                </p:cNvSpPr>
                <p:nvPr/>
              </p:nvSpPr>
              <p:spPr bwMode="auto">
                <a:xfrm flipV="1">
                  <a:off x="3303" y="3739"/>
                  <a:ext cx="1" cy="26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87" name="Line 451"/>
                <p:cNvSpPr>
                  <a:spLocks noChangeShapeType="1"/>
                </p:cNvSpPr>
                <p:nvPr/>
              </p:nvSpPr>
              <p:spPr bwMode="auto">
                <a:xfrm flipV="1">
                  <a:off x="3308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88" name="Line 452"/>
                <p:cNvSpPr>
                  <a:spLocks noChangeShapeType="1"/>
                </p:cNvSpPr>
                <p:nvPr/>
              </p:nvSpPr>
              <p:spPr bwMode="auto">
                <a:xfrm flipV="1">
                  <a:off x="3313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89" name="Line 453"/>
                <p:cNvSpPr>
                  <a:spLocks noChangeShapeType="1"/>
                </p:cNvSpPr>
                <p:nvPr/>
              </p:nvSpPr>
              <p:spPr bwMode="auto">
                <a:xfrm flipV="1">
                  <a:off x="3323" y="3967"/>
                  <a:ext cx="1" cy="3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90" name="Line 454"/>
                <p:cNvSpPr>
                  <a:spLocks noChangeShapeType="1"/>
                </p:cNvSpPr>
                <p:nvPr/>
              </p:nvSpPr>
              <p:spPr bwMode="auto">
                <a:xfrm flipV="1">
                  <a:off x="3332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91" name="Line 455"/>
                <p:cNvSpPr>
                  <a:spLocks noChangeShapeType="1"/>
                </p:cNvSpPr>
                <p:nvPr/>
              </p:nvSpPr>
              <p:spPr bwMode="auto">
                <a:xfrm flipV="1">
                  <a:off x="3337" y="3676"/>
                  <a:ext cx="1" cy="32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92" name="Line 456"/>
                <p:cNvSpPr>
                  <a:spLocks noChangeShapeType="1"/>
                </p:cNvSpPr>
                <p:nvPr/>
              </p:nvSpPr>
              <p:spPr bwMode="auto">
                <a:xfrm flipV="1">
                  <a:off x="3342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93" name="Line 457"/>
                <p:cNvSpPr>
                  <a:spLocks noChangeShapeType="1"/>
                </p:cNvSpPr>
                <p:nvPr/>
              </p:nvSpPr>
              <p:spPr bwMode="auto">
                <a:xfrm flipV="1">
                  <a:off x="3347" y="3982"/>
                  <a:ext cx="1" cy="1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94" name="Line 458"/>
                <p:cNvSpPr>
                  <a:spLocks noChangeShapeType="1"/>
                </p:cNvSpPr>
                <p:nvPr/>
              </p:nvSpPr>
              <p:spPr bwMode="auto">
                <a:xfrm flipV="1">
                  <a:off x="3352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95" name="Line 459"/>
                <p:cNvSpPr>
                  <a:spLocks noChangeShapeType="1"/>
                </p:cNvSpPr>
                <p:nvPr/>
              </p:nvSpPr>
              <p:spPr bwMode="auto">
                <a:xfrm flipV="1">
                  <a:off x="3449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96" name="Line 460"/>
                <p:cNvSpPr>
                  <a:spLocks noChangeShapeType="1"/>
                </p:cNvSpPr>
                <p:nvPr/>
              </p:nvSpPr>
              <p:spPr bwMode="auto">
                <a:xfrm flipV="1">
                  <a:off x="3459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97" name="Line 461"/>
                <p:cNvSpPr>
                  <a:spLocks noChangeShapeType="1"/>
                </p:cNvSpPr>
                <p:nvPr/>
              </p:nvSpPr>
              <p:spPr bwMode="auto">
                <a:xfrm flipV="1">
                  <a:off x="3483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98" name="Line 462"/>
                <p:cNvSpPr>
                  <a:spLocks noChangeShapeType="1"/>
                </p:cNvSpPr>
                <p:nvPr/>
              </p:nvSpPr>
              <p:spPr bwMode="auto">
                <a:xfrm flipV="1">
                  <a:off x="3488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399" name="Line 463"/>
                <p:cNvSpPr>
                  <a:spLocks noChangeShapeType="1"/>
                </p:cNvSpPr>
                <p:nvPr/>
              </p:nvSpPr>
              <p:spPr bwMode="auto">
                <a:xfrm flipV="1">
                  <a:off x="3493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00" name="Line 464"/>
                <p:cNvSpPr>
                  <a:spLocks noChangeShapeType="1"/>
                </p:cNvSpPr>
                <p:nvPr/>
              </p:nvSpPr>
              <p:spPr bwMode="auto">
                <a:xfrm flipV="1">
                  <a:off x="3541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01" name="Line 465"/>
                <p:cNvSpPr>
                  <a:spLocks noChangeShapeType="1"/>
                </p:cNvSpPr>
                <p:nvPr/>
              </p:nvSpPr>
              <p:spPr bwMode="auto">
                <a:xfrm flipV="1">
                  <a:off x="3551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02" name="Line 466"/>
                <p:cNvSpPr>
                  <a:spLocks noChangeShapeType="1"/>
                </p:cNvSpPr>
                <p:nvPr/>
              </p:nvSpPr>
              <p:spPr bwMode="auto">
                <a:xfrm flipV="1">
                  <a:off x="3575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03" name="Line 467"/>
                <p:cNvSpPr>
                  <a:spLocks noChangeShapeType="1"/>
                </p:cNvSpPr>
                <p:nvPr/>
              </p:nvSpPr>
              <p:spPr bwMode="auto">
                <a:xfrm flipV="1">
                  <a:off x="3585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04" name="Line 468"/>
                <p:cNvSpPr>
                  <a:spLocks noChangeShapeType="1"/>
                </p:cNvSpPr>
                <p:nvPr/>
              </p:nvSpPr>
              <p:spPr bwMode="auto">
                <a:xfrm flipV="1">
                  <a:off x="3614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05" name="Line 469"/>
                <p:cNvSpPr>
                  <a:spLocks noChangeShapeType="1"/>
                </p:cNvSpPr>
                <p:nvPr/>
              </p:nvSpPr>
              <p:spPr bwMode="auto">
                <a:xfrm flipV="1">
                  <a:off x="3624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06" name="Line 470"/>
                <p:cNvSpPr>
                  <a:spLocks noChangeShapeType="1"/>
                </p:cNvSpPr>
                <p:nvPr/>
              </p:nvSpPr>
              <p:spPr bwMode="auto">
                <a:xfrm flipV="1">
                  <a:off x="3629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07" name="Line 471"/>
                <p:cNvSpPr>
                  <a:spLocks noChangeShapeType="1"/>
                </p:cNvSpPr>
                <p:nvPr/>
              </p:nvSpPr>
              <p:spPr bwMode="auto">
                <a:xfrm flipV="1">
                  <a:off x="3638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08" name="Line 472"/>
                <p:cNvSpPr>
                  <a:spLocks noChangeShapeType="1"/>
                </p:cNvSpPr>
                <p:nvPr/>
              </p:nvSpPr>
              <p:spPr bwMode="auto">
                <a:xfrm flipV="1">
                  <a:off x="3668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09" name="Line 473"/>
                <p:cNvSpPr>
                  <a:spLocks noChangeShapeType="1"/>
                </p:cNvSpPr>
                <p:nvPr/>
              </p:nvSpPr>
              <p:spPr bwMode="auto">
                <a:xfrm flipV="1">
                  <a:off x="3677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10" name="Line 474"/>
                <p:cNvSpPr>
                  <a:spLocks noChangeShapeType="1"/>
                </p:cNvSpPr>
                <p:nvPr/>
              </p:nvSpPr>
              <p:spPr bwMode="auto">
                <a:xfrm flipV="1">
                  <a:off x="3687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11" name="Line 475"/>
                <p:cNvSpPr>
                  <a:spLocks noChangeShapeType="1"/>
                </p:cNvSpPr>
                <p:nvPr/>
              </p:nvSpPr>
              <p:spPr bwMode="auto">
                <a:xfrm flipV="1">
                  <a:off x="3726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12" name="Line 476"/>
                <p:cNvSpPr>
                  <a:spLocks noChangeShapeType="1"/>
                </p:cNvSpPr>
                <p:nvPr/>
              </p:nvSpPr>
              <p:spPr bwMode="auto">
                <a:xfrm flipV="1">
                  <a:off x="3731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13" name="Line 477"/>
                <p:cNvSpPr>
                  <a:spLocks noChangeShapeType="1"/>
                </p:cNvSpPr>
                <p:nvPr/>
              </p:nvSpPr>
              <p:spPr bwMode="auto">
                <a:xfrm flipV="1">
                  <a:off x="3755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14" name="Line 478"/>
                <p:cNvSpPr>
                  <a:spLocks noChangeShapeType="1"/>
                </p:cNvSpPr>
                <p:nvPr/>
              </p:nvSpPr>
              <p:spPr bwMode="auto">
                <a:xfrm flipV="1">
                  <a:off x="3760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15" name="Line 479"/>
                <p:cNvSpPr>
                  <a:spLocks noChangeShapeType="1"/>
                </p:cNvSpPr>
                <p:nvPr/>
              </p:nvSpPr>
              <p:spPr bwMode="auto">
                <a:xfrm flipV="1">
                  <a:off x="3774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16" name="Line 480"/>
                <p:cNvSpPr>
                  <a:spLocks noChangeShapeType="1"/>
                </p:cNvSpPr>
                <p:nvPr/>
              </p:nvSpPr>
              <p:spPr bwMode="auto">
                <a:xfrm flipV="1">
                  <a:off x="3784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17" name="Line 481"/>
                <p:cNvSpPr>
                  <a:spLocks noChangeShapeType="1"/>
                </p:cNvSpPr>
                <p:nvPr/>
              </p:nvSpPr>
              <p:spPr bwMode="auto">
                <a:xfrm flipV="1">
                  <a:off x="3828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18" name="Line 482"/>
                <p:cNvSpPr>
                  <a:spLocks noChangeShapeType="1"/>
                </p:cNvSpPr>
                <p:nvPr/>
              </p:nvSpPr>
              <p:spPr bwMode="auto">
                <a:xfrm flipV="1">
                  <a:off x="3857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19" name="Line 483"/>
                <p:cNvSpPr>
                  <a:spLocks noChangeShapeType="1"/>
                </p:cNvSpPr>
                <p:nvPr/>
              </p:nvSpPr>
              <p:spPr bwMode="auto">
                <a:xfrm flipV="1">
                  <a:off x="3862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20" name="Line 484"/>
                <p:cNvSpPr>
                  <a:spLocks noChangeShapeType="1"/>
                </p:cNvSpPr>
                <p:nvPr/>
              </p:nvSpPr>
              <p:spPr bwMode="auto">
                <a:xfrm flipV="1">
                  <a:off x="3867" y="3972"/>
                  <a:ext cx="1" cy="2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21" name="Line 485"/>
                <p:cNvSpPr>
                  <a:spLocks noChangeShapeType="1"/>
                </p:cNvSpPr>
                <p:nvPr/>
              </p:nvSpPr>
              <p:spPr bwMode="auto">
                <a:xfrm flipV="1">
                  <a:off x="3876" y="345"/>
                  <a:ext cx="1" cy="3656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22" name="Line 486"/>
                <p:cNvSpPr>
                  <a:spLocks noChangeShapeType="1"/>
                </p:cNvSpPr>
                <p:nvPr/>
              </p:nvSpPr>
              <p:spPr bwMode="auto">
                <a:xfrm flipV="1">
                  <a:off x="3886" y="3797"/>
                  <a:ext cx="1" cy="20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23" name="Line 487"/>
                <p:cNvSpPr>
                  <a:spLocks noChangeShapeType="1"/>
                </p:cNvSpPr>
                <p:nvPr/>
              </p:nvSpPr>
              <p:spPr bwMode="auto">
                <a:xfrm flipV="1">
                  <a:off x="3891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24" name="Line 488"/>
                <p:cNvSpPr>
                  <a:spLocks noChangeShapeType="1"/>
                </p:cNvSpPr>
                <p:nvPr/>
              </p:nvSpPr>
              <p:spPr bwMode="auto">
                <a:xfrm flipV="1">
                  <a:off x="3901" y="3967"/>
                  <a:ext cx="1" cy="3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25" name="Line 489"/>
                <p:cNvSpPr>
                  <a:spLocks noChangeShapeType="1"/>
                </p:cNvSpPr>
                <p:nvPr/>
              </p:nvSpPr>
              <p:spPr bwMode="auto">
                <a:xfrm flipV="1">
                  <a:off x="3910" y="1117"/>
                  <a:ext cx="1" cy="288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26" name="Line 490"/>
                <p:cNvSpPr>
                  <a:spLocks noChangeShapeType="1"/>
                </p:cNvSpPr>
                <p:nvPr/>
              </p:nvSpPr>
              <p:spPr bwMode="auto">
                <a:xfrm flipV="1">
                  <a:off x="3920" y="3890"/>
                  <a:ext cx="1" cy="11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27" name="Line 491"/>
                <p:cNvSpPr>
                  <a:spLocks noChangeShapeType="1"/>
                </p:cNvSpPr>
                <p:nvPr/>
              </p:nvSpPr>
              <p:spPr bwMode="auto">
                <a:xfrm flipV="1">
                  <a:off x="3925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28" name="Line 492"/>
                <p:cNvSpPr>
                  <a:spLocks noChangeShapeType="1"/>
                </p:cNvSpPr>
                <p:nvPr/>
              </p:nvSpPr>
              <p:spPr bwMode="auto">
                <a:xfrm flipV="1">
                  <a:off x="3935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29" name="Line 493"/>
                <p:cNvSpPr>
                  <a:spLocks noChangeShapeType="1"/>
                </p:cNvSpPr>
                <p:nvPr/>
              </p:nvSpPr>
              <p:spPr bwMode="auto">
                <a:xfrm flipV="1">
                  <a:off x="3939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30" name="Line 494"/>
                <p:cNvSpPr>
                  <a:spLocks noChangeShapeType="1"/>
                </p:cNvSpPr>
                <p:nvPr/>
              </p:nvSpPr>
              <p:spPr bwMode="auto">
                <a:xfrm flipV="1">
                  <a:off x="3964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31" name="Line 495"/>
                <p:cNvSpPr>
                  <a:spLocks noChangeShapeType="1"/>
                </p:cNvSpPr>
                <p:nvPr/>
              </p:nvSpPr>
              <p:spPr bwMode="auto">
                <a:xfrm flipV="1">
                  <a:off x="3973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32" name="Line 496"/>
                <p:cNvSpPr>
                  <a:spLocks noChangeShapeType="1"/>
                </p:cNvSpPr>
                <p:nvPr/>
              </p:nvSpPr>
              <p:spPr bwMode="auto">
                <a:xfrm flipV="1">
                  <a:off x="3978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33" name="Line 497"/>
                <p:cNvSpPr>
                  <a:spLocks noChangeShapeType="1"/>
                </p:cNvSpPr>
                <p:nvPr/>
              </p:nvSpPr>
              <p:spPr bwMode="auto">
                <a:xfrm flipV="1">
                  <a:off x="3983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34" name="Line 498"/>
                <p:cNvSpPr>
                  <a:spLocks noChangeShapeType="1"/>
                </p:cNvSpPr>
                <p:nvPr/>
              </p:nvSpPr>
              <p:spPr bwMode="auto">
                <a:xfrm flipV="1">
                  <a:off x="3993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35" name="Line 499"/>
                <p:cNvSpPr>
                  <a:spLocks noChangeShapeType="1"/>
                </p:cNvSpPr>
                <p:nvPr/>
              </p:nvSpPr>
              <p:spPr bwMode="auto">
                <a:xfrm flipV="1">
                  <a:off x="4017" y="3982"/>
                  <a:ext cx="1" cy="1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36" name="Line 500"/>
                <p:cNvSpPr>
                  <a:spLocks noChangeShapeType="1"/>
                </p:cNvSpPr>
                <p:nvPr/>
              </p:nvSpPr>
              <p:spPr bwMode="auto">
                <a:xfrm flipV="1">
                  <a:off x="4027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37" name="Line 501"/>
                <p:cNvSpPr>
                  <a:spLocks noChangeShapeType="1"/>
                </p:cNvSpPr>
                <p:nvPr/>
              </p:nvSpPr>
              <p:spPr bwMode="auto">
                <a:xfrm flipV="1">
                  <a:off x="4037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38" name="Line 502"/>
                <p:cNvSpPr>
                  <a:spLocks noChangeShapeType="1"/>
                </p:cNvSpPr>
                <p:nvPr/>
              </p:nvSpPr>
              <p:spPr bwMode="auto">
                <a:xfrm flipV="1">
                  <a:off x="4041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39" name="Line 503"/>
                <p:cNvSpPr>
                  <a:spLocks noChangeShapeType="1"/>
                </p:cNvSpPr>
                <p:nvPr/>
              </p:nvSpPr>
              <p:spPr bwMode="auto">
                <a:xfrm flipV="1">
                  <a:off x="4061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40" name="Line 504"/>
                <p:cNvSpPr>
                  <a:spLocks noChangeShapeType="1"/>
                </p:cNvSpPr>
                <p:nvPr/>
              </p:nvSpPr>
              <p:spPr bwMode="auto">
                <a:xfrm flipV="1">
                  <a:off x="4071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41" name="Line 505"/>
                <p:cNvSpPr>
                  <a:spLocks noChangeShapeType="1"/>
                </p:cNvSpPr>
                <p:nvPr/>
              </p:nvSpPr>
              <p:spPr bwMode="auto">
                <a:xfrm flipV="1">
                  <a:off x="4075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42" name="Line 506"/>
                <p:cNvSpPr>
                  <a:spLocks noChangeShapeType="1"/>
                </p:cNvSpPr>
                <p:nvPr/>
              </p:nvSpPr>
              <p:spPr bwMode="auto">
                <a:xfrm flipV="1">
                  <a:off x="4124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43" name="Line 507"/>
                <p:cNvSpPr>
                  <a:spLocks noChangeShapeType="1"/>
                </p:cNvSpPr>
                <p:nvPr/>
              </p:nvSpPr>
              <p:spPr bwMode="auto">
                <a:xfrm flipV="1">
                  <a:off x="4182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44" name="Line 508"/>
                <p:cNvSpPr>
                  <a:spLocks noChangeShapeType="1"/>
                </p:cNvSpPr>
                <p:nvPr/>
              </p:nvSpPr>
              <p:spPr bwMode="auto">
                <a:xfrm flipV="1">
                  <a:off x="4197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45" name="Line 509"/>
                <p:cNvSpPr>
                  <a:spLocks noChangeShapeType="1"/>
                </p:cNvSpPr>
                <p:nvPr/>
              </p:nvSpPr>
              <p:spPr bwMode="auto">
                <a:xfrm flipV="1">
                  <a:off x="4207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46" name="Line 510"/>
                <p:cNvSpPr>
                  <a:spLocks noChangeShapeType="1"/>
                </p:cNvSpPr>
                <p:nvPr/>
              </p:nvSpPr>
              <p:spPr bwMode="auto">
                <a:xfrm flipV="1">
                  <a:off x="4216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47" name="Line 511"/>
                <p:cNvSpPr>
                  <a:spLocks noChangeShapeType="1"/>
                </p:cNvSpPr>
                <p:nvPr/>
              </p:nvSpPr>
              <p:spPr bwMode="auto">
                <a:xfrm flipV="1">
                  <a:off x="4221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48" name="Line 512"/>
                <p:cNvSpPr>
                  <a:spLocks noChangeShapeType="1"/>
                </p:cNvSpPr>
                <p:nvPr/>
              </p:nvSpPr>
              <p:spPr bwMode="auto">
                <a:xfrm flipV="1">
                  <a:off x="4245" y="3982"/>
                  <a:ext cx="1" cy="1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49" name="Line 513"/>
                <p:cNvSpPr>
                  <a:spLocks noChangeShapeType="1"/>
                </p:cNvSpPr>
                <p:nvPr/>
              </p:nvSpPr>
              <p:spPr bwMode="auto">
                <a:xfrm flipV="1">
                  <a:off x="4255" y="3977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50" name="Line 514"/>
                <p:cNvSpPr>
                  <a:spLocks noChangeShapeType="1"/>
                </p:cNvSpPr>
                <p:nvPr/>
              </p:nvSpPr>
              <p:spPr bwMode="auto">
                <a:xfrm flipV="1">
                  <a:off x="4260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51" name="Line 515"/>
                <p:cNvSpPr>
                  <a:spLocks noChangeShapeType="1"/>
                </p:cNvSpPr>
                <p:nvPr/>
              </p:nvSpPr>
              <p:spPr bwMode="auto">
                <a:xfrm flipV="1">
                  <a:off x="4284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52" name="Line 516"/>
                <p:cNvSpPr>
                  <a:spLocks noChangeShapeType="1"/>
                </p:cNvSpPr>
                <p:nvPr/>
              </p:nvSpPr>
              <p:spPr bwMode="auto">
                <a:xfrm flipV="1">
                  <a:off x="4294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53" name="Line 517"/>
                <p:cNvSpPr>
                  <a:spLocks noChangeShapeType="1"/>
                </p:cNvSpPr>
                <p:nvPr/>
              </p:nvSpPr>
              <p:spPr bwMode="auto">
                <a:xfrm flipV="1">
                  <a:off x="4309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54" name="Line 518"/>
                <p:cNvSpPr>
                  <a:spLocks noChangeShapeType="1"/>
                </p:cNvSpPr>
                <p:nvPr/>
              </p:nvSpPr>
              <p:spPr bwMode="auto">
                <a:xfrm flipV="1">
                  <a:off x="4323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55" name="Line 519"/>
                <p:cNvSpPr>
                  <a:spLocks noChangeShapeType="1"/>
                </p:cNvSpPr>
                <p:nvPr/>
              </p:nvSpPr>
              <p:spPr bwMode="auto">
                <a:xfrm flipV="1">
                  <a:off x="4333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56" name="Line 520"/>
                <p:cNvSpPr>
                  <a:spLocks noChangeShapeType="1"/>
                </p:cNvSpPr>
                <p:nvPr/>
              </p:nvSpPr>
              <p:spPr bwMode="auto">
                <a:xfrm flipV="1">
                  <a:off x="4343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57" name="Line 521"/>
                <p:cNvSpPr>
                  <a:spLocks noChangeShapeType="1"/>
                </p:cNvSpPr>
                <p:nvPr/>
              </p:nvSpPr>
              <p:spPr bwMode="auto">
                <a:xfrm flipV="1">
                  <a:off x="4347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58" name="Line 522"/>
                <p:cNvSpPr>
                  <a:spLocks noChangeShapeType="1"/>
                </p:cNvSpPr>
                <p:nvPr/>
              </p:nvSpPr>
              <p:spPr bwMode="auto">
                <a:xfrm flipV="1">
                  <a:off x="4367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59" name="Line 523"/>
                <p:cNvSpPr>
                  <a:spLocks noChangeShapeType="1"/>
                </p:cNvSpPr>
                <p:nvPr/>
              </p:nvSpPr>
              <p:spPr bwMode="auto">
                <a:xfrm flipV="1">
                  <a:off x="4372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60" name="Line 524"/>
                <p:cNvSpPr>
                  <a:spLocks noChangeShapeType="1"/>
                </p:cNvSpPr>
                <p:nvPr/>
              </p:nvSpPr>
              <p:spPr bwMode="auto">
                <a:xfrm flipV="1">
                  <a:off x="4386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61" name="Line 525"/>
                <p:cNvSpPr>
                  <a:spLocks noChangeShapeType="1"/>
                </p:cNvSpPr>
                <p:nvPr/>
              </p:nvSpPr>
              <p:spPr bwMode="auto">
                <a:xfrm flipV="1">
                  <a:off x="4396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62" name="Line 526"/>
                <p:cNvSpPr>
                  <a:spLocks noChangeShapeType="1"/>
                </p:cNvSpPr>
                <p:nvPr/>
              </p:nvSpPr>
              <p:spPr bwMode="auto">
                <a:xfrm flipV="1">
                  <a:off x="4401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63" name="Line 527"/>
                <p:cNvSpPr>
                  <a:spLocks noChangeShapeType="1"/>
                </p:cNvSpPr>
                <p:nvPr/>
              </p:nvSpPr>
              <p:spPr bwMode="auto">
                <a:xfrm flipV="1">
                  <a:off x="4420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64" name="Line 528"/>
                <p:cNvSpPr>
                  <a:spLocks noChangeShapeType="1"/>
                </p:cNvSpPr>
                <p:nvPr/>
              </p:nvSpPr>
              <p:spPr bwMode="auto">
                <a:xfrm flipV="1">
                  <a:off x="4430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65" name="Line 529"/>
                <p:cNvSpPr>
                  <a:spLocks noChangeShapeType="1"/>
                </p:cNvSpPr>
                <p:nvPr/>
              </p:nvSpPr>
              <p:spPr bwMode="auto">
                <a:xfrm flipV="1">
                  <a:off x="4440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66" name="Line 530"/>
                <p:cNvSpPr>
                  <a:spLocks noChangeShapeType="1"/>
                </p:cNvSpPr>
                <p:nvPr/>
              </p:nvSpPr>
              <p:spPr bwMode="auto">
                <a:xfrm flipV="1">
                  <a:off x="4449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67" name="Line 531"/>
                <p:cNvSpPr>
                  <a:spLocks noChangeShapeType="1"/>
                </p:cNvSpPr>
                <p:nvPr/>
              </p:nvSpPr>
              <p:spPr bwMode="auto">
                <a:xfrm flipV="1">
                  <a:off x="4459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68" name="Line 532"/>
                <p:cNvSpPr>
                  <a:spLocks noChangeShapeType="1"/>
                </p:cNvSpPr>
                <p:nvPr/>
              </p:nvSpPr>
              <p:spPr bwMode="auto">
                <a:xfrm flipV="1">
                  <a:off x="4469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69" name="Line 533"/>
                <p:cNvSpPr>
                  <a:spLocks noChangeShapeType="1"/>
                </p:cNvSpPr>
                <p:nvPr/>
              </p:nvSpPr>
              <p:spPr bwMode="auto">
                <a:xfrm flipV="1">
                  <a:off x="4474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70" name="Line 534"/>
                <p:cNvSpPr>
                  <a:spLocks noChangeShapeType="1"/>
                </p:cNvSpPr>
                <p:nvPr/>
              </p:nvSpPr>
              <p:spPr bwMode="auto">
                <a:xfrm flipV="1">
                  <a:off x="4483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71" name="Line 535"/>
                <p:cNvSpPr>
                  <a:spLocks noChangeShapeType="1"/>
                </p:cNvSpPr>
                <p:nvPr/>
              </p:nvSpPr>
              <p:spPr bwMode="auto">
                <a:xfrm flipV="1">
                  <a:off x="4488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72" name="Line 536"/>
                <p:cNvSpPr>
                  <a:spLocks noChangeShapeType="1"/>
                </p:cNvSpPr>
                <p:nvPr/>
              </p:nvSpPr>
              <p:spPr bwMode="auto">
                <a:xfrm flipV="1">
                  <a:off x="4522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73" name="Line 537"/>
                <p:cNvSpPr>
                  <a:spLocks noChangeShapeType="1"/>
                </p:cNvSpPr>
                <p:nvPr/>
              </p:nvSpPr>
              <p:spPr bwMode="auto">
                <a:xfrm flipV="1">
                  <a:off x="4532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74" name="Line 538"/>
                <p:cNvSpPr>
                  <a:spLocks noChangeShapeType="1"/>
                </p:cNvSpPr>
                <p:nvPr/>
              </p:nvSpPr>
              <p:spPr bwMode="auto">
                <a:xfrm flipV="1">
                  <a:off x="4537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75" name="Line 539"/>
                <p:cNvSpPr>
                  <a:spLocks noChangeShapeType="1"/>
                </p:cNvSpPr>
                <p:nvPr/>
              </p:nvSpPr>
              <p:spPr bwMode="auto">
                <a:xfrm flipV="1">
                  <a:off x="4546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76" name="Line 540"/>
                <p:cNvSpPr>
                  <a:spLocks noChangeShapeType="1"/>
                </p:cNvSpPr>
                <p:nvPr/>
              </p:nvSpPr>
              <p:spPr bwMode="auto">
                <a:xfrm flipV="1">
                  <a:off x="4556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77" name="Line 541"/>
                <p:cNvSpPr>
                  <a:spLocks noChangeShapeType="1"/>
                </p:cNvSpPr>
                <p:nvPr/>
              </p:nvSpPr>
              <p:spPr bwMode="auto">
                <a:xfrm flipV="1">
                  <a:off x="4571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78" name="Line 542"/>
                <p:cNvSpPr>
                  <a:spLocks noChangeShapeType="1"/>
                </p:cNvSpPr>
                <p:nvPr/>
              </p:nvSpPr>
              <p:spPr bwMode="auto">
                <a:xfrm flipV="1">
                  <a:off x="4595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79" name="Line 543"/>
                <p:cNvSpPr>
                  <a:spLocks noChangeShapeType="1"/>
                </p:cNvSpPr>
                <p:nvPr/>
              </p:nvSpPr>
              <p:spPr bwMode="auto">
                <a:xfrm flipV="1">
                  <a:off x="4610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80" name="Line 544"/>
                <p:cNvSpPr>
                  <a:spLocks noChangeShapeType="1"/>
                </p:cNvSpPr>
                <p:nvPr/>
              </p:nvSpPr>
              <p:spPr bwMode="auto">
                <a:xfrm flipV="1">
                  <a:off x="4614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81" name="Line 545"/>
                <p:cNvSpPr>
                  <a:spLocks noChangeShapeType="1"/>
                </p:cNvSpPr>
                <p:nvPr/>
              </p:nvSpPr>
              <p:spPr bwMode="auto">
                <a:xfrm flipV="1">
                  <a:off x="4619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82" name="Line 546"/>
                <p:cNvSpPr>
                  <a:spLocks noChangeShapeType="1"/>
                </p:cNvSpPr>
                <p:nvPr/>
              </p:nvSpPr>
              <p:spPr bwMode="auto">
                <a:xfrm flipV="1">
                  <a:off x="4634" y="2909"/>
                  <a:ext cx="1" cy="109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83" name="Line 547"/>
                <p:cNvSpPr>
                  <a:spLocks noChangeShapeType="1"/>
                </p:cNvSpPr>
                <p:nvPr/>
              </p:nvSpPr>
              <p:spPr bwMode="auto">
                <a:xfrm flipV="1">
                  <a:off x="4639" y="3938"/>
                  <a:ext cx="1" cy="63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84" name="Line 548"/>
                <p:cNvSpPr>
                  <a:spLocks noChangeShapeType="1"/>
                </p:cNvSpPr>
                <p:nvPr/>
              </p:nvSpPr>
              <p:spPr bwMode="auto">
                <a:xfrm flipV="1">
                  <a:off x="4673" y="3987"/>
                  <a:ext cx="1" cy="1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85" name="Line 549"/>
                <p:cNvSpPr>
                  <a:spLocks noChangeShapeType="1"/>
                </p:cNvSpPr>
                <p:nvPr/>
              </p:nvSpPr>
              <p:spPr bwMode="auto">
                <a:xfrm flipV="1">
                  <a:off x="4682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86" name="Line 550"/>
                <p:cNvSpPr>
                  <a:spLocks noChangeShapeType="1"/>
                </p:cNvSpPr>
                <p:nvPr/>
              </p:nvSpPr>
              <p:spPr bwMode="auto">
                <a:xfrm flipV="1">
                  <a:off x="4697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87" name="Line 551"/>
                <p:cNvSpPr>
                  <a:spLocks noChangeShapeType="1"/>
                </p:cNvSpPr>
                <p:nvPr/>
              </p:nvSpPr>
              <p:spPr bwMode="auto">
                <a:xfrm flipV="1">
                  <a:off x="4702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88" name="Line 552"/>
                <p:cNvSpPr>
                  <a:spLocks noChangeShapeType="1"/>
                </p:cNvSpPr>
                <p:nvPr/>
              </p:nvSpPr>
              <p:spPr bwMode="auto">
                <a:xfrm flipV="1">
                  <a:off x="4712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89" name="Line 553"/>
                <p:cNvSpPr>
                  <a:spLocks noChangeShapeType="1"/>
                </p:cNvSpPr>
                <p:nvPr/>
              </p:nvSpPr>
              <p:spPr bwMode="auto">
                <a:xfrm flipV="1">
                  <a:off x="4721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90" name="Line 554"/>
                <p:cNvSpPr>
                  <a:spLocks noChangeShapeType="1"/>
                </p:cNvSpPr>
                <p:nvPr/>
              </p:nvSpPr>
              <p:spPr bwMode="auto">
                <a:xfrm flipV="1">
                  <a:off x="4726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91" name="Line 555"/>
                <p:cNvSpPr>
                  <a:spLocks noChangeShapeType="1"/>
                </p:cNvSpPr>
                <p:nvPr/>
              </p:nvSpPr>
              <p:spPr bwMode="auto">
                <a:xfrm flipV="1">
                  <a:off x="4731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92" name="Line 556"/>
                <p:cNvSpPr>
                  <a:spLocks noChangeShapeType="1"/>
                </p:cNvSpPr>
                <p:nvPr/>
              </p:nvSpPr>
              <p:spPr bwMode="auto">
                <a:xfrm flipV="1">
                  <a:off x="4741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93" name="Line 557"/>
                <p:cNvSpPr>
                  <a:spLocks noChangeShapeType="1"/>
                </p:cNvSpPr>
                <p:nvPr/>
              </p:nvSpPr>
              <p:spPr bwMode="auto">
                <a:xfrm flipV="1">
                  <a:off x="4750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94" name="Line 558"/>
                <p:cNvSpPr>
                  <a:spLocks noChangeShapeType="1"/>
                </p:cNvSpPr>
                <p:nvPr/>
              </p:nvSpPr>
              <p:spPr bwMode="auto">
                <a:xfrm flipV="1">
                  <a:off x="4765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95" name="Line 559"/>
                <p:cNvSpPr>
                  <a:spLocks noChangeShapeType="1"/>
                </p:cNvSpPr>
                <p:nvPr/>
              </p:nvSpPr>
              <p:spPr bwMode="auto">
                <a:xfrm flipV="1">
                  <a:off x="4770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96" name="Line 560"/>
                <p:cNvSpPr>
                  <a:spLocks noChangeShapeType="1"/>
                </p:cNvSpPr>
                <p:nvPr/>
              </p:nvSpPr>
              <p:spPr bwMode="auto">
                <a:xfrm flipV="1">
                  <a:off x="4789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97" name="Line 561"/>
                <p:cNvSpPr>
                  <a:spLocks noChangeShapeType="1"/>
                </p:cNvSpPr>
                <p:nvPr/>
              </p:nvSpPr>
              <p:spPr bwMode="auto">
                <a:xfrm flipV="1">
                  <a:off x="4794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98" name="Line 562"/>
                <p:cNvSpPr>
                  <a:spLocks noChangeShapeType="1"/>
                </p:cNvSpPr>
                <p:nvPr/>
              </p:nvSpPr>
              <p:spPr bwMode="auto">
                <a:xfrm flipV="1">
                  <a:off x="4809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499" name="Line 563"/>
                <p:cNvSpPr>
                  <a:spLocks noChangeShapeType="1"/>
                </p:cNvSpPr>
                <p:nvPr/>
              </p:nvSpPr>
              <p:spPr bwMode="auto">
                <a:xfrm flipV="1">
                  <a:off x="4833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500" name="Line 564"/>
                <p:cNvSpPr>
                  <a:spLocks noChangeShapeType="1"/>
                </p:cNvSpPr>
                <p:nvPr/>
              </p:nvSpPr>
              <p:spPr bwMode="auto">
                <a:xfrm flipV="1">
                  <a:off x="4867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501" name="Line 565"/>
                <p:cNvSpPr>
                  <a:spLocks noChangeShapeType="1"/>
                </p:cNvSpPr>
                <p:nvPr/>
              </p:nvSpPr>
              <p:spPr bwMode="auto">
                <a:xfrm flipV="1">
                  <a:off x="4872" y="3972"/>
                  <a:ext cx="1" cy="2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502" name="Line 566"/>
                <p:cNvSpPr>
                  <a:spLocks noChangeShapeType="1"/>
                </p:cNvSpPr>
                <p:nvPr/>
              </p:nvSpPr>
              <p:spPr bwMode="auto">
                <a:xfrm flipV="1">
                  <a:off x="4877" y="3962"/>
                  <a:ext cx="1" cy="3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503" name="Line 567"/>
                <p:cNvSpPr>
                  <a:spLocks noChangeShapeType="1"/>
                </p:cNvSpPr>
                <p:nvPr/>
              </p:nvSpPr>
              <p:spPr bwMode="auto">
                <a:xfrm flipV="1">
                  <a:off x="4896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504" name="Line 568"/>
                <p:cNvSpPr>
                  <a:spLocks noChangeShapeType="1"/>
                </p:cNvSpPr>
                <p:nvPr/>
              </p:nvSpPr>
              <p:spPr bwMode="auto">
                <a:xfrm flipV="1">
                  <a:off x="4974" y="1840"/>
                  <a:ext cx="1" cy="216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505" name="Line 569"/>
                <p:cNvSpPr>
                  <a:spLocks noChangeShapeType="1"/>
                </p:cNvSpPr>
                <p:nvPr/>
              </p:nvSpPr>
              <p:spPr bwMode="auto">
                <a:xfrm flipV="1">
                  <a:off x="4983" y="3321"/>
                  <a:ext cx="1" cy="68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506" name="Line 570"/>
                <p:cNvSpPr>
                  <a:spLocks noChangeShapeType="1"/>
                </p:cNvSpPr>
                <p:nvPr/>
              </p:nvSpPr>
              <p:spPr bwMode="auto">
                <a:xfrm flipV="1">
                  <a:off x="4988" y="3996"/>
                  <a:ext cx="1" cy="5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507" name="Line 571"/>
                <p:cNvSpPr>
                  <a:spLocks noChangeShapeType="1"/>
                </p:cNvSpPr>
                <p:nvPr/>
              </p:nvSpPr>
              <p:spPr bwMode="auto">
                <a:xfrm flipV="1">
                  <a:off x="4993" y="3992"/>
                  <a:ext cx="1" cy="9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4508" name="Rectangle 572"/>
                <p:cNvSpPr>
                  <a:spLocks noChangeArrowheads="1"/>
                </p:cNvSpPr>
                <p:nvPr/>
              </p:nvSpPr>
              <p:spPr bwMode="auto">
                <a:xfrm>
                  <a:off x="3801" y="187"/>
                  <a:ext cx="165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t-BR" sz="1000">
                      <a:solidFill>
                        <a:srgbClr val="000000"/>
                      </a:solidFill>
                    </a:rPr>
                    <a:t>603.6</a:t>
                  </a:r>
                  <a:endParaRPr lang="pt-BR"/>
                </a:p>
              </p:txBody>
            </p:sp>
            <p:sp>
              <p:nvSpPr>
                <p:cNvPr id="14509" name="Rectangle 573"/>
                <p:cNvSpPr>
                  <a:spLocks noChangeArrowheads="1"/>
                </p:cNvSpPr>
                <p:nvPr/>
              </p:nvSpPr>
              <p:spPr bwMode="auto">
                <a:xfrm>
                  <a:off x="3891" y="1030"/>
                  <a:ext cx="165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t-BR" sz="1000">
                      <a:solidFill>
                        <a:srgbClr val="000000"/>
                      </a:solidFill>
                    </a:rPr>
                    <a:t>609.6</a:t>
                  </a:r>
                  <a:endParaRPr lang="pt-BR"/>
                </a:p>
              </p:txBody>
            </p:sp>
            <p:sp>
              <p:nvSpPr>
                <p:cNvPr id="14510" name="Rectangle 575"/>
                <p:cNvSpPr>
                  <a:spLocks noChangeArrowheads="1"/>
                </p:cNvSpPr>
                <p:nvPr/>
              </p:nvSpPr>
              <p:spPr bwMode="auto">
                <a:xfrm>
                  <a:off x="4884" y="1701"/>
                  <a:ext cx="165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t-BR" sz="1000">
                      <a:solidFill>
                        <a:srgbClr val="000000"/>
                      </a:solidFill>
                    </a:rPr>
                    <a:t>792.6</a:t>
                  </a:r>
                  <a:endParaRPr lang="pt-BR"/>
                </a:p>
              </p:txBody>
            </p:sp>
            <p:sp>
              <p:nvSpPr>
                <p:cNvPr id="14511" name="Rectangle 576"/>
                <p:cNvSpPr>
                  <a:spLocks noChangeArrowheads="1"/>
                </p:cNvSpPr>
                <p:nvPr/>
              </p:nvSpPr>
              <p:spPr bwMode="auto">
                <a:xfrm>
                  <a:off x="4544" y="2769"/>
                  <a:ext cx="165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t-BR" sz="1000">
                      <a:solidFill>
                        <a:srgbClr val="000000"/>
                      </a:solidFill>
                    </a:rPr>
                    <a:t>733.5</a:t>
                  </a:r>
                  <a:endParaRPr lang="pt-BR"/>
                </a:p>
              </p:txBody>
            </p:sp>
            <p:sp>
              <p:nvSpPr>
                <p:cNvPr id="14512" name="Rectangle 577"/>
                <p:cNvSpPr>
                  <a:spLocks noChangeArrowheads="1"/>
                </p:cNvSpPr>
                <p:nvPr/>
              </p:nvSpPr>
              <p:spPr bwMode="auto">
                <a:xfrm>
                  <a:off x="2903" y="3473"/>
                  <a:ext cx="165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t-BR" sz="1000">
                      <a:solidFill>
                        <a:srgbClr val="000000"/>
                      </a:solidFill>
                    </a:rPr>
                    <a:t>451.4</a:t>
                  </a:r>
                  <a:endParaRPr lang="pt-BR"/>
                </a:p>
              </p:txBody>
            </p:sp>
            <p:sp>
              <p:nvSpPr>
                <p:cNvPr id="14513" name="Rectangle 578"/>
                <p:cNvSpPr>
                  <a:spLocks noChangeArrowheads="1"/>
                </p:cNvSpPr>
                <p:nvPr/>
              </p:nvSpPr>
              <p:spPr bwMode="auto">
                <a:xfrm>
                  <a:off x="3288" y="3566"/>
                  <a:ext cx="165" cy="1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t-BR" sz="1000">
                      <a:solidFill>
                        <a:srgbClr val="000000"/>
                      </a:solidFill>
                    </a:rPr>
                    <a:t>510.4</a:t>
                  </a:r>
                  <a:endParaRPr lang="pt-BR"/>
                </a:p>
              </p:txBody>
            </p:sp>
            <p:sp>
              <p:nvSpPr>
                <p:cNvPr id="14514" name="Line 590"/>
                <p:cNvSpPr>
                  <a:spLocks noChangeShapeType="1"/>
                </p:cNvSpPr>
                <p:nvPr/>
              </p:nvSpPr>
              <p:spPr bwMode="auto">
                <a:xfrm flipV="1">
                  <a:off x="241" y="805"/>
                  <a:ext cx="20" cy="2"/>
                </a:xfrm>
                <a:prstGeom prst="line">
                  <a:avLst/>
                </a:prstGeom>
                <a:noFill/>
                <a:ln w="0">
                  <a:solidFill>
                    <a:srgbClr val="46B44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t-BR"/>
                </a:p>
              </p:txBody>
            </p:sp>
          </p:grpSp>
          <p:sp>
            <p:nvSpPr>
              <p:cNvPr id="14346" name="Text Box 15"/>
              <p:cNvSpPr txBox="1">
                <a:spLocks noChangeArrowheads="1"/>
              </p:cNvSpPr>
              <p:nvPr/>
            </p:nvSpPr>
            <p:spPr bwMode="auto">
              <a:xfrm>
                <a:off x="7605978" y="2454831"/>
                <a:ext cx="586014" cy="283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000" b="1"/>
                  <a:t>[M + Li]</a:t>
                </a:r>
                <a:r>
                  <a:rPr lang="en-US" sz="1000" b="1" baseline="30000"/>
                  <a:t> +</a:t>
                </a:r>
              </a:p>
            </p:txBody>
          </p:sp>
          <p:sp>
            <p:nvSpPr>
              <p:cNvPr id="14347" name="Text Box 15"/>
              <p:cNvSpPr txBox="1">
                <a:spLocks noChangeArrowheads="1"/>
              </p:cNvSpPr>
              <p:nvPr/>
            </p:nvSpPr>
            <p:spPr bwMode="auto">
              <a:xfrm>
                <a:off x="6821456" y="4169331"/>
                <a:ext cx="964538" cy="283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[M – Me</a:t>
                </a:r>
                <a:r>
                  <a:rPr lang="en-US" sz="1000" b="1" baseline="-25000"/>
                  <a:t>3</a:t>
                </a:r>
                <a:r>
                  <a:rPr lang="en-US" sz="1000" b="1"/>
                  <a:t>N + Li]</a:t>
                </a:r>
                <a:r>
                  <a:rPr lang="en-US" sz="1000" b="1" baseline="30000"/>
                  <a:t> +</a:t>
                </a:r>
              </a:p>
            </p:txBody>
          </p:sp>
          <p:sp>
            <p:nvSpPr>
              <p:cNvPr id="14348" name="Text Box 15"/>
              <p:cNvSpPr txBox="1">
                <a:spLocks noChangeArrowheads="1"/>
              </p:cNvSpPr>
              <p:nvPr/>
            </p:nvSpPr>
            <p:spPr bwMode="auto">
              <a:xfrm>
                <a:off x="6217367" y="1293297"/>
                <a:ext cx="948709" cy="283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[M – ChoP +Li]</a:t>
                </a:r>
                <a:r>
                  <a:rPr lang="en-US" sz="1000" b="1" baseline="30000"/>
                  <a:t> +</a:t>
                </a:r>
              </a:p>
            </p:txBody>
          </p:sp>
          <p:sp>
            <p:nvSpPr>
              <p:cNvPr id="14349" name="Text Box 15"/>
              <p:cNvSpPr txBox="1">
                <a:spLocks noChangeArrowheads="1"/>
              </p:cNvSpPr>
              <p:nvPr/>
            </p:nvSpPr>
            <p:spPr bwMode="auto">
              <a:xfrm>
                <a:off x="5683193" y="48487"/>
                <a:ext cx="951448" cy="283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[M – ChoP - Li]</a:t>
                </a:r>
                <a:r>
                  <a:rPr lang="en-US" sz="1000" b="1" baseline="30000"/>
                  <a:t> +</a:t>
                </a:r>
              </a:p>
            </p:txBody>
          </p:sp>
          <p:sp>
            <p:nvSpPr>
              <p:cNvPr id="14350" name="Text Box 15"/>
              <p:cNvSpPr txBox="1">
                <a:spLocks noChangeArrowheads="1"/>
              </p:cNvSpPr>
              <p:nvPr/>
            </p:nvSpPr>
            <p:spPr bwMode="auto">
              <a:xfrm>
                <a:off x="5076120" y="5363091"/>
                <a:ext cx="1017411" cy="283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[M – C18:1 + Li]</a:t>
                </a:r>
                <a:r>
                  <a:rPr lang="en-US" sz="1000" b="1" baseline="30000"/>
                  <a:t> +</a:t>
                </a:r>
              </a:p>
            </p:txBody>
          </p:sp>
          <p:sp>
            <p:nvSpPr>
              <p:cNvPr id="14351" name="Text Box 15"/>
              <p:cNvSpPr txBox="1">
                <a:spLocks noChangeArrowheads="1"/>
              </p:cNvSpPr>
              <p:nvPr/>
            </p:nvSpPr>
            <p:spPr bwMode="auto">
              <a:xfrm>
                <a:off x="4534751" y="4938153"/>
                <a:ext cx="942213" cy="283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[M – C18:1 - Li]</a:t>
                </a:r>
                <a:r>
                  <a:rPr lang="en-US" sz="1000" b="1" baseline="30000"/>
                  <a:t>+</a:t>
                </a:r>
              </a:p>
            </p:txBody>
          </p:sp>
          <p:sp>
            <p:nvSpPr>
              <p:cNvPr id="14352" name="Text Box 15"/>
              <p:cNvSpPr txBox="1">
                <a:spLocks noChangeArrowheads="1"/>
              </p:cNvSpPr>
              <p:nvPr/>
            </p:nvSpPr>
            <p:spPr bwMode="auto">
              <a:xfrm>
                <a:off x="3628850" y="5275699"/>
                <a:ext cx="1347082" cy="283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/>
                  <a:t>[M – Me</a:t>
                </a:r>
                <a:r>
                  <a:rPr lang="en-US" sz="1000" b="1" baseline="-25000"/>
                  <a:t>3</a:t>
                </a:r>
                <a:r>
                  <a:rPr lang="en-US" sz="1000" b="1"/>
                  <a:t>N – C18:1 + Li]</a:t>
                </a:r>
                <a:r>
                  <a:rPr lang="en-US" sz="1000" b="1" baseline="30000"/>
                  <a:t>+</a:t>
                </a:r>
              </a:p>
            </p:txBody>
          </p:sp>
        </p:grpSp>
        <p:sp>
          <p:nvSpPr>
            <p:cNvPr id="14340" name="Text Box 8"/>
            <p:cNvSpPr txBox="1">
              <a:spLocks noChangeArrowheads="1"/>
            </p:cNvSpPr>
            <p:nvPr/>
          </p:nvSpPr>
          <p:spPr bwMode="auto">
            <a:xfrm>
              <a:off x="1084263" y="528638"/>
              <a:ext cx="1903412" cy="646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C18:1/C18:1-PC</a:t>
              </a:r>
            </a:p>
            <a:p>
              <a:r>
                <a:rPr lang="en-US" b="1"/>
                <a:t>[M + Li]</a:t>
              </a:r>
              <a:r>
                <a:rPr lang="en-US" b="1" baseline="30000"/>
                <a:t>+</a:t>
              </a:r>
              <a:endParaRPr lang="en-US" b="1"/>
            </a:p>
          </p:txBody>
        </p:sp>
        <p:sp>
          <p:nvSpPr>
            <p:cNvPr id="14341" name="Text Box 6"/>
            <p:cNvSpPr txBox="1">
              <a:spLocks noChangeArrowheads="1"/>
            </p:cNvSpPr>
            <p:nvPr/>
          </p:nvSpPr>
          <p:spPr bwMode="auto">
            <a:xfrm>
              <a:off x="1423988" y="5043488"/>
              <a:ext cx="1220787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[GroP – H</a:t>
              </a:r>
              <a:r>
                <a:rPr lang="en-US" sz="1000" b="1" baseline="-25000"/>
                <a:t>2</a:t>
              </a:r>
              <a:r>
                <a:rPr lang="en-US" sz="1000" b="1"/>
                <a:t>O – H]</a:t>
              </a:r>
              <a:r>
                <a:rPr lang="en-US" sz="1000" b="1" baseline="30000"/>
                <a:t>-</a:t>
              </a:r>
            </a:p>
          </p:txBody>
        </p:sp>
        <p:sp>
          <p:nvSpPr>
            <p:cNvPr id="14342" name="Rectangle 397"/>
            <p:cNvSpPr>
              <a:spLocks noChangeArrowheads="1"/>
            </p:cNvSpPr>
            <p:nvPr/>
          </p:nvSpPr>
          <p:spPr bwMode="auto">
            <a:xfrm>
              <a:off x="1882775" y="5268913"/>
              <a:ext cx="317500" cy="15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  <a:cs typeface="Arial" pitchFamily="34" charset="0"/>
                </a:rPr>
                <a:t>153.1</a:t>
              </a:r>
              <a:endParaRPr lang="pt-BR" sz="1000">
                <a:cs typeface="Arial" pitchFamily="34" charset="0"/>
              </a:endParaRPr>
            </a:p>
          </p:txBody>
        </p:sp>
        <p:cxnSp>
          <p:nvCxnSpPr>
            <p:cNvPr id="3" name="Straight Connector 2"/>
            <p:cNvCxnSpPr/>
            <p:nvPr/>
          </p:nvCxnSpPr>
          <p:spPr>
            <a:xfrm flipH="1" flipV="1">
              <a:off x="2049463" y="5414963"/>
              <a:ext cx="23812" cy="10477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Straight Connector 569"/>
            <p:cNvCxnSpPr/>
            <p:nvPr/>
          </p:nvCxnSpPr>
          <p:spPr>
            <a:xfrm flipH="1" flipV="1">
              <a:off x="5697538" y="4584700"/>
              <a:ext cx="334962" cy="60801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3949</TotalTime>
  <Words>165</Words>
  <Application>Microsoft Office PowerPoint</Application>
  <PresentationFormat>Papel A4 (210 x 297 mm)</PresentationFormat>
  <Paragraphs>48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Milene</dc:creator>
  <cp:lastModifiedBy>Larissa</cp:lastModifiedBy>
  <cp:revision>136</cp:revision>
  <dcterms:created xsi:type="dcterms:W3CDTF">2011-03-03T00:43:41Z</dcterms:created>
  <dcterms:modified xsi:type="dcterms:W3CDTF">2013-04-15T16:38:08Z</dcterms:modified>
</cp:coreProperties>
</file>