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2" y="-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117FC-7F22-45D2-8F3B-58D79C413E11}" type="datetimeFigureOut">
              <a:rPr lang="pt-BR"/>
              <a:pPr/>
              <a:t>15/4/2013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931D8A-1DC4-4722-B7DF-BD4A830CB8F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3F01E-34C3-4EC2-89F5-DA8479AC9612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4CCCD-F657-4268-98AC-042846773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98B0-D18F-4036-83A3-BB06CC01B34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4117-7C6A-410D-9E7A-389C3758C6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9" cy="7800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75" y="366714"/>
            <a:ext cx="4849814" cy="7800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E42D9-D87A-4162-A78A-766075DEDA1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DCFA-F3DF-4AEB-BC0C-0A7A2057915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50DA-AC3C-4C60-A885-FE9F26F199AB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8426-1FBB-4AC5-B926-EDE7E55A2A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61087-D552-406A-9D57-17CC3D2C111F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9455-5C0E-4DCD-BE66-B3E4793031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76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1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7F963-3315-457A-B17E-2807CE06E9EC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F3AA-032E-4C5C-8AC8-A1FA385343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20A05-D30C-4EE7-B6C4-8ADE3EF2A18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45A5-45C7-4F7A-A151-9858ED1B6B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FA726-8BE2-4CA4-B4D8-36B336CAF24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D6916-93B4-4052-B3DA-B94ED0C8E4B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8E4EF-6520-4D4E-A31F-FFB091F81E35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B1B9-41DA-4875-8E5A-F3E9BB4203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0E4DF-8135-44FF-85F7-EFCB2A74E20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92E7-0D5D-4C3A-BDD1-072EEA564E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C193-B93F-44A0-8712-B907FD383D6A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C8CA-4B2B-48D9-8C68-02B9812754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185F41A-AC0F-408D-BD19-4A5CCA04012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3CF28B-6564-4F43-9A79-06F92CFD7BB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7"/>
          <p:cNvSpPr txBox="1">
            <a:spLocks noChangeArrowheads="1"/>
          </p:cNvSpPr>
          <p:nvPr/>
        </p:nvSpPr>
        <p:spPr bwMode="auto">
          <a:xfrm>
            <a:off x="463550" y="6092825"/>
            <a:ext cx="8978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>
                <a:latin typeface="Times New Roman" pitchFamily="18" charset="0"/>
                <a:cs typeface="Times New Roman" pitchFamily="18" charset="0"/>
              </a:rPr>
              <a:t>Figure S3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- Tandem-MS spectrum of C16:0/C18:1-PE, the most abundant PE species identified in the negative-ion mode. Fragmentation was performed by TIM using PQD and spectra were analyzed manually. GroP, glycerophosphate. Assigned peaks are indicated.</a:t>
            </a:r>
            <a:endParaRPr lang="pt-BR" sz="12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386" name="Grupo 2"/>
          <p:cNvGrpSpPr>
            <a:grpSpLocks/>
          </p:cNvGrpSpPr>
          <p:nvPr/>
        </p:nvGrpSpPr>
        <p:grpSpPr bwMode="auto">
          <a:xfrm>
            <a:off x="338138" y="260350"/>
            <a:ext cx="9178925" cy="5724525"/>
            <a:chOff x="52387" y="957262"/>
            <a:chExt cx="8820150" cy="5457825"/>
          </a:xfrm>
        </p:grpSpPr>
        <p:grpSp>
          <p:nvGrpSpPr>
            <p:cNvPr id="16387" name="Group 13"/>
            <p:cNvGrpSpPr>
              <a:grpSpLocks noChangeAspect="1"/>
            </p:cNvGrpSpPr>
            <p:nvPr/>
          </p:nvGrpSpPr>
          <p:grpSpPr bwMode="auto">
            <a:xfrm>
              <a:off x="52387" y="957262"/>
              <a:ext cx="8820150" cy="5457825"/>
              <a:chOff x="33" y="603"/>
              <a:chExt cx="5556" cy="3438"/>
            </a:xfrm>
          </p:grpSpPr>
          <p:grpSp>
            <p:nvGrpSpPr>
              <p:cNvPr id="16394" name="Group 214"/>
              <p:cNvGrpSpPr>
                <a:grpSpLocks/>
              </p:cNvGrpSpPr>
              <p:nvPr/>
            </p:nvGrpSpPr>
            <p:grpSpPr bwMode="auto">
              <a:xfrm>
                <a:off x="33" y="603"/>
                <a:ext cx="5556" cy="3438"/>
                <a:chOff x="33" y="603"/>
                <a:chExt cx="5556" cy="3438"/>
              </a:xfrm>
            </p:grpSpPr>
            <p:sp>
              <p:nvSpPr>
                <p:cNvPr id="16411" name="Rectangle 20"/>
                <p:cNvSpPr>
                  <a:spLocks noChangeArrowheads="1"/>
                </p:cNvSpPr>
                <p:nvPr/>
              </p:nvSpPr>
              <p:spPr bwMode="auto">
                <a:xfrm>
                  <a:off x="743" y="603"/>
                  <a:ext cx="26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 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12" name="Rectangle 21"/>
                <p:cNvSpPr>
                  <a:spLocks noChangeArrowheads="1"/>
                </p:cNvSpPr>
                <p:nvPr/>
              </p:nvSpPr>
              <p:spPr bwMode="auto">
                <a:xfrm>
                  <a:off x="745" y="603"/>
                  <a:ext cx="0" cy="1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13" name="Line 31"/>
                <p:cNvSpPr>
                  <a:spLocks noChangeShapeType="1"/>
                </p:cNvSpPr>
                <p:nvPr/>
              </p:nvSpPr>
              <p:spPr bwMode="auto">
                <a:xfrm>
                  <a:off x="438" y="3750"/>
                  <a:ext cx="508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4" name="Line 32"/>
                <p:cNvSpPr>
                  <a:spLocks noChangeShapeType="1"/>
                </p:cNvSpPr>
                <p:nvPr/>
              </p:nvSpPr>
              <p:spPr bwMode="auto">
                <a:xfrm>
                  <a:off x="485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5" name="Line 33"/>
                <p:cNvSpPr>
                  <a:spLocks noChangeShapeType="1"/>
                </p:cNvSpPr>
                <p:nvPr/>
              </p:nvSpPr>
              <p:spPr bwMode="auto">
                <a:xfrm>
                  <a:off x="566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6" name="Line 34"/>
                <p:cNvSpPr>
                  <a:spLocks noChangeShapeType="1"/>
                </p:cNvSpPr>
                <p:nvPr/>
              </p:nvSpPr>
              <p:spPr bwMode="auto">
                <a:xfrm>
                  <a:off x="647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7" name="Line 35"/>
                <p:cNvSpPr>
                  <a:spLocks noChangeShapeType="1"/>
                </p:cNvSpPr>
                <p:nvPr/>
              </p:nvSpPr>
              <p:spPr bwMode="auto">
                <a:xfrm>
                  <a:off x="80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8" name="Line 36"/>
                <p:cNvSpPr>
                  <a:spLocks noChangeShapeType="1"/>
                </p:cNvSpPr>
                <p:nvPr/>
              </p:nvSpPr>
              <p:spPr bwMode="auto">
                <a:xfrm>
                  <a:off x="884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19" name="Line 37"/>
                <p:cNvSpPr>
                  <a:spLocks noChangeShapeType="1"/>
                </p:cNvSpPr>
                <p:nvPr/>
              </p:nvSpPr>
              <p:spPr bwMode="auto">
                <a:xfrm>
                  <a:off x="965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0" name="Line 38"/>
                <p:cNvSpPr>
                  <a:spLocks noChangeShapeType="1"/>
                </p:cNvSpPr>
                <p:nvPr/>
              </p:nvSpPr>
              <p:spPr bwMode="auto">
                <a:xfrm>
                  <a:off x="1046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1" name="Line 39"/>
                <p:cNvSpPr>
                  <a:spLocks noChangeShapeType="1"/>
                </p:cNvSpPr>
                <p:nvPr/>
              </p:nvSpPr>
              <p:spPr bwMode="auto">
                <a:xfrm>
                  <a:off x="120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2" name="Line 40"/>
                <p:cNvSpPr>
                  <a:spLocks noChangeShapeType="1"/>
                </p:cNvSpPr>
                <p:nvPr/>
              </p:nvSpPr>
              <p:spPr bwMode="auto">
                <a:xfrm>
                  <a:off x="128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3" name="Line 41"/>
                <p:cNvSpPr>
                  <a:spLocks noChangeShapeType="1"/>
                </p:cNvSpPr>
                <p:nvPr/>
              </p:nvSpPr>
              <p:spPr bwMode="auto">
                <a:xfrm>
                  <a:off x="1364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4" name="Line 42"/>
                <p:cNvSpPr>
                  <a:spLocks noChangeShapeType="1"/>
                </p:cNvSpPr>
                <p:nvPr/>
              </p:nvSpPr>
              <p:spPr bwMode="auto">
                <a:xfrm>
                  <a:off x="1445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5" name="Line 43"/>
                <p:cNvSpPr>
                  <a:spLocks noChangeShapeType="1"/>
                </p:cNvSpPr>
                <p:nvPr/>
              </p:nvSpPr>
              <p:spPr bwMode="auto">
                <a:xfrm>
                  <a:off x="160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6" name="Line 44"/>
                <p:cNvSpPr>
                  <a:spLocks noChangeShapeType="1"/>
                </p:cNvSpPr>
                <p:nvPr/>
              </p:nvSpPr>
              <p:spPr bwMode="auto">
                <a:xfrm>
                  <a:off x="168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7" name="Line 45"/>
                <p:cNvSpPr>
                  <a:spLocks noChangeShapeType="1"/>
                </p:cNvSpPr>
                <p:nvPr/>
              </p:nvSpPr>
              <p:spPr bwMode="auto">
                <a:xfrm>
                  <a:off x="176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8" name="Line 46"/>
                <p:cNvSpPr>
                  <a:spLocks noChangeShapeType="1"/>
                </p:cNvSpPr>
                <p:nvPr/>
              </p:nvSpPr>
              <p:spPr bwMode="auto">
                <a:xfrm>
                  <a:off x="1838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29" name="Line 47"/>
                <p:cNvSpPr>
                  <a:spLocks noChangeShapeType="1"/>
                </p:cNvSpPr>
                <p:nvPr/>
              </p:nvSpPr>
              <p:spPr bwMode="auto">
                <a:xfrm>
                  <a:off x="2000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0" name="Line 48"/>
                <p:cNvSpPr>
                  <a:spLocks noChangeShapeType="1"/>
                </p:cNvSpPr>
                <p:nvPr/>
              </p:nvSpPr>
              <p:spPr bwMode="auto">
                <a:xfrm>
                  <a:off x="208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1" name="Line 49"/>
                <p:cNvSpPr>
                  <a:spLocks noChangeShapeType="1"/>
                </p:cNvSpPr>
                <p:nvPr/>
              </p:nvSpPr>
              <p:spPr bwMode="auto">
                <a:xfrm>
                  <a:off x="216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2" name="Line 50"/>
                <p:cNvSpPr>
                  <a:spLocks noChangeShapeType="1"/>
                </p:cNvSpPr>
                <p:nvPr/>
              </p:nvSpPr>
              <p:spPr bwMode="auto">
                <a:xfrm>
                  <a:off x="2238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3" name="Line 51"/>
                <p:cNvSpPr>
                  <a:spLocks noChangeShapeType="1"/>
                </p:cNvSpPr>
                <p:nvPr/>
              </p:nvSpPr>
              <p:spPr bwMode="auto">
                <a:xfrm>
                  <a:off x="2400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4" name="Line 52"/>
                <p:cNvSpPr>
                  <a:spLocks noChangeShapeType="1"/>
                </p:cNvSpPr>
                <p:nvPr/>
              </p:nvSpPr>
              <p:spPr bwMode="auto">
                <a:xfrm>
                  <a:off x="248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5" name="Line 53"/>
                <p:cNvSpPr>
                  <a:spLocks noChangeShapeType="1"/>
                </p:cNvSpPr>
                <p:nvPr/>
              </p:nvSpPr>
              <p:spPr bwMode="auto">
                <a:xfrm>
                  <a:off x="256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6" name="Line 54"/>
                <p:cNvSpPr>
                  <a:spLocks noChangeShapeType="1"/>
                </p:cNvSpPr>
                <p:nvPr/>
              </p:nvSpPr>
              <p:spPr bwMode="auto">
                <a:xfrm>
                  <a:off x="2637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7" name="Line 55"/>
                <p:cNvSpPr>
                  <a:spLocks noChangeShapeType="1"/>
                </p:cNvSpPr>
                <p:nvPr/>
              </p:nvSpPr>
              <p:spPr bwMode="auto">
                <a:xfrm>
                  <a:off x="2799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8" name="Line 56"/>
                <p:cNvSpPr>
                  <a:spLocks noChangeShapeType="1"/>
                </p:cNvSpPr>
                <p:nvPr/>
              </p:nvSpPr>
              <p:spPr bwMode="auto">
                <a:xfrm>
                  <a:off x="2880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39" name="Line 57"/>
                <p:cNvSpPr>
                  <a:spLocks noChangeShapeType="1"/>
                </p:cNvSpPr>
                <p:nvPr/>
              </p:nvSpPr>
              <p:spPr bwMode="auto">
                <a:xfrm>
                  <a:off x="2955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0" name="Line 58"/>
                <p:cNvSpPr>
                  <a:spLocks noChangeShapeType="1"/>
                </p:cNvSpPr>
                <p:nvPr/>
              </p:nvSpPr>
              <p:spPr bwMode="auto">
                <a:xfrm>
                  <a:off x="3036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1" name="Line 59"/>
                <p:cNvSpPr>
                  <a:spLocks noChangeShapeType="1"/>
                </p:cNvSpPr>
                <p:nvPr/>
              </p:nvSpPr>
              <p:spPr bwMode="auto">
                <a:xfrm>
                  <a:off x="3198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2" name="Line 60"/>
                <p:cNvSpPr>
                  <a:spLocks noChangeShapeType="1"/>
                </p:cNvSpPr>
                <p:nvPr/>
              </p:nvSpPr>
              <p:spPr bwMode="auto">
                <a:xfrm>
                  <a:off x="3279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3" name="Line 61"/>
                <p:cNvSpPr>
                  <a:spLocks noChangeShapeType="1"/>
                </p:cNvSpPr>
                <p:nvPr/>
              </p:nvSpPr>
              <p:spPr bwMode="auto">
                <a:xfrm>
                  <a:off x="3354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4" name="Line 62"/>
                <p:cNvSpPr>
                  <a:spLocks noChangeShapeType="1"/>
                </p:cNvSpPr>
                <p:nvPr/>
              </p:nvSpPr>
              <p:spPr bwMode="auto">
                <a:xfrm>
                  <a:off x="3435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5" name="Line 63"/>
                <p:cNvSpPr>
                  <a:spLocks noChangeShapeType="1"/>
                </p:cNvSpPr>
                <p:nvPr/>
              </p:nvSpPr>
              <p:spPr bwMode="auto">
                <a:xfrm>
                  <a:off x="3597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6" name="Line 64"/>
                <p:cNvSpPr>
                  <a:spLocks noChangeShapeType="1"/>
                </p:cNvSpPr>
                <p:nvPr/>
              </p:nvSpPr>
              <p:spPr bwMode="auto">
                <a:xfrm>
                  <a:off x="367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7" name="Line 65"/>
                <p:cNvSpPr>
                  <a:spLocks noChangeShapeType="1"/>
                </p:cNvSpPr>
                <p:nvPr/>
              </p:nvSpPr>
              <p:spPr bwMode="auto">
                <a:xfrm>
                  <a:off x="375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8" name="Line 66"/>
                <p:cNvSpPr>
                  <a:spLocks noChangeShapeType="1"/>
                </p:cNvSpPr>
                <p:nvPr/>
              </p:nvSpPr>
              <p:spPr bwMode="auto">
                <a:xfrm>
                  <a:off x="3834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49" name="Line 67"/>
                <p:cNvSpPr>
                  <a:spLocks noChangeShapeType="1"/>
                </p:cNvSpPr>
                <p:nvPr/>
              </p:nvSpPr>
              <p:spPr bwMode="auto">
                <a:xfrm>
                  <a:off x="3996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0" name="Line 68"/>
                <p:cNvSpPr>
                  <a:spLocks noChangeShapeType="1"/>
                </p:cNvSpPr>
                <p:nvPr/>
              </p:nvSpPr>
              <p:spPr bwMode="auto">
                <a:xfrm>
                  <a:off x="407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1" name="Line 69"/>
                <p:cNvSpPr>
                  <a:spLocks noChangeShapeType="1"/>
                </p:cNvSpPr>
                <p:nvPr/>
              </p:nvSpPr>
              <p:spPr bwMode="auto">
                <a:xfrm>
                  <a:off x="415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2" name="Line 70"/>
                <p:cNvSpPr>
                  <a:spLocks noChangeShapeType="1"/>
                </p:cNvSpPr>
                <p:nvPr/>
              </p:nvSpPr>
              <p:spPr bwMode="auto">
                <a:xfrm>
                  <a:off x="4234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3" name="Line 71"/>
                <p:cNvSpPr>
                  <a:spLocks noChangeShapeType="1"/>
                </p:cNvSpPr>
                <p:nvPr/>
              </p:nvSpPr>
              <p:spPr bwMode="auto">
                <a:xfrm>
                  <a:off x="4396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4" name="Line 72"/>
                <p:cNvSpPr>
                  <a:spLocks noChangeShapeType="1"/>
                </p:cNvSpPr>
                <p:nvPr/>
              </p:nvSpPr>
              <p:spPr bwMode="auto">
                <a:xfrm>
                  <a:off x="447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5" name="Line 73"/>
                <p:cNvSpPr>
                  <a:spLocks noChangeShapeType="1"/>
                </p:cNvSpPr>
                <p:nvPr/>
              </p:nvSpPr>
              <p:spPr bwMode="auto">
                <a:xfrm>
                  <a:off x="455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6" name="Line 74"/>
                <p:cNvSpPr>
                  <a:spLocks noChangeShapeType="1"/>
                </p:cNvSpPr>
                <p:nvPr/>
              </p:nvSpPr>
              <p:spPr bwMode="auto">
                <a:xfrm>
                  <a:off x="4633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7" name="Line 75"/>
                <p:cNvSpPr>
                  <a:spLocks noChangeShapeType="1"/>
                </p:cNvSpPr>
                <p:nvPr/>
              </p:nvSpPr>
              <p:spPr bwMode="auto">
                <a:xfrm>
                  <a:off x="4789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8" name="Line 76"/>
                <p:cNvSpPr>
                  <a:spLocks noChangeShapeType="1"/>
                </p:cNvSpPr>
                <p:nvPr/>
              </p:nvSpPr>
              <p:spPr bwMode="auto">
                <a:xfrm>
                  <a:off x="4870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59" name="Line 77"/>
                <p:cNvSpPr>
                  <a:spLocks noChangeShapeType="1"/>
                </p:cNvSpPr>
                <p:nvPr/>
              </p:nvSpPr>
              <p:spPr bwMode="auto">
                <a:xfrm>
                  <a:off x="495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0" name="Line 78"/>
                <p:cNvSpPr>
                  <a:spLocks noChangeShapeType="1"/>
                </p:cNvSpPr>
                <p:nvPr/>
              </p:nvSpPr>
              <p:spPr bwMode="auto">
                <a:xfrm>
                  <a:off x="5032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1" name="Line 79"/>
                <p:cNvSpPr>
                  <a:spLocks noChangeShapeType="1"/>
                </p:cNvSpPr>
                <p:nvPr/>
              </p:nvSpPr>
              <p:spPr bwMode="auto">
                <a:xfrm>
                  <a:off x="5188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2" name="Line 80"/>
                <p:cNvSpPr>
                  <a:spLocks noChangeShapeType="1"/>
                </p:cNvSpPr>
                <p:nvPr/>
              </p:nvSpPr>
              <p:spPr bwMode="auto">
                <a:xfrm>
                  <a:off x="5269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3" name="Line 81"/>
                <p:cNvSpPr>
                  <a:spLocks noChangeShapeType="1"/>
                </p:cNvSpPr>
                <p:nvPr/>
              </p:nvSpPr>
              <p:spPr bwMode="auto">
                <a:xfrm>
                  <a:off x="5350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4" name="Line 82"/>
                <p:cNvSpPr>
                  <a:spLocks noChangeShapeType="1"/>
                </p:cNvSpPr>
                <p:nvPr/>
              </p:nvSpPr>
              <p:spPr bwMode="auto">
                <a:xfrm>
                  <a:off x="5431" y="3750"/>
                  <a:ext cx="1" cy="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5" name="Line 83"/>
                <p:cNvSpPr>
                  <a:spLocks noChangeShapeType="1"/>
                </p:cNvSpPr>
                <p:nvPr/>
              </p:nvSpPr>
              <p:spPr bwMode="auto">
                <a:xfrm>
                  <a:off x="722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6" name="Rectangle 84"/>
                <p:cNvSpPr>
                  <a:spLocks noChangeArrowheads="1"/>
                </p:cNvSpPr>
                <p:nvPr/>
              </p:nvSpPr>
              <p:spPr bwMode="auto">
                <a:xfrm>
                  <a:off x="645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150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67" name="Line 85"/>
                <p:cNvSpPr>
                  <a:spLocks noChangeShapeType="1"/>
                </p:cNvSpPr>
                <p:nvPr/>
              </p:nvSpPr>
              <p:spPr bwMode="auto">
                <a:xfrm>
                  <a:off x="1121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68" name="Rectangle 86"/>
                <p:cNvSpPr>
                  <a:spLocks noChangeArrowheads="1"/>
                </p:cNvSpPr>
                <p:nvPr/>
              </p:nvSpPr>
              <p:spPr bwMode="auto">
                <a:xfrm>
                  <a:off x="1044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200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69" name="Line 87"/>
                <p:cNvSpPr>
                  <a:spLocks noChangeShapeType="1"/>
                </p:cNvSpPr>
                <p:nvPr/>
              </p:nvSpPr>
              <p:spPr bwMode="auto">
                <a:xfrm>
                  <a:off x="1520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70" name="Rectangle 88"/>
                <p:cNvSpPr>
                  <a:spLocks noChangeArrowheads="1"/>
                </p:cNvSpPr>
                <p:nvPr/>
              </p:nvSpPr>
              <p:spPr bwMode="auto">
                <a:xfrm>
                  <a:off x="1443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250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71" name="Line 89"/>
                <p:cNvSpPr>
                  <a:spLocks noChangeShapeType="1"/>
                </p:cNvSpPr>
                <p:nvPr/>
              </p:nvSpPr>
              <p:spPr bwMode="auto">
                <a:xfrm>
                  <a:off x="1919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72" name="Rectangle 90"/>
                <p:cNvSpPr>
                  <a:spLocks noChangeArrowheads="1"/>
                </p:cNvSpPr>
                <p:nvPr/>
              </p:nvSpPr>
              <p:spPr bwMode="auto">
                <a:xfrm>
                  <a:off x="1842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300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73" name="Line 91"/>
                <p:cNvSpPr>
                  <a:spLocks noChangeShapeType="1"/>
                </p:cNvSpPr>
                <p:nvPr/>
              </p:nvSpPr>
              <p:spPr bwMode="auto">
                <a:xfrm>
                  <a:off x="2319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74" name="Rectangle 92"/>
                <p:cNvSpPr>
                  <a:spLocks noChangeArrowheads="1"/>
                </p:cNvSpPr>
                <p:nvPr/>
              </p:nvSpPr>
              <p:spPr bwMode="auto">
                <a:xfrm>
                  <a:off x="2242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350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75" name="Line 93"/>
                <p:cNvSpPr>
                  <a:spLocks noChangeShapeType="1"/>
                </p:cNvSpPr>
                <p:nvPr/>
              </p:nvSpPr>
              <p:spPr bwMode="auto">
                <a:xfrm>
                  <a:off x="2718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76" name="Rectangle 94"/>
                <p:cNvSpPr>
                  <a:spLocks noChangeArrowheads="1"/>
                </p:cNvSpPr>
                <p:nvPr/>
              </p:nvSpPr>
              <p:spPr bwMode="auto">
                <a:xfrm>
                  <a:off x="2641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400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77" name="Line 95"/>
                <p:cNvSpPr>
                  <a:spLocks noChangeShapeType="1"/>
                </p:cNvSpPr>
                <p:nvPr/>
              </p:nvSpPr>
              <p:spPr bwMode="auto">
                <a:xfrm>
                  <a:off x="3117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78" name="Rectangle 96"/>
                <p:cNvSpPr>
                  <a:spLocks noChangeArrowheads="1"/>
                </p:cNvSpPr>
                <p:nvPr/>
              </p:nvSpPr>
              <p:spPr bwMode="auto">
                <a:xfrm>
                  <a:off x="3040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450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79" name="Line 97"/>
                <p:cNvSpPr>
                  <a:spLocks noChangeShapeType="1"/>
                </p:cNvSpPr>
                <p:nvPr/>
              </p:nvSpPr>
              <p:spPr bwMode="auto">
                <a:xfrm>
                  <a:off x="3516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80" name="Rectangle 98"/>
                <p:cNvSpPr>
                  <a:spLocks noChangeArrowheads="1"/>
                </p:cNvSpPr>
                <p:nvPr/>
              </p:nvSpPr>
              <p:spPr bwMode="auto">
                <a:xfrm>
                  <a:off x="3439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500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81" name="Line 99"/>
                <p:cNvSpPr>
                  <a:spLocks noChangeShapeType="1"/>
                </p:cNvSpPr>
                <p:nvPr/>
              </p:nvSpPr>
              <p:spPr bwMode="auto">
                <a:xfrm>
                  <a:off x="3915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82" name="Rectangle 100"/>
                <p:cNvSpPr>
                  <a:spLocks noChangeArrowheads="1"/>
                </p:cNvSpPr>
                <p:nvPr/>
              </p:nvSpPr>
              <p:spPr bwMode="auto">
                <a:xfrm>
                  <a:off x="3838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550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83" name="Line 101"/>
                <p:cNvSpPr>
                  <a:spLocks noChangeShapeType="1"/>
                </p:cNvSpPr>
                <p:nvPr/>
              </p:nvSpPr>
              <p:spPr bwMode="auto">
                <a:xfrm>
                  <a:off x="4315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84" name="Rectangle 102"/>
                <p:cNvSpPr>
                  <a:spLocks noChangeArrowheads="1"/>
                </p:cNvSpPr>
                <p:nvPr/>
              </p:nvSpPr>
              <p:spPr bwMode="auto">
                <a:xfrm>
                  <a:off x="4238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600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85" name="Line 103"/>
                <p:cNvSpPr>
                  <a:spLocks noChangeShapeType="1"/>
                </p:cNvSpPr>
                <p:nvPr/>
              </p:nvSpPr>
              <p:spPr bwMode="auto">
                <a:xfrm>
                  <a:off x="4714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86" name="Rectangle 104"/>
                <p:cNvSpPr>
                  <a:spLocks noChangeArrowheads="1"/>
                </p:cNvSpPr>
                <p:nvPr/>
              </p:nvSpPr>
              <p:spPr bwMode="auto">
                <a:xfrm>
                  <a:off x="4637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650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87" name="Line 105"/>
                <p:cNvSpPr>
                  <a:spLocks noChangeShapeType="1"/>
                </p:cNvSpPr>
                <p:nvPr/>
              </p:nvSpPr>
              <p:spPr bwMode="auto">
                <a:xfrm>
                  <a:off x="5113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88" name="Rectangle 106"/>
                <p:cNvSpPr>
                  <a:spLocks noChangeArrowheads="1"/>
                </p:cNvSpPr>
                <p:nvPr/>
              </p:nvSpPr>
              <p:spPr bwMode="auto">
                <a:xfrm>
                  <a:off x="5036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700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89" name="Line 107"/>
                <p:cNvSpPr>
                  <a:spLocks noChangeShapeType="1"/>
                </p:cNvSpPr>
                <p:nvPr/>
              </p:nvSpPr>
              <p:spPr bwMode="auto">
                <a:xfrm>
                  <a:off x="5512" y="3750"/>
                  <a:ext cx="1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0" name="Rectangle 108"/>
                <p:cNvSpPr>
                  <a:spLocks noChangeArrowheads="1"/>
                </p:cNvSpPr>
                <p:nvPr/>
              </p:nvSpPr>
              <p:spPr bwMode="auto">
                <a:xfrm>
                  <a:off x="5435" y="3808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750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91" name="Rectangle 109"/>
                <p:cNvSpPr>
                  <a:spLocks noChangeArrowheads="1"/>
                </p:cNvSpPr>
                <p:nvPr/>
              </p:nvSpPr>
              <p:spPr bwMode="auto">
                <a:xfrm>
                  <a:off x="2903" y="3930"/>
                  <a:ext cx="150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m/z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492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438" y="921"/>
                  <a:ext cx="1" cy="28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3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398" y="3692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4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398" y="3635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5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398" y="3577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6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398" y="351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7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398" y="340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8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398" y="3351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499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398" y="3293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0" name="Line 118"/>
                <p:cNvSpPr>
                  <a:spLocks noChangeShapeType="1"/>
                </p:cNvSpPr>
                <p:nvPr/>
              </p:nvSpPr>
              <p:spPr bwMode="auto">
                <a:xfrm flipH="1">
                  <a:off x="398" y="3241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1" name="Line 119"/>
                <p:cNvSpPr>
                  <a:spLocks noChangeShapeType="1"/>
                </p:cNvSpPr>
                <p:nvPr/>
              </p:nvSpPr>
              <p:spPr bwMode="auto">
                <a:xfrm flipH="1">
                  <a:off x="398" y="3125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2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398" y="3068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3" name="Line 121"/>
                <p:cNvSpPr>
                  <a:spLocks noChangeShapeType="1"/>
                </p:cNvSpPr>
                <p:nvPr/>
              </p:nvSpPr>
              <p:spPr bwMode="auto">
                <a:xfrm flipH="1">
                  <a:off x="398" y="3015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4" name="Line 122"/>
                <p:cNvSpPr>
                  <a:spLocks noChangeShapeType="1"/>
                </p:cNvSpPr>
                <p:nvPr/>
              </p:nvSpPr>
              <p:spPr bwMode="auto">
                <a:xfrm flipH="1">
                  <a:off x="398" y="2958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5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398" y="2842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6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398" y="2790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7" name="Line 125"/>
                <p:cNvSpPr>
                  <a:spLocks noChangeShapeType="1"/>
                </p:cNvSpPr>
                <p:nvPr/>
              </p:nvSpPr>
              <p:spPr bwMode="auto">
                <a:xfrm flipH="1">
                  <a:off x="398" y="2732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8" name="Line 126"/>
                <p:cNvSpPr>
                  <a:spLocks noChangeShapeType="1"/>
                </p:cNvSpPr>
                <p:nvPr/>
              </p:nvSpPr>
              <p:spPr bwMode="auto">
                <a:xfrm flipH="1">
                  <a:off x="398" y="2674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09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398" y="2564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0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398" y="2506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1" name="Line 129"/>
                <p:cNvSpPr>
                  <a:spLocks noChangeShapeType="1"/>
                </p:cNvSpPr>
                <p:nvPr/>
              </p:nvSpPr>
              <p:spPr bwMode="auto">
                <a:xfrm flipH="1">
                  <a:off x="398" y="244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2" name="Line 130"/>
                <p:cNvSpPr>
                  <a:spLocks noChangeShapeType="1"/>
                </p:cNvSpPr>
                <p:nvPr/>
              </p:nvSpPr>
              <p:spPr bwMode="auto">
                <a:xfrm flipH="1">
                  <a:off x="398" y="2391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3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398" y="2281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4" name="Line 132"/>
                <p:cNvSpPr>
                  <a:spLocks noChangeShapeType="1"/>
                </p:cNvSpPr>
                <p:nvPr/>
              </p:nvSpPr>
              <p:spPr bwMode="auto">
                <a:xfrm flipH="1">
                  <a:off x="398" y="2223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5" name="Line 133"/>
                <p:cNvSpPr>
                  <a:spLocks noChangeShapeType="1"/>
                </p:cNvSpPr>
                <p:nvPr/>
              </p:nvSpPr>
              <p:spPr bwMode="auto">
                <a:xfrm flipH="1">
                  <a:off x="398" y="2165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6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398" y="2107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7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398" y="1997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8" name="Line 136"/>
                <p:cNvSpPr>
                  <a:spLocks noChangeShapeType="1"/>
                </p:cNvSpPr>
                <p:nvPr/>
              </p:nvSpPr>
              <p:spPr bwMode="auto">
                <a:xfrm flipH="1">
                  <a:off x="398" y="193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19" name="Line 137"/>
                <p:cNvSpPr>
                  <a:spLocks noChangeShapeType="1"/>
                </p:cNvSpPr>
                <p:nvPr/>
              </p:nvSpPr>
              <p:spPr bwMode="auto">
                <a:xfrm flipH="1">
                  <a:off x="398" y="1882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0" name="Line 138"/>
                <p:cNvSpPr>
                  <a:spLocks noChangeShapeType="1"/>
                </p:cNvSpPr>
                <p:nvPr/>
              </p:nvSpPr>
              <p:spPr bwMode="auto">
                <a:xfrm flipH="1">
                  <a:off x="398" y="182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1" name="Line 139"/>
                <p:cNvSpPr>
                  <a:spLocks noChangeShapeType="1"/>
                </p:cNvSpPr>
                <p:nvPr/>
              </p:nvSpPr>
              <p:spPr bwMode="auto">
                <a:xfrm flipH="1">
                  <a:off x="398" y="1714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2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398" y="1656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3" name="Line 141"/>
                <p:cNvSpPr>
                  <a:spLocks noChangeShapeType="1"/>
                </p:cNvSpPr>
                <p:nvPr/>
              </p:nvSpPr>
              <p:spPr bwMode="auto">
                <a:xfrm flipH="1">
                  <a:off x="398" y="1604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4" name="Line 142"/>
                <p:cNvSpPr>
                  <a:spLocks noChangeShapeType="1"/>
                </p:cNvSpPr>
                <p:nvPr/>
              </p:nvSpPr>
              <p:spPr bwMode="auto">
                <a:xfrm flipH="1">
                  <a:off x="398" y="1546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5" name="Line 143"/>
                <p:cNvSpPr>
                  <a:spLocks noChangeShapeType="1"/>
                </p:cNvSpPr>
                <p:nvPr/>
              </p:nvSpPr>
              <p:spPr bwMode="auto">
                <a:xfrm flipH="1">
                  <a:off x="398" y="1430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6" name="Line 144"/>
                <p:cNvSpPr>
                  <a:spLocks noChangeShapeType="1"/>
                </p:cNvSpPr>
                <p:nvPr/>
              </p:nvSpPr>
              <p:spPr bwMode="auto">
                <a:xfrm flipH="1">
                  <a:off x="398" y="1378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7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398" y="1320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8" name="Line 146"/>
                <p:cNvSpPr>
                  <a:spLocks noChangeShapeType="1"/>
                </p:cNvSpPr>
                <p:nvPr/>
              </p:nvSpPr>
              <p:spPr bwMode="auto">
                <a:xfrm flipH="1">
                  <a:off x="398" y="1263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29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398" y="1153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0" name="Line 148"/>
                <p:cNvSpPr>
                  <a:spLocks noChangeShapeType="1"/>
                </p:cNvSpPr>
                <p:nvPr/>
              </p:nvSpPr>
              <p:spPr bwMode="auto">
                <a:xfrm flipH="1">
                  <a:off x="398" y="1095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1" name="Line 149"/>
                <p:cNvSpPr>
                  <a:spLocks noChangeShapeType="1"/>
                </p:cNvSpPr>
                <p:nvPr/>
              </p:nvSpPr>
              <p:spPr bwMode="auto">
                <a:xfrm flipH="1">
                  <a:off x="398" y="1037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2" name="Line 150"/>
                <p:cNvSpPr>
                  <a:spLocks noChangeShapeType="1"/>
                </p:cNvSpPr>
                <p:nvPr/>
              </p:nvSpPr>
              <p:spPr bwMode="auto">
                <a:xfrm flipH="1">
                  <a:off x="398" y="979"/>
                  <a:ext cx="4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3" name="Line 151"/>
                <p:cNvSpPr>
                  <a:spLocks noChangeShapeType="1"/>
                </p:cNvSpPr>
                <p:nvPr/>
              </p:nvSpPr>
              <p:spPr bwMode="auto">
                <a:xfrm flipH="1">
                  <a:off x="381" y="3744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4" name="Rectangle 152"/>
                <p:cNvSpPr>
                  <a:spLocks noChangeArrowheads="1"/>
                </p:cNvSpPr>
                <p:nvPr/>
              </p:nvSpPr>
              <p:spPr bwMode="auto">
                <a:xfrm>
                  <a:off x="306" y="3692"/>
                  <a:ext cx="51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35" name="Line 153"/>
                <p:cNvSpPr>
                  <a:spLocks noChangeShapeType="1"/>
                </p:cNvSpPr>
                <p:nvPr/>
              </p:nvSpPr>
              <p:spPr bwMode="auto">
                <a:xfrm flipH="1">
                  <a:off x="381" y="3467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6" name="Rectangle 154"/>
                <p:cNvSpPr>
                  <a:spLocks noChangeArrowheads="1"/>
                </p:cNvSpPr>
                <p:nvPr/>
              </p:nvSpPr>
              <p:spPr bwMode="auto">
                <a:xfrm>
                  <a:off x="255" y="3414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10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37" name="Line 155"/>
                <p:cNvSpPr>
                  <a:spLocks noChangeShapeType="1"/>
                </p:cNvSpPr>
                <p:nvPr/>
              </p:nvSpPr>
              <p:spPr bwMode="auto">
                <a:xfrm flipH="1">
                  <a:off x="381" y="3183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38" name="Rectangle 156"/>
                <p:cNvSpPr>
                  <a:spLocks noChangeArrowheads="1"/>
                </p:cNvSpPr>
                <p:nvPr/>
              </p:nvSpPr>
              <p:spPr bwMode="auto">
                <a:xfrm>
                  <a:off x="255" y="3131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20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39" name="Line 157"/>
                <p:cNvSpPr>
                  <a:spLocks noChangeShapeType="1"/>
                </p:cNvSpPr>
                <p:nvPr/>
              </p:nvSpPr>
              <p:spPr bwMode="auto">
                <a:xfrm flipH="1">
                  <a:off x="381" y="2900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40" name="Rectangle 158"/>
                <p:cNvSpPr>
                  <a:spLocks noChangeArrowheads="1"/>
                </p:cNvSpPr>
                <p:nvPr/>
              </p:nvSpPr>
              <p:spPr bwMode="auto">
                <a:xfrm>
                  <a:off x="255" y="2847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30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41" name="Line 159"/>
                <p:cNvSpPr>
                  <a:spLocks noChangeShapeType="1"/>
                </p:cNvSpPr>
                <p:nvPr/>
              </p:nvSpPr>
              <p:spPr bwMode="auto">
                <a:xfrm flipH="1">
                  <a:off x="381" y="2616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42" name="Rectangle 160"/>
                <p:cNvSpPr>
                  <a:spLocks noChangeArrowheads="1"/>
                </p:cNvSpPr>
                <p:nvPr/>
              </p:nvSpPr>
              <p:spPr bwMode="auto">
                <a:xfrm>
                  <a:off x="255" y="2564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40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43" name="Line 161"/>
                <p:cNvSpPr>
                  <a:spLocks noChangeShapeType="1"/>
                </p:cNvSpPr>
                <p:nvPr/>
              </p:nvSpPr>
              <p:spPr bwMode="auto">
                <a:xfrm flipH="1">
                  <a:off x="381" y="2333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44" name="Rectangle 162"/>
                <p:cNvSpPr>
                  <a:spLocks noChangeArrowheads="1"/>
                </p:cNvSpPr>
                <p:nvPr/>
              </p:nvSpPr>
              <p:spPr bwMode="auto">
                <a:xfrm>
                  <a:off x="255" y="2281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50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45" name="Line 163"/>
                <p:cNvSpPr>
                  <a:spLocks noChangeShapeType="1"/>
                </p:cNvSpPr>
                <p:nvPr/>
              </p:nvSpPr>
              <p:spPr bwMode="auto">
                <a:xfrm flipH="1">
                  <a:off x="381" y="2055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46" name="Rectangle 164"/>
                <p:cNvSpPr>
                  <a:spLocks noChangeArrowheads="1"/>
                </p:cNvSpPr>
                <p:nvPr/>
              </p:nvSpPr>
              <p:spPr bwMode="auto">
                <a:xfrm>
                  <a:off x="255" y="2003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60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47" name="Line 165"/>
                <p:cNvSpPr>
                  <a:spLocks noChangeShapeType="1"/>
                </p:cNvSpPr>
                <p:nvPr/>
              </p:nvSpPr>
              <p:spPr bwMode="auto">
                <a:xfrm flipH="1">
                  <a:off x="381" y="1772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48" name="Rectangle 166"/>
                <p:cNvSpPr>
                  <a:spLocks noChangeArrowheads="1"/>
                </p:cNvSpPr>
                <p:nvPr/>
              </p:nvSpPr>
              <p:spPr bwMode="auto">
                <a:xfrm>
                  <a:off x="255" y="1719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70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49" name="Line 167"/>
                <p:cNvSpPr>
                  <a:spLocks noChangeShapeType="1"/>
                </p:cNvSpPr>
                <p:nvPr/>
              </p:nvSpPr>
              <p:spPr bwMode="auto">
                <a:xfrm flipH="1">
                  <a:off x="381" y="1488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0" name="Rectangle 168"/>
                <p:cNvSpPr>
                  <a:spLocks noChangeArrowheads="1"/>
                </p:cNvSpPr>
                <p:nvPr/>
              </p:nvSpPr>
              <p:spPr bwMode="auto">
                <a:xfrm>
                  <a:off x="255" y="1436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80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51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381" y="1205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2" name="Rectangle 170"/>
                <p:cNvSpPr>
                  <a:spLocks noChangeArrowheads="1"/>
                </p:cNvSpPr>
                <p:nvPr/>
              </p:nvSpPr>
              <p:spPr bwMode="auto">
                <a:xfrm>
                  <a:off x="255" y="1152"/>
                  <a:ext cx="103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90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53" name="Line 171"/>
                <p:cNvSpPr>
                  <a:spLocks noChangeShapeType="1"/>
                </p:cNvSpPr>
                <p:nvPr/>
              </p:nvSpPr>
              <p:spPr bwMode="auto">
                <a:xfrm flipH="1">
                  <a:off x="381" y="921"/>
                  <a:ext cx="57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4" name="Rectangle 172"/>
                <p:cNvSpPr>
                  <a:spLocks noChangeArrowheads="1"/>
                </p:cNvSpPr>
                <p:nvPr/>
              </p:nvSpPr>
              <p:spPr bwMode="auto">
                <a:xfrm>
                  <a:off x="200" y="869"/>
                  <a:ext cx="154" cy="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100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55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-320" y="2277"/>
                  <a:ext cx="818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just"/>
                  <a:r>
                    <a:rPr lang="pt-BR" sz="1200">
                      <a:solidFill>
                        <a:srgbClr val="000000"/>
                      </a:solidFill>
                      <a:cs typeface="Arial" pitchFamily="34" charset="0"/>
                    </a:rPr>
                    <a:t>Relative Abundance</a:t>
                  </a:r>
                  <a:endParaRPr lang="pt-BR">
                    <a:cs typeface="Arial" pitchFamily="34" charset="0"/>
                  </a:endParaRPr>
                </a:p>
              </p:txBody>
            </p:sp>
            <p:sp>
              <p:nvSpPr>
                <p:cNvPr id="16556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525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7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647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8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751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59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1133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0" name="Line 178"/>
                <p:cNvSpPr>
                  <a:spLocks noChangeShapeType="1"/>
                </p:cNvSpPr>
                <p:nvPr/>
              </p:nvSpPr>
              <p:spPr bwMode="auto">
                <a:xfrm flipV="1">
                  <a:off x="1451" y="3669"/>
                  <a:ext cx="1" cy="7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1" name="Line 179"/>
                <p:cNvSpPr>
                  <a:spLocks noChangeShapeType="1"/>
                </p:cNvSpPr>
                <p:nvPr/>
              </p:nvSpPr>
              <p:spPr bwMode="auto">
                <a:xfrm flipV="1">
                  <a:off x="1549" y="3565"/>
                  <a:ext cx="1" cy="17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2" name="Line 180"/>
                <p:cNvSpPr>
                  <a:spLocks noChangeShapeType="1"/>
                </p:cNvSpPr>
                <p:nvPr/>
              </p:nvSpPr>
              <p:spPr bwMode="auto">
                <a:xfrm flipV="1">
                  <a:off x="1567" y="3241"/>
                  <a:ext cx="1" cy="50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3" name="Line 181"/>
                <p:cNvSpPr>
                  <a:spLocks noChangeShapeType="1"/>
                </p:cNvSpPr>
                <p:nvPr/>
              </p:nvSpPr>
              <p:spPr bwMode="auto">
                <a:xfrm flipV="1">
                  <a:off x="1572" y="3681"/>
                  <a:ext cx="1" cy="6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4" name="Line 182"/>
                <p:cNvSpPr>
                  <a:spLocks noChangeShapeType="1"/>
                </p:cNvSpPr>
                <p:nvPr/>
              </p:nvSpPr>
              <p:spPr bwMode="auto">
                <a:xfrm flipV="1">
                  <a:off x="1584" y="3739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5" name="Line 183"/>
                <p:cNvSpPr>
                  <a:spLocks noChangeShapeType="1"/>
                </p:cNvSpPr>
                <p:nvPr/>
              </p:nvSpPr>
              <p:spPr bwMode="auto">
                <a:xfrm flipV="1">
                  <a:off x="1757" y="3658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6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1769" y="1934"/>
                  <a:ext cx="1" cy="181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7" name="Line 185"/>
                <p:cNvSpPr>
                  <a:spLocks noChangeShapeType="1"/>
                </p:cNvSpPr>
                <p:nvPr/>
              </p:nvSpPr>
              <p:spPr bwMode="auto">
                <a:xfrm flipV="1">
                  <a:off x="1781" y="3559"/>
                  <a:ext cx="1" cy="18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8" name="Line 186"/>
                <p:cNvSpPr>
                  <a:spLocks noChangeShapeType="1"/>
                </p:cNvSpPr>
                <p:nvPr/>
              </p:nvSpPr>
              <p:spPr bwMode="auto">
                <a:xfrm flipV="1">
                  <a:off x="1873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69" name="Line 187"/>
                <p:cNvSpPr>
                  <a:spLocks noChangeShapeType="1"/>
                </p:cNvSpPr>
                <p:nvPr/>
              </p:nvSpPr>
              <p:spPr bwMode="auto">
                <a:xfrm flipV="1">
                  <a:off x="1885" y="3681"/>
                  <a:ext cx="1" cy="6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0" name="Line 188"/>
                <p:cNvSpPr>
                  <a:spLocks noChangeShapeType="1"/>
                </p:cNvSpPr>
                <p:nvPr/>
              </p:nvSpPr>
              <p:spPr bwMode="auto">
                <a:xfrm flipV="1">
                  <a:off x="1891" y="3721"/>
                  <a:ext cx="1" cy="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1" name="Line 189"/>
                <p:cNvSpPr>
                  <a:spLocks noChangeShapeType="1"/>
                </p:cNvSpPr>
                <p:nvPr/>
              </p:nvSpPr>
              <p:spPr bwMode="auto">
                <a:xfrm flipV="1">
                  <a:off x="1908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2" name="Line 190"/>
                <p:cNvSpPr>
                  <a:spLocks noChangeShapeType="1"/>
                </p:cNvSpPr>
                <p:nvPr/>
              </p:nvSpPr>
              <p:spPr bwMode="auto">
                <a:xfrm flipV="1">
                  <a:off x="2648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3" name="Line 191"/>
                <p:cNvSpPr>
                  <a:spLocks noChangeShapeType="1"/>
                </p:cNvSpPr>
                <p:nvPr/>
              </p:nvSpPr>
              <p:spPr bwMode="auto">
                <a:xfrm flipV="1">
                  <a:off x="2683" y="3692"/>
                  <a:ext cx="1" cy="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4" name="Line 192"/>
                <p:cNvSpPr>
                  <a:spLocks noChangeShapeType="1"/>
                </p:cNvSpPr>
                <p:nvPr/>
              </p:nvSpPr>
              <p:spPr bwMode="auto">
                <a:xfrm flipV="1">
                  <a:off x="2868" y="3716"/>
                  <a:ext cx="1" cy="2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5" name="Line 193"/>
                <p:cNvSpPr>
                  <a:spLocks noChangeShapeType="1"/>
                </p:cNvSpPr>
                <p:nvPr/>
              </p:nvSpPr>
              <p:spPr bwMode="auto">
                <a:xfrm flipV="1">
                  <a:off x="2874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6" name="Line 194"/>
                <p:cNvSpPr>
                  <a:spLocks noChangeShapeType="1"/>
                </p:cNvSpPr>
                <p:nvPr/>
              </p:nvSpPr>
              <p:spPr bwMode="auto">
                <a:xfrm flipV="1">
                  <a:off x="2880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7" name="Line 195"/>
                <p:cNvSpPr>
                  <a:spLocks noChangeShapeType="1"/>
                </p:cNvSpPr>
                <p:nvPr/>
              </p:nvSpPr>
              <p:spPr bwMode="auto">
                <a:xfrm flipV="1">
                  <a:off x="2990" y="3687"/>
                  <a:ext cx="1" cy="5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8" name="Line 196"/>
                <p:cNvSpPr>
                  <a:spLocks noChangeShapeType="1"/>
                </p:cNvSpPr>
                <p:nvPr/>
              </p:nvSpPr>
              <p:spPr bwMode="auto">
                <a:xfrm flipV="1">
                  <a:off x="2996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79" name="Line 197"/>
                <p:cNvSpPr>
                  <a:spLocks noChangeShapeType="1"/>
                </p:cNvSpPr>
                <p:nvPr/>
              </p:nvSpPr>
              <p:spPr bwMode="auto">
                <a:xfrm flipV="1">
                  <a:off x="3001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0" name="Line 198"/>
                <p:cNvSpPr>
                  <a:spLocks noChangeShapeType="1"/>
                </p:cNvSpPr>
                <p:nvPr/>
              </p:nvSpPr>
              <p:spPr bwMode="auto">
                <a:xfrm flipV="1">
                  <a:off x="3007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1" name="Line 199"/>
                <p:cNvSpPr>
                  <a:spLocks noChangeShapeType="1"/>
                </p:cNvSpPr>
                <p:nvPr/>
              </p:nvSpPr>
              <p:spPr bwMode="auto">
                <a:xfrm flipV="1">
                  <a:off x="3024" y="3704"/>
                  <a:ext cx="1" cy="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2" name="Line 200"/>
                <p:cNvSpPr>
                  <a:spLocks noChangeShapeType="1"/>
                </p:cNvSpPr>
                <p:nvPr/>
              </p:nvSpPr>
              <p:spPr bwMode="auto">
                <a:xfrm flipV="1">
                  <a:off x="3134" y="3496"/>
                  <a:ext cx="1" cy="24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3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3146" y="3716"/>
                  <a:ext cx="1" cy="2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4" name="Line 202"/>
                <p:cNvSpPr>
                  <a:spLocks noChangeShapeType="1"/>
                </p:cNvSpPr>
                <p:nvPr/>
              </p:nvSpPr>
              <p:spPr bwMode="auto">
                <a:xfrm flipV="1">
                  <a:off x="3210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5" name="Line 203"/>
                <p:cNvSpPr>
                  <a:spLocks noChangeShapeType="1"/>
                </p:cNvSpPr>
                <p:nvPr/>
              </p:nvSpPr>
              <p:spPr bwMode="auto">
                <a:xfrm flipV="1">
                  <a:off x="3221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6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3331" y="3721"/>
                  <a:ext cx="1" cy="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7" name="Line 205"/>
                <p:cNvSpPr>
                  <a:spLocks noChangeShapeType="1"/>
                </p:cNvSpPr>
                <p:nvPr/>
              </p:nvSpPr>
              <p:spPr bwMode="auto">
                <a:xfrm flipV="1">
                  <a:off x="3366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8" name="Line 206"/>
                <p:cNvSpPr>
                  <a:spLocks noChangeShapeType="1"/>
                </p:cNvSpPr>
                <p:nvPr/>
              </p:nvSpPr>
              <p:spPr bwMode="auto">
                <a:xfrm flipV="1">
                  <a:off x="3389" y="3721"/>
                  <a:ext cx="1" cy="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89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3453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0" name="Line 208"/>
                <p:cNvSpPr>
                  <a:spLocks noChangeShapeType="1"/>
                </p:cNvSpPr>
                <p:nvPr/>
              </p:nvSpPr>
              <p:spPr bwMode="auto">
                <a:xfrm flipV="1">
                  <a:off x="3522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1" name="Line 209"/>
                <p:cNvSpPr>
                  <a:spLocks noChangeShapeType="1"/>
                </p:cNvSpPr>
                <p:nvPr/>
              </p:nvSpPr>
              <p:spPr bwMode="auto">
                <a:xfrm flipV="1">
                  <a:off x="3892" y="3733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2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4320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3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4482" y="3721"/>
                  <a:ext cx="1" cy="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4" name="Line 212"/>
                <p:cNvSpPr>
                  <a:spLocks noChangeShapeType="1"/>
                </p:cNvSpPr>
                <p:nvPr/>
              </p:nvSpPr>
              <p:spPr bwMode="auto">
                <a:xfrm flipV="1">
                  <a:off x="4534" y="3727"/>
                  <a:ext cx="1" cy="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6595" name="Line 213"/>
                <p:cNvSpPr>
                  <a:spLocks noChangeShapeType="1"/>
                </p:cNvSpPr>
                <p:nvPr/>
              </p:nvSpPr>
              <p:spPr bwMode="auto">
                <a:xfrm flipV="1">
                  <a:off x="4587" y="3716"/>
                  <a:ext cx="1" cy="2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sp>
            <p:nvSpPr>
              <p:cNvPr id="16395" name="Line 215"/>
              <p:cNvSpPr>
                <a:spLocks noChangeShapeType="1"/>
              </p:cNvSpPr>
              <p:nvPr/>
            </p:nvSpPr>
            <p:spPr bwMode="auto">
              <a:xfrm flipV="1">
                <a:off x="4766" y="3727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396" name="Line 216"/>
              <p:cNvSpPr>
                <a:spLocks noChangeShapeType="1"/>
              </p:cNvSpPr>
              <p:nvPr/>
            </p:nvSpPr>
            <p:spPr bwMode="auto">
              <a:xfrm flipV="1">
                <a:off x="4772" y="3710"/>
                <a:ext cx="1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397" name="Line 217"/>
              <p:cNvSpPr>
                <a:spLocks noChangeShapeType="1"/>
              </p:cNvSpPr>
              <p:nvPr/>
            </p:nvSpPr>
            <p:spPr bwMode="auto">
              <a:xfrm flipV="1">
                <a:off x="4789" y="3675"/>
                <a:ext cx="1" cy="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398" name="Line 218"/>
              <p:cNvSpPr>
                <a:spLocks noChangeShapeType="1"/>
              </p:cNvSpPr>
              <p:nvPr/>
            </p:nvSpPr>
            <p:spPr bwMode="auto">
              <a:xfrm flipV="1">
                <a:off x="4841" y="3658"/>
                <a:ext cx="1" cy="8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399" name="Line 219"/>
              <p:cNvSpPr>
                <a:spLocks noChangeShapeType="1"/>
              </p:cNvSpPr>
              <p:nvPr/>
            </p:nvSpPr>
            <p:spPr bwMode="auto">
              <a:xfrm flipV="1">
                <a:off x="4847" y="3733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0" name="Line 220"/>
              <p:cNvSpPr>
                <a:spLocks noChangeShapeType="1"/>
              </p:cNvSpPr>
              <p:nvPr/>
            </p:nvSpPr>
            <p:spPr bwMode="auto">
              <a:xfrm flipV="1">
                <a:off x="4899" y="3727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1" name="Line 221"/>
              <p:cNvSpPr>
                <a:spLocks noChangeShapeType="1"/>
              </p:cNvSpPr>
              <p:nvPr/>
            </p:nvSpPr>
            <p:spPr bwMode="auto">
              <a:xfrm flipV="1">
                <a:off x="4939" y="3733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2" name="Line 222"/>
              <p:cNvSpPr>
                <a:spLocks noChangeShapeType="1"/>
              </p:cNvSpPr>
              <p:nvPr/>
            </p:nvSpPr>
            <p:spPr bwMode="auto">
              <a:xfrm flipV="1">
                <a:off x="4963" y="3721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3" name="Line 223"/>
              <p:cNvSpPr>
                <a:spLocks noChangeShapeType="1"/>
              </p:cNvSpPr>
              <p:nvPr/>
            </p:nvSpPr>
            <p:spPr bwMode="auto">
              <a:xfrm flipV="1">
                <a:off x="5107" y="3721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4" name="Line 224"/>
              <p:cNvSpPr>
                <a:spLocks noChangeShapeType="1"/>
              </p:cNvSpPr>
              <p:nvPr/>
            </p:nvSpPr>
            <p:spPr bwMode="auto">
              <a:xfrm flipV="1">
                <a:off x="5246" y="915"/>
                <a:ext cx="1" cy="28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5" name="Line 225"/>
              <p:cNvSpPr>
                <a:spLocks noChangeShapeType="1"/>
              </p:cNvSpPr>
              <p:nvPr/>
            </p:nvSpPr>
            <p:spPr bwMode="auto">
              <a:xfrm flipV="1">
                <a:off x="5252" y="2772"/>
                <a:ext cx="1" cy="97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06" name="Rectangle 226"/>
              <p:cNvSpPr>
                <a:spLocks noChangeArrowheads="1"/>
              </p:cNvSpPr>
              <p:nvPr/>
            </p:nvSpPr>
            <p:spPr bwMode="auto">
              <a:xfrm>
                <a:off x="5143" y="805"/>
                <a:ext cx="19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pt-BR" sz="1000">
                    <a:solidFill>
                      <a:srgbClr val="000000"/>
                    </a:solidFill>
                    <a:cs typeface="Arial" pitchFamily="34" charset="0"/>
                  </a:rPr>
                  <a:t>716.7</a:t>
                </a:r>
                <a:endParaRPr lang="pt-BR" sz="1000">
                  <a:cs typeface="Arial" pitchFamily="34" charset="0"/>
                </a:endParaRPr>
              </a:p>
            </p:txBody>
          </p:sp>
          <p:sp>
            <p:nvSpPr>
              <p:cNvPr id="16407" name="Rectangle 227"/>
              <p:cNvSpPr>
                <a:spLocks noChangeArrowheads="1"/>
              </p:cNvSpPr>
              <p:nvPr/>
            </p:nvSpPr>
            <p:spPr bwMode="auto">
              <a:xfrm>
                <a:off x="1666" y="1823"/>
                <a:ext cx="19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pt-BR" sz="1000">
                    <a:solidFill>
                      <a:srgbClr val="000000"/>
                    </a:solidFill>
                    <a:cs typeface="Arial" pitchFamily="34" charset="0"/>
                  </a:rPr>
                  <a:t>281.2</a:t>
                </a:r>
                <a:endParaRPr lang="pt-BR" sz="1000">
                  <a:cs typeface="Arial" pitchFamily="34" charset="0"/>
                </a:endParaRPr>
              </a:p>
            </p:txBody>
          </p:sp>
          <p:sp>
            <p:nvSpPr>
              <p:cNvPr id="16408" name="Rectangle 228"/>
              <p:cNvSpPr>
                <a:spLocks noChangeArrowheads="1"/>
              </p:cNvSpPr>
              <p:nvPr/>
            </p:nvSpPr>
            <p:spPr bwMode="auto">
              <a:xfrm>
                <a:off x="1464" y="3131"/>
                <a:ext cx="19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pt-BR" sz="1000">
                    <a:solidFill>
                      <a:srgbClr val="000000"/>
                    </a:solidFill>
                    <a:cs typeface="Arial" pitchFamily="34" charset="0"/>
                  </a:rPr>
                  <a:t>255.3</a:t>
                </a:r>
                <a:endParaRPr lang="pt-BR" sz="1000">
                  <a:cs typeface="Arial" pitchFamily="34" charset="0"/>
                </a:endParaRPr>
              </a:p>
            </p:txBody>
          </p:sp>
          <p:sp>
            <p:nvSpPr>
              <p:cNvPr id="16409" name="Rectangle 229"/>
              <p:cNvSpPr>
                <a:spLocks noChangeArrowheads="1"/>
              </p:cNvSpPr>
              <p:nvPr/>
            </p:nvSpPr>
            <p:spPr bwMode="auto">
              <a:xfrm>
                <a:off x="3031" y="3386"/>
                <a:ext cx="19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pt-BR" sz="1000">
                    <a:solidFill>
                      <a:srgbClr val="000000"/>
                    </a:solidFill>
                    <a:cs typeface="Arial" pitchFamily="34" charset="0"/>
                  </a:rPr>
                  <a:t>452.3</a:t>
                </a:r>
                <a:endParaRPr lang="pt-BR" sz="1000">
                  <a:cs typeface="Arial" pitchFamily="34" charset="0"/>
                </a:endParaRPr>
              </a:p>
            </p:txBody>
          </p:sp>
          <p:sp>
            <p:nvSpPr>
              <p:cNvPr id="16410" name="Rectangle 244"/>
              <p:cNvSpPr>
                <a:spLocks noChangeArrowheads="1"/>
              </p:cNvSpPr>
              <p:nvPr/>
            </p:nvSpPr>
            <p:spPr bwMode="auto">
              <a:xfrm>
                <a:off x="654" y="3586"/>
                <a:ext cx="194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pt-BR" sz="1000">
                    <a:solidFill>
                      <a:srgbClr val="000000"/>
                    </a:solidFill>
                    <a:cs typeface="Arial" pitchFamily="34" charset="0"/>
                  </a:rPr>
                  <a:t>153.1</a:t>
                </a:r>
                <a:endParaRPr lang="pt-BR" sz="1000">
                  <a:cs typeface="Arial" pitchFamily="34" charset="0"/>
                </a:endParaRPr>
              </a:p>
            </p:txBody>
          </p:sp>
        </p:grpSp>
        <p:sp>
          <p:nvSpPr>
            <p:cNvPr id="16388" name="Text Box 6"/>
            <p:cNvSpPr txBox="1">
              <a:spLocks noChangeArrowheads="1"/>
            </p:cNvSpPr>
            <p:nvPr/>
          </p:nvSpPr>
          <p:spPr bwMode="auto">
            <a:xfrm>
              <a:off x="703798" y="5445224"/>
              <a:ext cx="1180324" cy="23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sz="1000" b="1"/>
                <a:t>[GroP – H</a:t>
              </a:r>
              <a:r>
                <a:rPr lang="en-US" sz="1000" b="1" baseline="-25000"/>
                <a:t>2</a:t>
              </a:r>
              <a:r>
                <a:rPr lang="en-US" sz="1000" b="1"/>
                <a:t>O –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6389" name="Text Box 7"/>
            <p:cNvSpPr txBox="1">
              <a:spLocks noChangeArrowheads="1"/>
            </p:cNvSpPr>
            <p:nvPr/>
          </p:nvSpPr>
          <p:spPr bwMode="auto">
            <a:xfrm>
              <a:off x="2373781" y="2678881"/>
              <a:ext cx="821390" cy="23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sz="1000" b="1"/>
                <a:t>[C18:1 -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6390" name="Text Box 7"/>
            <p:cNvSpPr txBox="1">
              <a:spLocks noChangeArrowheads="1"/>
            </p:cNvSpPr>
            <p:nvPr/>
          </p:nvSpPr>
          <p:spPr bwMode="auto">
            <a:xfrm>
              <a:off x="2006075" y="4725145"/>
              <a:ext cx="821390" cy="23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sz="1000" b="1"/>
                <a:t>[C16:0 -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6391" name="Text Box 8"/>
            <p:cNvSpPr txBox="1">
              <a:spLocks noChangeArrowheads="1"/>
            </p:cNvSpPr>
            <p:nvPr/>
          </p:nvSpPr>
          <p:spPr bwMode="auto">
            <a:xfrm>
              <a:off x="8013421" y="1000125"/>
              <a:ext cx="616505" cy="23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sz="1000" b="1"/>
                <a:t>[M –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685062" y="1459997"/>
              <a:ext cx="1816377" cy="616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C16:0/C18:1-PE</a:t>
              </a:r>
            </a:p>
            <a:p>
              <a:pPr eaLnBrk="0" hangingPunct="0"/>
              <a:r>
                <a:rPr lang="en-US" b="1"/>
                <a:t>[M - H]</a:t>
              </a:r>
              <a:r>
                <a:rPr lang="en-US" b="1" baseline="30000"/>
                <a:t>-</a:t>
              </a:r>
              <a:endParaRPr lang="en-US" b="1"/>
            </a:p>
          </p:txBody>
        </p:sp>
        <p:sp>
          <p:nvSpPr>
            <p:cNvPr id="16393" name="Text Box 8"/>
            <p:cNvSpPr txBox="1">
              <a:spLocks noChangeArrowheads="1"/>
            </p:cNvSpPr>
            <p:nvPr/>
          </p:nvSpPr>
          <p:spPr bwMode="auto">
            <a:xfrm>
              <a:off x="4420710" y="5127154"/>
              <a:ext cx="1120140" cy="23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sz="1000" b="1"/>
                <a:t>[M – C18:1 –  H]</a:t>
              </a:r>
              <a:r>
                <a:rPr lang="en-US" sz="1000" b="1" baseline="30000"/>
                <a:t>-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4015</TotalTime>
  <Words>109</Words>
  <Application>Microsoft Office PowerPoint</Application>
  <PresentationFormat>Papel A4 (210 x 297 mm)</PresentationFormat>
  <Paragraphs>40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Milene</dc:creator>
  <cp:lastModifiedBy>Larissa</cp:lastModifiedBy>
  <cp:revision>144</cp:revision>
  <dcterms:created xsi:type="dcterms:W3CDTF">2011-03-03T00:43:41Z</dcterms:created>
  <dcterms:modified xsi:type="dcterms:W3CDTF">2013-04-15T17:43:30Z</dcterms:modified>
</cp:coreProperties>
</file>