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32" y="-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2117FC-7F22-45D2-8F3B-58D79C413E11}" type="datetimeFigureOut">
              <a:rPr lang="pt-BR"/>
              <a:pPr/>
              <a:t>15/4/2013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931D8A-1DC4-4722-B7DF-BD4A830CB8FF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3F01E-34C3-4EC2-89F5-DA8479AC9612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4CCCD-F657-4268-98AC-04284677317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D98B0-D18F-4036-83A3-BB06CC01B34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4117-7C6A-410D-9E7A-389C3758C63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386387" y="366714"/>
            <a:ext cx="1671639" cy="78009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71475" y="366714"/>
            <a:ext cx="4849814" cy="78009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CE42D9-D87A-4162-A78A-766075DEDA1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FDCFA-F3DF-4AEB-BC0C-0A7A2057915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0750DA-AC3C-4C60-A885-FE9F26F199AB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78426-1FBB-4AC5-B926-EDE7E55A2A5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961087-D552-406A-9D57-17CC3D2C111F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9455-5C0E-4DCD-BE66-B3E4793031A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71476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797301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C7F963-3315-457A-B17E-2807CE06E9EC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F3AA-032E-4C5C-8AC8-A1FA385343F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E20A05-D30C-4EE7-B6C4-8ADE3EF2A18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D45A5-45C7-4F7A-A151-9858ED1B6BD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EFA726-8BE2-4CA4-B4D8-36B336CAF24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D6916-93B4-4052-B3DA-B94ED0C8E4B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A8E4EF-6520-4D4E-A31F-FFB091F81E35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9B1B9-41DA-4875-8E5A-F3E9BB4203D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F0E4DF-8135-44FF-85F7-EFCB2A74E20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892E7-0D5D-4C3A-BDD1-072EEA564E4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3C193-B93F-44A0-8712-B907FD383D6A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2C8CA-4B2B-48D9-8C68-02B98127545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185F41A-AC0F-408D-BD19-4A5CCA04012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53CF28B-6564-4F43-9A79-06F92CFD7BB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7"/>
          <p:cNvSpPr txBox="1">
            <a:spLocks noChangeArrowheads="1"/>
          </p:cNvSpPr>
          <p:nvPr/>
        </p:nvSpPr>
        <p:spPr bwMode="auto">
          <a:xfrm>
            <a:off x="230188" y="5661025"/>
            <a:ext cx="9331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200" b="1">
                <a:latin typeface="Times New Roman" pitchFamily="18" charset="0"/>
                <a:cs typeface="Times New Roman" pitchFamily="18" charset="0"/>
              </a:rPr>
              <a:t>Figure S11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- Tandem-MS spectrum of the glycolipid Hex-C18:1-OH/d19:2-Cer identified at </a:t>
            </a:r>
            <a:r>
              <a:rPr lang="en-US" sz="1200" i="1">
                <a:latin typeface="Times New Roman" pitchFamily="18" charset="0"/>
                <a:cs typeface="Times New Roman" pitchFamily="18" charset="0"/>
              </a:rPr>
              <a:t>m/z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874.9. Fragmentation was performed in the positive-ion mode by total-ion mapping using PQD and spectra were analyzed manually. Assigned peaks are indicated.</a:t>
            </a:r>
            <a:endParaRPr lang="pt-BR" sz="12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602" name="Group 3"/>
          <p:cNvGrpSpPr>
            <a:grpSpLocks/>
          </p:cNvGrpSpPr>
          <p:nvPr/>
        </p:nvGrpSpPr>
        <p:grpSpPr bwMode="auto">
          <a:xfrm>
            <a:off x="66675" y="836613"/>
            <a:ext cx="9682163" cy="4473575"/>
            <a:chOff x="67089" y="836613"/>
            <a:chExt cx="9681192" cy="4472781"/>
          </a:xfrm>
        </p:grpSpPr>
        <p:grpSp>
          <p:nvGrpSpPr>
            <p:cNvPr id="25603" name="Grupo 442"/>
            <p:cNvGrpSpPr>
              <a:grpSpLocks/>
            </p:cNvGrpSpPr>
            <p:nvPr/>
          </p:nvGrpSpPr>
          <p:grpSpPr bwMode="auto">
            <a:xfrm>
              <a:off x="67089" y="836613"/>
              <a:ext cx="9681192" cy="4472781"/>
              <a:chOff x="150813" y="836613"/>
              <a:chExt cx="9991725" cy="4608512"/>
            </a:xfrm>
          </p:grpSpPr>
          <p:sp>
            <p:nvSpPr>
              <p:cNvPr id="25606" name="Text Box 5"/>
              <p:cNvSpPr txBox="1">
                <a:spLocks noChangeArrowheads="1"/>
              </p:cNvSpPr>
              <p:nvPr/>
            </p:nvSpPr>
            <p:spPr bwMode="auto">
              <a:xfrm>
                <a:off x="8434197" y="2420888"/>
                <a:ext cx="761364" cy="25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+ Na]</a:t>
                </a:r>
                <a:r>
                  <a:rPr lang="en-US" sz="1000" b="1" baseline="30000"/>
                  <a:t>+</a:t>
                </a:r>
              </a:p>
            </p:txBody>
          </p:sp>
          <p:sp>
            <p:nvSpPr>
              <p:cNvPr id="25607" name="Text Box 8"/>
              <p:cNvSpPr txBox="1">
                <a:spLocks noChangeArrowheads="1"/>
              </p:cNvSpPr>
              <p:nvPr/>
            </p:nvSpPr>
            <p:spPr bwMode="auto">
              <a:xfrm>
                <a:off x="5544128" y="1340769"/>
                <a:ext cx="1308978" cy="25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– HexMe</a:t>
                </a:r>
                <a:r>
                  <a:rPr lang="en-US" sz="1000" b="1" baseline="-25000"/>
                  <a:t>4</a:t>
                </a:r>
                <a:r>
                  <a:rPr lang="en-US" sz="1000" b="1"/>
                  <a:t> + H]</a:t>
                </a:r>
                <a:r>
                  <a:rPr lang="en-US" sz="1000" b="1" baseline="30000"/>
                  <a:t>+</a:t>
                </a:r>
              </a:p>
            </p:txBody>
          </p:sp>
          <p:sp>
            <p:nvSpPr>
              <p:cNvPr id="25608" name="Text Box 9"/>
              <p:cNvSpPr txBox="1">
                <a:spLocks noChangeArrowheads="1"/>
              </p:cNvSpPr>
              <p:nvPr/>
            </p:nvSpPr>
            <p:spPr bwMode="auto">
              <a:xfrm>
                <a:off x="4428349" y="2996952"/>
                <a:ext cx="1883062" cy="25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– HexMe</a:t>
                </a:r>
                <a:r>
                  <a:rPr lang="en-US" sz="1000" b="1" baseline="-25000"/>
                  <a:t>4 </a:t>
                </a:r>
                <a:r>
                  <a:rPr lang="en-US" sz="1000" b="1"/>
                  <a:t>– H</a:t>
                </a:r>
                <a:r>
                  <a:rPr lang="en-US" sz="1000" b="1" baseline="-25000"/>
                  <a:t>3</a:t>
                </a:r>
                <a:r>
                  <a:rPr lang="en-US" sz="1000" b="1"/>
                  <a:t>COH + H]</a:t>
                </a:r>
                <a:r>
                  <a:rPr lang="en-US" sz="1000" b="1" baseline="30000"/>
                  <a:t>+</a:t>
                </a:r>
              </a:p>
            </p:txBody>
          </p:sp>
          <p:sp>
            <p:nvSpPr>
              <p:cNvPr id="25609" name="Text Box 11"/>
              <p:cNvSpPr txBox="1">
                <a:spLocks noChangeArrowheads="1"/>
              </p:cNvSpPr>
              <p:nvPr/>
            </p:nvSpPr>
            <p:spPr bwMode="auto">
              <a:xfrm>
                <a:off x="1905036" y="3842693"/>
                <a:ext cx="1125337" cy="25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[HexMe</a:t>
                </a:r>
                <a:r>
                  <a:rPr lang="en-US" sz="1000" b="1" baseline="-25000"/>
                  <a:t>4</a:t>
                </a:r>
                <a:r>
                  <a:rPr lang="en-US" sz="1000" b="1"/>
                  <a:t> + Na]</a:t>
                </a:r>
                <a:r>
                  <a:rPr lang="en-US" sz="1000" b="1" baseline="30000"/>
                  <a:t>+</a:t>
                </a:r>
              </a:p>
            </p:txBody>
          </p:sp>
          <p:sp>
            <p:nvSpPr>
              <p:cNvPr id="25610" name="Text Box 12"/>
              <p:cNvSpPr txBox="1">
                <a:spLocks noChangeArrowheads="1"/>
              </p:cNvSpPr>
              <p:nvPr/>
            </p:nvSpPr>
            <p:spPr bwMode="auto">
              <a:xfrm>
                <a:off x="1011238" y="4190676"/>
                <a:ext cx="1711002" cy="25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[HexMe</a:t>
                </a:r>
                <a:r>
                  <a:rPr lang="en-US" sz="1000" b="1" baseline="-25000"/>
                  <a:t>4</a:t>
                </a:r>
                <a:r>
                  <a:rPr lang="en-US" sz="1000" b="1"/>
                  <a:t> – H</a:t>
                </a:r>
                <a:r>
                  <a:rPr lang="en-US" sz="1000" b="1" baseline="-25000"/>
                  <a:t>3</a:t>
                </a:r>
                <a:r>
                  <a:rPr lang="en-US" sz="1000" b="1"/>
                  <a:t>COH + Na]</a:t>
                </a:r>
                <a:r>
                  <a:rPr lang="en-US" sz="1000" b="1" baseline="30000"/>
                  <a:t>+</a:t>
                </a:r>
              </a:p>
            </p:txBody>
          </p:sp>
          <p:sp>
            <p:nvSpPr>
              <p:cNvPr id="25611" name="Text Box 17"/>
              <p:cNvSpPr txBox="1">
                <a:spLocks noChangeArrowheads="1"/>
              </p:cNvSpPr>
              <p:nvPr/>
            </p:nvSpPr>
            <p:spPr bwMode="auto">
              <a:xfrm>
                <a:off x="2135863" y="2784376"/>
                <a:ext cx="1763944" cy="25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[d19:2Me2 – H</a:t>
                </a:r>
                <a:r>
                  <a:rPr lang="en-US" sz="1000" b="1" baseline="-25000"/>
                  <a:t>3</a:t>
                </a:r>
                <a:r>
                  <a:rPr lang="en-US" sz="1000" b="1"/>
                  <a:t>COH + H]</a:t>
                </a:r>
                <a:r>
                  <a:rPr lang="en-US" sz="1000" b="1" baseline="30000"/>
                  <a:t>+</a:t>
                </a:r>
              </a:p>
            </p:txBody>
          </p:sp>
          <p:sp>
            <p:nvSpPr>
              <p:cNvPr id="25612" name="Text Box 6"/>
              <p:cNvSpPr txBox="1">
                <a:spLocks noChangeArrowheads="1"/>
              </p:cNvSpPr>
              <p:nvPr/>
            </p:nvSpPr>
            <p:spPr bwMode="auto">
              <a:xfrm>
                <a:off x="7448950" y="3614989"/>
                <a:ext cx="1347029" cy="25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– H</a:t>
                </a:r>
                <a:r>
                  <a:rPr lang="en-US" sz="1000" b="1" baseline="-25000"/>
                  <a:t>3</a:t>
                </a:r>
                <a:r>
                  <a:rPr lang="en-US" sz="1000" b="1"/>
                  <a:t>COH + Na]</a:t>
                </a:r>
                <a:r>
                  <a:rPr lang="en-US" sz="1000" b="1" baseline="30000"/>
                  <a:t>+</a:t>
                </a:r>
              </a:p>
            </p:txBody>
          </p:sp>
          <p:sp>
            <p:nvSpPr>
              <p:cNvPr id="25613" name="Rectangle 1"/>
              <p:cNvSpPr>
                <a:spLocks noChangeArrowheads="1"/>
              </p:cNvSpPr>
              <p:nvPr/>
            </p:nvSpPr>
            <p:spPr bwMode="auto">
              <a:xfrm>
                <a:off x="677168" y="1180197"/>
                <a:ext cx="2864704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Hex-C18:1-OH/d19:2-Cer</a:t>
                </a:r>
              </a:p>
              <a:p>
                <a:r>
                  <a:rPr lang="en-US" b="1"/>
                  <a:t>[M + Na]</a:t>
                </a:r>
                <a:r>
                  <a:rPr lang="en-US" b="1" baseline="30000"/>
                  <a:t>+</a:t>
                </a:r>
              </a:p>
            </p:txBody>
          </p:sp>
          <p:grpSp>
            <p:nvGrpSpPr>
              <p:cNvPr id="25614" name="Group 4"/>
              <p:cNvGrpSpPr>
                <a:grpSpLocks noChangeAspect="1"/>
              </p:cNvGrpSpPr>
              <p:nvPr/>
            </p:nvGrpSpPr>
            <p:grpSpPr bwMode="auto">
              <a:xfrm>
                <a:off x="150813" y="836613"/>
                <a:ext cx="9991725" cy="4608512"/>
                <a:chOff x="95" y="527"/>
                <a:chExt cx="6294" cy="2903"/>
              </a:xfrm>
            </p:grpSpPr>
            <p:sp>
              <p:nvSpPr>
                <p:cNvPr id="25616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95" y="872"/>
                  <a:ext cx="5701" cy="25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grpSp>
              <p:nvGrpSpPr>
                <p:cNvPr id="25617" name="Group 205"/>
                <p:cNvGrpSpPr>
                  <a:grpSpLocks/>
                </p:cNvGrpSpPr>
                <p:nvPr/>
              </p:nvGrpSpPr>
              <p:grpSpPr bwMode="auto">
                <a:xfrm>
                  <a:off x="411" y="840"/>
                  <a:ext cx="5874" cy="2353"/>
                  <a:chOff x="411" y="840"/>
                  <a:chExt cx="5874" cy="2353"/>
                </a:xfrm>
              </p:grpSpPr>
              <p:sp>
                <p:nvSpPr>
                  <p:cNvPr id="25820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639" y="840"/>
                    <a:ext cx="56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 </a:t>
                    </a:r>
                    <a:endParaRPr lang="pt-BR"/>
                  </a:p>
                </p:txBody>
              </p:sp>
              <p:sp>
                <p:nvSpPr>
                  <p:cNvPr id="25821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411" y="3146"/>
                    <a:ext cx="587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22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472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23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593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24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844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25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965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26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090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27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211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28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462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29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583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0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709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1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830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2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2076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3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2202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4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2327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5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2448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6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695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7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820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8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946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39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67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0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313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1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439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2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564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3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3685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4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3932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5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057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6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4178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7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4304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8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4550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49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4676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0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4797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1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4922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2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5169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3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5294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4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5415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5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5541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6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5787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7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5913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8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6034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59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6159" y="3146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0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41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1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43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2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50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3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53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4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56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5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62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6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65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68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8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75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69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77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0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81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1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87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2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90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3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93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4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99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5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02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6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05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7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11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8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115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79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18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0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24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1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27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2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30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3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36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4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39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5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143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6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49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7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52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8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55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89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1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0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64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1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67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2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173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3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176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4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80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5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86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6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89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7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192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8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98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99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201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0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204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1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210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2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214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3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216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4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223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5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226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6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229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7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235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8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238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09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242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0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248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1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251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2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254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3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260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4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263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5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266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6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272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7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276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8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278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19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285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0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288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1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291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2" name="Line 123"/>
                  <p:cNvSpPr>
                    <a:spLocks noChangeShapeType="1"/>
                  </p:cNvSpPr>
                  <p:nvPr/>
                </p:nvSpPr>
                <p:spPr bwMode="auto">
                  <a:xfrm>
                    <a:off x="297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3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300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4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303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5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309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6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312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7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316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8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322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29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325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0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328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1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334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2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3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340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4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347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5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349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6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353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7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359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8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362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39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365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0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371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1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374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2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377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3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383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4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387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5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390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6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396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7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399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8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402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49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409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0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411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1" name="Line 152"/>
                  <p:cNvSpPr>
                    <a:spLocks noChangeShapeType="1"/>
                  </p:cNvSpPr>
                  <p:nvPr/>
                </p:nvSpPr>
                <p:spPr bwMode="auto">
                  <a:xfrm>
                    <a:off x="415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2" name="Line 153"/>
                  <p:cNvSpPr>
                    <a:spLocks noChangeShapeType="1"/>
                  </p:cNvSpPr>
                  <p:nvPr/>
                </p:nvSpPr>
                <p:spPr bwMode="auto">
                  <a:xfrm>
                    <a:off x="421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3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424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4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427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5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433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6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436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7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439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8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445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59" name="Line 160"/>
                  <p:cNvSpPr>
                    <a:spLocks noChangeShapeType="1"/>
                  </p:cNvSpPr>
                  <p:nvPr/>
                </p:nvSpPr>
                <p:spPr bwMode="auto">
                  <a:xfrm>
                    <a:off x="449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0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452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1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458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2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461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3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464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4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470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5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473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6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476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7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482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8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486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69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489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0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495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1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498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2" name="Line 173"/>
                  <p:cNvSpPr>
                    <a:spLocks noChangeShapeType="1"/>
                  </p:cNvSpPr>
                  <p:nvPr/>
                </p:nvSpPr>
                <p:spPr bwMode="auto">
                  <a:xfrm>
                    <a:off x="501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3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507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4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510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5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514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6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520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7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522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8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526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79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532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0" name="Line 181"/>
                  <p:cNvSpPr>
                    <a:spLocks noChangeShapeType="1"/>
                  </p:cNvSpPr>
                  <p:nvPr/>
                </p:nvSpPr>
                <p:spPr bwMode="auto">
                  <a:xfrm>
                    <a:off x="535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1" name="Line 182"/>
                  <p:cNvSpPr>
                    <a:spLocks noChangeShapeType="1"/>
                  </p:cNvSpPr>
                  <p:nvPr/>
                </p:nvSpPr>
                <p:spPr bwMode="auto">
                  <a:xfrm>
                    <a:off x="538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2" name="Line 183"/>
                  <p:cNvSpPr>
                    <a:spLocks noChangeShapeType="1"/>
                  </p:cNvSpPr>
                  <p:nvPr/>
                </p:nvSpPr>
                <p:spPr bwMode="auto">
                  <a:xfrm>
                    <a:off x="544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3" name="Line 184"/>
                  <p:cNvSpPr>
                    <a:spLocks noChangeShapeType="1"/>
                  </p:cNvSpPr>
                  <p:nvPr/>
                </p:nvSpPr>
                <p:spPr bwMode="auto">
                  <a:xfrm>
                    <a:off x="548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4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550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5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557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6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560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7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563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8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5694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89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572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0" name="Line 191"/>
                  <p:cNvSpPr>
                    <a:spLocks noChangeShapeType="1"/>
                  </p:cNvSpPr>
                  <p:nvPr/>
                </p:nvSpPr>
                <p:spPr bwMode="auto">
                  <a:xfrm>
                    <a:off x="5755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1" name="Line 192"/>
                  <p:cNvSpPr>
                    <a:spLocks noChangeShapeType="1"/>
                  </p:cNvSpPr>
                  <p:nvPr/>
                </p:nvSpPr>
                <p:spPr bwMode="auto">
                  <a:xfrm>
                    <a:off x="582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2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5848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3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588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4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5941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5" name="Line 196"/>
                  <p:cNvSpPr>
                    <a:spLocks noChangeShapeType="1"/>
                  </p:cNvSpPr>
                  <p:nvPr/>
                </p:nvSpPr>
                <p:spPr bwMode="auto">
                  <a:xfrm>
                    <a:off x="5973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6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600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7" name="Line 198"/>
                  <p:cNvSpPr>
                    <a:spLocks noChangeShapeType="1"/>
                  </p:cNvSpPr>
                  <p:nvPr/>
                </p:nvSpPr>
                <p:spPr bwMode="auto">
                  <a:xfrm>
                    <a:off x="6066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8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6099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999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6127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6000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619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6001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6220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6002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6252" y="3146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6003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718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</p:grpSp>
            <p:grpSp>
              <p:nvGrpSpPr>
                <p:cNvPr id="25618" name="Group 406"/>
                <p:cNvGrpSpPr>
                  <a:grpSpLocks/>
                </p:cNvGrpSpPr>
                <p:nvPr/>
              </p:nvGrpSpPr>
              <p:grpSpPr bwMode="auto">
                <a:xfrm>
                  <a:off x="126" y="1007"/>
                  <a:ext cx="6263" cy="2391"/>
                  <a:chOff x="126" y="1007"/>
                  <a:chExt cx="6263" cy="2391"/>
                </a:xfrm>
              </p:grpSpPr>
              <p:sp>
                <p:nvSpPr>
                  <p:cNvPr id="25622" name="Rectangle 206"/>
                  <p:cNvSpPr>
                    <a:spLocks noChangeArrowheads="1"/>
                  </p:cNvSpPr>
                  <p:nvPr/>
                </p:nvSpPr>
                <p:spPr bwMode="auto">
                  <a:xfrm>
                    <a:off x="637" y="3193"/>
                    <a:ext cx="162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100</a:t>
                    </a:r>
                    <a:endParaRPr lang="pt-BR"/>
                  </a:p>
                </p:txBody>
              </p:sp>
              <p:sp>
                <p:nvSpPr>
                  <p:cNvPr id="25623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337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24" name="Rectangle 208"/>
                  <p:cNvSpPr>
                    <a:spLocks noChangeArrowheads="1"/>
                  </p:cNvSpPr>
                  <p:nvPr/>
                </p:nvSpPr>
                <p:spPr bwMode="auto">
                  <a:xfrm>
                    <a:off x="1256" y="3193"/>
                    <a:ext cx="162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200</a:t>
                    </a:r>
                    <a:endParaRPr lang="pt-BR"/>
                  </a:p>
                </p:txBody>
              </p:sp>
              <p:sp>
                <p:nvSpPr>
                  <p:cNvPr id="25625" name="Line 209"/>
                  <p:cNvSpPr>
                    <a:spLocks noChangeShapeType="1"/>
                  </p:cNvSpPr>
                  <p:nvPr/>
                </p:nvSpPr>
                <p:spPr bwMode="auto">
                  <a:xfrm>
                    <a:off x="1955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26" name="Rectangle 210"/>
                  <p:cNvSpPr>
                    <a:spLocks noChangeArrowheads="1"/>
                  </p:cNvSpPr>
                  <p:nvPr/>
                </p:nvSpPr>
                <p:spPr bwMode="auto">
                  <a:xfrm>
                    <a:off x="1874" y="3193"/>
                    <a:ext cx="162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300</a:t>
                    </a:r>
                    <a:endParaRPr lang="pt-BR"/>
                  </a:p>
                </p:txBody>
              </p:sp>
              <p:sp>
                <p:nvSpPr>
                  <p:cNvPr id="25627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2574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28" name="Rectangle 212"/>
                  <p:cNvSpPr>
                    <a:spLocks noChangeArrowheads="1"/>
                  </p:cNvSpPr>
                  <p:nvPr/>
                </p:nvSpPr>
                <p:spPr bwMode="auto">
                  <a:xfrm>
                    <a:off x="2493" y="3193"/>
                    <a:ext cx="162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400</a:t>
                    </a:r>
                    <a:endParaRPr lang="pt-BR"/>
                  </a:p>
                </p:txBody>
              </p:sp>
              <p:sp>
                <p:nvSpPr>
                  <p:cNvPr id="25629" name="Line 213"/>
                  <p:cNvSpPr>
                    <a:spLocks noChangeShapeType="1"/>
                  </p:cNvSpPr>
                  <p:nvPr/>
                </p:nvSpPr>
                <p:spPr bwMode="auto">
                  <a:xfrm>
                    <a:off x="3192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30" name="Rectangle 214"/>
                  <p:cNvSpPr>
                    <a:spLocks noChangeArrowheads="1"/>
                  </p:cNvSpPr>
                  <p:nvPr/>
                </p:nvSpPr>
                <p:spPr bwMode="auto">
                  <a:xfrm>
                    <a:off x="3111" y="3193"/>
                    <a:ext cx="162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500</a:t>
                    </a:r>
                    <a:endParaRPr lang="pt-BR"/>
                  </a:p>
                </p:txBody>
              </p:sp>
              <p:sp>
                <p:nvSpPr>
                  <p:cNvPr id="25631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3811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32" name="Rectangle 216"/>
                  <p:cNvSpPr>
                    <a:spLocks noChangeArrowheads="1"/>
                  </p:cNvSpPr>
                  <p:nvPr/>
                </p:nvSpPr>
                <p:spPr bwMode="auto">
                  <a:xfrm>
                    <a:off x="3730" y="3193"/>
                    <a:ext cx="162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600</a:t>
                    </a:r>
                    <a:endParaRPr lang="pt-BR"/>
                  </a:p>
                </p:txBody>
              </p:sp>
              <p:sp>
                <p:nvSpPr>
                  <p:cNvPr id="25633" name="Line 217"/>
                  <p:cNvSpPr>
                    <a:spLocks noChangeShapeType="1"/>
                  </p:cNvSpPr>
                  <p:nvPr/>
                </p:nvSpPr>
                <p:spPr bwMode="auto">
                  <a:xfrm>
                    <a:off x="4429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34" name="Rectangle 218"/>
                  <p:cNvSpPr>
                    <a:spLocks noChangeArrowheads="1"/>
                  </p:cNvSpPr>
                  <p:nvPr/>
                </p:nvSpPr>
                <p:spPr bwMode="auto">
                  <a:xfrm>
                    <a:off x="4348" y="3193"/>
                    <a:ext cx="162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700</a:t>
                    </a:r>
                    <a:endParaRPr lang="pt-BR"/>
                  </a:p>
                </p:txBody>
              </p:sp>
              <p:sp>
                <p:nvSpPr>
                  <p:cNvPr id="25635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5048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36" name="Rectangle 220"/>
                  <p:cNvSpPr>
                    <a:spLocks noChangeArrowheads="1"/>
                  </p:cNvSpPr>
                  <p:nvPr/>
                </p:nvSpPr>
                <p:spPr bwMode="auto">
                  <a:xfrm>
                    <a:off x="4967" y="3193"/>
                    <a:ext cx="162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800</a:t>
                    </a:r>
                    <a:endParaRPr lang="pt-BR"/>
                  </a:p>
                </p:txBody>
              </p:sp>
              <p:sp>
                <p:nvSpPr>
                  <p:cNvPr id="25637" name="Line 221"/>
                  <p:cNvSpPr>
                    <a:spLocks noChangeShapeType="1"/>
                  </p:cNvSpPr>
                  <p:nvPr/>
                </p:nvSpPr>
                <p:spPr bwMode="auto">
                  <a:xfrm>
                    <a:off x="5666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38" name="Rectangle 222"/>
                  <p:cNvSpPr>
                    <a:spLocks noChangeArrowheads="1"/>
                  </p:cNvSpPr>
                  <p:nvPr/>
                </p:nvSpPr>
                <p:spPr bwMode="auto">
                  <a:xfrm>
                    <a:off x="5585" y="3193"/>
                    <a:ext cx="162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900</a:t>
                    </a:r>
                    <a:endParaRPr lang="pt-BR"/>
                  </a:p>
                </p:txBody>
              </p:sp>
              <p:sp>
                <p:nvSpPr>
                  <p:cNvPr id="25639" name="Line 223"/>
                  <p:cNvSpPr>
                    <a:spLocks noChangeShapeType="1"/>
                  </p:cNvSpPr>
                  <p:nvPr/>
                </p:nvSpPr>
                <p:spPr bwMode="auto">
                  <a:xfrm>
                    <a:off x="6285" y="3146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40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6181" y="3193"/>
                    <a:ext cx="208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1000</a:t>
                    </a:r>
                    <a:endParaRPr lang="pt-BR"/>
                  </a:p>
                </p:txBody>
              </p:sp>
              <p:sp>
                <p:nvSpPr>
                  <p:cNvPr id="25641" name="Rectangle 225"/>
                  <p:cNvSpPr>
                    <a:spLocks noChangeArrowheads="1"/>
                  </p:cNvSpPr>
                  <p:nvPr/>
                </p:nvSpPr>
                <p:spPr bwMode="auto">
                  <a:xfrm>
                    <a:off x="3267" y="3291"/>
                    <a:ext cx="158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m/z</a:t>
                    </a:r>
                    <a:endParaRPr lang="pt-BR"/>
                  </a:p>
                </p:txBody>
              </p:sp>
              <p:sp>
                <p:nvSpPr>
                  <p:cNvPr id="25642" name="Line 2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1" y="1096"/>
                    <a:ext cx="1" cy="204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43" name="Line 2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3105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44" name="Line 2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3063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45" name="Line 2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3021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46" name="Line 2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979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47" name="Line 2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900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48" name="Line 23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858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49" name="Line 23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816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0" name="Line 23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774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1" name="Line 2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695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2" name="Line 2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654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3" name="Line 2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612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4" name="Line 2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570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5" name="Line 2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491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6" name="Line 2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449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7" name="Line 2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407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8" name="Line 2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365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59" name="Line 2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286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0" name="Line 2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244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1" name="Line 2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202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2" name="Line 2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161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3" name="Line 2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082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4" name="Line 2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2040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5" name="Line 2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998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6" name="Line 25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956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7" name="Line 25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877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8" name="Line 2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835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69" name="Line 25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793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0" name="Line 25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751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1" name="Line 2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672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2" name="Line 25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630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3" name="Line 25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589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4" name="Line 2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547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5" name="Line 25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468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6" name="Line 26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426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7" name="Line 2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384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8" name="Line 26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342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79" name="Line 26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263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80" name="Line 2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221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81" name="Line 2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179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82" name="Line 2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9" y="1138"/>
                    <a:ext cx="32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83" name="Line 26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3142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84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291" y="3105"/>
                    <a:ext cx="74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0</a:t>
                    </a:r>
                    <a:endParaRPr lang="pt-BR"/>
                  </a:p>
                </p:txBody>
              </p:sp>
              <p:sp>
                <p:nvSpPr>
                  <p:cNvPr id="25685" name="Line 26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2937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86" name="Rectangle 270"/>
                  <p:cNvSpPr>
                    <a:spLocks noChangeArrowheads="1"/>
                  </p:cNvSpPr>
                  <p:nvPr/>
                </p:nvSpPr>
                <p:spPr bwMode="auto">
                  <a:xfrm>
                    <a:off x="244" y="2900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10</a:t>
                    </a:r>
                    <a:endParaRPr lang="pt-BR"/>
                  </a:p>
                </p:txBody>
              </p:sp>
              <p:sp>
                <p:nvSpPr>
                  <p:cNvPr id="25687" name="Line 27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2733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88" name="Rectangle 272"/>
                  <p:cNvSpPr>
                    <a:spLocks noChangeArrowheads="1"/>
                  </p:cNvSpPr>
                  <p:nvPr/>
                </p:nvSpPr>
                <p:spPr bwMode="auto">
                  <a:xfrm>
                    <a:off x="244" y="2695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20</a:t>
                    </a:r>
                    <a:endParaRPr lang="pt-BR"/>
                  </a:p>
                </p:txBody>
              </p:sp>
              <p:sp>
                <p:nvSpPr>
                  <p:cNvPr id="25689" name="Line 27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2528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90" name="Rectangle 274"/>
                  <p:cNvSpPr>
                    <a:spLocks noChangeArrowheads="1"/>
                  </p:cNvSpPr>
                  <p:nvPr/>
                </p:nvSpPr>
                <p:spPr bwMode="auto">
                  <a:xfrm>
                    <a:off x="244" y="2491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30</a:t>
                    </a:r>
                    <a:endParaRPr lang="pt-BR"/>
                  </a:p>
                </p:txBody>
              </p:sp>
              <p:sp>
                <p:nvSpPr>
                  <p:cNvPr id="25691" name="Line 27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2323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92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244" y="2286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40</a:t>
                    </a:r>
                    <a:endParaRPr lang="pt-BR"/>
                  </a:p>
                </p:txBody>
              </p:sp>
              <p:sp>
                <p:nvSpPr>
                  <p:cNvPr id="25693" name="Line 2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2119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94" name="Rectangle 278"/>
                  <p:cNvSpPr>
                    <a:spLocks noChangeArrowheads="1"/>
                  </p:cNvSpPr>
                  <p:nvPr/>
                </p:nvSpPr>
                <p:spPr bwMode="auto">
                  <a:xfrm>
                    <a:off x="244" y="2082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50</a:t>
                    </a:r>
                    <a:endParaRPr lang="pt-BR"/>
                  </a:p>
                </p:txBody>
              </p:sp>
              <p:sp>
                <p:nvSpPr>
                  <p:cNvPr id="25695" name="Line 27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1914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96" name="Rectangle 280"/>
                  <p:cNvSpPr>
                    <a:spLocks noChangeArrowheads="1"/>
                  </p:cNvSpPr>
                  <p:nvPr/>
                </p:nvSpPr>
                <p:spPr bwMode="auto">
                  <a:xfrm>
                    <a:off x="244" y="1877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60</a:t>
                    </a:r>
                    <a:endParaRPr lang="pt-BR"/>
                  </a:p>
                </p:txBody>
              </p:sp>
              <p:sp>
                <p:nvSpPr>
                  <p:cNvPr id="25697" name="Line 28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1710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698" name="Rectangle 282"/>
                  <p:cNvSpPr>
                    <a:spLocks noChangeArrowheads="1"/>
                  </p:cNvSpPr>
                  <p:nvPr/>
                </p:nvSpPr>
                <p:spPr bwMode="auto">
                  <a:xfrm>
                    <a:off x="244" y="1672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70</a:t>
                    </a:r>
                    <a:endParaRPr lang="pt-BR"/>
                  </a:p>
                </p:txBody>
              </p:sp>
              <p:sp>
                <p:nvSpPr>
                  <p:cNvPr id="25699" name="Line 28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1505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00" name="Rectangle 284"/>
                  <p:cNvSpPr>
                    <a:spLocks noChangeArrowheads="1"/>
                  </p:cNvSpPr>
                  <p:nvPr/>
                </p:nvSpPr>
                <p:spPr bwMode="auto">
                  <a:xfrm>
                    <a:off x="244" y="1468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80</a:t>
                    </a:r>
                    <a:endParaRPr lang="pt-BR"/>
                  </a:p>
                </p:txBody>
              </p:sp>
              <p:sp>
                <p:nvSpPr>
                  <p:cNvPr id="25701" name="Line 28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1300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02" name="Rectangle 286"/>
                  <p:cNvSpPr>
                    <a:spLocks noChangeArrowheads="1"/>
                  </p:cNvSpPr>
                  <p:nvPr/>
                </p:nvSpPr>
                <p:spPr bwMode="auto">
                  <a:xfrm>
                    <a:off x="244" y="1263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90</a:t>
                    </a:r>
                    <a:endParaRPr lang="pt-BR"/>
                  </a:p>
                </p:txBody>
              </p:sp>
              <p:sp>
                <p:nvSpPr>
                  <p:cNvPr id="25703" name="Line 28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5" y="1096"/>
                    <a:ext cx="46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04" name="Rectangle 288"/>
                  <p:cNvSpPr>
                    <a:spLocks noChangeArrowheads="1"/>
                  </p:cNvSpPr>
                  <p:nvPr/>
                </p:nvSpPr>
                <p:spPr bwMode="auto">
                  <a:xfrm>
                    <a:off x="202" y="1059"/>
                    <a:ext cx="163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100</a:t>
                    </a:r>
                    <a:endParaRPr lang="pt-BR"/>
                  </a:p>
                </p:txBody>
              </p:sp>
              <p:sp>
                <p:nvSpPr>
                  <p:cNvPr id="25705" name="Rectangle 289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-189" y="2065"/>
                    <a:ext cx="738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900">
                        <a:solidFill>
                          <a:srgbClr val="000000"/>
                        </a:solidFill>
                      </a:rPr>
                      <a:t>Relative Abundance</a:t>
                    </a:r>
                    <a:endParaRPr lang="pt-BR"/>
                  </a:p>
                </p:txBody>
              </p:sp>
              <p:sp>
                <p:nvSpPr>
                  <p:cNvPr id="25706" name="Line 2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02" y="3114"/>
                    <a:ext cx="1" cy="2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07" name="Line 2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30" y="3091"/>
                    <a:ext cx="1" cy="5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08" name="Line 2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81" y="3086"/>
                    <a:ext cx="1" cy="5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09" name="Line 2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0" y="3119"/>
                    <a:ext cx="1" cy="2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0" name="Line 2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88" y="3072"/>
                    <a:ext cx="1" cy="7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1" name="Line 2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9" y="3123"/>
                    <a:ext cx="1" cy="1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2" name="Line 2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62" y="3077"/>
                    <a:ext cx="1" cy="6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3" name="Line 2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67" y="3109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4" name="Line 2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23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5" name="Line 2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07" y="3119"/>
                    <a:ext cx="1" cy="2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6" name="Line 3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95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7" name="Line 3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9" y="3086"/>
                    <a:ext cx="1" cy="5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8" name="Line 3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74" y="3077"/>
                    <a:ext cx="1" cy="6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19" name="Line 3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62" y="3100"/>
                    <a:ext cx="1" cy="4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0" name="Line 3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95" y="3058"/>
                    <a:ext cx="1" cy="8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1" name="Line 3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04" y="3039"/>
                    <a:ext cx="1" cy="10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2" name="Line 3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09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3" name="Line 3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79" y="3058"/>
                    <a:ext cx="1" cy="8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4" name="Line 3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02" y="3081"/>
                    <a:ext cx="1" cy="6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5" name="Line 3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62" y="3067"/>
                    <a:ext cx="1" cy="7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6" name="Line 3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04" y="2988"/>
                    <a:ext cx="1" cy="15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7" name="Line 3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51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8" name="Line 3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5" y="3091"/>
                    <a:ext cx="1" cy="5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29" name="Line 3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95" y="2021"/>
                    <a:ext cx="1" cy="112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0" name="Line 3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04" y="2565"/>
                    <a:ext cx="1" cy="57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1" name="Line 3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09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2" name="Line 3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41" y="3100"/>
                    <a:ext cx="1" cy="4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3" name="Line 3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83" y="3077"/>
                    <a:ext cx="1" cy="6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4" name="Line 3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97" y="3012"/>
                    <a:ext cx="1" cy="13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5" name="Line 3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2" y="3109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6" name="Line 3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81" y="3081"/>
                    <a:ext cx="1" cy="6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7" name="Line 3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95" y="2872"/>
                    <a:ext cx="1" cy="27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8" name="Line 3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18" y="3077"/>
                    <a:ext cx="1" cy="6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39" name="Line 3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23" y="3053"/>
                    <a:ext cx="1" cy="8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0" name="Line 3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41" y="3081"/>
                    <a:ext cx="1" cy="6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1" name="Line 3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78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2" name="Line 3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67" y="3114"/>
                    <a:ext cx="1" cy="2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3" name="Line 3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16" y="2933"/>
                    <a:ext cx="1" cy="20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4" name="Line 3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55" y="3091"/>
                    <a:ext cx="1" cy="5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5" name="Line 3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74" y="3072"/>
                    <a:ext cx="1" cy="7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6" name="Line 3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02" y="3072"/>
                    <a:ext cx="1" cy="7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7" name="Line 3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81" y="3026"/>
                    <a:ext cx="1" cy="11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8" name="Line 3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37" y="3035"/>
                    <a:ext cx="1" cy="10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49" name="Line 3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50" y="3119"/>
                    <a:ext cx="1" cy="2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0" name="Line 3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20" y="3053"/>
                    <a:ext cx="1" cy="8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1" name="Line 3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78" y="3039"/>
                    <a:ext cx="1" cy="10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2" name="Line 3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85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3" name="Line 3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36" y="3081"/>
                    <a:ext cx="1" cy="6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4" name="Line 3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88" y="3109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5" name="Line 3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25" y="3095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6" name="Line 3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39" y="2933"/>
                    <a:ext cx="1" cy="20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7" name="Line 3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62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8" name="Line 3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99" y="3026"/>
                    <a:ext cx="1" cy="11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59" name="Line 3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09" y="3039"/>
                    <a:ext cx="1" cy="10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0" name="Line 3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18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1" name="Line 3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32" y="3067"/>
                    <a:ext cx="1" cy="7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2" name="Line 3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55" y="3100"/>
                    <a:ext cx="1" cy="4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3" name="Line 3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0" y="3091"/>
                    <a:ext cx="1" cy="5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4" name="Line 3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9" y="3067"/>
                    <a:ext cx="1" cy="7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5" name="Line 3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88" y="3030"/>
                    <a:ext cx="1" cy="11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6" name="Line 3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50" y="3077"/>
                    <a:ext cx="1" cy="6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7" name="Line 3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64" y="3049"/>
                    <a:ext cx="1" cy="9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8" name="Line 3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90" y="3063"/>
                    <a:ext cx="1" cy="7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69" name="Line 3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99" y="3095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0" name="Line 3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18" y="3095"/>
                    <a:ext cx="1" cy="4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1" name="Line 3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27" y="2147"/>
                    <a:ext cx="1" cy="99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2" name="Line 3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36" y="2988"/>
                    <a:ext cx="1" cy="15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3" name="Line 3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41" y="3026"/>
                    <a:ext cx="1" cy="11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4" name="Line 3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78" y="3109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5" name="Line 3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62" y="2933"/>
                    <a:ext cx="1" cy="20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6" name="Line 3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1" y="3049"/>
                    <a:ext cx="1" cy="9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7" name="Line 3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99" y="3081"/>
                    <a:ext cx="1" cy="6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8" name="Line 3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13" y="1091"/>
                    <a:ext cx="1" cy="205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79" name="Line 3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18" y="2807"/>
                    <a:ext cx="1" cy="33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0" name="Line 3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27" y="2649"/>
                    <a:ext cx="1" cy="49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1" name="Line 3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32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2" name="Line 3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11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3" name="Line 3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81" y="3119"/>
                    <a:ext cx="1" cy="2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4" name="Line 3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69" y="3123"/>
                    <a:ext cx="1" cy="1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5" name="Line 3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78" y="3128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6" name="Line 3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92" y="3128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7" name="Line 3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97" y="2979"/>
                    <a:ext cx="1" cy="16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8" name="Line 3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01" y="3091"/>
                    <a:ext cx="1" cy="5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89" name="Line 3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13" y="3067"/>
                    <a:ext cx="1" cy="7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0" name="Line 3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46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1" name="Line 3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29" y="3100"/>
                    <a:ext cx="1" cy="4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2" name="Line 3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87" y="3030"/>
                    <a:ext cx="1" cy="11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3" name="Line 3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92" y="3109"/>
                    <a:ext cx="1" cy="3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4" name="Line 3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11" y="3119"/>
                    <a:ext cx="1" cy="2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5" name="Line 3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20" y="3123"/>
                    <a:ext cx="1" cy="1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6" name="Line 3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29" y="3114"/>
                    <a:ext cx="1" cy="2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7" name="Line 3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34" y="3105"/>
                    <a:ext cx="1" cy="3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8" name="Line 3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67" y="3119"/>
                    <a:ext cx="1" cy="2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799" name="Line 3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85" y="3026"/>
                    <a:ext cx="1" cy="11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0" name="Line 3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18" y="3123"/>
                    <a:ext cx="1" cy="1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1" name="Line 3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32" y="3100"/>
                    <a:ext cx="1" cy="4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2" name="Line 3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34" y="3100"/>
                    <a:ext cx="1" cy="4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3" name="Line 3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62" y="3072"/>
                    <a:ext cx="1" cy="7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4" name="Line 3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53" y="3072"/>
                    <a:ext cx="1" cy="7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5" name="Line 3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57" y="3016"/>
                    <a:ext cx="1" cy="12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6" name="Line 3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36" y="3049"/>
                    <a:ext cx="1" cy="9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7" name="Line 3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46" y="3039"/>
                    <a:ext cx="1" cy="10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8" name="Line 3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85" y="3044"/>
                    <a:ext cx="1" cy="9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09" name="Line 3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08" y="3044"/>
                    <a:ext cx="1" cy="9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10" name="Line 3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18" y="2733"/>
                    <a:ext cx="1" cy="40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11" name="Line 3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22" y="2640"/>
                    <a:ext cx="1" cy="50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12" name="Line 3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32" y="2528"/>
                    <a:ext cx="1" cy="6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13" name="Line 3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08" y="1775"/>
                    <a:ext cx="1" cy="136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14" name="Line 3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13" y="2621"/>
                    <a:ext cx="1" cy="52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5815" name="Rectangle 399"/>
                  <p:cNvSpPr>
                    <a:spLocks noChangeArrowheads="1"/>
                  </p:cNvSpPr>
                  <p:nvPr/>
                </p:nvSpPr>
                <p:spPr bwMode="auto">
                  <a:xfrm>
                    <a:off x="3814" y="1007"/>
                    <a:ext cx="200" cy="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616.7</a:t>
                    </a:r>
                    <a:endParaRPr lang="pt-BR" sz="1000"/>
                  </a:p>
                </p:txBody>
              </p:sp>
              <p:sp>
                <p:nvSpPr>
                  <p:cNvPr id="25816" name="Rectangle 400"/>
                  <p:cNvSpPr>
                    <a:spLocks noChangeArrowheads="1"/>
                  </p:cNvSpPr>
                  <p:nvPr/>
                </p:nvSpPr>
                <p:spPr bwMode="auto">
                  <a:xfrm>
                    <a:off x="5371" y="1691"/>
                    <a:ext cx="200" cy="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874.9</a:t>
                    </a:r>
                    <a:endParaRPr lang="pt-BR" sz="1000"/>
                  </a:p>
                </p:txBody>
              </p:sp>
              <p:sp>
                <p:nvSpPr>
                  <p:cNvPr id="25817" name="Rectangle 401"/>
                  <p:cNvSpPr>
                    <a:spLocks noChangeArrowheads="1"/>
                  </p:cNvSpPr>
                  <p:nvPr/>
                </p:nvSpPr>
                <p:spPr bwMode="auto">
                  <a:xfrm>
                    <a:off x="1796" y="1937"/>
                    <a:ext cx="200" cy="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290.3</a:t>
                    </a:r>
                    <a:endParaRPr lang="pt-BR" sz="1000"/>
                  </a:p>
                </p:txBody>
              </p:sp>
              <p:sp>
                <p:nvSpPr>
                  <p:cNvPr id="25818" name="Rectangle 402"/>
                  <p:cNvSpPr>
                    <a:spLocks noChangeArrowheads="1"/>
                  </p:cNvSpPr>
                  <p:nvPr/>
                </p:nvSpPr>
                <p:spPr bwMode="auto">
                  <a:xfrm>
                    <a:off x="3628" y="2063"/>
                    <a:ext cx="200" cy="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586.7</a:t>
                    </a:r>
                    <a:endParaRPr lang="pt-BR" sz="1000"/>
                  </a:p>
                </p:txBody>
              </p:sp>
              <p:sp>
                <p:nvSpPr>
                  <p:cNvPr id="25819" name="Rectangle 403"/>
                  <p:cNvSpPr>
                    <a:spLocks noChangeArrowheads="1"/>
                  </p:cNvSpPr>
                  <p:nvPr/>
                </p:nvSpPr>
                <p:spPr bwMode="auto">
                  <a:xfrm>
                    <a:off x="5233" y="2444"/>
                    <a:ext cx="200" cy="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845.8</a:t>
                    </a:r>
                    <a:endParaRPr lang="pt-BR" sz="1000"/>
                  </a:p>
                </p:txBody>
              </p:sp>
            </p:grpSp>
            <p:sp>
              <p:nvSpPr>
                <p:cNvPr id="25619" name="Rectangle 409"/>
                <p:cNvSpPr>
                  <a:spLocks noChangeArrowheads="1"/>
                </p:cNvSpPr>
                <p:nvPr/>
              </p:nvSpPr>
              <p:spPr bwMode="auto">
                <a:xfrm>
                  <a:off x="1605" y="2905"/>
                  <a:ext cx="200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t-BR" sz="1000">
                      <a:solidFill>
                        <a:srgbClr val="000000"/>
                      </a:solidFill>
                    </a:rPr>
                    <a:t>259.1</a:t>
                  </a:r>
                  <a:endParaRPr lang="pt-BR" sz="1000"/>
                </a:p>
              </p:txBody>
            </p:sp>
            <p:sp>
              <p:nvSpPr>
                <p:cNvPr id="25620" name="Rectangle 416"/>
                <p:cNvSpPr>
                  <a:spLocks noChangeArrowheads="1"/>
                </p:cNvSpPr>
                <p:nvPr/>
              </p:nvSpPr>
              <p:spPr bwMode="auto">
                <a:xfrm>
                  <a:off x="1331" y="2956"/>
                  <a:ext cx="200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t-BR" sz="1000">
                      <a:solidFill>
                        <a:srgbClr val="000000"/>
                      </a:solidFill>
                    </a:rPr>
                    <a:t>227.3</a:t>
                  </a:r>
                  <a:endParaRPr lang="pt-BR" sz="1000"/>
                </a:p>
              </p:txBody>
            </p:sp>
            <p:sp>
              <p:nvSpPr>
                <p:cNvPr id="25621" name="Line 425"/>
                <p:cNvSpPr>
                  <a:spLocks noChangeShapeType="1"/>
                </p:cNvSpPr>
                <p:nvPr/>
              </p:nvSpPr>
              <p:spPr bwMode="auto">
                <a:xfrm flipH="1" flipV="1">
                  <a:off x="95" y="527"/>
                  <a:ext cx="20" cy="2"/>
                </a:xfrm>
                <a:prstGeom prst="line">
                  <a:avLst/>
                </a:prstGeom>
                <a:noFill/>
                <a:ln w="0">
                  <a:solidFill>
                    <a:srgbClr val="46B44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</p:grpSp>
          <p:sp>
            <p:nvSpPr>
              <p:cNvPr id="441" name="Retângulo 440"/>
              <p:cNvSpPr/>
              <p:nvPr/>
            </p:nvSpPr>
            <p:spPr>
              <a:xfrm>
                <a:off x="7798193" y="1052484"/>
                <a:ext cx="2016694" cy="3597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pt-BR"/>
              </a:p>
            </p:txBody>
          </p:sp>
        </p:grpSp>
        <p:cxnSp>
          <p:nvCxnSpPr>
            <p:cNvPr id="405" name="Straight Connector 404"/>
            <p:cNvCxnSpPr/>
            <p:nvPr/>
          </p:nvCxnSpPr>
          <p:spPr>
            <a:xfrm flipH="1" flipV="1">
              <a:off x="2449688" y="4001526"/>
              <a:ext cx="92066" cy="44283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Connector 405"/>
            <p:cNvCxnSpPr/>
            <p:nvPr/>
          </p:nvCxnSpPr>
          <p:spPr>
            <a:xfrm flipH="1" flipV="1">
              <a:off x="2095711" y="4349126"/>
              <a:ext cx="109527" cy="2158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4019</TotalTime>
  <Words>122</Words>
  <Application>Microsoft Office PowerPoint</Application>
  <PresentationFormat>Papel A4 (210 x 297 mm)</PresentationFormat>
  <Paragraphs>41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Milene</dc:creator>
  <cp:lastModifiedBy>Larissa</cp:lastModifiedBy>
  <cp:revision>152</cp:revision>
  <dcterms:created xsi:type="dcterms:W3CDTF">2011-03-03T00:43:41Z</dcterms:created>
  <dcterms:modified xsi:type="dcterms:W3CDTF">2013-04-15T17:48:12Z</dcterms:modified>
</cp:coreProperties>
</file>