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2" r:id="rId2"/>
    <p:sldId id="256" r:id="rId3"/>
    <p:sldId id="257" r:id="rId4"/>
    <p:sldId id="258" r:id="rId5"/>
    <p:sldId id="265" r:id="rId6"/>
    <p:sldId id="266" r:id="rId7"/>
    <p:sldId id="267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378" autoAdjust="0"/>
  </p:normalViewPr>
  <p:slideViewPr>
    <p:cSldViewPr showGuides="1">
      <p:cViewPr>
        <p:scale>
          <a:sx n="80" d="100"/>
          <a:sy n="80" d="100"/>
        </p:scale>
        <p:origin x="-1522" y="-350"/>
      </p:cViewPr>
      <p:guideLst>
        <p:guide orient="horz" pos="2795"/>
        <p:guide orient="horz" pos="754"/>
        <p:guide pos="2880"/>
        <p:guide pos="2699"/>
        <p:guide pos="310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345A-F760-459D-BFA2-A800377CCEEB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F28D6-5A6A-4E25-9AB4-2EDAFBB6D0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073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F28D6-5A6A-4E25-9AB4-2EDAFBB6D0F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608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A043D-D798-4A8D-9C0A-721F516E1084}" type="datetimeFigureOut">
              <a:rPr lang="ko-KR" altLang="en-US" smtClean="0"/>
              <a:t>2013-04-10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D5AF2-FF51-46BC-AD87-0348B5126F7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764704"/>
            <a:ext cx="74168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cap="all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altLang="ko-KR" sz="2000" b="1" cap="all" dirty="0" smtClean="0">
                <a:latin typeface="Times New Roman" pitchFamily="18" charset="0"/>
                <a:cs typeface="Times New Roman" pitchFamily="18" charset="0"/>
              </a:rPr>
              <a:t>S1 </a:t>
            </a:r>
            <a:r>
              <a:rPr lang="en-US" altLang="ko-KR" sz="2000" b="1" cap="all" dirty="0" smtClean="0">
                <a:latin typeface="Times New Roman" pitchFamily="18" charset="0"/>
                <a:cs typeface="Times New Roman" pitchFamily="18" charset="0"/>
              </a:rPr>
              <a:t>legend</a:t>
            </a:r>
            <a:endParaRPr lang="ko-KR" altLang="ko-KR" sz="20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o-KR" altLang="ko-KR" sz="20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. Scatter plots of MRM quantitation data using pooling serum and individual serum from healthy control group,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before HCC treatment group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HCC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treatment group</a:t>
            </a: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ko-K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endParaRPr lang="ko-KR" altLang="ko-KR" sz="2000" dirty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Left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panel represents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pooled serum from healthy control group, before HCC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treatment group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and after HCC treatment group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rror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bars represent the standard deviations from 5 technical replicates. Horizontal bars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indicate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the average serum level of the protein; </a:t>
            </a:r>
            <a:r>
              <a:rPr lang="en-US" altLang="ko-KR" sz="20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-values were calculated by ANOVA. </a:t>
            </a:r>
            <a:endParaRPr lang="en-US" altLang="ko-KR" sz="20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endParaRPr lang="en-US" altLang="ko-KR" sz="2000" dirty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ight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panels indicate individual samples. </a:t>
            </a:r>
            <a:endParaRPr lang="en-US" altLang="ko-KR" sz="20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endParaRPr lang="en-US" altLang="ko-KR" sz="2000" dirty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See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also Supplementary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Table 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S4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and Supplementary Figure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S2</a:t>
            </a:r>
            <a:endParaRPr lang="ko-KR" altLang="ko-KR" sz="2000" dirty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281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18" y="10120"/>
            <a:ext cx="7571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 err="1">
                <a:latin typeface="Times New Roman" pitchFamily="18" charset="0"/>
                <a:cs typeface="Times New Roman" pitchFamily="18" charset="0"/>
              </a:rPr>
              <a:t>Polyadenylate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-binding protein 1 (PABPC1)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		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54592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EFSPFGTITSAK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2.38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1.73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6.89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13.21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12.30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577356"/>
              </p:ext>
            </p:extLst>
          </p:nvPr>
        </p:nvGraphicFramePr>
        <p:xfrm>
          <a:off x="357158" y="5734061"/>
          <a:ext cx="3926810" cy="733425"/>
        </p:xfrm>
        <a:graphic>
          <a:graphicData uri="http://schemas.openxmlformats.org/drawingml/2006/table">
            <a:tbl>
              <a:tblPr/>
              <a:tblGrid>
                <a:gridCol w="1050929"/>
                <a:gridCol w="34925"/>
                <a:gridCol w="1328788"/>
                <a:gridCol w="1512168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2.67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573585"/>
              </p:ext>
            </p:extLst>
          </p:nvPr>
        </p:nvGraphicFramePr>
        <p:xfrm>
          <a:off x="4832474" y="4143380"/>
          <a:ext cx="4063006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208694"/>
                <a:gridCol w="1035020"/>
                <a:gridCol w="1134048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EFSPFGTITSAK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0.18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0.15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34.48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53.57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84.49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999684"/>
              </p:ext>
            </p:extLst>
          </p:nvPr>
        </p:nvGraphicFramePr>
        <p:xfrm>
          <a:off x="4832475" y="5757869"/>
          <a:ext cx="4063005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38237"/>
                <a:gridCol w="1224136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397" y="860985"/>
            <a:ext cx="4156185" cy="3117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64" y="853380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892" y="3694382"/>
            <a:ext cx="3708313" cy="4123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598" y="3706758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706759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019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642" y="1016651"/>
            <a:ext cx="4250636" cy="318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654701"/>
              </p:ext>
            </p:extLst>
          </p:nvPr>
        </p:nvGraphicFramePr>
        <p:xfrm>
          <a:off x="357158" y="432332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AAQAPSSFQLLYDLK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5.84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8.89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4.46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0.89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12.40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3.30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19.88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900197"/>
              </p:ext>
            </p:extLst>
          </p:nvPr>
        </p:nvGraphicFramePr>
        <p:xfrm>
          <a:off x="357158" y="5914001"/>
          <a:ext cx="3926810" cy="733425"/>
        </p:xfrm>
        <a:graphic>
          <a:graphicData uri="http://schemas.openxmlformats.org/drawingml/2006/table">
            <a:tbl>
              <a:tblPr/>
              <a:tblGrid>
                <a:gridCol w="1050929"/>
                <a:gridCol w="34925"/>
                <a:gridCol w="1328788"/>
                <a:gridCol w="1512168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1.52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1.99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32" y="436468"/>
            <a:ext cx="914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1. Very long-chain specific acyl-CoA dehydrogenase, mitochondria (ACADVL)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398248"/>
              </p:ext>
            </p:extLst>
          </p:nvPr>
        </p:nvGraphicFramePr>
        <p:xfrm>
          <a:off x="4901482" y="4323320"/>
          <a:ext cx="3990998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208694"/>
                <a:gridCol w="1035020"/>
                <a:gridCol w="106204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AAQAPSSFQLLYDLK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0.71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0.36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36.49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32.94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82.65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72669"/>
              </p:ext>
            </p:extLst>
          </p:nvPr>
        </p:nvGraphicFramePr>
        <p:xfrm>
          <a:off x="4901483" y="5937809"/>
          <a:ext cx="4082869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57313"/>
                <a:gridCol w="1224924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142844" y="89429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714876" y="89429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500166" y="75142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0760" y="75142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6" y="1017035"/>
            <a:ext cx="4249612" cy="318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94" y="3885824"/>
            <a:ext cx="3708313" cy="4123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907247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907246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직사각형 2"/>
          <p:cNvSpPr/>
          <p:nvPr/>
        </p:nvSpPr>
        <p:spPr>
          <a:xfrm>
            <a:off x="30326" y="13717"/>
            <a:ext cx="8903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altLang="ko-KR" sz="1200" kern="1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ko-KR" sz="1200" kern="100" dirty="0" smtClean="0"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altLang="ko-KR" sz="1200" kern="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200" kern="100" dirty="0" smtClean="0">
                <a:latin typeface="Times New Roman"/>
              </a:rPr>
              <a:t>As </a:t>
            </a:r>
            <a:r>
              <a:rPr lang="en-US" altLang="ko-KR" sz="1200" kern="100" dirty="0">
                <a:latin typeface="Times New Roman"/>
              </a:rPr>
              <a:t>a result of the MRM analysis, a list of the 9 proteins where the expression profile of pooling specimen and individual specimen match with each other.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2008" y="1494"/>
            <a:ext cx="417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altLang="ko-KR" b="1" dirty="0" err="1">
                <a:latin typeface="Times New Roman" pitchFamily="18" charset="0"/>
                <a:cs typeface="Times New Roman" pitchFamily="18" charset="0"/>
              </a:rPr>
              <a:t>Actin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 binding protein, </a:t>
            </a:r>
            <a:r>
              <a:rPr lang="en-US" altLang="ko-KR" b="1" dirty="0" err="1">
                <a:latin typeface="Times New Roman" pitchFamily="18" charset="0"/>
                <a:cs typeface="Times New Roman" pitchFamily="18" charset="0"/>
              </a:rPr>
              <a:t>anillin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 (ANLN) 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34787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TQSLPVTEK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0.82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23.64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3.72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29.16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627593"/>
              </p:ext>
            </p:extLst>
          </p:nvPr>
        </p:nvGraphicFramePr>
        <p:xfrm>
          <a:off x="357158" y="5734061"/>
          <a:ext cx="3927505" cy="733425"/>
        </p:xfrm>
        <a:graphic>
          <a:graphicData uri="http://schemas.openxmlformats.org/drawingml/2006/table">
            <a:tbl>
              <a:tblPr/>
              <a:tblGrid>
                <a:gridCol w="1196964"/>
                <a:gridCol w="39778"/>
                <a:gridCol w="1321916"/>
                <a:gridCol w="1368847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4.37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768930"/>
              </p:ext>
            </p:extLst>
          </p:nvPr>
        </p:nvGraphicFramePr>
        <p:xfrm>
          <a:off x="4901483" y="4143380"/>
          <a:ext cx="4016875" cy="1459230"/>
        </p:xfrm>
        <a:graphic>
          <a:graphicData uri="http://schemas.openxmlformats.org/drawingml/2006/table">
            <a:tbl>
              <a:tblPr/>
              <a:tblGrid>
                <a:gridCol w="703687"/>
                <a:gridCol w="1241224"/>
                <a:gridCol w="1062875"/>
                <a:gridCol w="1009089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TQSLPVTEK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6.29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3.56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1.51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2.88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49.88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24.08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80.73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80566"/>
              </p:ext>
            </p:extLst>
          </p:nvPr>
        </p:nvGraphicFramePr>
        <p:xfrm>
          <a:off x="4901483" y="5757869"/>
          <a:ext cx="4016875" cy="756285"/>
        </p:xfrm>
        <a:graphic>
          <a:graphicData uri="http://schemas.openxmlformats.org/drawingml/2006/table">
            <a:tbl>
              <a:tblPr/>
              <a:tblGrid>
                <a:gridCol w="1483594"/>
                <a:gridCol w="1323043"/>
                <a:gridCol w="1210238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7" name="직사각형 26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276" y="871256"/>
            <a:ext cx="4113082" cy="3084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64" y="844252"/>
            <a:ext cx="4185090" cy="313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46" y="3696485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146" y="3686210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2008" y="10120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Brain acid soluble protein 1 (BASP1)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324918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AEGAATEEEGTPK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107.18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24.84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8.63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5.25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3.76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4.89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15.12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9.12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33419"/>
              </p:ext>
            </p:extLst>
          </p:nvPr>
        </p:nvGraphicFramePr>
        <p:xfrm>
          <a:off x="357158" y="5734061"/>
          <a:ext cx="3927504" cy="733425"/>
        </p:xfrm>
        <a:graphic>
          <a:graphicData uri="http://schemas.openxmlformats.org/drawingml/2006/table">
            <a:tbl>
              <a:tblPr/>
              <a:tblGrid>
                <a:gridCol w="1051115"/>
                <a:gridCol w="34931"/>
                <a:gridCol w="1328596"/>
                <a:gridCol w="1512862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2.88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829821"/>
              </p:ext>
            </p:extLst>
          </p:nvPr>
        </p:nvGraphicFramePr>
        <p:xfrm>
          <a:off x="4858352" y="4143380"/>
          <a:ext cx="4016877" cy="1459230"/>
        </p:xfrm>
        <a:graphic>
          <a:graphicData uri="http://schemas.openxmlformats.org/drawingml/2006/table">
            <a:tbl>
              <a:tblPr/>
              <a:tblGrid>
                <a:gridCol w="703687"/>
                <a:gridCol w="1241225"/>
                <a:gridCol w="1062876"/>
                <a:gridCol w="1009089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AEGAATEEEGTPK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3.10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1.88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16.40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117.08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40.01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68.36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447526"/>
              </p:ext>
            </p:extLst>
          </p:nvPr>
        </p:nvGraphicFramePr>
        <p:xfrm>
          <a:off x="4858353" y="5757869"/>
          <a:ext cx="4063005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38237"/>
                <a:gridCol w="1224136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61340"/>
            <a:ext cx="4130334" cy="309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63" y="844753"/>
            <a:ext cx="4174565" cy="313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34" y="3696485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686120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1438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2008" y="10120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C-1-tetrahydrofolate synthase, cytoplasmic (MTHFD1)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621826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TDTESELDLISR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9.36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5.49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0.98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1.31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7.75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10.45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23.80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00178"/>
              </p:ext>
            </p:extLst>
          </p:nvPr>
        </p:nvGraphicFramePr>
        <p:xfrm>
          <a:off x="357158" y="5734061"/>
          <a:ext cx="3927505" cy="733425"/>
        </p:xfrm>
        <a:graphic>
          <a:graphicData uri="http://schemas.openxmlformats.org/drawingml/2006/table">
            <a:tbl>
              <a:tblPr/>
              <a:tblGrid>
                <a:gridCol w="1196964"/>
                <a:gridCol w="39778"/>
                <a:gridCol w="1321916"/>
                <a:gridCol w="1368847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34.98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1.70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34632"/>
              </p:ext>
            </p:extLst>
          </p:nvPr>
        </p:nvGraphicFramePr>
        <p:xfrm>
          <a:off x="4841100" y="4143380"/>
          <a:ext cx="4026654" cy="1459230"/>
        </p:xfrm>
        <a:graphic>
          <a:graphicData uri="http://schemas.openxmlformats.org/drawingml/2006/table">
            <a:tbl>
              <a:tblPr/>
              <a:tblGrid>
                <a:gridCol w="705399"/>
                <a:gridCol w="1244246"/>
                <a:gridCol w="1065464"/>
                <a:gridCol w="1011545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TDTESELDLISR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0.85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0.45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59.43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54.22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106.50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684653"/>
              </p:ext>
            </p:extLst>
          </p:nvPr>
        </p:nvGraphicFramePr>
        <p:xfrm>
          <a:off x="4841101" y="5757869"/>
          <a:ext cx="4063005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38237"/>
                <a:gridCol w="1224136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No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72" y="829549"/>
            <a:ext cx="4157364" cy="311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64" y="822386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675846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675936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8441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18" y="10120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Calpain-1 catalytic subunit (CAPN1)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748414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YLGQDYEQLR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1.07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0.32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7.72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15.00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4.79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82697"/>
              </p:ext>
            </p:extLst>
          </p:nvPr>
        </p:nvGraphicFramePr>
        <p:xfrm>
          <a:off x="357157" y="5734061"/>
          <a:ext cx="3927505" cy="733425"/>
        </p:xfrm>
        <a:graphic>
          <a:graphicData uri="http://schemas.openxmlformats.org/drawingml/2006/table">
            <a:tbl>
              <a:tblPr/>
              <a:tblGrid>
                <a:gridCol w="1070750"/>
                <a:gridCol w="35584"/>
                <a:gridCol w="1280483"/>
                <a:gridCol w="1540688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2.02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792113"/>
              </p:ext>
            </p:extLst>
          </p:nvPr>
        </p:nvGraphicFramePr>
        <p:xfrm>
          <a:off x="4815222" y="4143380"/>
          <a:ext cx="4063006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208694"/>
                <a:gridCol w="1035020"/>
                <a:gridCol w="1134048"/>
              </a:tblGrid>
              <a:tr h="428625"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YLGQDYEQLR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0.11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0.07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30.36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46.80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86.66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795306"/>
              </p:ext>
            </p:extLst>
          </p:nvPr>
        </p:nvGraphicFramePr>
        <p:xfrm>
          <a:off x="4784401" y="5757869"/>
          <a:ext cx="4137971" cy="756285"/>
        </p:xfrm>
        <a:graphic>
          <a:graphicData uri="http://schemas.openxmlformats.org/drawingml/2006/table">
            <a:tbl>
              <a:tblPr/>
              <a:tblGrid>
                <a:gridCol w="1541190"/>
                <a:gridCol w="1374406"/>
                <a:gridCol w="1222375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146" y="840280"/>
            <a:ext cx="4193716" cy="31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90" y="854343"/>
            <a:ext cx="4156212" cy="311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686210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706758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6295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18" y="10120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Complementary C4-A (C4A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89294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VGDTLNLNLR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7.21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4.61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1.41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0.56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7.80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27.34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5.91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904881"/>
              </p:ext>
            </p:extLst>
          </p:nvPr>
        </p:nvGraphicFramePr>
        <p:xfrm>
          <a:off x="357158" y="5734061"/>
          <a:ext cx="3926810" cy="733425"/>
        </p:xfrm>
        <a:graphic>
          <a:graphicData uri="http://schemas.openxmlformats.org/drawingml/2006/table">
            <a:tbl>
              <a:tblPr/>
              <a:tblGrid>
                <a:gridCol w="1050929"/>
                <a:gridCol w="34925"/>
                <a:gridCol w="1328788"/>
                <a:gridCol w="1512168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3.27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04900"/>
              </p:ext>
            </p:extLst>
          </p:nvPr>
        </p:nvGraphicFramePr>
        <p:xfrm>
          <a:off x="4816902" y="4143380"/>
          <a:ext cx="4063006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208694"/>
                <a:gridCol w="1035020"/>
                <a:gridCol w="1134048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VGDTLNLNLR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0.38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40.40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60.76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93.85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324573"/>
              </p:ext>
            </p:extLst>
          </p:nvPr>
        </p:nvGraphicFramePr>
        <p:xfrm>
          <a:off x="4816903" y="5757869"/>
          <a:ext cx="4063005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38237"/>
                <a:gridCol w="1224136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24" y="836712"/>
            <a:ext cx="4156212" cy="311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90" y="836712"/>
            <a:ext cx="4156212" cy="311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675937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686210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304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18" y="10120"/>
            <a:ext cx="38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Alpha-fetoprotein (AFP)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562530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GYQELLEK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0.39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5.07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0.58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9.11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11.43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15.23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377161"/>
              </p:ext>
            </p:extLst>
          </p:nvPr>
        </p:nvGraphicFramePr>
        <p:xfrm>
          <a:off x="357158" y="5734061"/>
          <a:ext cx="3927505" cy="733425"/>
        </p:xfrm>
        <a:graphic>
          <a:graphicData uri="http://schemas.openxmlformats.org/drawingml/2006/table">
            <a:tbl>
              <a:tblPr/>
              <a:tblGrid>
                <a:gridCol w="1196964"/>
                <a:gridCol w="39778"/>
                <a:gridCol w="1321916"/>
                <a:gridCol w="1368847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12.90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10.87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594074"/>
              </p:ext>
            </p:extLst>
          </p:nvPr>
        </p:nvGraphicFramePr>
        <p:xfrm>
          <a:off x="4832474" y="4143380"/>
          <a:ext cx="4063006" cy="1459230"/>
        </p:xfrm>
        <a:graphic>
          <a:graphicData uri="http://schemas.openxmlformats.org/drawingml/2006/table">
            <a:tbl>
              <a:tblPr/>
              <a:tblGrid>
                <a:gridCol w="711768"/>
                <a:gridCol w="1255479"/>
                <a:gridCol w="1075082"/>
                <a:gridCol w="1020677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GYQELLEK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1.01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0.24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43.49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23.95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81.51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215493"/>
              </p:ext>
            </p:extLst>
          </p:nvPr>
        </p:nvGraphicFramePr>
        <p:xfrm>
          <a:off x="4801653" y="5757869"/>
          <a:ext cx="4111894" cy="756285"/>
        </p:xfrm>
        <a:graphic>
          <a:graphicData uri="http://schemas.openxmlformats.org/drawingml/2006/table">
            <a:tbl>
              <a:tblPr/>
              <a:tblGrid>
                <a:gridCol w="1527406"/>
                <a:gridCol w="1362113"/>
                <a:gridCol w="1222375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Yes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72" y="844978"/>
            <a:ext cx="4193716" cy="31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90" y="854682"/>
            <a:ext cx="4167838" cy="312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696484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706758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895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18" y="10120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b="1" dirty="0" err="1">
                <a:latin typeface="Times New Roman" pitchFamily="18" charset="0"/>
                <a:cs typeface="Times New Roman" pitchFamily="18" charset="0"/>
              </a:rPr>
              <a:t>Filamin</a:t>
            </a:r>
            <a:r>
              <a:rPr lang="en-US" altLang="ko-KR" b="1" dirty="0">
                <a:latin typeface="Times New Roman" pitchFamily="18" charset="0"/>
                <a:cs typeface="Times New Roman" pitchFamily="18" charset="0"/>
              </a:rPr>
              <a:t>-B (FLNB)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739903"/>
              </p:ext>
            </p:extLst>
          </p:nvPr>
        </p:nvGraphicFramePr>
        <p:xfrm>
          <a:off x="357158" y="4143380"/>
          <a:ext cx="3911600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100706"/>
                <a:gridCol w="1071570"/>
                <a:gridCol w="1054080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APLNVQFNSPLPGDAVK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0.28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0.02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8.86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5.66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11.72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980256"/>
              </p:ext>
            </p:extLst>
          </p:nvPr>
        </p:nvGraphicFramePr>
        <p:xfrm>
          <a:off x="357158" y="5734061"/>
          <a:ext cx="3927505" cy="733425"/>
        </p:xfrm>
        <a:graphic>
          <a:graphicData uri="http://schemas.openxmlformats.org/drawingml/2006/table">
            <a:tbl>
              <a:tblPr/>
              <a:tblGrid>
                <a:gridCol w="1196964"/>
                <a:gridCol w="39778"/>
                <a:gridCol w="1321916"/>
                <a:gridCol w="1368847"/>
              </a:tblGrid>
              <a:tr h="381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Fold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1.87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927982"/>
              </p:ext>
            </p:extLst>
          </p:nvPr>
        </p:nvGraphicFramePr>
        <p:xfrm>
          <a:off x="4823848" y="4143380"/>
          <a:ext cx="4063006" cy="1459230"/>
        </p:xfrm>
        <a:graphic>
          <a:graphicData uri="http://schemas.openxmlformats.org/drawingml/2006/table">
            <a:tbl>
              <a:tblPr/>
              <a:tblGrid>
                <a:gridCol w="685244"/>
                <a:gridCol w="1208694"/>
                <a:gridCol w="1035020"/>
                <a:gridCol w="1134048"/>
              </a:tblGrid>
              <a:tr h="4286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APLNVQFNSPLPGDAVK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control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</a:t>
                      </a:r>
                    </a:p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treatment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0.67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0.40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STDEV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0.19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0.33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48.07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27.86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82.75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559939"/>
              </p:ext>
            </p:extLst>
          </p:nvPr>
        </p:nvGraphicFramePr>
        <p:xfrm>
          <a:off x="4823849" y="5757869"/>
          <a:ext cx="4063005" cy="756285"/>
        </p:xfrm>
        <a:graphic>
          <a:graphicData uri="http://schemas.openxmlformats.org/drawingml/2006/table">
            <a:tbl>
              <a:tblPr/>
              <a:tblGrid>
                <a:gridCol w="1500632"/>
                <a:gridCol w="1338237"/>
                <a:gridCol w="1224136"/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Healthy control 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vs.</a:t>
                      </a:r>
                    </a:p>
                    <a:p>
                      <a:pPr algn="ctr" fontAlgn="ctr"/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HCC treatment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Before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vs.</a:t>
                      </a:r>
                      <a:endParaRPr lang="en-US" sz="8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After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HCC treatment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Meaningful difference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 </a:t>
                      </a:r>
                      <a:r>
                        <a:rPr lang="en-US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&lt;  0.05)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No</a:t>
                      </a:r>
                      <a:endParaRPr lang="ko-KR" altLang="en-US" sz="1200" b="1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142844" y="714356"/>
            <a:ext cx="428628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714876" y="714356"/>
            <a:ext cx="4286280" cy="5929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00166" y="571480"/>
            <a:ext cx="17145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Pooled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60" y="571480"/>
            <a:ext cx="20717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serum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72" y="851337"/>
            <a:ext cx="4193716" cy="31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89" y="861040"/>
            <a:ext cx="4167839" cy="312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20" y="3706759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72" y="3717032"/>
            <a:ext cx="2689464" cy="392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980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942</Words>
  <Application>Microsoft Office PowerPoint</Application>
  <PresentationFormat>화면 슬라이드 쇼(4:3)</PresentationFormat>
  <Paragraphs>551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samsung</cp:lastModifiedBy>
  <cp:revision>94</cp:revision>
  <dcterms:created xsi:type="dcterms:W3CDTF">2012-11-22T02:06:50Z</dcterms:created>
  <dcterms:modified xsi:type="dcterms:W3CDTF">2013-04-10T03:47:43Z</dcterms:modified>
</cp:coreProperties>
</file>