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96" y="-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Results\IL-12p70%20(XQW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files%20in%20Cardiff\Projects\Gao-Feng%20(Song%20Bing's%20student)\exp%20plan%20and%20results\EBI3%20gene%20knocking%20down\result%20for%20RAW%20stimulation%20(21-3-2013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Sheet1!$D$71:$D$77</c:f>
                <c:numCache>
                  <c:formatCode>General</c:formatCode>
                  <c:ptCount val="7"/>
                  <c:pt idx="0">
                    <c:v>235.7638530493374</c:v>
                  </c:pt>
                  <c:pt idx="1">
                    <c:v>14.835048288061079</c:v>
                  </c:pt>
                  <c:pt idx="2">
                    <c:v>12.706792381268746</c:v>
                  </c:pt>
                  <c:pt idx="3">
                    <c:v>28.578089632145808</c:v>
                  </c:pt>
                  <c:pt idx="4">
                    <c:v>32.098140832359519</c:v>
                  </c:pt>
                  <c:pt idx="5">
                    <c:v>147.00630286282521</c:v>
                  </c:pt>
                  <c:pt idx="6">
                    <c:v>32.054989078509486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Sheet1!$B$71:$B$77</c:f>
              <c:strCache>
                <c:ptCount val="7"/>
                <c:pt idx="0">
                  <c:v>sham</c:v>
                </c:pt>
                <c:pt idx="1">
                  <c:v>sham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200</c:v>
                </c:pt>
                <c:pt idx="6">
                  <c:v>400</c:v>
                </c:pt>
              </c:strCache>
            </c:strRef>
          </c:cat>
          <c:val>
            <c:numRef>
              <c:f>Sheet1!$C$71:$C$77</c:f>
              <c:numCache>
                <c:formatCode>0.000</c:formatCode>
                <c:ptCount val="7"/>
                <c:pt idx="0">
                  <c:v>761.20632956607415</c:v>
                </c:pt>
                <c:pt idx="1">
                  <c:v>148.97089587941818</c:v>
                </c:pt>
                <c:pt idx="2" formatCode="General">
                  <c:v>170.0545726439351</c:v>
                </c:pt>
                <c:pt idx="3" formatCode="General">
                  <c:v>237.26891314913658</c:v>
                </c:pt>
                <c:pt idx="4" formatCode="General">
                  <c:v>320.40364945221296</c:v>
                </c:pt>
                <c:pt idx="5" formatCode="General">
                  <c:v>410.07544018817168</c:v>
                </c:pt>
                <c:pt idx="6" formatCode="General">
                  <c:v>562.73991852783809</c:v>
                </c:pt>
              </c:numCache>
            </c:numRef>
          </c:val>
        </c:ser>
        <c:axId val="64731008"/>
        <c:axId val="64732544"/>
      </c:barChart>
      <c:catAx>
        <c:axId val="64731008"/>
        <c:scaling>
          <c:orientation val="minMax"/>
        </c:scaling>
        <c:axPos val="b"/>
        <c:tickLblPos val="nextTo"/>
        <c:crossAx val="64732544"/>
        <c:crosses val="autoZero"/>
        <c:auto val="1"/>
        <c:lblAlgn val="ctr"/>
        <c:lblOffset val="100"/>
      </c:catAx>
      <c:valAx>
        <c:axId val="64732544"/>
        <c:scaling>
          <c:orientation val="minMax"/>
        </c:scaling>
        <c:axPos val="l"/>
        <c:numFmt formatCode="0" sourceLinked="0"/>
        <c:tickLblPos val="nextTo"/>
        <c:crossAx val="64731008"/>
        <c:crosses val="autoZero"/>
        <c:crossBetween val="between"/>
      </c:val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mEBI3!$E$22:$J$22</c:f>
                <c:numCache>
                  <c:formatCode>General</c:formatCode>
                  <c:ptCount val="6"/>
                  <c:pt idx="0">
                    <c:v>0.73349863885454536</c:v>
                  </c:pt>
                  <c:pt idx="1">
                    <c:v>9.6409192207460928E-2</c:v>
                  </c:pt>
                  <c:pt idx="2">
                    <c:v>0.22502345299653423</c:v>
                  </c:pt>
                  <c:pt idx="3">
                    <c:v>4.7410511170191925E-2</c:v>
                  </c:pt>
                  <c:pt idx="4">
                    <c:v>5.1233089761136816E-2</c:v>
                  </c:pt>
                  <c:pt idx="5">
                    <c:v>0.15141597132342552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mEBI3!$E$23:$J$23</c:f>
              <c:numCache>
                <c:formatCode>General</c:formatCode>
                <c:ptCount val="6"/>
              </c:numCache>
            </c:numRef>
          </c:cat>
          <c:val>
            <c:numRef>
              <c:f>mEBI3!$E$21:$J$21</c:f>
              <c:numCache>
                <c:formatCode>General</c:formatCode>
                <c:ptCount val="6"/>
                <c:pt idx="0">
                  <c:v>2.0193012978710851</c:v>
                </c:pt>
                <c:pt idx="1">
                  <c:v>0.86685115005300184</c:v>
                </c:pt>
                <c:pt idx="2">
                  <c:v>0.66151977528322503</c:v>
                </c:pt>
                <c:pt idx="3">
                  <c:v>0.59757409903281056</c:v>
                </c:pt>
                <c:pt idx="4">
                  <c:v>0.57058861117580972</c:v>
                </c:pt>
                <c:pt idx="5">
                  <c:v>0.45813865204370174</c:v>
                </c:pt>
              </c:numCache>
            </c:numRef>
          </c:val>
        </c:ser>
        <c:axId val="65622400"/>
        <c:axId val="65623936"/>
      </c:barChart>
      <c:catAx>
        <c:axId val="65622400"/>
        <c:scaling>
          <c:orientation val="minMax"/>
        </c:scaling>
        <c:axPos val="b"/>
        <c:numFmt formatCode="General" sourceLinked="1"/>
        <c:tickLblPos val="nextTo"/>
        <c:crossAx val="65623936"/>
        <c:crosses val="autoZero"/>
        <c:auto val="1"/>
        <c:lblAlgn val="ctr"/>
        <c:lblOffset val="100"/>
      </c:catAx>
      <c:valAx>
        <c:axId val="65623936"/>
        <c:scaling>
          <c:orientation val="minMax"/>
        </c:scaling>
        <c:axPos val="l"/>
        <c:numFmt formatCode="General" sourceLinked="1"/>
        <c:tickLblPos val="nextTo"/>
        <c:crossAx val="65622400"/>
        <c:crosses val="autoZero"/>
        <c:crossBetween val="between"/>
      </c:valAx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0.63956</cdr:x>
      <cdr:y>0.56774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27738" y="19857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8920" y="827584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Figure S3</a:t>
            </a:r>
            <a:endParaRPr lang="en-GB" sz="1200" b="1" dirty="0"/>
          </a:p>
        </p:txBody>
      </p:sp>
      <p:grpSp>
        <p:nvGrpSpPr>
          <p:cNvPr id="3" name="Group 24"/>
          <p:cNvGrpSpPr/>
          <p:nvPr/>
        </p:nvGrpSpPr>
        <p:grpSpPr>
          <a:xfrm>
            <a:off x="1256581" y="3853133"/>
            <a:ext cx="3700076" cy="2470105"/>
            <a:chOff x="1256581" y="3853133"/>
            <a:chExt cx="3700076" cy="2470105"/>
          </a:xfrm>
        </p:grpSpPr>
        <p:sp>
          <p:nvSpPr>
            <p:cNvPr id="9" name="TextBox 8"/>
            <p:cNvSpPr txBox="1"/>
            <p:nvPr/>
          </p:nvSpPr>
          <p:spPr>
            <a:xfrm>
              <a:off x="1256581" y="3853133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B.</a:t>
              </a:r>
              <a:endParaRPr lang="en-GB" sz="1200" b="1" dirty="0"/>
            </a:p>
          </p:txBody>
        </p:sp>
        <p:grpSp>
          <p:nvGrpSpPr>
            <p:cNvPr id="4" name="Group 15"/>
            <p:cNvGrpSpPr/>
            <p:nvPr/>
          </p:nvGrpSpPr>
          <p:grpSpPr>
            <a:xfrm>
              <a:off x="1517240" y="3916907"/>
              <a:ext cx="3439417" cy="2406331"/>
              <a:chOff x="1517240" y="3916907"/>
              <a:chExt cx="3439417" cy="2406331"/>
            </a:xfrm>
          </p:grpSpPr>
          <p:graphicFrame>
            <p:nvGraphicFramePr>
              <p:cNvPr id="17" name="Chart 16"/>
              <p:cNvGraphicFramePr/>
              <p:nvPr/>
            </p:nvGraphicFramePr>
            <p:xfrm>
              <a:off x="1692322" y="3916907"/>
              <a:ext cx="2777319" cy="211540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" name="TextBox 17"/>
              <p:cNvSpPr txBox="1"/>
              <p:nvPr/>
            </p:nvSpPr>
            <p:spPr>
              <a:xfrm>
                <a:off x="4223984" y="5738883"/>
                <a:ext cx="7248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err="1" smtClean="0"/>
                  <a:t>ng</a:t>
                </a:r>
                <a:r>
                  <a:rPr lang="en-GB" sz="1000" b="1" dirty="0" smtClean="0"/>
                  <a:t> </a:t>
                </a:r>
                <a:r>
                  <a:rPr lang="en-GB" sz="1000" b="1" dirty="0" err="1" smtClean="0"/>
                  <a:t>esiRNA</a:t>
                </a:r>
                <a:endParaRPr lang="en-GB" sz="1000" b="1" dirty="0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831911" y="5929952"/>
                <a:ext cx="1944806" cy="68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2122227" y="5923128"/>
                <a:ext cx="28344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u="sng" dirty="0" smtClean="0"/>
                  <a:t>  0        10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</a:t>
                </a:r>
                <a:r>
                  <a:rPr lang="en-GB" sz="1000" u="sng" dirty="0" smtClean="0"/>
                  <a:t>  10</a:t>
                </a:r>
                <a:r>
                  <a:rPr lang="en-GB" sz="1000" u="sng" baseline="30000" dirty="0" smtClean="0"/>
                  <a:t>6</a:t>
                </a:r>
                <a:r>
                  <a:rPr lang="en-GB" sz="1000" u="sng" dirty="0" smtClean="0"/>
                  <a:t>     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b="1" u="sng" dirty="0" smtClean="0"/>
                  <a:t>HKC/ml</a:t>
                </a:r>
              </a:p>
              <a:p>
                <a:r>
                  <a:rPr lang="en-GB" sz="1000" u="sng" dirty="0" smtClean="0"/>
                  <a:t>10        10      10       10      10      10      10   </a:t>
                </a:r>
                <a:r>
                  <a:rPr lang="en-GB" sz="1000" b="1" u="sng" dirty="0" err="1" smtClean="0"/>
                  <a:t>ng</a:t>
                </a:r>
                <a:r>
                  <a:rPr lang="en-GB" sz="1000" b="1" u="sng" dirty="0" smtClean="0"/>
                  <a:t>/ml LPS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156346" y="4060209"/>
                <a:ext cx="2169994" cy="165820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1009889" y="4694101"/>
                <a:ext cx="12763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/>
                  <a:t>mIL-12p70 (pg/ml)</a:t>
                </a:r>
                <a:endParaRPr lang="en-GB" sz="1100" b="1" dirty="0"/>
              </a:p>
            </p:txBody>
          </p:sp>
        </p:grpSp>
      </p:grpSp>
      <p:grpSp>
        <p:nvGrpSpPr>
          <p:cNvPr id="5" name="Group 23"/>
          <p:cNvGrpSpPr/>
          <p:nvPr/>
        </p:nvGrpSpPr>
        <p:grpSpPr>
          <a:xfrm>
            <a:off x="1256581" y="1227827"/>
            <a:ext cx="3438827" cy="2136579"/>
            <a:chOff x="1357223" y="1227827"/>
            <a:chExt cx="3438827" cy="2136579"/>
          </a:xfrm>
        </p:grpSpPr>
        <p:grpSp>
          <p:nvGrpSpPr>
            <p:cNvPr id="6" name="Group 10"/>
            <p:cNvGrpSpPr/>
            <p:nvPr/>
          </p:nvGrpSpPr>
          <p:grpSpPr>
            <a:xfrm>
              <a:off x="1700810" y="1259632"/>
              <a:ext cx="3095240" cy="2104774"/>
              <a:chOff x="1700810" y="1259632"/>
              <a:chExt cx="3095240" cy="210477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211688" y="2964296"/>
                <a:ext cx="25843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u="sng" dirty="0" smtClean="0"/>
                  <a:t>Sham  10      50     100    200   400 </a:t>
                </a:r>
                <a:r>
                  <a:rPr lang="en-GB" sz="1000" u="sng" dirty="0" err="1" smtClean="0"/>
                  <a:t>ng</a:t>
                </a:r>
                <a:r>
                  <a:rPr lang="en-GB" sz="1000" u="sng" dirty="0" smtClean="0"/>
                  <a:t> </a:t>
                </a:r>
                <a:r>
                  <a:rPr lang="en-GB" sz="1000" b="1" u="sng" dirty="0" err="1" smtClean="0"/>
                  <a:t>esiRNA</a:t>
                </a:r>
                <a:endParaRPr lang="en-GB" sz="1000" b="1" u="sng" dirty="0" smtClean="0"/>
              </a:p>
              <a:p>
                <a:r>
                  <a:rPr lang="en-GB" sz="1000" u="sng" dirty="0" smtClean="0"/>
                  <a:t>  10</a:t>
                </a:r>
                <a:r>
                  <a:rPr lang="en-GB" sz="1000" u="sng" baseline="30000" dirty="0" smtClean="0"/>
                  <a:t>6</a:t>
                </a:r>
                <a:r>
                  <a:rPr lang="en-GB" sz="1000" u="sng" dirty="0" smtClean="0"/>
                  <a:t>    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</a:t>
                </a:r>
                <a:r>
                  <a:rPr lang="en-GB" sz="1000" u="sng" dirty="0" smtClean="0"/>
                  <a:t>10</a:t>
                </a:r>
                <a:r>
                  <a:rPr lang="en-GB" sz="1000" u="sng" baseline="30000" dirty="0" smtClean="0"/>
                  <a:t>6           </a:t>
                </a:r>
                <a:r>
                  <a:rPr lang="en-GB" sz="1000" b="1" u="sng" dirty="0" smtClean="0"/>
                  <a:t>HKC/ml  </a:t>
                </a:r>
                <a:endParaRPr lang="en-GB" sz="1000" b="1" u="sng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1199871" y="1976594"/>
                <a:ext cx="126348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/>
                  <a:t>mEBI3/</a:t>
                </a:r>
                <a:r>
                  <a:rPr lang="en-GB" sz="1100" b="1" dirty="0" smtClean="0">
                    <a:latin typeface="Symbol" pitchFamily="18" charset="2"/>
                  </a:rPr>
                  <a:t>b</a:t>
                </a:r>
                <a:r>
                  <a:rPr lang="en-GB" sz="1100" b="1" dirty="0" smtClean="0"/>
                  <a:t>-</a:t>
                </a:r>
                <a:r>
                  <a:rPr lang="en-GB" sz="1100" b="1" dirty="0" err="1" smtClean="0"/>
                  <a:t>Actin</a:t>
                </a:r>
                <a:r>
                  <a:rPr lang="en-GB" sz="1100" b="1" dirty="0" smtClean="0"/>
                  <a:t> (%)</a:t>
                </a:r>
                <a:endParaRPr lang="en-GB" sz="1100" b="1" dirty="0"/>
              </a:p>
            </p:txBody>
          </p:sp>
          <p:graphicFrame>
            <p:nvGraphicFramePr>
              <p:cNvPr id="14" name="Chart 13"/>
              <p:cNvGraphicFramePr/>
              <p:nvPr/>
            </p:nvGraphicFramePr>
            <p:xfrm>
              <a:off x="1916832" y="1259632"/>
              <a:ext cx="2249984" cy="187565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15" name="Rectangle 14"/>
            <p:cNvSpPr/>
            <p:nvPr/>
          </p:nvSpPr>
          <p:spPr>
            <a:xfrm>
              <a:off x="2276872" y="1383176"/>
              <a:ext cx="1756041" cy="158417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57223" y="1227827"/>
              <a:ext cx="3204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A.</a:t>
              </a:r>
              <a:endParaRPr lang="en-GB" sz="12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Cardiff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INSRV</dc:creator>
  <cp:lastModifiedBy>INSRV</cp:lastModifiedBy>
  <cp:revision>4</cp:revision>
  <dcterms:created xsi:type="dcterms:W3CDTF">2013-04-30T12:07:45Z</dcterms:created>
  <dcterms:modified xsi:type="dcterms:W3CDTF">2013-04-30T12:34:55Z</dcterms:modified>
</cp:coreProperties>
</file>