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57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98921" autoAdjust="0"/>
  </p:normalViewPr>
  <p:slideViewPr>
    <p:cSldViewPr>
      <p:cViewPr varScale="1">
        <p:scale>
          <a:sx n="72" d="100"/>
          <a:sy n="72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398;&#20250;&#12539;&#35542;&#25991;&#12395;&#20351;&#29992;&#12377;&#12427;&#12487;&#12540;&#12479;\CR_pregnancy\Result_&#12414;&#12392;&#12417;\&#35542;&#25991;&#20351;&#29992;&#32080;&#26524;\CR_pregnancy_mother_stat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398;&#20250;&#12539;&#35542;&#25991;&#12395;&#20351;&#29992;&#12377;&#12427;&#12487;&#12540;&#12479;\CR_pregnancy\Result_&#12414;&#12392;&#12417;\&#35542;&#25991;&#20351;&#29992;&#32080;&#26524;\CR_pregnancy_mother_stat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398;&#20250;&#12539;&#35542;&#25991;&#12395;&#20351;&#29992;&#12377;&#12427;&#12487;&#12540;&#12479;\CR_pregnancy\Result_&#12414;&#12392;&#12417;\&#35542;&#25991;&#20351;&#29992;&#32080;&#26524;\CR_pregnancy_mother_stat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398;&#20250;&#12539;&#35542;&#25991;&#12395;&#20351;&#29992;&#12377;&#12427;&#12487;&#12540;&#12479;\CR_pregnancy\Result_&#12414;&#12392;&#12417;\&#35542;&#25991;&#20351;&#29992;&#32080;&#26524;\CR_pregnancy_mother_stat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398;&#20250;&#12539;&#35542;&#25991;&#12395;&#20351;&#29992;&#12377;&#12427;&#12487;&#12540;&#12479;\CR_pregnancy\Result_&#12414;&#12392;&#12417;\&#35542;&#25991;&#20351;&#29992;&#32080;&#26524;\CR_pregnancy_Bloo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6350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'Body weight'!$I$70:$I$84</c:f>
                <c:numCache>
                  <c:formatCode>General</c:formatCode>
                  <c:ptCount val="15"/>
                  <c:pt idx="0">
                    <c:v>1.449003488992042</c:v>
                  </c:pt>
                  <c:pt idx="1">
                    <c:v>1.6179548132682131</c:v>
                  </c:pt>
                  <c:pt idx="2">
                    <c:v>1.534637126851528</c:v>
                  </c:pt>
                  <c:pt idx="3">
                    <c:v>1.8893855556179571</c:v>
                  </c:pt>
                  <c:pt idx="4">
                    <c:v>2.3762248303652651</c:v>
                  </c:pt>
                  <c:pt idx="5">
                    <c:v>2.9519955585633562</c:v>
                  </c:pt>
                  <c:pt idx="6">
                    <c:v>3.8014617071740782</c:v>
                  </c:pt>
                  <c:pt idx="7">
                    <c:v>1.8367392605133459</c:v>
                  </c:pt>
                  <c:pt idx="8">
                    <c:v>1.593824889308038</c:v>
                  </c:pt>
                  <c:pt idx="9">
                    <c:v>1.6112969241507851</c:v>
                  </c:pt>
                  <c:pt idx="10">
                    <c:v>1.758724285131444</c:v>
                  </c:pt>
                  <c:pt idx="11">
                    <c:v>1.670927885936434</c:v>
                  </c:pt>
                  <c:pt idx="12">
                    <c:v>1.5779029684292309</c:v>
                  </c:pt>
                  <c:pt idx="13">
                    <c:v>2.2449944320643298</c:v>
                  </c:pt>
                  <c:pt idx="14">
                    <c:v>1.936219110649527</c:v>
                  </c:pt>
                </c:numCache>
              </c:numRef>
            </c:plus>
            <c:minus>
              <c:numRef>
                <c:f>'Body weight'!$I$70:$I$84</c:f>
                <c:numCache>
                  <c:formatCode>General</c:formatCode>
                  <c:ptCount val="15"/>
                  <c:pt idx="0">
                    <c:v>1.449003488992042</c:v>
                  </c:pt>
                  <c:pt idx="1">
                    <c:v>1.6179548132682131</c:v>
                  </c:pt>
                  <c:pt idx="2">
                    <c:v>1.534637126851528</c:v>
                  </c:pt>
                  <c:pt idx="3">
                    <c:v>1.8893855556179571</c:v>
                  </c:pt>
                  <c:pt idx="4">
                    <c:v>2.3762248303652651</c:v>
                  </c:pt>
                  <c:pt idx="5">
                    <c:v>2.9519955585633562</c:v>
                  </c:pt>
                  <c:pt idx="6">
                    <c:v>3.8014617071740782</c:v>
                  </c:pt>
                  <c:pt idx="7">
                    <c:v>1.8367392605133459</c:v>
                  </c:pt>
                  <c:pt idx="8">
                    <c:v>1.593824889308038</c:v>
                  </c:pt>
                  <c:pt idx="9">
                    <c:v>1.6112969241507851</c:v>
                  </c:pt>
                  <c:pt idx="10">
                    <c:v>1.758724285131444</c:v>
                  </c:pt>
                  <c:pt idx="11">
                    <c:v>1.670927885936434</c:v>
                  </c:pt>
                  <c:pt idx="12">
                    <c:v>1.5779029684292309</c:v>
                  </c:pt>
                  <c:pt idx="13">
                    <c:v>2.2449944320643298</c:v>
                  </c:pt>
                  <c:pt idx="14">
                    <c:v>1.936219110649527</c:v>
                  </c:pt>
                </c:numCache>
              </c:numRef>
            </c:minus>
            <c:spPr>
              <a:ln w="6350">
                <a:solidFill>
                  <a:schemeClr val="tx1"/>
                </a:solidFill>
              </a:ln>
            </c:spPr>
          </c:errBars>
          <c:val>
            <c:numRef>
              <c:f>'Body weight'!$H$70:$H$84</c:f>
              <c:numCache>
                <c:formatCode>General</c:formatCode>
                <c:ptCount val="15"/>
                <c:pt idx="0">
                  <c:v>41.4166666666666</c:v>
                </c:pt>
                <c:pt idx="1">
                  <c:v>46.36666666666661</c:v>
                </c:pt>
                <c:pt idx="2">
                  <c:v>48.566666666666627</c:v>
                </c:pt>
                <c:pt idx="3">
                  <c:v>51.966666666666612</c:v>
                </c:pt>
                <c:pt idx="4">
                  <c:v>56.266666666666623</c:v>
                </c:pt>
                <c:pt idx="5">
                  <c:v>60.583333333333343</c:v>
                </c:pt>
                <c:pt idx="6">
                  <c:v>64.366666666666674</c:v>
                </c:pt>
                <c:pt idx="7">
                  <c:v>43.61666666666661</c:v>
                </c:pt>
                <c:pt idx="8">
                  <c:v>39.983333333333327</c:v>
                </c:pt>
                <c:pt idx="9">
                  <c:v>42.783333333333331</c:v>
                </c:pt>
                <c:pt idx="10">
                  <c:v>44.733333333333341</c:v>
                </c:pt>
                <c:pt idx="11">
                  <c:v>45.4</c:v>
                </c:pt>
                <c:pt idx="12">
                  <c:v>45.166666666666629</c:v>
                </c:pt>
                <c:pt idx="13">
                  <c:v>45.8</c:v>
                </c:pt>
                <c:pt idx="14">
                  <c:v>47.016666666666609</c:v>
                </c:pt>
              </c:numCache>
            </c:numRef>
          </c:val>
          <c:smooth val="0"/>
        </c:ser>
        <c:ser>
          <c:idx val="1"/>
          <c:order val="1"/>
          <c:spPr>
            <a:ln w="6350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'Body weight'!$L$92:$L$106</c:f>
                <c:numCache>
                  <c:formatCode>General</c:formatCode>
                  <c:ptCount val="15"/>
                  <c:pt idx="0">
                    <c:v>0.620359314439902</c:v>
                  </c:pt>
                  <c:pt idx="1">
                    <c:v>0.61171687148892495</c:v>
                  </c:pt>
                  <c:pt idx="2">
                    <c:v>0.440363205872629</c:v>
                  </c:pt>
                  <c:pt idx="3">
                    <c:v>0.37010175444325499</c:v>
                  </c:pt>
                  <c:pt idx="4">
                    <c:v>0.309170535066145</c:v>
                  </c:pt>
                  <c:pt idx="5">
                    <c:v>0.34778842724198999</c:v>
                  </c:pt>
                  <c:pt idx="6">
                    <c:v>1.054224306724564</c:v>
                  </c:pt>
                  <c:pt idx="7">
                    <c:v>1.259715331354422</c:v>
                  </c:pt>
                  <c:pt idx="8">
                    <c:v>1.5527852315464019</c:v>
                  </c:pt>
                  <c:pt idx="9">
                    <c:v>0.64084242395902502</c:v>
                  </c:pt>
                  <c:pt idx="10">
                    <c:v>0.59791303715507005</c:v>
                  </c:pt>
                  <c:pt idx="11">
                    <c:v>0.64091466275805498</c:v>
                  </c:pt>
                  <c:pt idx="12">
                    <c:v>0.59006695581575996</c:v>
                  </c:pt>
                  <c:pt idx="13">
                    <c:v>0.74064119701516096</c:v>
                  </c:pt>
                  <c:pt idx="14">
                    <c:v>0.64609463053405602</c:v>
                  </c:pt>
                </c:numCache>
              </c:numRef>
            </c:plus>
            <c:minus>
              <c:numRef>
                <c:f>'Body weight'!$L$92:$L$106</c:f>
                <c:numCache>
                  <c:formatCode>General</c:formatCode>
                  <c:ptCount val="15"/>
                  <c:pt idx="0">
                    <c:v>0.620359314439902</c:v>
                  </c:pt>
                  <c:pt idx="1">
                    <c:v>0.61171687148892495</c:v>
                  </c:pt>
                  <c:pt idx="2">
                    <c:v>0.440363205872629</c:v>
                  </c:pt>
                  <c:pt idx="3">
                    <c:v>0.37010175444325499</c:v>
                  </c:pt>
                  <c:pt idx="4">
                    <c:v>0.309170535066145</c:v>
                  </c:pt>
                  <c:pt idx="5">
                    <c:v>0.34778842724198999</c:v>
                  </c:pt>
                  <c:pt idx="6">
                    <c:v>1.054224306724564</c:v>
                  </c:pt>
                  <c:pt idx="7">
                    <c:v>1.259715331354422</c:v>
                  </c:pt>
                  <c:pt idx="8">
                    <c:v>1.5527852315464019</c:v>
                  </c:pt>
                  <c:pt idx="9">
                    <c:v>0.64084242395902502</c:v>
                  </c:pt>
                  <c:pt idx="10">
                    <c:v>0.59791303715507005</c:v>
                  </c:pt>
                  <c:pt idx="11">
                    <c:v>0.64091466275805498</c:v>
                  </c:pt>
                  <c:pt idx="12">
                    <c:v>0.59006695581575996</c:v>
                  </c:pt>
                  <c:pt idx="13">
                    <c:v>0.74064119701516096</c:v>
                  </c:pt>
                  <c:pt idx="14">
                    <c:v>0.64609463053405602</c:v>
                  </c:pt>
                </c:numCache>
              </c:numRef>
            </c:minus>
            <c:spPr>
              <a:ln w="6350">
                <a:solidFill>
                  <a:schemeClr val="tx1"/>
                </a:solidFill>
              </a:ln>
            </c:spPr>
          </c:errBars>
          <c:val>
            <c:numRef>
              <c:f>'Body weight'!$K$92:$K$106</c:f>
              <c:numCache>
                <c:formatCode>General</c:formatCode>
                <c:ptCount val="15"/>
                <c:pt idx="0">
                  <c:v>41.011111111111113</c:v>
                </c:pt>
                <c:pt idx="1">
                  <c:v>44.955555555555549</c:v>
                </c:pt>
                <c:pt idx="2">
                  <c:v>45.944444444444393</c:v>
                </c:pt>
                <c:pt idx="3">
                  <c:v>47.844444444444392</c:v>
                </c:pt>
                <c:pt idx="4">
                  <c:v>49.744444444444419</c:v>
                </c:pt>
                <c:pt idx="5">
                  <c:v>51.511111111111113</c:v>
                </c:pt>
                <c:pt idx="6">
                  <c:v>52.4</c:v>
                </c:pt>
                <c:pt idx="7">
                  <c:v>36.622222222222241</c:v>
                </c:pt>
                <c:pt idx="8">
                  <c:v>39.044444444444423</c:v>
                </c:pt>
                <c:pt idx="9">
                  <c:v>41.311111111111103</c:v>
                </c:pt>
                <c:pt idx="10">
                  <c:v>42.43333333333333</c:v>
                </c:pt>
                <c:pt idx="11">
                  <c:v>42.322222222222223</c:v>
                </c:pt>
                <c:pt idx="12">
                  <c:v>42.3888888888889</c:v>
                </c:pt>
                <c:pt idx="13">
                  <c:v>43.522222222222233</c:v>
                </c:pt>
                <c:pt idx="14">
                  <c:v>43.777777777777779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425152"/>
        <c:axId val="125426688"/>
      </c:lineChart>
      <c:catAx>
        <c:axId val="1254251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5426688"/>
        <c:crosses val="autoZero"/>
        <c:auto val="1"/>
        <c:lblAlgn val="ctr"/>
        <c:lblOffset val="100"/>
        <c:noMultiLvlLbl val="0"/>
      </c:catAx>
      <c:valAx>
        <c:axId val="125426688"/>
        <c:scaling>
          <c:orientation val="minMax"/>
          <c:max val="70"/>
          <c:min val="1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5425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'Pop number'!$R$7:$S$7</c:f>
                <c:numCache>
                  <c:formatCode>General</c:formatCode>
                  <c:ptCount val="2"/>
                  <c:pt idx="0">
                    <c:v>1.03970752403606</c:v>
                  </c:pt>
                  <c:pt idx="1">
                    <c:v>0.45272362174504399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'Pop number'!$R$2:$S$2</c:f>
              <c:strCache>
                <c:ptCount val="2"/>
                <c:pt idx="0">
                  <c:v>AD</c:v>
                </c:pt>
                <c:pt idx="1">
                  <c:v>DR</c:v>
                </c:pt>
              </c:strCache>
            </c:strRef>
          </c:cat>
          <c:val>
            <c:numRef>
              <c:f>'Pop number'!$R$3:$S$3</c:f>
              <c:numCache>
                <c:formatCode>General</c:formatCode>
                <c:ptCount val="2"/>
                <c:pt idx="0">
                  <c:v>12.090909090909101</c:v>
                </c:pt>
                <c:pt idx="1">
                  <c:v>12.36363636363637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078528"/>
        <c:axId val="125514496"/>
      </c:barChart>
      <c:catAx>
        <c:axId val="12507852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5514496"/>
        <c:crosses val="autoZero"/>
        <c:auto val="1"/>
        <c:lblAlgn val="ctr"/>
        <c:lblOffset val="100"/>
        <c:noMultiLvlLbl val="0"/>
      </c:catAx>
      <c:valAx>
        <c:axId val="125514496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5078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'Pop number'!$R$8:$S$8</c:f>
                <c:numCache>
                  <c:formatCode>General</c:formatCode>
                  <c:ptCount val="2"/>
                  <c:pt idx="0">
                    <c:v>0.194978278086611</c:v>
                  </c:pt>
                  <c:pt idx="1">
                    <c:v>0.15212000482437699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'Pop number'!$R$2:$S$2</c:f>
              <c:strCache>
                <c:ptCount val="2"/>
                <c:pt idx="0">
                  <c:v>AD</c:v>
                </c:pt>
                <c:pt idx="1">
                  <c:v>DR</c:v>
                </c:pt>
              </c:strCache>
            </c:strRef>
          </c:cat>
          <c:val>
            <c:numRef>
              <c:f>'Pop number'!$R$4:$S$4</c:f>
              <c:numCache>
                <c:formatCode>General</c:formatCode>
                <c:ptCount val="2"/>
                <c:pt idx="0">
                  <c:v>0.27272727272727298</c:v>
                </c:pt>
                <c:pt idx="1">
                  <c:v>0.36363636363636398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526784"/>
        <c:axId val="125528320"/>
      </c:barChart>
      <c:catAx>
        <c:axId val="12552678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5528320"/>
        <c:crosses val="autoZero"/>
        <c:auto val="1"/>
        <c:lblAlgn val="ctr"/>
        <c:lblOffset val="100"/>
        <c:noMultiLvlLbl val="0"/>
      </c:catAx>
      <c:valAx>
        <c:axId val="12552832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5526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'Pop number'!$R$24:$S$24</c:f>
                <c:numCache>
                  <c:formatCode>General</c:formatCode>
                  <c:ptCount val="2"/>
                  <c:pt idx="0">
                    <c:v>0.102609667236812</c:v>
                  </c:pt>
                  <c:pt idx="1">
                    <c:v>0.169676270727738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'Pop number'!$R$2:$S$2</c:f>
              <c:strCache>
                <c:ptCount val="2"/>
                <c:pt idx="0">
                  <c:v>AD</c:v>
                </c:pt>
                <c:pt idx="1">
                  <c:v>DR</c:v>
                </c:pt>
              </c:strCache>
            </c:strRef>
          </c:cat>
          <c:val>
            <c:numRef>
              <c:f>'Pop number'!$R$19:$S$19</c:f>
              <c:numCache>
                <c:formatCode>General</c:formatCode>
                <c:ptCount val="2"/>
                <c:pt idx="0">
                  <c:v>0.85799319727891199</c:v>
                </c:pt>
                <c:pt idx="1">
                  <c:v>1.0744047619047621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540608"/>
        <c:axId val="125558784"/>
      </c:barChart>
      <c:catAx>
        <c:axId val="12554060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5558784"/>
        <c:crosses val="autoZero"/>
        <c:auto val="1"/>
        <c:lblAlgn val="ctr"/>
        <c:lblOffset val="100"/>
        <c:noMultiLvlLbl val="0"/>
      </c:catAx>
      <c:valAx>
        <c:axId val="12555878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5540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41727952322799"/>
          <c:y val="0.22926238596677601"/>
          <c:w val="0.71117347955267995"/>
          <c:h val="0.6387130346448549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母親・胎児!$H$8:$I$8</c:f>
                <c:numCache>
                  <c:formatCode>General</c:formatCode>
                  <c:ptCount val="2"/>
                  <c:pt idx="0">
                    <c:v>6</c:v>
                  </c:pt>
                  <c:pt idx="1">
                    <c:v>24.5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numRef>
              <c:f>母親・胎児!$B$11:$C$11</c:f>
              <c:numCache>
                <c:formatCode>0%</c:formatCode>
                <c:ptCount val="2"/>
                <c:pt idx="0">
                  <c:v>0</c:v>
                </c:pt>
                <c:pt idx="1">
                  <c:v>0.5</c:v>
                </c:pt>
              </c:numCache>
            </c:numRef>
          </c:cat>
          <c:val>
            <c:numRef>
              <c:f>母親・胎児!$H$7:$I$7</c:f>
              <c:numCache>
                <c:formatCode>General</c:formatCode>
                <c:ptCount val="2"/>
                <c:pt idx="0">
                  <c:v>229</c:v>
                </c:pt>
                <c:pt idx="1">
                  <c:v>80.5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444096"/>
        <c:axId val="125445632"/>
      </c:barChart>
      <c:catAx>
        <c:axId val="125444096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5445632"/>
        <c:crosses val="autoZero"/>
        <c:auto val="1"/>
        <c:lblAlgn val="ctr"/>
        <c:lblOffset val="100"/>
        <c:noMultiLvlLbl val="0"/>
      </c:catAx>
      <c:valAx>
        <c:axId val="125445632"/>
        <c:scaling>
          <c:orientation val="minMax"/>
          <c:max val="3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54440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71D6-87B1-412B-A9F3-6A9F54F0A9DA}" type="datetimeFigureOut">
              <a:rPr kumimoji="1" lang="ja-JP" altLang="en-US" smtClean="0"/>
              <a:t>2013/4/8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B8EB1-62A1-4ADA-B2BC-1EB136B2A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3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C1A-9E05-4321-A0D7-D730B315F0C1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3788B-DBCD-4A00-BC26-0A9A3E04D80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グラフ 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247540"/>
              </p:ext>
            </p:extLst>
          </p:nvPr>
        </p:nvGraphicFramePr>
        <p:xfrm>
          <a:off x="1692228" y="1265269"/>
          <a:ext cx="3780000" cy="196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432517" y="2923430"/>
            <a:ext cx="576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AD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95298" y="2924834"/>
            <a:ext cx="47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DR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テキスト ボックス 1"/>
          <p:cNvSpPr txBox="1"/>
          <p:nvPr/>
        </p:nvSpPr>
        <p:spPr>
          <a:xfrm rot="16200000">
            <a:off x="5133155" y="1949093"/>
            <a:ext cx="1349988" cy="3600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>
                <a:latin typeface="Arial" pitchFamily="34" charset="0"/>
                <a:cs typeface="Arial" pitchFamily="34" charset="0"/>
              </a:rPr>
              <a:t>Glucose (mg/dL)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3085304"/>
              </p:ext>
            </p:extLst>
          </p:nvPr>
        </p:nvGraphicFramePr>
        <p:xfrm>
          <a:off x="1696281" y="4100557"/>
          <a:ext cx="162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2903786"/>
              </p:ext>
            </p:extLst>
          </p:nvPr>
        </p:nvGraphicFramePr>
        <p:xfrm>
          <a:off x="3717841" y="4100890"/>
          <a:ext cx="162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3859020"/>
              </p:ext>
            </p:extLst>
          </p:nvPr>
        </p:nvGraphicFramePr>
        <p:xfrm>
          <a:off x="5728721" y="4100890"/>
          <a:ext cx="162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グラフ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14819"/>
              </p:ext>
            </p:extLst>
          </p:nvPr>
        </p:nvGraphicFramePr>
        <p:xfrm>
          <a:off x="5912518" y="850957"/>
          <a:ext cx="1863281" cy="2385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8" name="テキスト ボックス 1"/>
          <p:cNvSpPr txBox="1"/>
          <p:nvPr/>
        </p:nvSpPr>
        <p:spPr>
          <a:xfrm rot="16200000">
            <a:off x="750350" y="1740220"/>
            <a:ext cx="1687722" cy="37988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Body weight (g)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ボックス 1"/>
          <p:cNvSpPr txBox="1"/>
          <p:nvPr/>
        </p:nvSpPr>
        <p:spPr>
          <a:xfrm rot="16200000">
            <a:off x="631377" y="4816562"/>
            <a:ext cx="2052261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>
                <a:latin typeface="Arial" pitchFamily="34" charset="0"/>
                <a:cs typeface="Arial" pitchFamily="34" charset="0"/>
              </a:rPr>
              <a:t>Number/parturition</a:t>
            </a:r>
          </a:p>
        </p:txBody>
      </p:sp>
      <p:sp>
        <p:nvSpPr>
          <p:cNvPr id="21" name="テキスト ボックス 1"/>
          <p:cNvSpPr txBox="1"/>
          <p:nvPr/>
        </p:nvSpPr>
        <p:spPr>
          <a:xfrm rot="16200000">
            <a:off x="2620374" y="4802028"/>
            <a:ext cx="2052261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Number/parturition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ボックス 1"/>
          <p:cNvSpPr txBox="1"/>
          <p:nvPr/>
        </p:nvSpPr>
        <p:spPr>
          <a:xfrm rot="16200000">
            <a:off x="4636598" y="4814410"/>
            <a:ext cx="2052261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Ratio (</a:t>
            </a:r>
            <a:r>
              <a:rPr lang="ja-JP" altLang="en-US" sz="1200" dirty="0" smtClean="0">
                <a:latin typeface="Arial" pitchFamily="34" charset="0"/>
                <a:cs typeface="Arial" pitchFamily="34" charset="0"/>
              </a:rPr>
              <a:t>♂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ja-JP" altLang="en-US" sz="1200" dirty="0" smtClean="0">
                <a:latin typeface="Arial" pitchFamily="34" charset="0"/>
                <a:cs typeface="Arial" pitchFamily="34" charset="0"/>
              </a:rPr>
              <a:t>♀</a:t>
            </a: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988790" y="2966544"/>
            <a:ext cx="2880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-7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210641" y="2967810"/>
            <a:ext cx="2880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-6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429046" y="2966007"/>
            <a:ext cx="2880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648029" y="2968349"/>
            <a:ext cx="2880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-4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870618" y="2967234"/>
            <a:ext cx="2880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-3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091982" y="2967812"/>
            <a:ext cx="2880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-2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310419" y="2966600"/>
            <a:ext cx="2880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-1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535935" y="2967866"/>
            <a:ext cx="2880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739295" y="2966063"/>
            <a:ext cx="31498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+1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18966" y="3812858"/>
            <a:ext cx="10128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 pitchFamily="34" charset="0"/>
                <a:cs typeface="Arial" pitchFamily="34" charset="0"/>
              </a:rPr>
              <a:t>Live births</a:t>
            </a:r>
            <a:endParaRPr kumimoji="1"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851920" y="3812858"/>
            <a:ext cx="155784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Arial" pitchFamily="34" charset="0"/>
                <a:cs typeface="Arial" pitchFamily="34" charset="0"/>
              </a:rPr>
              <a:t>Dead births</a:t>
            </a:r>
            <a:endParaRPr kumimoji="1"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940152" y="3743485"/>
            <a:ext cx="144052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Arial" pitchFamily="34" charset="0"/>
                <a:cs typeface="Arial" pitchFamily="34" charset="0"/>
              </a:rPr>
              <a:t>Ratio of males to females</a:t>
            </a:r>
            <a:endParaRPr kumimoji="1"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140238" y="5761763"/>
            <a:ext cx="576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AD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710079" y="5763167"/>
            <a:ext cx="47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DR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189005" y="5760250"/>
            <a:ext cx="576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AD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737417" y="5761654"/>
            <a:ext cx="47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DR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200783" y="5759456"/>
            <a:ext cx="576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AD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749195" y="5760860"/>
            <a:ext cx="47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DR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788138" y="807628"/>
            <a:ext cx="50006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541969" y="807627"/>
            <a:ext cx="50006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538774" y="3702751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Arial" pitchFamily="34" charset="0"/>
                <a:cs typeface="Arial" pitchFamily="34" charset="0"/>
              </a:rPr>
              <a:t>C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567698" y="3702750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D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561221" y="3705131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E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443168" y="3128493"/>
            <a:ext cx="474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itchFamily="34" charset="0"/>
                <a:cs typeface="Arial" pitchFamily="34" charset="0"/>
              </a:rPr>
              <a:t>Day</a:t>
            </a:r>
            <a:endParaRPr kumimoji="1"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818411" y="1088204"/>
            <a:ext cx="1079767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000" dirty="0">
                <a:latin typeface="Arial" pitchFamily="34" charset="0"/>
                <a:cs typeface="Arial" pitchFamily="34" charset="0"/>
              </a:rPr>
              <a:t>d</a:t>
            </a: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iet restriction start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下矢印 57"/>
          <p:cNvSpPr/>
          <p:nvPr/>
        </p:nvSpPr>
        <p:spPr>
          <a:xfrm>
            <a:off x="2341749" y="1472610"/>
            <a:ext cx="36000" cy="108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139379" y="974066"/>
            <a:ext cx="1079767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000" dirty="0">
                <a:latin typeface="Arial" pitchFamily="34" charset="0"/>
                <a:cs typeface="Arial" pitchFamily="34" charset="0"/>
              </a:rPr>
              <a:t>parturition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下矢印 59"/>
          <p:cNvSpPr/>
          <p:nvPr/>
        </p:nvSpPr>
        <p:spPr>
          <a:xfrm>
            <a:off x="3659542" y="1201723"/>
            <a:ext cx="36000" cy="108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5" name="グループ化 142"/>
          <p:cNvGrpSpPr/>
          <p:nvPr/>
        </p:nvGrpSpPr>
        <p:grpSpPr>
          <a:xfrm flipH="1">
            <a:off x="6579454" y="1173176"/>
            <a:ext cx="665866" cy="369334"/>
            <a:chOff x="1785918" y="1714486"/>
            <a:chExt cx="482798" cy="484491"/>
          </a:xfrm>
        </p:grpSpPr>
        <p:sp>
          <p:nvSpPr>
            <p:cNvPr id="56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61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</a:t>
              </a:r>
              <a:endParaRPr kumimoji="1" lang="ja-JP" altLang="en-US" sz="1800" dirty="0"/>
            </a:p>
          </p:txBody>
        </p:sp>
      </p:grpSp>
      <p:grpSp>
        <p:nvGrpSpPr>
          <p:cNvPr id="62" name="グループ化 145"/>
          <p:cNvGrpSpPr/>
          <p:nvPr/>
        </p:nvGrpSpPr>
        <p:grpSpPr>
          <a:xfrm flipH="1">
            <a:off x="6607351" y="1472690"/>
            <a:ext cx="667635" cy="684000"/>
            <a:chOff x="1383218" y="1940641"/>
            <a:chExt cx="1332001" cy="1555320"/>
          </a:xfrm>
        </p:grpSpPr>
        <p:cxnSp>
          <p:nvCxnSpPr>
            <p:cNvPr id="63" name="直線コネクタ 62"/>
            <p:cNvCxnSpPr/>
            <p:nvPr/>
          </p:nvCxnSpPr>
          <p:spPr>
            <a:xfrm rot="5400000">
              <a:off x="610519" y="2718336"/>
              <a:ext cx="1555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>
              <a:off x="1383218" y="1944104"/>
              <a:ext cx="1329495" cy="64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 rot="5400000">
              <a:off x="2657617" y="1998243"/>
              <a:ext cx="11520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下矢印 65"/>
          <p:cNvSpPr/>
          <p:nvPr/>
        </p:nvSpPr>
        <p:spPr>
          <a:xfrm flipV="1">
            <a:off x="3442213" y="2192690"/>
            <a:ext cx="36000" cy="108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857127" y="2288833"/>
            <a:ext cx="1224600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Measurement of blood glucose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963221" y="2967810"/>
            <a:ext cx="31498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+2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182489" y="2967810"/>
            <a:ext cx="31498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+3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404034" y="2967176"/>
            <a:ext cx="31498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+4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624061" y="2966063"/>
            <a:ext cx="31498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+5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845606" y="2967810"/>
            <a:ext cx="31498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+6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068773" y="2967810"/>
            <a:ext cx="31498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+7</a:t>
            </a:r>
            <a:endParaRPr kumimoji="1" lang="ja-JP" alt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テキスト ボックス 10"/>
          <p:cNvSpPr txBox="1">
            <a:spLocks noChangeArrowheads="1"/>
          </p:cNvSpPr>
          <p:nvPr/>
        </p:nvSpPr>
        <p:spPr bwMode="auto">
          <a:xfrm>
            <a:off x="1754783" y="2805664"/>
            <a:ext cx="180000" cy="21748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dirty="0">
                <a:latin typeface="Arial" charset="0"/>
              </a:rPr>
              <a:t>0</a:t>
            </a:r>
            <a:endParaRPr lang="ja-JP" altLang="en-US" sz="1000" dirty="0">
              <a:latin typeface="Arial" charset="0"/>
            </a:endParaRPr>
          </a:p>
        </p:txBody>
      </p:sp>
      <p:grpSp>
        <p:nvGrpSpPr>
          <p:cNvPr id="77" name="グループ化 11"/>
          <p:cNvGrpSpPr>
            <a:grpSpLocks noChangeAspect="1"/>
          </p:cNvGrpSpPr>
          <p:nvPr/>
        </p:nvGrpSpPr>
        <p:grpSpPr bwMode="auto">
          <a:xfrm rot="21000000">
            <a:off x="1976578" y="2791896"/>
            <a:ext cx="107950" cy="33337"/>
            <a:chOff x="1629349" y="3022735"/>
            <a:chExt cx="175455" cy="55100"/>
          </a:xfrm>
        </p:grpSpPr>
        <p:grpSp>
          <p:nvGrpSpPr>
            <p:cNvPr id="78" name="グループ化 10"/>
            <p:cNvGrpSpPr>
              <a:grpSpLocks/>
            </p:cNvGrpSpPr>
            <p:nvPr/>
          </p:nvGrpSpPr>
          <p:grpSpPr bwMode="auto">
            <a:xfrm>
              <a:off x="1629349" y="3022735"/>
              <a:ext cx="144247" cy="55049"/>
              <a:chOff x="1629349" y="3022735"/>
              <a:chExt cx="144247" cy="55049"/>
            </a:xfrm>
          </p:grpSpPr>
          <p:sp>
            <p:nvSpPr>
              <p:cNvPr id="80" name="正方形/長方形 79"/>
              <p:cNvSpPr/>
              <p:nvPr/>
            </p:nvSpPr>
            <p:spPr>
              <a:xfrm>
                <a:off x="1650313" y="3029487"/>
                <a:ext cx="121270" cy="36734"/>
              </a:xfrm>
              <a:prstGeom prst="rect">
                <a:avLst/>
              </a:prstGeom>
              <a:solidFill>
                <a:schemeClr val="bg1"/>
              </a:solidFill>
              <a:ln w="508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1628694" y="3019858"/>
                <a:ext cx="25802" cy="55100"/>
              </a:xfrm>
              <a:prstGeom prst="rect">
                <a:avLst/>
              </a:prstGeom>
              <a:solidFill>
                <a:schemeClr val="bg1"/>
              </a:solidFill>
              <a:ln w="508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ln>
                    <a:solidFill>
                      <a:schemeClr val="bg1"/>
                    </a:solidFill>
                  </a:ln>
                </a:endParaRPr>
              </a:p>
            </p:txBody>
          </p:sp>
        </p:grpSp>
        <p:sp>
          <p:nvSpPr>
            <p:cNvPr id="79" name="正方形/長方形 78"/>
            <p:cNvSpPr/>
            <p:nvPr/>
          </p:nvSpPr>
          <p:spPr>
            <a:xfrm>
              <a:off x="1769882" y="3021888"/>
              <a:ext cx="33542" cy="55102"/>
            </a:xfrm>
            <a:prstGeom prst="rect">
              <a:avLst/>
            </a:prstGeom>
            <a:solidFill>
              <a:schemeClr val="bg1"/>
            </a:solidFill>
            <a:ln w="508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sp>
        <p:nvSpPr>
          <p:cNvPr id="8" name="正方形/長方形 7"/>
          <p:cNvSpPr/>
          <p:nvPr/>
        </p:nvSpPr>
        <p:spPr>
          <a:xfrm>
            <a:off x="2136991" y="2850571"/>
            <a:ext cx="1540800" cy="7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3676992" y="2849985"/>
            <a:ext cx="1540800" cy="72000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254077" y="2630533"/>
            <a:ext cx="1309429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gestation period 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3794817" y="2629199"/>
            <a:ext cx="1309429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lactation period 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0" name="グループ化 142"/>
          <p:cNvGrpSpPr/>
          <p:nvPr/>
        </p:nvGrpSpPr>
        <p:grpSpPr>
          <a:xfrm flipH="1">
            <a:off x="2426665" y="1518126"/>
            <a:ext cx="665866" cy="369334"/>
            <a:chOff x="1785918" y="1714486"/>
            <a:chExt cx="482798" cy="484491"/>
          </a:xfrm>
        </p:grpSpPr>
        <p:sp>
          <p:nvSpPr>
            <p:cNvPr id="91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92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</a:t>
              </a:r>
              <a:endParaRPr kumimoji="1" lang="ja-JP" altLang="en-US" sz="1800" dirty="0"/>
            </a:p>
          </p:txBody>
        </p:sp>
      </p:grpSp>
      <p:grpSp>
        <p:nvGrpSpPr>
          <p:cNvPr id="93" name="グループ化 142"/>
          <p:cNvGrpSpPr/>
          <p:nvPr/>
        </p:nvGrpSpPr>
        <p:grpSpPr>
          <a:xfrm>
            <a:off x="2683299" y="1386015"/>
            <a:ext cx="665866" cy="369334"/>
            <a:chOff x="1785918" y="1714486"/>
            <a:chExt cx="482798" cy="484491"/>
          </a:xfrm>
        </p:grpSpPr>
        <p:sp>
          <p:nvSpPr>
            <p:cNvPr id="94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95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</p:grpSp>
      <p:grpSp>
        <p:nvGrpSpPr>
          <p:cNvPr id="96" name="グループ化 142"/>
          <p:cNvGrpSpPr/>
          <p:nvPr/>
        </p:nvGrpSpPr>
        <p:grpSpPr>
          <a:xfrm>
            <a:off x="2904748" y="1261855"/>
            <a:ext cx="665866" cy="369334"/>
            <a:chOff x="1785918" y="1714486"/>
            <a:chExt cx="482798" cy="484491"/>
          </a:xfrm>
        </p:grpSpPr>
        <p:sp>
          <p:nvSpPr>
            <p:cNvPr id="97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98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</p:grpSp>
      <p:grpSp>
        <p:nvGrpSpPr>
          <p:cNvPr id="99" name="グループ化 142"/>
          <p:cNvGrpSpPr/>
          <p:nvPr/>
        </p:nvGrpSpPr>
        <p:grpSpPr>
          <a:xfrm>
            <a:off x="3125316" y="1136657"/>
            <a:ext cx="665866" cy="369334"/>
            <a:chOff x="1785918" y="1714486"/>
            <a:chExt cx="482798" cy="484491"/>
          </a:xfrm>
        </p:grpSpPr>
        <p:sp>
          <p:nvSpPr>
            <p:cNvPr id="100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101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</p:grpSp>
      <p:grpSp>
        <p:nvGrpSpPr>
          <p:cNvPr id="102" name="グループ化 142"/>
          <p:cNvGrpSpPr/>
          <p:nvPr/>
        </p:nvGrpSpPr>
        <p:grpSpPr>
          <a:xfrm>
            <a:off x="3345309" y="1677002"/>
            <a:ext cx="665866" cy="369334"/>
            <a:chOff x="1785918" y="1714486"/>
            <a:chExt cx="482798" cy="484491"/>
          </a:xfrm>
        </p:grpSpPr>
        <p:sp>
          <p:nvSpPr>
            <p:cNvPr id="103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104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4772914" y="1148935"/>
            <a:ext cx="563069" cy="492964"/>
            <a:chOff x="5132207" y="2254378"/>
            <a:chExt cx="563069" cy="492964"/>
          </a:xfrm>
        </p:grpSpPr>
        <p:sp>
          <p:nvSpPr>
            <p:cNvPr id="115" name="テキスト ボックス 114"/>
            <p:cNvSpPr txBox="1"/>
            <p:nvPr/>
          </p:nvSpPr>
          <p:spPr>
            <a:xfrm>
              <a:off x="5263276" y="2254378"/>
              <a:ext cx="43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6" name="直線コネクタ 115"/>
            <p:cNvCxnSpPr/>
            <p:nvPr/>
          </p:nvCxnSpPr>
          <p:spPr>
            <a:xfrm>
              <a:off x="5132431" y="2386529"/>
              <a:ext cx="180000" cy="0"/>
            </a:xfrm>
            <a:prstGeom prst="lin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円/楕円 116"/>
            <p:cNvSpPr>
              <a:spLocks/>
            </p:cNvSpPr>
            <p:nvPr/>
          </p:nvSpPr>
          <p:spPr>
            <a:xfrm>
              <a:off x="5186181" y="2348393"/>
              <a:ext cx="72000" cy="72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5263052" y="2485732"/>
              <a:ext cx="43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DR </a:t>
              </a:r>
              <a:endParaRPr kumimoji="1"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>
              <a:off x="5132207" y="2617883"/>
              <a:ext cx="180000" cy="0"/>
            </a:xfrm>
            <a:prstGeom prst="lin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円/楕円 119"/>
            <p:cNvSpPr>
              <a:spLocks/>
            </p:cNvSpPr>
            <p:nvPr/>
          </p:nvSpPr>
          <p:spPr>
            <a:xfrm>
              <a:off x="5185957" y="2579747"/>
              <a:ext cx="72000" cy="72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7487767" y="1148562"/>
            <a:ext cx="540617" cy="494007"/>
            <a:chOff x="1374605" y="5521416"/>
            <a:chExt cx="540617" cy="494007"/>
          </a:xfrm>
        </p:grpSpPr>
        <p:sp>
          <p:nvSpPr>
            <p:cNvPr id="122" name="正方形/長方形 121"/>
            <p:cNvSpPr/>
            <p:nvPr/>
          </p:nvSpPr>
          <p:spPr>
            <a:xfrm>
              <a:off x="1380012" y="5614145"/>
              <a:ext cx="72000" cy="727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23" name="テキスト ボックス 122"/>
            <p:cNvSpPr txBox="1"/>
            <p:nvPr/>
          </p:nvSpPr>
          <p:spPr>
            <a:xfrm>
              <a:off x="1374605" y="5521416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1378248" y="5846836"/>
              <a:ext cx="72000" cy="72752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25" name="テキスト ボックス 124"/>
            <p:cNvSpPr txBox="1"/>
            <p:nvPr/>
          </p:nvSpPr>
          <p:spPr>
            <a:xfrm>
              <a:off x="1375222" y="5753813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DR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860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61888</TotalTime>
  <Words>86</Words>
  <Application>Microsoft Office PowerPoint</Application>
  <PresentationFormat>画面に合わせる (4:3)</PresentationFormat>
  <Paragraphs>59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Owner</cp:lastModifiedBy>
  <cp:revision>1431</cp:revision>
  <cp:lastPrinted>2013-03-22T05:06:19Z</cp:lastPrinted>
  <dcterms:created xsi:type="dcterms:W3CDTF">2010-08-21T10:53:40Z</dcterms:created>
  <dcterms:modified xsi:type="dcterms:W3CDTF">2013-04-08T01:54:46Z</dcterms:modified>
</cp:coreProperties>
</file>