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34" r:id="rId2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7" autoAdjust="0"/>
    <p:restoredTop sz="98921" autoAdjust="0"/>
  </p:normalViewPr>
  <p:slideViewPr>
    <p:cSldViewPr>
      <p:cViewPr>
        <p:scale>
          <a:sx n="75" d="100"/>
          <a:sy n="75" d="100"/>
        </p:scale>
        <p:origin x="-1374" y="-48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23398;&#20250;&#12539;&#35542;&#25991;&#12395;&#20351;&#29992;&#12377;&#12427;&#12487;&#12540;&#12479;\CR_pregnancy\Result_&#12414;&#12392;&#12417;\CR_pregnancy_Behavio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23398;&#20250;&#12539;&#35542;&#25991;&#12395;&#20351;&#29992;&#12377;&#12427;&#12487;&#12540;&#12479;\CR_pregnancy\Result_&#12414;&#12392;&#12417;\CR_pregnancy_Behavio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H:\CR_pregnancy_Behavior_&#35542;&#25991;&#20351;&#29992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H:\CR_pregnancy_Behavior_&#35542;&#25991;&#20351;&#2999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H:\CR_pregnancy_Behavior_&#35542;&#25991;&#20351;&#29992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H:\CR_pregnancy_Behavior_&#35542;&#25991;&#20351;&#29992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H:\CR_pregnancy_Behavior_&#35542;&#25991;&#20351;&#29992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23398;&#20250;&#12539;&#35542;&#25991;&#12395;&#20351;&#29992;&#12377;&#12427;&#12487;&#12540;&#12479;\CR_pregnancy\Result_&#12414;&#12392;&#12417;\CR_pregnancy_Behavior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23398;&#20250;&#12539;&#35542;&#25991;&#12395;&#20351;&#29992;&#12377;&#12427;&#12487;&#12540;&#12479;\CR_pregnancy\Result_&#12414;&#12392;&#12417;\CR_pregnancy_Behavio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Behavior!$B$480</c:f>
              <c:strCache>
                <c:ptCount val="1"/>
                <c:pt idx="0">
                  <c:v>TotalDistance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noFill/>
              <a:ln w="63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Behavior!$B$489:$B$490</c:f>
                <c:numCache>
                  <c:formatCode>General</c:formatCode>
                  <c:ptCount val="2"/>
                  <c:pt idx="0">
                    <c:v>274.92986192771372</c:v>
                  </c:pt>
                  <c:pt idx="1">
                    <c:v>348.39526240995548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Behavior!$A$481:$A$482</c:f>
              <c:strCache>
                <c:ptCount val="2"/>
                <c:pt idx="0">
                  <c:v>100%_WT</c:v>
                </c:pt>
                <c:pt idx="1">
                  <c:v>50%_WT</c:v>
                </c:pt>
              </c:strCache>
            </c:strRef>
          </c:cat>
          <c:val>
            <c:numRef>
              <c:f>Behavior!$B$481:$B$482</c:f>
              <c:numCache>
                <c:formatCode>General</c:formatCode>
                <c:ptCount val="2"/>
                <c:pt idx="0">
                  <c:v>5238.7571428571437</c:v>
                </c:pt>
                <c:pt idx="1">
                  <c:v>4914.9571428571426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512960"/>
        <c:axId val="173522944"/>
      </c:barChart>
      <c:catAx>
        <c:axId val="173512960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73522944"/>
        <c:crosses val="autoZero"/>
        <c:auto val="1"/>
        <c:lblAlgn val="ctr"/>
        <c:lblOffset val="100"/>
        <c:noMultiLvlLbl val="0"/>
      </c:catAx>
      <c:valAx>
        <c:axId val="17352294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73512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Behavior!$I$480</c:f>
              <c:strCache>
                <c:ptCount val="1"/>
                <c:pt idx="0">
                  <c:v>TotalCenterTime(%)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Behavior!$I$489:$I$490</c:f>
                <c:numCache>
                  <c:formatCode>General</c:formatCode>
                  <c:ptCount val="2"/>
                  <c:pt idx="0">
                    <c:v>1.433231296490971</c:v>
                  </c:pt>
                  <c:pt idx="1">
                    <c:v>1.4998591785168121</c:v>
                  </c:pt>
                </c:numCache>
              </c:numRef>
            </c:plus>
            <c:minus>
              <c:numRef>
                <c:f>Behavior!$H$499</c:f>
                <c:numCache>
                  <c:formatCode>General</c:formatCode>
                  <c:ptCount val="1"/>
                </c:numCache>
              </c:numRef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Behavior!$A$481:$A$482</c:f>
              <c:strCache>
                <c:ptCount val="2"/>
                <c:pt idx="0">
                  <c:v>100%_WT</c:v>
                </c:pt>
                <c:pt idx="1">
                  <c:v>50%_WT</c:v>
                </c:pt>
              </c:strCache>
            </c:strRef>
          </c:cat>
          <c:val>
            <c:numRef>
              <c:f>Behavior!$I$481:$I$482</c:f>
              <c:numCache>
                <c:formatCode>General</c:formatCode>
                <c:ptCount val="2"/>
                <c:pt idx="0">
                  <c:v>26.970238095238091</c:v>
                </c:pt>
                <c:pt idx="1">
                  <c:v>18.00595238095238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416832"/>
        <c:axId val="173418368"/>
      </c:barChart>
      <c:catAx>
        <c:axId val="173416832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73418368"/>
        <c:crosses val="autoZero"/>
        <c:auto val="1"/>
        <c:lblAlgn val="ctr"/>
        <c:lblOffset val="100"/>
        <c:noMultiLvlLbl val="0"/>
      </c:catAx>
      <c:valAx>
        <c:axId val="1734183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734168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Behavior!$AN$102:$AN$103</c:f>
              <c:strCache>
                <c:ptCount val="1"/>
                <c:pt idx="0">
                  <c:v>Eleveited Pllus Maze (W+E)/Total(%)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noFill/>
              <a:ln w="63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FF00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Behavior!$AN$112:$AN$114</c:f>
                <c:numCache>
                  <c:formatCode>General</c:formatCode>
                  <c:ptCount val="3"/>
                  <c:pt idx="0">
                    <c:v>4.7227475832656038</c:v>
                  </c:pt>
                  <c:pt idx="1">
                    <c:v>4.2533375382888936</c:v>
                  </c:pt>
                  <c:pt idx="2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Behavior!$AB$104:$AB$105</c:f>
              <c:strCache>
                <c:ptCount val="2"/>
                <c:pt idx="0">
                  <c:v>100%_WT</c:v>
                </c:pt>
                <c:pt idx="1">
                  <c:v>50%_WT</c:v>
                </c:pt>
              </c:strCache>
            </c:strRef>
          </c:cat>
          <c:val>
            <c:numRef>
              <c:f>Behavior!$AN$104:$AN$105</c:f>
              <c:numCache>
                <c:formatCode>General</c:formatCode>
                <c:ptCount val="2"/>
                <c:pt idx="0">
                  <c:v>34.51199559775317</c:v>
                </c:pt>
                <c:pt idx="1">
                  <c:v>30.173582455113699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435520"/>
        <c:axId val="173441408"/>
      </c:barChart>
      <c:catAx>
        <c:axId val="173435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73441408"/>
        <c:crosses val="autoZero"/>
        <c:auto val="1"/>
        <c:lblAlgn val="ctr"/>
        <c:lblOffset val="100"/>
        <c:noMultiLvlLbl val="0"/>
      </c:catAx>
      <c:valAx>
        <c:axId val="173441408"/>
        <c:scaling>
          <c:orientation val="minMax"/>
          <c:max val="8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73435520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Behavior!$AO$102:$AO$103</c:f>
              <c:strCache>
                <c:ptCount val="1"/>
                <c:pt idx="0">
                  <c:v>Eleveited Pllus Maze (W+E)/Total(%)(NP)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noFill/>
              <a:ln w="63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FF00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Behavior!$AO$112:$AO$114</c:f>
                <c:numCache>
                  <c:formatCode>General</c:formatCode>
                  <c:ptCount val="3"/>
                  <c:pt idx="0">
                    <c:v>3.7389681782116</c:v>
                  </c:pt>
                  <c:pt idx="1">
                    <c:v>4.1206676737667136</c:v>
                  </c:pt>
                  <c:pt idx="2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Behavior!$AB$104:$AB$105</c:f>
              <c:strCache>
                <c:ptCount val="2"/>
                <c:pt idx="0">
                  <c:v>100%_WT</c:v>
                </c:pt>
                <c:pt idx="1">
                  <c:v>50%_WT</c:v>
                </c:pt>
              </c:strCache>
            </c:strRef>
          </c:cat>
          <c:val>
            <c:numRef>
              <c:f>Behavior!$AO$104:$AO$105</c:f>
              <c:numCache>
                <c:formatCode>General</c:formatCode>
                <c:ptCount val="2"/>
                <c:pt idx="0">
                  <c:v>30.145514414807401</c:v>
                </c:pt>
                <c:pt idx="1">
                  <c:v>29.69902908051272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540480"/>
        <c:axId val="173542016"/>
      </c:barChart>
      <c:catAx>
        <c:axId val="173540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73542016"/>
        <c:crosses val="autoZero"/>
        <c:auto val="1"/>
        <c:lblAlgn val="ctr"/>
        <c:lblOffset val="100"/>
        <c:noMultiLvlLbl val="0"/>
      </c:catAx>
      <c:valAx>
        <c:axId val="173542016"/>
        <c:scaling>
          <c:orientation val="minMax"/>
          <c:max val="8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73540480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Behavior!$V$102:$V$103</c:f>
              <c:strCache>
                <c:ptCount val="1"/>
                <c:pt idx="0">
                  <c:v>Light-Dark Test Light Time(%)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noFill/>
              <a:ln w="63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FF00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Behavior!$V$112:$V$114</c:f>
                <c:numCache>
                  <c:formatCode>General</c:formatCode>
                  <c:ptCount val="3"/>
                  <c:pt idx="0">
                    <c:v>1.6197282598378699</c:v>
                  </c:pt>
                  <c:pt idx="1">
                    <c:v>2.0501707516173302</c:v>
                  </c:pt>
                  <c:pt idx="2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Behavior!$O$104:$O$105</c:f>
              <c:strCache>
                <c:ptCount val="2"/>
                <c:pt idx="0">
                  <c:v>100%_WT</c:v>
                </c:pt>
                <c:pt idx="1">
                  <c:v>50%_WT</c:v>
                </c:pt>
              </c:strCache>
            </c:strRef>
          </c:cat>
          <c:val>
            <c:numRef>
              <c:f>Behavior!$V$104:$V$105</c:f>
              <c:numCache>
                <c:formatCode>General</c:formatCode>
                <c:ptCount val="2"/>
                <c:pt idx="0">
                  <c:v>37.721662758990313</c:v>
                </c:pt>
                <c:pt idx="1">
                  <c:v>34.78957122623315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575552"/>
        <c:axId val="173577344"/>
      </c:barChart>
      <c:catAx>
        <c:axId val="17357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73577344"/>
        <c:crosses val="autoZero"/>
        <c:auto val="1"/>
        <c:lblAlgn val="ctr"/>
        <c:lblOffset val="100"/>
        <c:noMultiLvlLbl val="0"/>
      </c:catAx>
      <c:valAx>
        <c:axId val="173577344"/>
        <c:scaling>
          <c:orientation val="minMax"/>
          <c:max val="5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73575552"/>
        <c:crosses val="autoZero"/>
        <c:crossBetween val="between"/>
        <c:majorUnit val="10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Behavior!$U$102:$U$103</c:f>
              <c:strCache>
                <c:ptCount val="1"/>
                <c:pt idx="0">
                  <c:v>Light-Dark Test Latency_to_Transition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noFill/>
              <a:ln w="63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FF00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Behavior!$U$112:$U$113</c:f>
                <c:numCache>
                  <c:formatCode>General</c:formatCode>
                  <c:ptCount val="2"/>
                  <c:pt idx="0">
                    <c:v>2.7983651876952842</c:v>
                  </c:pt>
                  <c:pt idx="1">
                    <c:v>6.187069364048023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Behavior!$O$104:$O$105</c:f>
              <c:strCache>
                <c:ptCount val="2"/>
                <c:pt idx="0">
                  <c:v>100%_WT</c:v>
                </c:pt>
                <c:pt idx="1">
                  <c:v>50%_WT</c:v>
                </c:pt>
              </c:strCache>
            </c:strRef>
          </c:cat>
          <c:val>
            <c:numRef>
              <c:f>Behavior!$U$104:$U$105</c:f>
              <c:numCache>
                <c:formatCode>General</c:formatCode>
                <c:ptCount val="2"/>
                <c:pt idx="0">
                  <c:v>30.642857142857231</c:v>
                </c:pt>
                <c:pt idx="1">
                  <c:v>38.071428571428292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598592"/>
        <c:axId val="173600128"/>
      </c:barChart>
      <c:catAx>
        <c:axId val="173598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73600128"/>
        <c:crosses val="autoZero"/>
        <c:auto val="1"/>
        <c:lblAlgn val="ctr"/>
        <c:lblOffset val="100"/>
        <c:noMultiLvlLbl val="0"/>
      </c:catAx>
      <c:valAx>
        <c:axId val="173600128"/>
        <c:scaling>
          <c:orientation val="minMax"/>
          <c:max val="8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73598592"/>
        <c:crosses val="autoZero"/>
        <c:crossBetween val="between"/>
        <c:majorUnit val="20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Behavior!$T$102:$T$103</c:f>
              <c:strCache>
                <c:ptCount val="1"/>
                <c:pt idx="0">
                  <c:v>Light-Dark Test Number_of_Transitions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noFill/>
              <a:ln w="63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FF00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Behavior!$T$112:$T$113</c:f>
                <c:numCache>
                  <c:formatCode>General</c:formatCode>
                  <c:ptCount val="2"/>
                  <c:pt idx="0">
                    <c:v>1.9211293120440689</c:v>
                  </c:pt>
                  <c:pt idx="1">
                    <c:v>1.4729374531776001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cat>
            <c:strRef>
              <c:f>Behavior!$O$104:$O$105</c:f>
              <c:strCache>
                <c:ptCount val="2"/>
                <c:pt idx="0">
                  <c:v>100%_WT</c:v>
                </c:pt>
                <c:pt idx="1">
                  <c:v>50%_WT</c:v>
                </c:pt>
              </c:strCache>
            </c:strRef>
          </c:cat>
          <c:val>
            <c:numRef>
              <c:f>Behavior!$T$104:$T$105</c:f>
              <c:numCache>
                <c:formatCode>General</c:formatCode>
                <c:ptCount val="2"/>
                <c:pt idx="0">
                  <c:v>23.142857142857231</c:v>
                </c:pt>
                <c:pt idx="1">
                  <c:v>17.28571428571405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633920"/>
        <c:axId val="173635456"/>
      </c:barChart>
      <c:catAx>
        <c:axId val="1736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73635456"/>
        <c:crosses val="autoZero"/>
        <c:auto val="1"/>
        <c:lblAlgn val="ctr"/>
        <c:lblOffset val="100"/>
        <c:noMultiLvlLbl val="0"/>
      </c:catAx>
      <c:valAx>
        <c:axId val="173635456"/>
        <c:scaling>
          <c:orientation val="minMax"/>
          <c:max val="4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73633920"/>
        <c:crosses val="autoZero"/>
        <c:crossBetween val="between"/>
        <c:majorUnit val="10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Behavior!$AY$214</c:f>
              <c:strCache>
                <c:ptCount val="1"/>
                <c:pt idx="0">
                  <c:v>TotalFreezPercent(%)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noFill/>
              <a:ln w="63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Behavior!$AY$223:$AY$224</c:f>
                <c:numCache>
                  <c:formatCode>General</c:formatCode>
                  <c:ptCount val="2"/>
                  <c:pt idx="0">
                    <c:v>4.1553279524562736</c:v>
                  </c:pt>
                  <c:pt idx="1">
                    <c:v>3.9612749679940871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/>
            </c:spPr>
          </c:errBars>
          <c:cat>
            <c:strRef>
              <c:f>Behavior!$AW$215:$AW$216</c:f>
              <c:strCache>
                <c:ptCount val="2"/>
                <c:pt idx="0">
                  <c:v>100%_WT</c:v>
                </c:pt>
                <c:pt idx="1">
                  <c:v>50%_WT</c:v>
                </c:pt>
              </c:strCache>
            </c:strRef>
          </c:cat>
          <c:val>
            <c:numRef>
              <c:f>Behavior!$AY$215:$AY$216</c:f>
              <c:numCache>
                <c:formatCode>General</c:formatCode>
                <c:ptCount val="2"/>
                <c:pt idx="0">
                  <c:v>22.12857142857143</c:v>
                </c:pt>
                <c:pt idx="1">
                  <c:v>45.307142857142424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4053632"/>
        <c:axId val="174059520"/>
      </c:barChart>
      <c:catAx>
        <c:axId val="174053632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74059520"/>
        <c:crosses val="autoZero"/>
        <c:auto val="1"/>
        <c:lblAlgn val="ctr"/>
        <c:lblOffset val="100"/>
        <c:noMultiLvlLbl val="0"/>
      </c:catAx>
      <c:valAx>
        <c:axId val="174059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 sz="10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74053632"/>
        <c:crosses val="autoZero"/>
        <c:crossBetween val="between"/>
        <c:majorUnit val="10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Behavior!$C$480</c:f>
              <c:strCache>
                <c:ptCount val="1"/>
                <c:pt idx="0">
                  <c:v>AverageSpeed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Behavior!$C$489:$C$490</c:f>
                <c:numCache>
                  <c:formatCode>General</c:formatCode>
                  <c:ptCount val="2"/>
                  <c:pt idx="0">
                    <c:v>0.45688952458620702</c:v>
                  </c:pt>
                  <c:pt idx="1">
                    <c:v>0.58300095187753198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/>
            </c:spPr>
          </c:errBars>
          <c:cat>
            <c:strRef>
              <c:f>Behavior!$A$481:$A$482</c:f>
              <c:strCache>
                <c:ptCount val="2"/>
                <c:pt idx="0">
                  <c:v>100%_WT</c:v>
                </c:pt>
                <c:pt idx="1">
                  <c:v>50%_WT</c:v>
                </c:pt>
              </c:strCache>
            </c:strRef>
          </c:cat>
          <c:val>
            <c:numRef>
              <c:f>Behavior!$C$481:$C$482</c:f>
              <c:numCache>
                <c:formatCode>General</c:formatCode>
                <c:ptCount val="2"/>
                <c:pt idx="0">
                  <c:v>8.7357142857142858</c:v>
                </c:pt>
                <c:pt idx="1">
                  <c:v>8.2000000000000011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4096768"/>
        <c:axId val="174098304"/>
      </c:barChart>
      <c:catAx>
        <c:axId val="17409676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74098304"/>
        <c:crosses val="autoZero"/>
        <c:auto val="1"/>
        <c:lblAlgn val="ctr"/>
        <c:lblOffset val="100"/>
        <c:noMultiLvlLbl val="0"/>
      </c:catAx>
      <c:valAx>
        <c:axId val="17409830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740967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671D6-87B1-412B-A9F3-6A9F54F0A9DA}" type="datetimeFigureOut">
              <a:rPr kumimoji="1" lang="ja-JP" altLang="en-US" smtClean="0"/>
              <a:t>2013/4/8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B8EB1-62A1-4ADA-B2BC-1EB136B2A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53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DC1A-9E05-4321-A0D7-D730B315F0C1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3788B-DBCD-4A00-BC26-0A9A3E04D80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298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テキスト ボックス 84"/>
          <p:cNvSpPr txBox="1"/>
          <p:nvPr/>
        </p:nvSpPr>
        <p:spPr>
          <a:xfrm>
            <a:off x="1910907" y="4850948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G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グラフ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8401695"/>
              </p:ext>
            </p:extLst>
          </p:nvPr>
        </p:nvGraphicFramePr>
        <p:xfrm>
          <a:off x="3874261" y="720259"/>
          <a:ext cx="1584000" cy="14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グラフ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0112977"/>
              </p:ext>
            </p:extLst>
          </p:nvPr>
        </p:nvGraphicFramePr>
        <p:xfrm>
          <a:off x="2051069" y="720274"/>
          <a:ext cx="1440000" cy="14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3348689"/>
              </p:ext>
            </p:extLst>
          </p:nvPr>
        </p:nvGraphicFramePr>
        <p:xfrm>
          <a:off x="2049318" y="5209125"/>
          <a:ext cx="1440000" cy="14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7947242"/>
              </p:ext>
            </p:extLst>
          </p:nvPr>
        </p:nvGraphicFramePr>
        <p:xfrm>
          <a:off x="4013951" y="5210459"/>
          <a:ext cx="1440000" cy="14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9245645"/>
              </p:ext>
            </p:extLst>
          </p:nvPr>
        </p:nvGraphicFramePr>
        <p:xfrm>
          <a:off x="5854960" y="2965262"/>
          <a:ext cx="1440000" cy="14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グラフ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2743386"/>
              </p:ext>
            </p:extLst>
          </p:nvPr>
        </p:nvGraphicFramePr>
        <p:xfrm>
          <a:off x="4014230" y="2965262"/>
          <a:ext cx="1440000" cy="14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5002085"/>
              </p:ext>
            </p:extLst>
          </p:nvPr>
        </p:nvGraphicFramePr>
        <p:xfrm>
          <a:off x="2051880" y="2965262"/>
          <a:ext cx="1440000" cy="14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1918905" y="2595632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D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90174" y="2595877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E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テキスト ボックス 1"/>
          <p:cNvSpPr txBox="1"/>
          <p:nvPr/>
        </p:nvSpPr>
        <p:spPr>
          <a:xfrm rot="16200000">
            <a:off x="2860266" y="1273305"/>
            <a:ext cx="1837947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Total distance (cm)</a:t>
            </a:r>
            <a:endParaRPr lang="en-US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テキスト ボックス 1"/>
          <p:cNvSpPr txBox="1"/>
          <p:nvPr/>
        </p:nvSpPr>
        <p:spPr>
          <a:xfrm rot="16200000">
            <a:off x="1078299" y="1271844"/>
            <a:ext cx="1504820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Time spent in center area (%)</a:t>
            </a:r>
            <a:endParaRPr lang="en-US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グループ化 13"/>
          <p:cNvGrpSpPr/>
          <p:nvPr/>
        </p:nvGrpSpPr>
        <p:grpSpPr>
          <a:xfrm flipH="1">
            <a:off x="2624285" y="778598"/>
            <a:ext cx="486000" cy="360000"/>
            <a:chOff x="1383218" y="1940704"/>
            <a:chExt cx="1331998" cy="1555257"/>
          </a:xfrm>
        </p:grpSpPr>
        <p:cxnSp>
          <p:nvCxnSpPr>
            <p:cNvPr id="15" name="直線コネクタ 14"/>
            <p:cNvCxnSpPr/>
            <p:nvPr/>
          </p:nvCxnSpPr>
          <p:spPr>
            <a:xfrm rot="5400000">
              <a:off x="610519" y="2718336"/>
              <a:ext cx="1555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>
              <a:off x="1383218" y="1944104"/>
              <a:ext cx="1329495" cy="64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rot="5400000">
              <a:off x="2607216" y="2048704"/>
              <a:ext cx="216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グループ化 17"/>
          <p:cNvGrpSpPr/>
          <p:nvPr/>
        </p:nvGrpSpPr>
        <p:grpSpPr>
          <a:xfrm>
            <a:off x="2538127" y="504815"/>
            <a:ext cx="665866" cy="369334"/>
            <a:chOff x="1785918" y="1714486"/>
            <a:chExt cx="482798" cy="484491"/>
          </a:xfrm>
        </p:grpSpPr>
        <p:sp>
          <p:nvSpPr>
            <p:cNvPr id="19" name="テキスト ボックス 482"/>
            <p:cNvSpPr txBox="1"/>
            <p:nvPr/>
          </p:nvSpPr>
          <p:spPr>
            <a:xfrm>
              <a:off x="1785918" y="1714489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  <p:sp>
          <p:nvSpPr>
            <p:cNvPr id="20" name="テキスト ボックス 482"/>
            <p:cNvSpPr txBox="1"/>
            <p:nvPr/>
          </p:nvSpPr>
          <p:spPr>
            <a:xfrm>
              <a:off x="1836716" y="1714486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5728583" y="358416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C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891293" y="360797"/>
            <a:ext cx="50006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latin typeface="Arial" pitchFamily="34" charset="0"/>
                <a:cs typeface="Arial" pitchFamily="34" charset="0"/>
              </a:rPr>
              <a:t>B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916817" y="356035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latin typeface="Arial" pitchFamily="34" charset="0"/>
                <a:cs typeface="Arial" pitchFamily="34" charset="0"/>
              </a:rPr>
              <a:t>A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グループ化 25"/>
          <p:cNvGrpSpPr/>
          <p:nvPr/>
        </p:nvGrpSpPr>
        <p:grpSpPr>
          <a:xfrm>
            <a:off x="4413874" y="2077734"/>
            <a:ext cx="1022393" cy="246221"/>
            <a:chOff x="15153926" y="21556142"/>
            <a:chExt cx="985771" cy="246221"/>
          </a:xfrm>
        </p:grpSpPr>
        <p:sp>
          <p:nvSpPr>
            <p:cNvPr id="27" name="テキスト ボックス 26"/>
            <p:cNvSpPr txBox="1"/>
            <p:nvPr/>
          </p:nvSpPr>
          <p:spPr>
            <a:xfrm>
              <a:off x="15153926" y="21556142"/>
              <a:ext cx="5760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15610649" y="21556142"/>
              <a:ext cx="529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DR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9" name="テキスト ボックス 38"/>
          <p:cNvSpPr txBox="1"/>
          <p:nvPr/>
        </p:nvSpPr>
        <p:spPr>
          <a:xfrm>
            <a:off x="5730377" y="2597781"/>
            <a:ext cx="50006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F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グループ化 64"/>
          <p:cNvGrpSpPr/>
          <p:nvPr/>
        </p:nvGrpSpPr>
        <p:grpSpPr>
          <a:xfrm>
            <a:off x="2569377" y="3068960"/>
            <a:ext cx="689682" cy="369334"/>
            <a:chOff x="1785918" y="1714486"/>
            <a:chExt cx="500066" cy="484491"/>
          </a:xfrm>
        </p:grpSpPr>
        <p:sp>
          <p:nvSpPr>
            <p:cNvPr id="66" name="テキスト ボックス 482"/>
            <p:cNvSpPr txBox="1"/>
            <p:nvPr/>
          </p:nvSpPr>
          <p:spPr>
            <a:xfrm>
              <a:off x="1785918" y="1714489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  <p:sp>
          <p:nvSpPr>
            <p:cNvPr id="67" name="テキスト ボックス 482"/>
            <p:cNvSpPr txBox="1"/>
            <p:nvPr/>
          </p:nvSpPr>
          <p:spPr>
            <a:xfrm>
              <a:off x="1853984" y="1714486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</a:t>
              </a:r>
              <a:endParaRPr kumimoji="1" lang="ja-JP" altLang="en-US" sz="1800" dirty="0"/>
            </a:p>
          </p:txBody>
        </p:sp>
      </p:grpSp>
      <p:sp>
        <p:nvSpPr>
          <p:cNvPr id="73" name="テキスト ボックス 1"/>
          <p:cNvSpPr txBox="1"/>
          <p:nvPr/>
        </p:nvSpPr>
        <p:spPr>
          <a:xfrm rot="16200000">
            <a:off x="2987516" y="3520123"/>
            <a:ext cx="1524223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Latency to enter light area (sec)</a:t>
            </a:r>
            <a:endParaRPr lang="en-US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テキスト ボックス 1"/>
          <p:cNvSpPr txBox="1"/>
          <p:nvPr/>
        </p:nvSpPr>
        <p:spPr>
          <a:xfrm rot="16200000">
            <a:off x="908505" y="3525783"/>
            <a:ext cx="2052261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Number of transitions</a:t>
            </a:r>
            <a:endParaRPr lang="en-US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テキスト ボックス 1"/>
          <p:cNvSpPr txBox="1"/>
          <p:nvPr/>
        </p:nvSpPr>
        <p:spPr>
          <a:xfrm rot="16200000">
            <a:off x="1140907" y="5765710"/>
            <a:ext cx="1344193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Time spent in open arms (%)</a:t>
            </a:r>
            <a:endParaRPr lang="en-US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テキスト ボックス 1"/>
          <p:cNvSpPr txBox="1"/>
          <p:nvPr/>
        </p:nvSpPr>
        <p:spPr>
          <a:xfrm rot="16200000">
            <a:off x="2936961" y="5778024"/>
            <a:ext cx="1625336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Number of entries into open arms (%)</a:t>
            </a:r>
            <a:endParaRPr lang="en-US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テキスト ボックス 1"/>
          <p:cNvSpPr txBox="1"/>
          <p:nvPr/>
        </p:nvSpPr>
        <p:spPr>
          <a:xfrm rot="16200000">
            <a:off x="4933026" y="3525423"/>
            <a:ext cx="1363331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Time spent in light area  (%)</a:t>
            </a:r>
            <a:endParaRPr lang="en-US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" name="グループ化 77"/>
          <p:cNvGrpSpPr/>
          <p:nvPr/>
        </p:nvGrpSpPr>
        <p:grpSpPr>
          <a:xfrm flipH="1">
            <a:off x="2625276" y="3333182"/>
            <a:ext cx="486000" cy="252000"/>
            <a:chOff x="1383218" y="1940704"/>
            <a:chExt cx="1331998" cy="1555257"/>
          </a:xfrm>
        </p:grpSpPr>
        <p:cxnSp>
          <p:nvCxnSpPr>
            <p:cNvPr id="79" name="直線コネクタ 78"/>
            <p:cNvCxnSpPr/>
            <p:nvPr/>
          </p:nvCxnSpPr>
          <p:spPr>
            <a:xfrm rot="5400000">
              <a:off x="610519" y="2718336"/>
              <a:ext cx="1555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/>
            <p:cNvCxnSpPr/>
            <p:nvPr/>
          </p:nvCxnSpPr>
          <p:spPr>
            <a:xfrm>
              <a:off x="1383218" y="1944104"/>
              <a:ext cx="1329495" cy="64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/>
            <p:cNvCxnSpPr/>
            <p:nvPr/>
          </p:nvCxnSpPr>
          <p:spPr>
            <a:xfrm rot="5400000">
              <a:off x="2607216" y="2048704"/>
              <a:ext cx="216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グループ化 81"/>
          <p:cNvGrpSpPr/>
          <p:nvPr/>
        </p:nvGrpSpPr>
        <p:grpSpPr>
          <a:xfrm>
            <a:off x="2449331" y="2077738"/>
            <a:ext cx="1025285" cy="246221"/>
            <a:chOff x="15153926" y="21556142"/>
            <a:chExt cx="988562" cy="246221"/>
          </a:xfrm>
        </p:grpSpPr>
        <p:sp>
          <p:nvSpPr>
            <p:cNvPr id="83" name="テキスト ボックス 82"/>
            <p:cNvSpPr txBox="1"/>
            <p:nvPr/>
          </p:nvSpPr>
          <p:spPr>
            <a:xfrm>
              <a:off x="15153926" y="21556142"/>
              <a:ext cx="5760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15613440" y="21556142"/>
              <a:ext cx="529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DR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9" name="グループ化 84"/>
          <p:cNvGrpSpPr/>
          <p:nvPr/>
        </p:nvGrpSpPr>
        <p:grpSpPr>
          <a:xfrm>
            <a:off x="4414702" y="4322051"/>
            <a:ext cx="1020919" cy="246221"/>
            <a:chOff x="15153926" y="21556142"/>
            <a:chExt cx="984351" cy="246221"/>
          </a:xfrm>
        </p:grpSpPr>
        <p:sp>
          <p:nvSpPr>
            <p:cNvPr id="86" name="テキスト ボックス 85"/>
            <p:cNvSpPr txBox="1"/>
            <p:nvPr/>
          </p:nvSpPr>
          <p:spPr>
            <a:xfrm>
              <a:off x="15153926" y="21556142"/>
              <a:ext cx="5760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15609229" y="21556142"/>
              <a:ext cx="529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DR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" name="グループ化 87"/>
          <p:cNvGrpSpPr/>
          <p:nvPr/>
        </p:nvGrpSpPr>
        <p:grpSpPr>
          <a:xfrm>
            <a:off x="2455045" y="4322051"/>
            <a:ext cx="1017637" cy="246221"/>
            <a:chOff x="15153926" y="21556142"/>
            <a:chExt cx="981188" cy="246221"/>
          </a:xfrm>
        </p:grpSpPr>
        <p:sp>
          <p:nvSpPr>
            <p:cNvPr id="89" name="テキスト ボックス 88"/>
            <p:cNvSpPr txBox="1"/>
            <p:nvPr/>
          </p:nvSpPr>
          <p:spPr>
            <a:xfrm>
              <a:off x="15153926" y="21556142"/>
              <a:ext cx="5760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テキスト ボックス 89"/>
            <p:cNvSpPr txBox="1"/>
            <p:nvPr/>
          </p:nvSpPr>
          <p:spPr>
            <a:xfrm>
              <a:off x="15606066" y="21556142"/>
              <a:ext cx="529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DR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" name="グループ化 90"/>
          <p:cNvGrpSpPr/>
          <p:nvPr/>
        </p:nvGrpSpPr>
        <p:grpSpPr>
          <a:xfrm>
            <a:off x="6255364" y="4323385"/>
            <a:ext cx="1024526" cy="246221"/>
            <a:chOff x="15153926" y="21556142"/>
            <a:chExt cx="987829" cy="246221"/>
          </a:xfrm>
        </p:grpSpPr>
        <p:sp>
          <p:nvSpPr>
            <p:cNvPr id="92" name="テキスト ボックス 91"/>
            <p:cNvSpPr txBox="1"/>
            <p:nvPr/>
          </p:nvSpPr>
          <p:spPr>
            <a:xfrm>
              <a:off x="15153926" y="21556142"/>
              <a:ext cx="5760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15612707" y="21556142"/>
              <a:ext cx="529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DR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2" name="グループ化 93"/>
          <p:cNvGrpSpPr/>
          <p:nvPr/>
        </p:nvGrpSpPr>
        <p:grpSpPr>
          <a:xfrm>
            <a:off x="2452362" y="6566459"/>
            <a:ext cx="1019761" cy="246221"/>
            <a:chOff x="15153926" y="21556142"/>
            <a:chExt cx="983234" cy="246221"/>
          </a:xfrm>
        </p:grpSpPr>
        <p:sp>
          <p:nvSpPr>
            <p:cNvPr id="95" name="テキスト ボックス 94"/>
            <p:cNvSpPr txBox="1"/>
            <p:nvPr/>
          </p:nvSpPr>
          <p:spPr>
            <a:xfrm>
              <a:off x="15153926" y="21556142"/>
              <a:ext cx="5760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15608112" y="21556142"/>
              <a:ext cx="529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DR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グループ化 96"/>
          <p:cNvGrpSpPr/>
          <p:nvPr/>
        </p:nvGrpSpPr>
        <p:grpSpPr>
          <a:xfrm>
            <a:off x="4413006" y="6568840"/>
            <a:ext cx="1024777" cy="246221"/>
            <a:chOff x="15153926" y="21556142"/>
            <a:chExt cx="988073" cy="246221"/>
          </a:xfrm>
        </p:grpSpPr>
        <p:sp>
          <p:nvSpPr>
            <p:cNvPr id="98" name="テキスト ボックス 97"/>
            <p:cNvSpPr txBox="1"/>
            <p:nvPr/>
          </p:nvSpPr>
          <p:spPr>
            <a:xfrm>
              <a:off x="15153926" y="21556142"/>
              <a:ext cx="5760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テキスト ボックス 98"/>
            <p:cNvSpPr txBox="1"/>
            <p:nvPr/>
          </p:nvSpPr>
          <p:spPr>
            <a:xfrm>
              <a:off x="15612951" y="21556142"/>
              <a:ext cx="529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DR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" name="グループ化 104"/>
          <p:cNvGrpSpPr/>
          <p:nvPr/>
        </p:nvGrpSpPr>
        <p:grpSpPr>
          <a:xfrm>
            <a:off x="6247583" y="6566500"/>
            <a:ext cx="1026895" cy="246221"/>
            <a:chOff x="15153926" y="21556142"/>
            <a:chExt cx="990113" cy="246221"/>
          </a:xfrm>
        </p:grpSpPr>
        <p:sp>
          <p:nvSpPr>
            <p:cNvPr id="60" name="テキスト ボックス 59"/>
            <p:cNvSpPr txBox="1"/>
            <p:nvPr/>
          </p:nvSpPr>
          <p:spPr>
            <a:xfrm>
              <a:off x="15153926" y="21556142"/>
              <a:ext cx="5760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15614991" y="21556142"/>
              <a:ext cx="529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DR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62" name="グラフ 61"/>
          <p:cNvGraphicFramePr/>
          <p:nvPr>
            <p:extLst>
              <p:ext uri="{D42A27DB-BD31-4B8C-83A1-F6EECF244321}">
                <p14:modId xmlns:p14="http://schemas.microsoft.com/office/powerpoint/2010/main" val="2175153717"/>
              </p:ext>
            </p:extLst>
          </p:nvPr>
        </p:nvGraphicFramePr>
        <p:xfrm>
          <a:off x="5855604" y="5208335"/>
          <a:ext cx="1440000" cy="14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63" name="テキスト ボックス 1"/>
          <p:cNvSpPr txBox="1"/>
          <p:nvPr/>
        </p:nvSpPr>
        <p:spPr>
          <a:xfrm rot="16200000">
            <a:off x="4672231" y="5778090"/>
            <a:ext cx="2133452" cy="30289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Immobility time (%)</a:t>
            </a:r>
            <a:endParaRPr lang="en-US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" name="グループ化 142"/>
          <p:cNvGrpSpPr/>
          <p:nvPr/>
        </p:nvGrpSpPr>
        <p:grpSpPr>
          <a:xfrm>
            <a:off x="6333661" y="5137636"/>
            <a:ext cx="665866" cy="369334"/>
            <a:chOff x="1785918" y="1714486"/>
            <a:chExt cx="482798" cy="484491"/>
          </a:xfrm>
        </p:grpSpPr>
        <p:sp>
          <p:nvSpPr>
            <p:cNvPr id="68" name="テキスト ボックス 482"/>
            <p:cNvSpPr txBox="1"/>
            <p:nvPr/>
          </p:nvSpPr>
          <p:spPr>
            <a:xfrm>
              <a:off x="1785918" y="1714489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  <p:sp>
          <p:nvSpPr>
            <p:cNvPr id="69" name="テキスト ボックス 482"/>
            <p:cNvSpPr txBox="1"/>
            <p:nvPr/>
          </p:nvSpPr>
          <p:spPr>
            <a:xfrm>
              <a:off x="1836716" y="1714486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</p:grpSp>
      <p:grpSp>
        <p:nvGrpSpPr>
          <p:cNvPr id="36" name="グループ化 145"/>
          <p:cNvGrpSpPr/>
          <p:nvPr/>
        </p:nvGrpSpPr>
        <p:grpSpPr>
          <a:xfrm>
            <a:off x="6427797" y="5416143"/>
            <a:ext cx="486000" cy="360000"/>
            <a:chOff x="1383218" y="1940704"/>
            <a:chExt cx="1331998" cy="1555257"/>
          </a:xfrm>
        </p:grpSpPr>
        <p:cxnSp>
          <p:nvCxnSpPr>
            <p:cNvPr id="71" name="直線コネクタ 70"/>
            <p:cNvCxnSpPr/>
            <p:nvPr/>
          </p:nvCxnSpPr>
          <p:spPr>
            <a:xfrm rot="5400000">
              <a:off x="610519" y="2718336"/>
              <a:ext cx="15552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>
              <a:off x="1383218" y="1944104"/>
              <a:ext cx="1329495" cy="64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>
            <a:xfrm rot="5400000">
              <a:off x="2607216" y="2048704"/>
              <a:ext cx="216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テキスト ボックス 101"/>
          <p:cNvSpPr txBox="1"/>
          <p:nvPr/>
        </p:nvSpPr>
        <p:spPr>
          <a:xfrm>
            <a:off x="3888711" y="4849563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H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769966" y="4849190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I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2" name="グラフ 1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6058119"/>
              </p:ext>
            </p:extLst>
          </p:nvPr>
        </p:nvGraphicFramePr>
        <p:xfrm>
          <a:off x="5857985" y="723218"/>
          <a:ext cx="1440000" cy="14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11" name="テキスト ボックス 1"/>
          <p:cNvSpPr txBox="1"/>
          <p:nvPr/>
        </p:nvSpPr>
        <p:spPr>
          <a:xfrm rot="16200000">
            <a:off x="4746536" y="1278645"/>
            <a:ext cx="2052261" cy="35719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1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Average speed (cm/sec)</a:t>
            </a:r>
            <a:endParaRPr lang="en-US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7" name="グループ化 81"/>
          <p:cNvGrpSpPr/>
          <p:nvPr/>
        </p:nvGrpSpPr>
        <p:grpSpPr>
          <a:xfrm>
            <a:off x="6258572" y="2077735"/>
            <a:ext cx="1025285" cy="246221"/>
            <a:chOff x="15153926" y="21556142"/>
            <a:chExt cx="988562" cy="246221"/>
          </a:xfrm>
        </p:grpSpPr>
        <p:sp>
          <p:nvSpPr>
            <p:cNvPr id="128" name="テキスト ボックス 127"/>
            <p:cNvSpPr txBox="1"/>
            <p:nvPr/>
          </p:nvSpPr>
          <p:spPr>
            <a:xfrm>
              <a:off x="15153926" y="21556142"/>
              <a:ext cx="5760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テキスト ボックス 128"/>
            <p:cNvSpPr txBox="1"/>
            <p:nvPr/>
          </p:nvSpPr>
          <p:spPr>
            <a:xfrm>
              <a:off x="15613440" y="21556142"/>
              <a:ext cx="529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DR  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1" name="テキスト ボックス 90"/>
          <p:cNvSpPr txBox="1"/>
          <p:nvPr/>
        </p:nvSpPr>
        <p:spPr>
          <a:xfrm>
            <a:off x="3052212" y="4568501"/>
            <a:ext cx="284275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Elevated plus maze 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5803756" y="4568065"/>
            <a:ext cx="181201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Forced swim test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3053482" y="2307882"/>
            <a:ext cx="284275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Light-dark transition 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3261795" y="75577"/>
            <a:ext cx="170919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Open field test</a:t>
            </a:r>
          </a:p>
        </p:txBody>
      </p:sp>
      <p:grpSp>
        <p:nvGrpSpPr>
          <p:cNvPr id="124" name="グループ化 123"/>
          <p:cNvGrpSpPr/>
          <p:nvPr/>
        </p:nvGrpSpPr>
        <p:grpSpPr>
          <a:xfrm>
            <a:off x="7127727" y="562779"/>
            <a:ext cx="540617" cy="494007"/>
            <a:chOff x="1374605" y="5521416"/>
            <a:chExt cx="540617" cy="494007"/>
          </a:xfrm>
        </p:grpSpPr>
        <p:sp>
          <p:nvSpPr>
            <p:cNvPr id="125" name="正方形/長方形 124"/>
            <p:cNvSpPr/>
            <p:nvPr/>
          </p:nvSpPr>
          <p:spPr>
            <a:xfrm>
              <a:off x="1380012" y="5614145"/>
              <a:ext cx="72000" cy="727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126" name="テキスト ボックス 125"/>
            <p:cNvSpPr txBox="1"/>
            <p:nvPr/>
          </p:nvSpPr>
          <p:spPr>
            <a:xfrm>
              <a:off x="1374605" y="5521416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1378248" y="5846836"/>
              <a:ext cx="72000" cy="72752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131" name="テキスト ボックス 130"/>
            <p:cNvSpPr txBox="1"/>
            <p:nvPr/>
          </p:nvSpPr>
          <p:spPr>
            <a:xfrm>
              <a:off x="1375222" y="5753813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DR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71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61890</TotalTime>
  <Words>89</Words>
  <Application>Microsoft Office PowerPoint</Application>
  <PresentationFormat>画面に合わせる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Mai</dc:creator>
  <cp:lastModifiedBy>Owner</cp:lastModifiedBy>
  <cp:revision>1432</cp:revision>
  <cp:lastPrinted>2013-03-22T05:06:19Z</cp:lastPrinted>
  <dcterms:created xsi:type="dcterms:W3CDTF">2010-08-21T10:53:40Z</dcterms:created>
  <dcterms:modified xsi:type="dcterms:W3CDTF">2013-04-08T08:55:55Z</dcterms:modified>
</cp:coreProperties>
</file>