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37" r:id="rId2"/>
  </p:sldIdLst>
  <p:sldSz cx="9144000" cy="6858000" type="screen4x3"/>
  <p:notesSz cx="6735763" cy="98694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FF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7" autoAdjust="0"/>
    <p:restoredTop sz="98921" autoAdjust="0"/>
  </p:normalViewPr>
  <p:slideViewPr>
    <p:cSldViewPr>
      <p:cViewPr varScale="1">
        <p:scale>
          <a:sx n="72" d="100"/>
          <a:sy n="72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H:\&#23398;&#20250;&#12539;&#35542;&#25991;&#12395;&#20351;&#29992;&#12377;&#12427;&#12487;&#12540;&#12479;\CR_pregnancy\Result_&#12414;&#12392;&#12417;\CR_pregnancy_RT-PCR17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H:\&#23398;&#20250;&#12539;&#35542;&#25991;&#12395;&#20351;&#29992;&#12377;&#12427;&#12487;&#12540;&#12479;\CR_pregnancy\Result_&#12414;&#12392;&#12417;\&#35542;&#25991;&#20351;&#29992;&#32080;&#26524;\CR_pregnancy_RT-PCR1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file:///H:\&#23398;&#20250;&#12539;&#35542;&#25991;&#12395;&#20351;&#29992;&#12377;&#12427;&#12487;&#12540;&#12479;\CR_pregnancy\Result_&#12414;&#12392;&#12417;\&#35542;&#25991;&#20351;&#29992;&#32080;&#26524;\CR_pregnancy_Microdialysis_hippocampus.xlsx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H:\&#23398;&#20250;&#12539;&#35542;&#25991;&#12395;&#20351;&#29992;&#12377;&#12427;&#12487;&#12540;&#12479;\CR_pregnancy\Result_&#12414;&#12392;&#12417;\&#35542;&#25991;&#20351;&#29992;&#32080;&#26524;\CR_pregnancy_Microdialysis_hippocampus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H:\&#23398;&#20250;&#12539;&#35542;&#25991;&#12395;&#20351;&#29992;&#12377;&#12427;&#12487;&#12540;&#12479;\CR_pregnancy\Result_&#12414;&#12392;&#12417;\&#35542;&#25991;&#20351;&#29992;&#32080;&#26524;\CR_pregnancy_Microdialysis_hippocampus.xlsx" TargetMode="External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H:\&#23398;&#20250;&#12539;&#35542;&#25991;&#12395;&#20351;&#29992;&#12377;&#12427;&#12487;&#12540;&#12479;\CR_pregnancy\Result_&#12414;&#12392;&#12417;\&#35542;&#25991;&#20351;&#29992;&#32080;&#26524;\CR_pregnancy_Microdialysis_striatum_re.xlsx" TargetMode="External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H:\&#23398;&#20250;&#12539;&#35542;&#25991;&#12395;&#20351;&#29992;&#12377;&#12427;&#12487;&#12540;&#12479;\CR_pregnancy\Result_&#12414;&#12392;&#12417;\&#35542;&#25991;&#20351;&#29992;&#32080;&#26524;\CR_pregnancy_Microdialysis_striatum_re.xlsx" TargetMode="External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oleObject" Target="file:///H:\&#23398;&#20250;&#12539;&#35542;&#25991;&#12395;&#20351;&#29992;&#12377;&#12427;&#12487;&#12540;&#12479;\CR_pregnancy\Result_&#12414;&#12392;&#12417;\&#35542;&#25991;&#20351;&#29992;&#32080;&#26524;\CR_pregnancy_Microdialysis_striatum_re.xlsx" TargetMode="External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Striatum!$AH$62</c:f>
              <c:strCache>
                <c:ptCount val="1"/>
                <c:pt idx="0">
                  <c:v>100%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schemeClr val="tx1">
                  <a:shade val="95000"/>
                  <a:satMod val="10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Striatum!$AK$77:$AK$82</c:f>
                <c:numCache>
                  <c:formatCode>General</c:formatCode>
                  <c:ptCount val="6"/>
                  <c:pt idx="0">
                    <c:v>5.4597270197532299E-2</c:v>
                  </c:pt>
                  <c:pt idx="1">
                    <c:v>0.101806518645302</c:v>
                  </c:pt>
                  <c:pt idx="2">
                    <c:v>7.8103140094161694E-2</c:v>
                  </c:pt>
                  <c:pt idx="3">
                    <c:v>0.101188330667217</c:v>
                  </c:pt>
                  <c:pt idx="4">
                    <c:v>0.128198220263679</c:v>
                  </c:pt>
                  <c:pt idx="5">
                    <c:v>0.15224811023571699</c:v>
                  </c:pt>
                </c:numCache>
              </c:numRef>
            </c:plus>
            <c:minus>
              <c:numRef>
                <c:f>Striatum!$AI$72</c:f>
                <c:numCache>
                  <c:formatCode>General</c:formatCode>
                  <c:ptCount val="1"/>
                </c:numCache>
              </c:numRef>
            </c:minus>
            <c:spPr>
              <a:ln w="6350"/>
            </c:spPr>
          </c:errBars>
          <c:cat>
            <c:strRef>
              <c:f>Striatum!$AG$77:$AG$82</c:f>
              <c:strCache>
                <c:ptCount val="6"/>
                <c:pt idx="0">
                  <c:v>Drd1a</c:v>
                </c:pt>
                <c:pt idx="1">
                  <c:v>Drd2</c:v>
                </c:pt>
                <c:pt idx="2">
                  <c:v>Drd5</c:v>
                </c:pt>
                <c:pt idx="3">
                  <c:v>Slc6a3</c:v>
                </c:pt>
                <c:pt idx="4">
                  <c:v>Th</c:v>
                </c:pt>
                <c:pt idx="5">
                  <c:v>Comt</c:v>
                </c:pt>
              </c:strCache>
            </c:strRef>
          </c:cat>
          <c:val>
            <c:numRef>
              <c:f>Striatum!$AH$77:$AH$82</c:f>
              <c:numCache>
                <c:formatCode>General</c:formatCode>
                <c:ptCount val="6"/>
                <c:pt idx="0">
                  <c:v>1.040819127565551</c:v>
                </c:pt>
                <c:pt idx="1">
                  <c:v>1.0900296640129721</c:v>
                </c:pt>
                <c:pt idx="2">
                  <c:v>1.0968657397978721</c:v>
                </c:pt>
                <c:pt idx="3">
                  <c:v>0.86347593495207897</c:v>
                </c:pt>
                <c:pt idx="4">
                  <c:v>1.1189863142704151</c:v>
                </c:pt>
                <c:pt idx="5">
                  <c:v>1.072492472003834</c:v>
                </c:pt>
              </c:numCache>
            </c:numRef>
          </c:val>
        </c:ser>
        <c:ser>
          <c:idx val="1"/>
          <c:order val="1"/>
          <c:tx>
            <c:strRef>
              <c:f>Striatum!$AI$62</c:f>
              <c:strCache>
                <c:ptCount val="1"/>
                <c:pt idx="0">
                  <c:v>50%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schemeClr val="tx1">
                  <a:shade val="95000"/>
                  <a:satMod val="105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Striatum!$AL$77:$AL$82</c:f>
                <c:numCache>
                  <c:formatCode>General</c:formatCode>
                  <c:ptCount val="6"/>
                  <c:pt idx="0">
                    <c:v>4.2750328237164299E-2</c:v>
                  </c:pt>
                  <c:pt idx="1">
                    <c:v>6.6498722541798005E-2</c:v>
                  </c:pt>
                  <c:pt idx="2">
                    <c:v>4.0085754054103799E-2</c:v>
                  </c:pt>
                  <c:pt idx="3">
                    <c:v>9.5933779800747507E-2</c:v>
                  </c:pt>
                  <c:pt idx="4">
                    <c:v>8.6468896927334102E-2</c:v>
                  </c:pt>
                  <c:pt idx="5">
                    <c:v>9.1092615950750494E-2</c:v>
                  </c:pt>
                </c:numCache>
              </c:numRef>
            </c:plus>
            <c:minus>
              <c:numRef>
                <c:f>Striatum!$AI$72</c:f>
                <c:numCache>
                  <c:formatCode>General</c:formatCode>
                  <c:ptCount val="1"/>
                </c:numCache>
              </c:numRef>
            </c:minus>
            <c:spPr>
              <a:ln w="6350"/>
            </c:spPr>
          </c:errBars>
          <c:cat>
            <c:strRef>
              <c:f>Striatum!$AG$77:$AG$82</c:f>
              <c:strCache>
                <c:ptCount val="6"/>
                <c:pt idx="0">
                  <c:v>Drd1a</c:v>
                </c:pt>
                <c:pt idx="1">
                  <c:v>Drd2</c:v>
                </c:pt>
                <c:pt idx="2">
                  <c:v>Drd5</c:v>
                </c:pt>
                <c:pt idx="3">
                  <c:v>Slc6a3</c:v>
                </c:pt>
                <c:pt idx="4">
                  <c:v>Th</c:v>
                </c:pt>
                <c:pt idx="5">
                  <c:v>Comt</c:v>
                </c:pt>
              </c:strCache>
            </c:strRef>
          </c:cat>
          <c:val>
            <c:numRef>
              <c:f>Striatum!$AI$77:$AI$82</c:f>
              <c:numCache>
                <c:formatCode>General</c:formatCode>
                <c:ptCount val="6"/>
                <c:pt idx="0">
                  <c:v>0.97460375021859802</c:v>
                </c:pt>
                <c:pt idx="1">
                  <c:v>1.0205302160524039</c:v>
                </c:pt>
                <c:pt idx="2">
                  <c:v>0.97283837971498599</c:v>
                </c:pt>
                <c:pt idx="3">
                  <c:v>0.83623543193662098</c:v>
                </c:pt>
                <c:pt idx="4">
                  <c:v>1.053998760777235</c:v>
                </c:pt>
                <c:pt idx="5">
                  <c:v>0.98438161556276305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6939904"/>
        <c:axId val="126941440"/>
      </c:barChart>
      <c:catAx>
        <c:axId val="12693990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6350">
            <a:solidFill>
              <a:schemeClr val="tx1">
                <a:shade val="95000"/>
                <a:satMod val="105000"/>
              </a:schemeClr>
            </a:solidFill>
          </a:ln>
        </c:spPr>
        <c:txPr>
          <a:bodyPr/>
          <a:lstStyle/>
          <a:p>
            <a:pPr>
              <a:defRPr lang="ja-JP" sz="1000" i="1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6941440"/>
        <c:crosses val="autoZero"/>
        <c:auto val="1"/>
        <c:lblAlgn val="ctr"/>
        <c:lblOffset val="100"/>
        <c:noMultiLvlLbl val="0"/>
      </c:catAx>
      <c:valAx>
        <c:axId val="126941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>
                <a:shade val="95000"/>
                <a:satMod val="105000"/>
              </a:schemeClr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69399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Hippocampus!$AP$92</c:f>
              <c:strCache>
                <c:ptCount val="1"/>
                <c:pt idx="0">
                  <c:v>100%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prstClr val="black">
                  <a:shade val="95000"/>
                  <a:satMod val="105000"/>
                </a:prst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Hippocampus!$AS$103:$AS$108</c:f>
                <c:numCache>
                  <c:formatCode>General</c:formatCode>
                  <c:ptCount val="6"/>
                  <c:pt idx="0">
                    <c:v>4.2372264658209799E-2</c:v>
                  </c:pt>
                  <c:pt idx="1">
                    <c:v>0.20928252264730099</c:v>
                  </c:pt>
                  <c:pt idx="2">
                    <c:v>0.132101273302344</c:v>
                  </c:pt>
                  <c:pt idx="3">
                    <c:v>7.2466037438934802E-2</c:v>
                  </c:pt>
                  <c:pt idx="4">
                    <c:v>7.2219174414670906E-2</c:v>
                  </c:pt>
                  <c:pt idx="5">
                    <c:v>6.7586068583021006E-2</c:v>
                  </c:pt>
                </c:numCache>
              </c:numRef>
            </c:plus>
            <c:minus>
              <c:numRef>
                <c:f>Hippocampus!$AV$100</c:f>
                <c:numCache>
                  <c:formatCode>General</c:formatCode>
                  <c:ptCount val="1"/>
                </c:numCache>
              </c:numRef>
            </c:minus>
            <c:spPr>
              <a:ln w="6350">
                <a:solidFill>
                  <a:prstClr val="black">
                    <a:shade val="95000"/>
                    <a:satMod val="105000"/>
                  </a:prstClr>
                </a:solidFill>
              </a:ln>
            </c:spPr>
          </c:errBars>
          <c:cat>
            <c:strRef>
              <c:f>Hippocampus!$AO$103:$AO$108</c:f>
              <c:strCache>
                <c:ptCount val="6"/>
                <c:pt idx="0">
                  <c:v>Htr1a</c:v>
                </c:pt>
                <c:pt idx="1">
                  <c:v>Htr2c</c:v>
                </c:pt>
                <c:pt idx="2">
                  <c:v>Slc6a4</c:v>
                </c:pt>
                <c:pt idx="3">
                  <c:v>Tph1</c:v>
                </c:pt>
                <c:pt idx="4">
                  <c:v>Tph2</c:v>
                </c:pt>
                <c:pt idx="5">
                  <c:v>Maoa</c:v>
                </c:pt>
              </c:strCache>
            </c:strRef>
          </c:cat>
          <c:val>
            <c:numRef>
              <c:f>Hippocampus!$AP$103:$AP$108</c:f>
              <c:numCache>
                <c:formatCode>General</c:formatCode>
                <c:ptCount val="6"/>
                <c:pt idx="0">
                  <c:v>1.097634349803718</c:v>
                </c:pt>
                <c:pt idx="1">
                  <c:v>1.063983497989929</c:v>
                </c:pt>
                <c:pt idx="2">
                  <c:v>1.0630616575712839</c:v>
                </c:pt>
                <c:pt idx="3">
                  <c:v>0.92572923544472996</c:v>
                </c:pt>
                <c:pt idx="4">
                  <c:v>0.76305855244249199</c:v>
                </c:pt>
                <c:pt idx="5">
                  <c:v>1.0192972694913649</c:v>
                </c:pt>
              </c:numCache>
            </c:numRef>
          </c:val>
        </c:ser>
        <c:ser>
          <c:idx val="1"/>
          <c:order val="1"/>
          <c:tx>
            <c:strRef>
              <c:f>Hippocampus!$AQ$92</c:f>
              <c:strCache>
                <c:ptCount val="1"/>
                <c:pt idx="0">
                  <c:v>50%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prstClr val="black">
                  <a:shade val="95000"/>
                  <a:satMod val="105000"/>
                </a:prst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Hippocampus!$AT$103:$AT$108</c:f>
                <c:numCache>
                  <c:formatCode>General</c:formatCode>
                  <c:ptCount val="6"/>
                  <c:pt idx="0">
                    <c:v>0.101716636998382</c:v>
                  </c:pt>
                  <c:pt idx="1">
                    <c:v>0.23875864122955801</c:v>
                  </c:pt>
                  <c:pt idx="2">
                    <c:v>0.3906504069551</c:v>
                  </c:pt>
                  <c:pt idx="3">
                    <c:v>0.13220412058512299</c:v>
                  </c:pt>
                  <c:pt idx="4">
                    <c:v>0.13767893632317901</c:v>
                  </c:pt>
                  <c:pt idx="5">
                    <c:v>8.1478134387156495E-2</c:v>
                  </c:pt>
                </c:numCache>
              </c:numRef>
            </c:plus>
            <c:minus>
              <c:numRef>
                <c:f>Hippocampus!$AV$100</c:f>
                <c:numCache>
                  <c:formatCode>General</c:formatCode>
                  <c:ptCount val="1"/>
                </c:numCache>
              </c:numRef>
            </c:minus>
            <c:spPr>
              <a:ln w="6350">
                <a:solidFill>
                  <a:prstClr val="black">
                    <a:shade val="95000"/>
                    <a:satMod val="105000"/>
                  </a:prstClr>
                </a:solidFill>
              </a:ln>
            </c:spPr>
          </c:errBars>
          <c:cat>
            <c:strRef>
              <c:f>Hippocampus!$AO$103:$AO$108</c:f>
              <c:strCache>
                <c:ptCount val="6"/>
                <c:pt idx="0">
                  <c:v>Htr1a</c:v>
                </c:pt>
                <c:pt idx="1">
                  <c:v>Htr2c</c:v>
                </c:pt>
                <c:pt idx="2">
                  <c:v>Slc6a4</c:v>
                </c:pt>
                <c:pt idx="3">
                  <c:v>Tph1</c:v>
                </c:pt>
                <c:pt idx="4">
                  <c:v>Tph2</c:v>
                </c:pt>
                <c:pt idx="5">
                  <c:v>Maoa</c:v>
                </c:pt>
              </c:strCache>
            </c:strRef>
          </c:cat>
          <c:val>
            <c:numRef>
              <c:f>Hippocampus!$AQ$103:$AQ$108</c:f>
              <c:numCache>
                <c:formatCode>General</c:formatCode>
                <c:ptCount val="6"/>
                <c:pt idx="0">
                  <c:v>1.1018176233000481</c:v>
                </c:pt>
                <c:pt idx="1">
                  <c:v>0.80826655034115202</c:v>
                </c:pt>
                <c:pt idx="2">
                  <c:v>1.3485560493483</c:v>
                </c:pt>
                <c:pt idx="3">
                  <c:v>1.1553805186936981</c:v>
                </c:pt>
                <c:pt idx="4">
                  <c:v>0.69106189294989295</c:v>
                </c:pt>
                <c:pt idx="5">
                  <c:v>1.1043099038759121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237120"/>
        <c:axId val="127247104"/>
      </c:barChart>
      <c:catAx>
        <c:axId val="127237120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6350">
            <a:solidFill>
              <a:prstClr val="black">
                <a:shade val="95000"/>
                <a:satMod val="105000"/>
              </a:prstClr>
            </a:solidFill>
          </a:ln>
        </c:spPr>
        <c:txPr>
          <a:bodyPr/>
          <a:lstStyle/>
          <a:p>
            <a:pPr>
              <a:defRPr lang="ja-JP" sz="1000" i="1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7247104"/>
        <c:crosses val="autoZero"/>
        <c:auto val="1"/>
        <c:lblAlgn val="ctr"/>
        <c:lblOffset val="100"/>
        <c:noMultiLvlLbl val="0"/>
      </c:catAx>
      <c:valAx>
        <c:axId val="1272471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prstClr val="black">
                <a:shade val="95000"/>
                <a:satMod val="105000"/>
              </a:prstClr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7237120"/>
        <c:crosses val="autoZero"/>
        <c:crossBetween val="between"/>
        <c:majorUnit val="0.5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'Dialysis (First)'!$AI$46</c:f>
              <c:strCache>
                <c:ptCount val="1"/>
                <c:pt idx="0">
                  <c:v>AD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(First)'!$AM$47:$AM$48</c:f>
                <c:numCache>
                  <c:formatCode>General</c:formatCode>
                  <c:ptCount val="2"/>
                  <c:pt idx="0">
                    <c:v>0.91272445193419705</c:v>
                  </c:pt>
                  <c:pt idx="1">
                    <c:v>1.7120115586440441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prstClr val="black"/>
                </a:solidFill>
              </a:ln>
            </c:spPr>
          </c:errBars>
          <c:val>
            <c:numRef>
              <c:f>'Dialysis (First)'!$AI$47:$AI$48</c:f>
              <c:numCache>
                <c:formatCode>General</c:formatCode>
                <c:ptCount val="2"/>
                <c:pt idx="0">
                  <c:v>17.931061994444541</c:v>
                </c:pt>
                <c:pt idx="1">
                  <c:v>20.618417561111109</c:v>
                </c:pt>
              </c:numCache>
            </c:numRef>
          </c:val>
        </c:ser>
        <c:ser>
          <c:idx val="1"/>
          <c:order val="1"/>
          <c:tx>
            <c:strRef>
              <c:f>'Dialysis (First)'!$AJ$46</c:f>
              <c:strCache>
                <c:ptCount val="1"/>
                <c:pt idx="0">
                  <c:v>50%CR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(First)'!$AN$47:$AN$48</c:f>
                <c:numCache>
                  <c:formatCode>General</c:formatCode>
                  <c:ptCount val="2"/>
                  <c:pt idx="0">
                    <c:v>2.052582185523824</c:v>
                  </c:pt>
                  <c:pt idx="1">
                    <c:v>1.3075625502056141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prstClr val="black"/>
                </a:solidFill>
              </a:ln>
            </c:spPr>
          </c:errBars>
          <c:val>
            <c:numRef>
              <c:f>'Dialysis (First)'!$AJ$47:$AJ$48</c:f>
              <c:numCache>
                <c:formatCode>General</c:formatCode>
                <c:ptCount val="2"/>
                <c:pt idx="0">
                  <c:v>17.887003849999999</c:v>
                </c:pt>
                <c:pt idx="1">
                  <c:v>17.43276344444444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354368"/>
        <c:axId val="127355904"/>
      </c:barChart>
      <c:catAx>
        <c:axId val="12735436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7355904"/>
        <c:crosses val="autoZero"/>
        <c:auto val="1"/>
        <c:lblAlgn val="ctr"/>
        <c:lblOffset val="100"/>
        <c:noMultiLvlLbl val="0"/>
      </c:catAx>
      <c:valAx>
        <c:axId val="127355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735436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'Dialysis (First)'!$BE$46</c:f>
              <c:strCache>
                <c:ptCount val="1"/>
                <c:pt idx="0">
                  <c:v>AD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(First)'!$BI$47:$BI$48</c:f>
                <c:numCache>
                  <c:formatCode>General</c:formatCode>
                  <c:ptCount val="2"/>
                  <c:pt idx="0">
                    <c:v>0.458951268602179</c:v>
                  </c:pt>
                  <c:pt idx="1">
                    <c:v>0.40168335210182099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prstClr val="black"/>
                </a:solidFill>
              </a:ln>
            </c:spPr>
          </c:errBars>
          <c:val>
            <c:numRef>
              <c:f>'Dialysis (First)'!$BE$47:$BE$48</c:f>
              <c:numCache>
                <c:formatCode>General</c:formatCode>
                <c:ptCount val="2"/>
                <c:pt idx="0">
                  <c:v>1.38620995</c:v>
                </c:pt>
                <c:pt idx="1">
                  <c:v>1.468861338888888</c:v>
                </c:pt>
              </c:numCache>
            </c:numRef>
          </c:val>
        </c:ser>
        <c:ser>
          <c:idx val="1"/>
          <c:order val="1"/>
          <c:tx>
            <c:strRef>
              <c:f>'Dialysis (First)'!$BF$46</c:f>
              <c:strCache>
                <c:ptCount val="1"/>
                <c:pt idx="0">
                  <c:v>50%CR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(First)'!$BJ$47:$BJ$48</c:f>
                <c:numCache>
                  <c:formatCode>General</c:formatCode>
                  <c:ptCount val="2"/>
                  <c:pt idx="0">
                    <c:v>0.33923703758020501</c:v>
                  </c:pt>
                  <c:pt idx="1">
                    <c:v>0.34556504803823401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prstClr val="black"/>
                </a:solidFill>
              </a:ln>
            </c:spPr>
          </c:errBars>
          <c:val>
            <c:numRef>
              <c:f>'Dialysis (First)'!$BF$47:$BF$48</c:f>
              <c:numCache>
                <c:formatCode>General</c:formatCode>
                <c:ptCount val="2"/>
                <c:pt idx="0">
                  <c:v>1.9288148833333341</c:v>
                </c:pt>
                <c:pt idx="1">
                  <c:v>1.840402161111117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385600"/>
        <c:axId val="127387136"/>
      </c:barChart>
      <c:catAx>
        <c:axId val="127385600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7387136"/>
        <c:crosses val="autoZero"/>
        <c:auto val="1"/>
        <c:lblAlgn val="ctr"/>
        <c:lblOffset val="100"/>
        <c:noMultiLvlLbl val="0"/>
      </c:catAx>
      <c:valAx>
        <c:axId val="127387136"/>
        <c:scaling>
          <c:orientation val="minMax"/>
          <c:max val="3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738560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'Dialysis (First)'!$B$52</c:f>
              <c:strCache>
                <c:ptCount val="1"/>
                <c:pt idx="0">
                  <c:v>AD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(First)'!$F$53:$F$54</c:f>
                <c:numCache>
                  <c:formatCode>General</c:formatCode>
                  <c:ptCount val="2"/>
                  <c:pt idx="0">
                    <c:v>0.46007025224859899</c:v>
                  </c:pt>
                  <c:pt idx="1">
                    <c:v>0.54614743409400202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val>
            <c:numRef>
              <c:f>'Dialysis (First)'!$B$53:$B$54</c:f>
              <c:numCache>
                <c:formatCode>General</c:formatCode>
                <c:ptCount val="2"/>
                <c:pt idx="0">
                  <c:v>1.540922633333333</c:v>
                </c:pt>
                <c:pt idx="1">
                  <c:v>2.0245118722222282</c:v>
                </c:pt>
              </c:numCache>
            </c:numRef>
          </c:val>
        </c:ser>
        <c:ser>
          <c:idx val="1"/>
          <c:order val="1"/>
          <c:tx>
            <c:strRef>
              <c:f>'Dialysis (First)'!$C$52</c:f>
              <c:strCache>
                <c:ptCount val="1"/>
                <c:pt idx="0">
                  <c:v>50%CR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(First)'!$G$53:$G$54</c:f>
                <c:numCache>
                  <c:formatCode>General</c:formatCode>
                  <c:ptCount val="2"/>
                  <c:pt idx="0">
                    <c:v>0.22763713380676301</c:v>
                  </c:pt>
                  <c:pt idx="1">
                    <c:v>0.19907066799512799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schemeClr val="tx1"/>
                </a:solidFill>
              </a:ln>
            </c:spPr>
          </c:errBars>
          <c:val>
            <c:numRef>
              <c:f>'Dialysis (First)'!$C$53:$C$54</c:f>
              <c:numCache>
                <c:formatCode>General</c:formatCode>
                <c:ptCount val="2"/>
                <c:pt idx="0">
                  <c:v>1.603344483333333</c:v>
                </c:pt>
                <c:pt idx="1">
                  <c:v>2.058778783333334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404288"/>
        <c:axId val="127406080"/>
      </c:barChart>
      <c:catAx>
        <c:axId val="127404288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7406080"/>
        <c:crosses val="autoZero"/>
        <c:auto val="1"/>
        <c:lblAlgn val="ctr"/>
        <c:lblOffset val="100"/>
        <c:noMultiLvlLbl val="0"/>
      </c:catAx>
      <c:valAx>
        <c:axId val="127406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740428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'Dialysis (First)'!$M$48</c:f>
              <c:strCache>
                <c:ptCount val="1"/>
                <c:pt idx="0">
                  <c:v>AD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(First)'!$Q$49:$Q$50</c:f>
                <c:numCache>
                  <c:formatCode>General</c:formatCode>
                  <c:ptCount val="2"/>
                  <c:pt idx="0">
                    <c:v>44.22570136577923</c:v>
                  </c:pt>
                  <c:pt idx="1">
                    <c:v>44.981084779826013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prstClr val="black"/>
                </a:solidFill>
              </a:ln>
            </c:spPr>
          </c:errBars>
          <c:val>
            <c:numRef>
              <c:f>'Dialysis (First)'!$M$49:$M$50</c:f>
              <c:numCache>
                <c:formatCode>General</c:formatCode>
                <c:ptCount val="2"/>
                <c:pt idx="0">
                  <c:v>261.65570480000002</c:v>
                </c:pt>
                <c:pt idx="1">
                  <c:v>253.92324045000069</c:v>
                </c:pt>
              </c:numCache>
            </c:numRef>
          </c:val>
        </c:ser>
        <c:ser>
          <c:idx val="1"/>
          <c:order val="1"/>
          <c:tx>
            <c:strRef>
              <c:f>'Dialysis (First)'!$N$48</c:f>
              <c:strCache>
                <c:ptCount val="1"/>
                <c:pt idx="0">
                  <c:v>50%CR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(First)'!$R$49:$R$50</c:f>
                <c:numCache>
                  <c:formatCode>General</c:formatCode>
                  <c:ptCount val="2"/>
                  <c:pt idx="0">
                    <c:v>78.493544070388666</c:v>
                  </c:pt>
                  <c:pt idx="1">
                    <c:v>85.65732475449397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prstClr val="black"/>
                </a:solidFill>
              </a:ln>
            </c:spPr>
          </c:errBars>
          <c:val>
            <c:numRef>
              <c:f>'Dialysis (First)'!$N$49:$N$50</c:f>
              <c:numCache>
                <c:formatCode>General</c:formatCode>
                <c:ptCount val="2"/>
                <c:pt idx="0">
                  <c:v>266.95566415000002</c:v>
                </c:pt>
                <c:pt idx="1">
                  <c:v>275.78874289999982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464192"/>
        <c:axId val="127465728"/>
      </c:barChart>
      <c:catAx>
        <c:axId val="127464192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7465728"/>
        <c:crosses val="autoZero"/>
        <c:auto val="1"/>
        <c:lblAlgn val="ctr"/>
        <c:lblOffset val="100"/>
        <c:noMultiLvlLbl val="0"/>
      </c:catAx>
      <c:valAx>
        <c:axId val="127465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7464192"/>
        <c:crosses val="autoZero"/>
        <c:crossBetween val="between"/>
        <c:majorUnit val="100"/>
      </c:valAx>
    </c:plotArea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'Dialysis (First)'!$X$48</c:f>
              <c:strCache>
                <c:ptCount val="1"/>
                <c:pt idx="0">
                  <c:v>AD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(First)'!$AB$49:$AB$50</c:f>
                <c:numCache>
                  <c:formatCode>General</c:formatCode>
                  <c:ptCount val="2"/>
                  <c:pt idx="0">
                    <c:v>0.245184806404739</c:v>
                  </c:pt>
                  <c:pt idx="1">
                    <c:v>0.22740568322903301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prstClr val="black"/>
                </a:solidFill>
              </a:ln>
            </c:spPr>
          </c:errBars>
          <c:val>
            <c:numRef>
              <c:f>'Dialysis (First)'!$X$49:$X$50</c:f>
              <c:numCache>
                <c:formatCode>General</c:formatCode>
                <c:ptCount val="2"/>
                <c:pt idx="0">
                  <c:v>1.61880735</c:v>
                </c:pt>
                <c:pt idx="1">
                  <c:v>1.447115299999995</c:v>
                </c:pt>
              </c:numCache>
            </c:numRef>
          </c:val>
        </c:ser>
        <c:ser>
          <c:idx val="1"/>
          <c:order val="1"/>
          <c:tx>
            <c:strRef>
              <c:f>'Dialysis (First)'!$Y$48</c:f>
              <c:strCache>
                <c:ptCount val="1"/>
                <c:pt idx="0">
                  <c:v>50%CR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(First)'!$AC$49:$AC$50</c:f>
                <c:numCache>
                  <c:formatCode>General</c:formatCode>
                  <c:ptCount val="2"/>
                  <c:pt idx="0">
                    <c:v>0.78282684833148197</c:v>
                  </c:pt>
                  <c:pt idx="1">
                    <c:v>0.71078700522260496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prstClr val="black"/>
                </a:solidFill>
              </a:ln>
            </c:spPr>
          </c:errBars>
          <c:val>
            <c:numRef>
              <c:f>'Dialysis (First)'!$Y$49:$Y$50</c:f>
              <c:numCache>
                <c:formatCode>General</c:formatCode>
                <c:ptCount val="2"/>
                <c:pt idx="0">
                  <c:v>2.2030538000000002</c:v>
                </c:pt>
                <c:pt idx="1">
                  <c:v>2.4078894000000002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552512"/>
        <c:axId val="127566592"/>
      </c:barChart>
      <c:catAx>
        <c:axId val="127552512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7566592"/>
        <c:crosses val="autoZero"/>
        <c:auto val="1"/>
        <c:lblAlgn val="ctr"/>
        <c:lblOffset val="100"/>
        <c:noMultiLvlLbl val="0"/>
      </c:catAx>
      <c:valAx>
        <c:axId val="1275665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755251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'Dialysis (First)'!$AT$48</c:f>
              <c:strCache>
                <c:ptCount val="1"/>
                <c:pt idx="0">
                  <c:v>AD</c:v>
                </c:pt>
              </c:strCache>
            </c:strRef>
          </c:tx>
          <c:spPr>
            <a:solidFill>
              <a:schemeClr val="bg1"/>
            </a:solidFill>
            <a:ln w="635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(First)'!$AX$49:$AX$50</c:f>
                <c:numCache>
                  <c:formatCode>General</c:formatCode>
                  <c:ptCount val="2"/>
                  <c:pt idx="0">
                    <c:v>15.59151333077887</c:v>
                  </c:pt>
                  <c:pt idx="1">
                    <c:v>18.253136400000081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prstClr val="black"/>
                </a:solidFill>
              </a:ln>
            </c:spPr>
          </c:errBars>
          <c:val>
            <c:numRef>
              <c:f>'Dialysis (First)'!$AT$49:$AT$50</c:f>
              <c:numCache>
                <c:formatCode>General</c:formatCode>
                <c:ptCount val="2"/>
                <c:pt idx="0">
                  <c:v>241.44031295000059</c:v>
                </c:pt>
                <c:pt idx="1">
                  <c:v>228.4473772500001</c:v>
                </c:pt>
              </c:numCache>
            </c:numRef>
          </c:val>
        </c:ser>
        <c:ser>
          <c:idx val="1"/>
          <c:order val="1"/>
          <c:tx>
            <c:strRef>
              <c:f>'Dialysis (First)'!$AU$48</c:f>
              <c:strCache>
                <c:ptCount val="1"/>
                <c:pt idx="0">
                  <c:v>50%CR</c:v>
                </c:pt>
              </c:strCache>
            </c:strRef>
          </c:tx>
          <c:spPr>
            <a:solidFill>
              <a:schemeClr val="tx1"/>
            </a:solidFill>
            <a:ln w="6350">
              <a:solidFill>
                <a:prstClr val="black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'Dialysis (First)'!$AY$49:$AY$50</c:f>
                <c:numCache>
                  <c:formatCode>General</c:formatCode>
                  <c:ptCount val="2"/>
                  <c:pt idx="0">
                    <c:v>36.289337805461159</c:v>
                  </c:pt>
                  <c:pt idx="1">
                    <c:v>42.414764777148193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ln w="6350">
                <a:solidFill>
                  <a:prstClr val="black"/>
                </a:solidFill>
              </a:ln>
            </c:spPr>
          </c:errBars>
          <c:val>
            <c:numRef>
              <c:f>'Dialysis (First)'!$AU$49:$AU$50</c:f>
              <c:numCache>
                <c:formatCode>General</c:formatCode>
                <c:ptCount val="2"/>
                <c:pt idx="0">
                  <c:v>197.84036380000001</c:v>
                </c:pt>
                <c:pt idx="1">
                  <c:v>198.8716976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7677952"/>
        <c:axId val="127679488"/>
      </c:barChart>
      <c:catAx>
        <c:axId val="127677952"/>
        <c:scaling>
          <c:orientation val="minMax"/>
        </c:scaling>
        <c:delete val="0"/>
        <c:axPos val="b"/>
        <c:majorTickMark val="none"/>
        <c:minorTickMark val="none"/>
        <c:tickLblPos val="none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/>
            </a:pPr>
            <a:endParaRPr lang="ja-JP"/>
          </a:p>
        </c:txPr>
        <c:crossAx val="127679488"/>
        <c:crosses val="autoZero"/>
        <c:auto val="1"/>
        <c:lblAlgn val="ctr"/>
        <c:lblOffset val="100"/>
        <c:noMultiLvlLbl val="0"/>
      </c:catAx>
      <c:valAx>
        <c:axId val="1276794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50">
            <a:solidFill>
              <a:prstClr val="black"/>
            </a:solidFill>
          </a:ln>
        </c:spPr>
        <c:txPr>
          <a:bodyPr/>
          <a:lstStyle/>
          <a:p>
            <a:pPr>
              <a:defRPr lang="ja-JP">
                <a:latin typeface="Arial" pitchFamily="34" charset="0"/>
                <a:cs typeface="Arial" pitchFamily="34" charset="0"/>
              </a:defRPr>
            </a:pPr>
            <a:endParaRPr lang="ja-JP"/>
          </a:p>
        </c:txPr>
        <c:crossAx val="127677952"/>
        <c:crosses val="autoZero"/>
        <c:crossBetween val="between"/>
        <c:majorUnit val="100"/>
      </c:valAx>
    </c:plotArea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671D6-87B1-412B-A9F3-6A9F54F0A9DA}" type="datetimeFigureOut">
              <a:rPr kumimoji="1" lang="ja-JP" altLang="en-US" smtClean="0"/>
              <a:t>2013/4/8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374188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4763" y="9374188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B8EB1-62A1-4ADA-B2BC-1EB136B2AE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95322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41DC1A-9E05-4321-A0D7-D730B315F0C1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3788B-DBCD-4A00-BC26-0A9A3E04D80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298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1ABDE-E87A-40D6-8810-53F81624E39E}" type="datetimeFigureOut">
              <a:rPr kumimoji="1" lang="ja-JP" altLang="en-US" smtClean="0"/>
              <a:pPr/>
              <a:t>2013/4/8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34E54-F184-4BE7-8875-7CCA91F6237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テキスト ボックス 1"/>
          <p:cNvSpPr txBox="1">
            <a:spLocks noChangeArrowheads="1"/>
          </p:cNvSpPr>
          <p:nvPr/>
        </p:nvSpPr>
        <p:spPr bwMode="auto">
          <a:xfrm rot="16200000">
            <a:off x="4686795" y="2171250"/>
            <a:ext cx="18923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200" i="1" dirty="0">
                <a:latin typeface="Arial" charset="0"/>
              </a:rPr>
              <a:t>/β-actin</a:t>
            </a:r>
          </a:p>
          <a:p>
            <a:pPr algn="ctr" eaLnBrk="1" hangingPunct="1"/>
            <a:r>
              <a:rPr lang="en-US" altLang="ja-JP" sz="1200" i="1" dirty="0">
                <a:latin typeface="Arial" charset="0"/>
              </a:rPr>
              <a:t> </a:t>
            </a:r>
            <a:r>
              <a:rPr lang="en-US" altLang="ja-JP" sz="1200" dirty="0">
                <a:latin typeface="Arial" charset="0"/>
              </a:rPr>
              <a:t>Relative mRNA levels</a:t>
            </a:r>
            <a:endParaRPr lang="ja-JP" altLang="en-US" sz="1200" dirty="0">
              <a:latin typeface="Arial" charset="0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5812261"/>
              </p:ext>
            </p:extLst>
          </p:nvPr>
        </p:nvGraphicFramePr>
        <p:xfrm>
          <a:off x="5853950" y="4275312"/>
          <a:ext cx="2880000" cy="196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52" name="テキスト ボックス 1"/>
          <p:cNvSpPr txBox="1">
            <a:spLocks noChangeArrowheads="1"/>
          </p:cNvSpPr>
          <p:nvPr/>
        </p:nvSpPr>
        <p:spPr bwMode="auto">
          <a:xfrm rot="16200000">
            <a:off x="4689475" y="5025252"/>
            <a:ext cx="189071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1200" i="1" dirty="0">
                <a:latin typeface="Arial" charset="0"/>
              </a:rPr>
              <a:t>/β-actin</a:t>
            </a:r>
          </a:p>
          <a:p>
            <a:pPr algn="ctr" eaLnBrk="1" hangingPunct="1"/>
            <a:r>
              <a:rPr lang="en-US" altLang="ja-JP" sz="1200" i="1" dirty="0">
                <a:latin typeface="Arial" charset="0"/>
              </a:rPr>
              <a:t> </a:t>
            </a:r>
            <a:r>
              <a:rPr lang="en-US" altLang="ja-JP" sz="1200" dirty="0">
                <a:latin typeface="Arial" charset="0"/>
              </a:rPr>
              <a:t>Relative mRNA levels</a:t>
            </a:r>
            <a:endParaRPr lang="ja-JP" altLang="en-US" sz="1200" dirty="0">
              <a:latin typeface="Arial" charset="0"/>
            </a:endParaRPr>
          </a:p>
        </p:txBody>
      </p:sp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1197523451"/>
              </p:ext>
            </p:extLst>
          </p:nvPr>
        </p:nvGraphicFramePr>
        <p:xfrm>
          <a:off x="5852836" y="1432009"/>
          <a:ext cx="2880000" cy="196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54" name="テキスト ボックス 28"/>
          <p:cNvSpPr txBox="1">
            <a:spLocks noChangeArrowheads="1"/>
          </p:cNvSpPr>
          <p:nvPr/>
        </p:nvSpPr>
        <p:spPr bwMode="auto">
          <a:xfrm>
            <a:off x="578645" y="649632"/>
            <a:ext cx="20161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dirty="0">
                <a:latin typeface="Arial" charset="0"/>
              </a:rPr>
              <a:t>Hippocampus</a:t>
            </a:r>
            <a:endParaRPr lang="ja-JP" altLang="en-US" sz="1600" dirty="0">
              <a:latin typeface="Arial" charset="0"/>
            </a:endParaRPr>
          </a:p>
        </p:txBody>
      </p:sp>
      <p:graphicFrame>
        <p:nvGraphicFramePr>
          <p:cNvPr id="12" name="グラフ 11"/>
          <p:cNvGraphicFramePr/>
          <p:nvPr>
            <p:extLst>
              <p:ext uri="{D42A27DB-BD31-4B8C-83A1-F6EECF244321}">
                <p14:modId xmlns:p14="http://schemas.microsoft.com/office/powerpoint/2010/main" val="1922739027"/>
              </p:ext>
            </p:extLst>
          </p:nvPr>
        </p:nvGraphicFramePr>
        <p:xfrm>
          <a:off x="2313774" y="1433906"/>
          <a:ext cx="1404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グラフ 12"/>
          <p:cNvGraphicFramePr/>
          <p:nvPr>
            <p:extLst>
              <p:ext uri="{D42A27DB-BD31-4B8C-83A1-F6EECF244321}">
                <p14:modId xmlns:p14="http://schemas.microsoft.com/office/powerpoint/2010/main" val="3406504088"/>
              </p:ext>
            </p:extLst>
          </p:nvPr>
        </p:nvGraphicFramePr>
        <p:xfrm>
          <a:off x="654717" y="1435254"/>
          <a:ext cx="1404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758825" y="1254246"/>
            <a:ext cx="1423988" cy="307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5-HT  </a:t>
            </a:r>
            <a:endParaRPr lang="ja-JP" altLang="en-US" sz="1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8" name="テキスト ボックス 1"/>
          <p:cNvSpPr txBox="1">
            <a:spLocks noChangeArrowheads="1"/>
          </p:cNvSpPr>
          <p:nvPr/>
        </p:nvSpPr>
        <p:spPr bwMode="auto">
          <a:xfrm rot="16200000">
            <a:off x="-318294" y="2035519"/>
            <a:ext cx="18557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dirty="0">
                <a:latin typeface="Arial" charset="0"/>
              </a:rPr>
              <a:t>Concentration (pg/μl)</a:t>
            </a:r>
            <a:endParaRPr lang="ja-JP" altLang="en-US" sz="1200" dirty="0">
              <a:latin typeface="Arial" charset="0"/>
            </a:endParaRPr>
          </a:p>
        </p:txBody>
      </p:sp>
      <p:sp>
        <p:nvSpPr>
          <p:cNvPr id="2059" name="テキスト ボックス 40"/>
          <p:cNvSpPr txBox="1">
            <a:spLocks noChangeArrowheads="1"/>
          </p:cNvSpPr>
          <p:nvPr/>
        </p:nvSpPr>
        <p:spPr bwMode="auto">
          <a:xfrm>
            <a:off x="2222500" y="1038569"/>
            <a:ext cx="5000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b="1" dirty="0">
                <a:latin typeface="Arial" charset="0"/>
              </a:rPr>
              <a:t>B</a:t>
            </a:r>
            <a:endParaRPr lang="ja-JP" altLang="en-US" sz="1600" b="1">
              <a:latin typeface="Arial" charset="0"/>
            </a:endParaRPr>
          </a:p>
        </p:txBody>
      </p:sp>
      <p:sp>
        <p:nvSpPr>
          <p:cNvPr id="2060" name="テキスト ボックス 1"/>
          <p:cNvSpPr txBox="1">
            <a:spLocks noChangeArrowheads="1"/>
          </p:cNvSpPr>
          <p:nvPr/>
        </p:nvSpPr>
        <p:spPr bwMode="auto">
          <a:xfrm rot="16200000">
            <a:off x="1337469" y="2036313"/>
            <a:ext cx="185737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dirty="0">
                <a:latin typeface="Arial" charset="0"/>
              </a:rPr>
              <a:t>Concentration (pg/μl)</a:t>
            </a:r>
            <a:endParaRPr lang="ja-JP" altLang="en-US" sz="1200" dirty="0">
              <a:latin typeface="Arial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108201" y="1257421"/>
            <a:ext cx="2016125" cy="3063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5-HIAA  </a:t>
            </a:r>
            <a:endParaRPr lang="ja-JP" altLang="en-US" sz="1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テキスト ボックス 24"/>
          <p:cNvSpPr txBox="1"/>
          <p:nvPr/>
        </p:nvSpPr>
        <p:spPr>
          <a:xfrm>
            <a:off x="941389" y="3096763"/>
            <a:ext cx="615950" cy="29051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Base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テキスト ボックス 24"/>
          <p:cNvSpPr txBox="1"/>
          <p:nvPr/>
        </p:nvSpPr>
        <p:spPr>
          <a:xfrm>
            <a:off x="1366044" y="3098350"/>
            <a:ext cx="669925" cy="2889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Rec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4" name="テキスト ボックス 47"/>
          <p:cNvSpPr txBox="1">
            <a:spLocks noChangeArrowheads="1"/>
          </p:cNvSpPr>
          <p:nvPr/>
        </p:nvSpPr>
        <p:spPr bwMode="auto">
          <a:xfrm>
            <a:off x="595313" y="1041744"/>
            <a:ext cx="5000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b="1" dirty="0">
                <a:latin typeface="Arial" charset="0"/>
              </a:rPr>
              <a:t>A</a:t>
            </a:r>
            <a:endParaRPr lang="ja-JP" altLang="en-US" sz="1600" b="1" dirty="0">
              <a:latin typeface="Arial" charset="0"/>
            </a:endParaRPr>
          </a:p>
        </p:txBody>
      </p:sp>
      <p:graphicFrame>
        <p:nvGraphicFramePr>
          <p:cNvPr id="24" name="グラフ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7602397"/>
              </p:ext>
            </p:extLst>
          </p:nvPr>
        </p:nvGraphicFramePr>
        <p:xfrm>
          <a:off x="3953898" y="1433522"/>
          <a:ext cx="1404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066" name="テキスト ボックス 49"/>
          <p:cNvSpPr txBox="1">
            <a:spLocks noChangeArrowheads="1"/>
          </p:cNvSpPr>
          <p:nvPr/>
        </p:nvSpPr>
        <p:spPr bwMode="auto">
          <a:xfrm>
            <a:off x="3900488" y="1038569"/>
            <a:ext cx="5000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b="1" dirty="0">
                <a:latin typeface="Arial" charset="0"/>
              </a:rPr>
              <a:t>C</a:t>
            </a:r>
            <a:endParaRPr lang="ja-JP" altLang="en-US" sz="1600" b="1">
              <a:latin typeface="Arial" charset="0"/>
            </a:endParaRPr>
          </a:p>
        </p:txBody>
      </p:sp>
      <p:sp>
        <p:nvSpPr>
          <p:cNvPr id="2067" name="テキスト ボックス 1"/>
          <p:cNvSpPr txBox="1">
            <a:spLocks noChangeArrowheads="1"/>
          </p:cNvSpPr>
          <p:nvPr/>
        </p:nvSpPr>
        <p:spPr bwMode="auto">
          <a:xfrm rot="16200000">
            <a:off x="2991644" y="2036313"/>
            <a:ext cx="185737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dirty="0">
                <a:latin typeface="Arial" charset="0"/>
              </a:rPr>
              <a:t>Concentration (pg/μl)</a:t>
            </a:r>
            <a:endParaRPr lang="ja-JP" altLang="en-US" sz="1200" dirty="0">
              <a:latin typeface="Arial" charset="0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769520" y="1259008"/>
            <a:ext cx="2016125" cy="307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NE  </a:t>
            </a:r>
            <a:endParaRPr lang="ja-JP" altLang="en-US" sz="1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69" name="テキスト ボックス 54"/>
          <p:cNvSpPr txBox="1">
            <a:spLocks noChangeArrowheads="1"/>
          </p:cNvSpPr>
          <p:nvPr/>
        </p:nvSpPr>
        <p:spPr bwMode="auto">
          <a:xfrm>
            <a:off x="583408" y="3473794"/>
            <a:ext cx="1295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dirty="0">
                <a:latin typeface="Arial" charset="0"/>
              </a:rPr>
              <a:t>Striatum</a:t>
            </a:r>
            <a:endParaRPr lang="ja-JP" altLang="en-US" sz="1600" dirty="0">
              <a:latin typeface="Arial" charset="0"/>
            </a:endParaRPr>
          </a:p>
        </p:txBody>
      </p:sp>
      <p:graphicFrame>
        <p:nvGraphicFramePr>
          <p:cNvPr id="31" name="グラフ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4767883"/>
              </p:ext>
            </p:extLst>
          </p:nvPr>
        </p:nvGraphicFramePr>
        <p:xfrm>
          <a:off x="2241868" y="4276878"/>
          <a:ext cx="1476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2" name="グラフ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75747917"/>
              </p:ext>
            </p:extLst>
          </p:nvPr>
        </p:nvGraphicFramePr>
        <p:xfrm>
          <a:off x="657323" y="4273501"/>
          <a:ext cx="1404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3" name="グラフ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8933680"/>
              </p:ext>
            </p:extLst>
          </p:nvPr>
        </p:nvGraphicFramePr>
        <p:xfrm>
          <a:off x="3923086" y="4276678"/>
          <a:ext cx="144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2073" name="テキスト ボックス 58"/>
          <p:cNvSpPr txBox="1">
            <a:spLocks noChangeArrowheads="1"/>
          </p:cNvSpPr>
          <p:nvPr/>
        </p:nvSpPr>
        <p:spPr bwMode="auto">
          <a:xfrm>
            <a:off x="584202" y="3889719"/>
            <a:ext cx="5000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b="1" dirty="0">
                <a:latin typeface="Arial" charset="0"/>
              </a:rPr>
              <a:t>E</a:t>
            </a:r>
            <a:endParaRPr lang="ja-JP" altLang="en-US" sz="1600" b="1" dirty="0">
              <a:latin typeface="Arial" charset="0"/>
            </a:endParaRPr>
          </a:p>
        </p:txBody>
      </p:sp>
      <p:sp>
        <p:nvSpPr>
          <p:cNvPr id="2074" name="テキスト ボックス 1"/>
          <p:cNvSpPr txBox="1">
            <a:spLocks noChangeArrowheads="1"/>
          </p:cNvSpPr>
          <p:nvPr/>
        </p:nvSpPr>
        <p:spPr bwMode="auto">
          <a:xfrm rot="16200000">
            <a:off x="-316706" y="4860476"/>
            <a:ext cx="1857375" cy="35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dirty="0">
                <a:latin typeface="Arial" charset="0"/>
              </a:rPr>
              <a:t>Concentration (pg/μl)</a:t>
            </a:r>
            <a:endParaRPr lang="ja-JP" altLang="en-US" sz="1200" dirty="0">
              <a:latin typeface="Arial" charset="0"/>
            </a:endParaRPr>
          </a:p>
        </p:txBody>
      </p:sp>
      <p:sp>
        <p:nvSpPr>
          <p:cNvPr id="2075" name="テキスト ボックス 60"/>
          <p:cNvSpPr txBox="1">
            <a:spLocks noChangeArrowheads="1"/>
          </p:cNvSpPr>
          <p:nvPr/>
        </p:nvSpPr>
        <p:spPr bwMode="auto">
          <a:xfrm>
            <a:off x="2224881" y="3888132"/>
            <a:ext cx="500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b="1" dirty="0">
                <a:latin typeface="Arial" charset="0"/>
              </a:rPr>
              <a:t>F</a:t>
            </a:r>
            <a:endParaRPr lang="ja-JP" altLang="en-US" sz="1600" b="1" dirty="0">
              <a:latin typeface="Arial" charset="0"/>
            </a:endParaRPr>
          </a:p>
        </p:txBody>
      </p:sp>
      <p:sp>
        <p:nvSpPr>
          <p:cNvPr id="2076" name="テキスト ボックス 1"/>
          <p:cNvSpPr txBox="1">
            <a:spLocks noChangeArrowheads="1"/>
          </p:cNvSpPr>
          <p:nvPr/>
        </p:nvSpPr>
        <p:spPr bwMode="auto">
          <a:xfrm rot="16200000">
            <a:off x="1279525" y="4866032"/>
            <a:ext cx="1855787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dirty="0">
                <a:latin typeface="Arial" charset="0"/>
              </a:rPr>
              <a:t>Concentration (pg/μl)</a:t>
            </a:r>
            <a:endParaRPr lang="ja-JP" altLang="en-US" sz="1200" dirty="0">
              <a:latin typeface="Arial" charset="0"/>
            </a:endParaRPr>
          </a:p>
        </p:txBody>
      </p:sp>
      <p:sp>
        <p:nvSpPr>
          <p:cNvPr id="2077" name="テキスト ボックス 62"/>
          <p:cNvSpPr txBox="1">
            <a:spLocks noChangeArrowheads="1"/>
          </p:cNvSpPr>
          <p:nvPr/>
        </p:nvSpPr>
        <p:spPr bwMode="auto">
          <a:xfrm>
            <a:off x="3898900" y="3888132"/>
            <a:ext cx="5000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b="1" dirty="0">
                <a:latin typeface="Arial" charset="0"/>
              </a:rPr>
              <a:t>G</a:t>
            </a:r>
            <a:endParaRPr lang="ja-JP" altLang="en-US" sz="1600" b="1">
              <a:latin typeface="Arial" charset="0"/>
            </a:endParaRPr>
          </a:p>
        </p:txBody>
      </p:sp>
      <p:sp>
        <p:nvSpPr>
          <p:cNvPr id="2078" name="テキスト ボックス 1"/>
          <p:cNvSpPr txBox="1">
            <a:spLocks noChangeArrowheads="1"/>
          </p:cNvSpPr>
          <p:nvPr/>
        </p:nvSpPr>
        <p:spPr bwMode="auto">
          <a:xfrm rot="16200000">
            <a:off x="2955925" y="4866032"/>
            <a:ext cx="1855787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200" dirty="0">
                <a:latin typeface="Arial" charset="0"/>
              </a:rPr>
              <a:t>Concentration (pg/μl)</a:t>
            </a:r>
            <a:endParaRPr lang="ja-JP" altLang="en-US" sz="1200" dirty="0">
              <a:latin typeface="Arial" charset="0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2104233" y="4102221"/>
            <a:ext cx="2016125" cy="307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DOPAC  </a:t>
            </a:r>
            <a:endParaRPr lang="ja-JP" altLang="en-US" sz="1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53271" y="4102221"/>
            <a:ext cx="1425575" cy="307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DA  </a:t>
            </a:r>
            <a:endParaRPr lang="ja-JP" altLang="en-US" sz="1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753644" y="4102221"/>
            <a:ext cx="2016125" cy="3079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HVA  </a:t>
            </a:r>
            <a:endParaRPr lang="ja-JP" altLang="en-US" sz="14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0" name="テキスト ボックス 24"/>
          <p:cNvSpPr txBox="1"/>
          <p:nvPr/>
        </p:nvSpPr>
        <p:spPr>
          <a:xfrm>
            <a:off x="2570957" y="3094382"/>
            <a:ext cx="617537" cy="29051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Base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1" name="テキスト ボックス 24"/>
          <p:cNvSpPr txBox="1"/>
          <p:nvPr/>
        </p:nvSpPr>
        <p:spPr>
          <a:xfrm>
            <a:off x="3010694" y="3095969"/>
            <a:ext cx="669925" cy="2889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Rec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テキスト ボックス 24"/>
          <p:cNvSpPr txBox="1"/>
          <p:nvPr/>
        </p:nvSpPr>
        <p:spPr>
          <a:xfrm>
            <a:off x="4235450" y="3092794"/>
            <a:ext cx="617538" cy="290513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Base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テキスト ボックス 24"/>
          <p:cNvSpPr txBox="1"/>
          <p:nvPr/>
        </p:nvSpPr>
        <p:spPr>
          <a:xfrm>
            <a:off x="4660900" y="3094382"/>
            <a:ext cx="669925" cy="2889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Rec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86" name="テキスト ボックス 49"/>
          <p:cNvSpPr txBox="1">
            <a:spLocks noChangeArrowheads="1"/>
          </p:cNvSpPr>
          <p:nvPr/>
        </p:nvSpPr>
        <p:spPr bwMode="auto">
          <a:xfrm>
            <a:off x="5803900" y="1040157"/>
            <a:ext cx="5000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b="1" dirty="0">
                <a:latin typeface="Arial" charset="0"/>
              </a:rPr>
              <a:t>D</a:t>
            </a:r>
            <a:endParaRPr lang="ja-JP" altLang="en-US" sz="1600" b="1">
              <a:latin typeface="Arial" charset="0"/>
            </a:endParaRPr>
          </a:p>
        </p:txBody>
      </p:sp>
      <p:sp>
        <p:nvSpPr>
          <p:cNvPr id="2087" name="テキスト ボックス 62"/>
          <p:cNvSpPr txBox="1">
            <a:spLocks noChangeArrowheads="1"/>
          </p:cNvSpPr>
          <p:nvPr/>
        </p:nvSpPr>
        <p:spPr bwMode="auto">
          <a:xfrm>
            <a:off x="5801521" y="3888132"/>
            <a:ext cx="5000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1600" b="1" dirty="0">
                <a:latin typeface="Arial" charset="0"/>
              </a:rPr>
              <a:t>H</a:t>
            </a:r>
            <a:endParaRPr lang="ja-JP" altLang="en-US" sz="1600" b="1" dirty="0">
              <a:latin typeface="Arial" charset="0"/>
            </a:endParaRPr>
          </a:p>
        </p:txBody>
      </p:sp>
      <p:sp>
        <p:nvSpPr>
          <p:cNvPr id="62" name="テキスト ボックス 24"/>
          <p:cNvSpPr txBox="1"/>
          <p:nvPr/>
        </p:nvSpPr>
        <p:spPr>
          <a:xfrm>
            <a:off x="939007" y="5932832"/>
            <a:ext cx="617537" cy="29051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Base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テキスト ボックス 24"/>
          <p:cNvSpPr txBox="1"/>
          <p:nvPr/>
        </p:nvSpPr>
        <p:spPr>
          <a:xfrm>
            <a:off x="1363663" y="5934419"/>
            <a:ext cx="669925" cy="2889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Rec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テキスト ボックス 24"/>
          <p:cNvSpPr txBox="1"/>
          <p:nvPr/>
        </p:nvSpPr>
        <p:spPr>
          <a:xfrm>
            <a:off x="2570163" y="5936007"/>
            <a:ext cx="617537" cy="29051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Base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テキスト ボックス 24"/>
          <p:cNvSpPr txBox="1"/>
          <p:nvPr/>
        </p:nvSpPr>
        <p:spPr>
          <a:xfrm>
            <a:off x="3008313" y="5937594"/>
            <a:ext cx="669925" cy="2889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Rec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テキスト ボックス 24"/>
          <p:cNvSpPr txBox="1"/>
          <p:nvPr/>
        </p:nvSpPr>
        <p:spPr>
          <a:xfrm>
            <a:off x="4243388" y="5936007"/>
            <a:ext cx="617537" cy="290512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Base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テキスト ボックス 24"/>
          <p:cNvSpPr txBox="1"/>
          <p:nvPr/>
        </p:nvSpPr>
        <p:spPr>
          <a:xfrm>
            <a:off x="4665662" y="5937594"/>
            <a:ext cx="669925" cy="28892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Calibri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defRPr/>
            </a:pPr>
            <a:r>
              <a:rPr lang="en-US" altLang="ja-JP" sz="1000" dirty="0" smtClean="0">
                <a:latin typeface="Arial" pitchFamily="34" charset="0"/>
                <a:cs typeface="Arial" pitchFamily="34" charset="0"/>
              </a:rPr>
              <a:t>Rec</a:t>
            </a:r>
            <a:endParaRPr lang="ja-JP" altLang="en-US" sz="1000" dirty="0" smtClean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7" name="グループ化 46"/>
          <p:cNvGrpSpPr/>
          <p:nvPr/>
        </p:nvGrpSpPr>
        <p:grpSpPr>
          <a:xfrm>
            <a:off x="8319925" y="1286218"/>
            <a:ext cx="540617" cy="494007"/>
            <a:chOff x="1374605" y="5521416"/>
            <a:chExt cx="540617" cy="494007"/>
          </a:xfrm>
        </p:grpSpPr>
        <p:sp>
          <p:nvSpPr>
            <p:cNvPr id="48" name="正方形/長方形 47"/>
            <p:cNvSpPr/>
            <p:nvPr/>
          </p:nvSpPr>
          <p:spPr>
            <a:xfrm>
              <a:off x="1380012" y="5614145"/>
              <a:ext cx="72000" cy="7275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1374605" y="5521416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AD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1378248" y="5846836"/>
              <a:ext cx="72000" cy="72752"/>
            </a:xfrm>
            <a:prstGeom prst="rect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1375222" y="5753813"/>
              <a:ext cx="5400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1100" dirty="0" smtClean="0">
                  <a:latin typeface="Arial" pitchFamily="34" charset="0"/>
                  <a:cs typeface="Arial" pitchFamily="34" charset="0"/>
                </a:rPr>
                <a:t>DR </a:t>
              </a:r>
              <a:endParaRPr lang="ja-JP" altLang="en-US" sz="110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609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61888</TotalTime>
  <Words>66</Words>
  <Application>Microsoft Office PowerPoint</Application>
  <PresentationFormat>画面に合わせる (4:3)</PresentationFormat>
  <Paragraphs>40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Mai</dc:creator>
  <cp:lastModifiedBy>Owner</cp:lastModifiedBy>
  <cp:revision>1431</cp:revision>
  <cp:lastPrinted>2013-03-22T05:06:19Z</cp:lastPrinted>
  <dcterms:created xsi:type="dcterms:W3CDTF">2010-08-21T10:53:40Z</dcterms:created>
  <dcterms:modified xsi:type="dcterms:W3CDTF">2013-04-08T01:58:04Z</dcterms:modified>
</cp:coreProperties>
</file>