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22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98921" autoAdjust="0"/>
  </p:normalViewPr>
  <p:slideViewPr>
    <p:cSldViewPr>
      <p:cViewPr varScale="1">
        <p:scale>
          <a:sx n="72" d="100"/>
          <a:sy n="72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23398;&#20250;&#12539;&#35542;&#25991;&#12395;&#20351;&#29992;&#12377;&#12427;&#12487;&#12540;&#12479;\CR_pregnancy\Result_&#12414;&#12392;&#12417;\&#35542;&#25991;&#20351;&#29992;&#32080;&#26524;\CR_pregnancy_RT-PCR_hypothalamu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&#35542;&#25991;&#20351;&#29992;&#32080;&#26524;\CR_pregnancy_RT-PCR_hypothalamu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Hypothalamus!$BD$75</c:f>
              <c:strCache>
                <c:ptCount val="1"/>
                <c:pt idx="0">
                  <c:v>100%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Hypothalamus!$BG$153:$BG$159</c:f>
                <c:numCache>
                  <c:formatCode>General</c:formatCode>
                  <c:ptCount val="7"/>
                  <c:pt idx="0">
                    <c:v>3.6507151040708001E-2</c:v>
                  </c:pt>
                  <c:pt idx="1">
                    <c:v>4.9716294974661901E-2</c:v>
                  </c:pt>
                  <c:pt idx="2">
                    <c:v>3.3259268235594899E-2</c:v>
                  </c:pt>
                  <c:pt idx="3">
                    <c:v>3.1772982646694002E-2</c:v>
                  </c:pt>
                  <c:pt idx="4">
                    <c:v>1.7903172561834699E-2</c:v>
                  </c:pt>
                  <c:pt idx="5">
                    <c:v>1.96042732347909E-2</c:v>
                  </c:pt>
                  <c:pt idx="6">
                    <c:v>1.42477149918588E-2</c:v>
                  </c:pt>
                </c:numCache>
              </c:numRef>
            </c:plus>
            <c:minus>
              <c:numRef>
                <c:f>Hypothalamus!$BE$84</c:f>
                <c:numCache>
                  <c:formatCode>General</c:formatCode>
                  <c:ptCount val="1"/>
                  <c:pt idx="0">
                    <c:v>0.90263017171259796</c:v>
                  </c:pt>
                </c:numCache>
              </c:numRef>
            </c:minus>
            <c:spPr>
              <a:ln w="6350">
                <a:solidFill>
                  <a:prstClr val="black"/>
                </a:solidFill>
              </a:ln>
            </c:spPr>
          </c:errBars>
          <c:cat>
            <c:strRef>
              <c:f>Hypothalamus!$BC$153:$BC$159</c:f>
              <c:strCache>
                <c:ptCount val="7"/>
                <c:pt idx="0">
                  <c:v>HK1</c:v>
                </c:pt>
                <c:pt idx="1">
                  <c:v>HK2</c:v>
                </c:pt>
                <c:pt idx="2">
                  <c:v>Pfkm</c:v>
                </c:pt>
                <c:pt idx="3">
                  <c:v>Slc2a1</c:v>
                </c:pt>
                <c:pt idx="4">
                  <c:v>Slc2a3</c:v>
                </c:pt>
                <c:pt idx="5">
                  <c:v>Ldha</c:v>
                </c:pt>
                <c:pt idx="6">
                  <c:v>Ldhb</c:v>
                </c:pt>
              </c:strCache>
            </c:strRef>
          </c:cat>
          <c:val>
            <c:numRef>
              <c:f>Hypothalamus!$BD$153:$BD$159</c:f>
              <c:numCache>
                <c:formatCode>General</c:formatCode>
                <c:ptCount val="7"/>
                <c:pt idx="0">
                  <c:v>0.97492351088236096</c:v>
                </c:pt>
                <c:pt idx="1">
                  <c:v>1.0157713306384051</c:v>
                </c:pt>
                <c:pt idx="2">
                  <c:v>0.98507713731727398</c:v>
                </c:pt>
                <c:pt idx="3">
                  <c:v>0.99175953657058002</c:v>
                </c:pt>
                <c:pt idx="4">
                  <c:v>1.0791583047260671</c:v>
                </c:pt>
                <c:pt idx="5">
                  <c:v>0.95873042314488399</c:v>
                </c:pt>
                <c:pt idx="6">
                  <c:v>0.98543703052765796</c:v>
                </c:pt>
              </c:numCache>
            </c:numRef>
          </c:val>
        </c:ser>
        <c:ser>
          <c:idx val="1"/>
          <c:order val="1"/>
          <c:tx>
            <c:strRef>
              <c:f>Hypothalamus!$BE$75</c:f>
              <c:strCache>
                <c:ptCount val="1"/>
                <c:pt idx="0">
                  <c:v>50%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Hypothalamus!$BH$153:$BH$159</c:f>
                <c:numCache>
                  <c:formatCode>General</c:formatCode>
                  <c:ptCount val="7"/>
                  <c:pt idx="0">
                    <c:v>8.3928287554754302E-2</c:v>
                  </c:pt>
                  <c:pt idx="1">
                    <c:v>5.4566543361144901E-2</c:v>
                  </c:pt>
                  <c:pt idx="2">
                    <c:v>4.9005445366659503E-2</c:v>
                  </c:pt>
                  <c:pt idx="3">
                    <c:v>4.2338383818359103E-2</c:v>
                  </c:pt>
                  <c:pt idx="4">
                    <c:v>3.6093594965332501E-2</c:v>
                  </c:pt>
                  <c:pt idx="5">
                    <c:v>6.9553822565403198E-2</c:v>
                  </c:pt>
                  <c:pt idx="6">
                    <c:v>5.0901129662725399E-2</c:v>
                  </c:pt>
                </c:numCache>
              </c:numRef>
            </c:plus>
            <c:minus>
              <c:numRef>
                <c:f>Hypothalamus!$BE$84</c:f>
                <c:numCache>
                  <c:formatCode>General</c:formatCode>
                  <c:ptCount val="1"/>
                  <c:pt idx="0">
                    <c:v>0.90263017171259796</c:v>
                  </c:pt>
                </c:numCache>
              </c:numRef>
            </c:minus>
            <c:spPr>
              <a:ln w="6350">
                <a:solidFill>
                  <a:prstClr val="black"/>
                </a:solidFill>
              </a:ln>
            </c:spPr>
          </c:errBars>
          <c:cat>
            <c:strRef>
              <c:f>Hypothalamus!$BC$153:$BC$159</c:f>
              <c:strCache>
                <c:ptCount val="7"/>
                <c:pt idx="0">
                  <c:v>HK1</c:v>
                </c:pt>
                <c:pt idx="1">
                  <c:v>HK2</c:v>
                </c:pt>
                <c:pt idx="2">
                  <c:v>Pfkm</c:v>
                </c:pt>
                <c:pt idx="3">
                  <c:v>Slc2a1</c:v>
                </c:pt>
                <c:pt idx="4">
                  <c:v>Slc2a3</c:v>
                </c:pt>
                <c:pt idx="5">
                  <c:v>Ldha</c:v>
                </c:pt>
                <c:pt idx="6">
                  <c:v>Ldhb</c:v>
                </c:pt>
              </c:strCache>
            </c:strRef>
          </c:cat>
          <c:val>
            <c:numRef>
              <c:f>Hypothalamus!$BE$153:$BE$159</c:f>
              <c:numCache>
                <c:formatCode>General</c:formatCode>
                <c:ptCount val="7"/>
                <c:pt idx="0">
                  <c:v>1.019539479789789</c:v>
                </c:pt>
                <c:pt idx="1">
                  <c:v>1.0784381323558361</c:v>
                </c:pt>
                <c:pt idx="2">
                  <c:v>1.047150140540984</c:v>
                </c:pt>
                <c:pt idx="3">
                  <c:v>1.048228430037325</c:v>
                </c:pt>
                <c:pt idx="4">
                  <c:v>1.062636585327692</c:v>
                </c:pt>
                <c:pt idx="5">
                  <c:v>1.009350646849777</c:v>
                </c:pt>
                <c:pt idx="6">
                  <c:v>1.05706533500176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355328"/>
        <c:axId val="126356864"/>
      </c:barChart>
      <c:catAx>
        <c:axId val="12635532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 i="1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356864"/>
        <c:crosses val="autoZero"/>
        <c:auto val="1"/>
        <c:lblAlgn val="ctr"/>
        <c:lblOffset val="100"/>
        <c:noMultiLvlLbl val="0"/>
      </c:catAx>
      <c:valAx>
        <c:axId val="12635686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355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Hypothalamus!$BD$75</c:f>
              <c:strCache>
                <c:ptCount val="1"/>
                <c:pt idx="0">
                  <c:v>100%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Hypothalamus!$BG$236:$BG$239</c:f>
                <c:numCache>
                  <c:formatCode>General</c:formatCode>
                  <c:ptCount val="4"/>
                  <c:pt idx="0">
                    <c:v>0.120632922453796</c:v>
                  </c:pt>
                  <c:pt idx="1">
                    <c:v>5.2737253751149397E-2</c:v>
                  </c:pt>
                  <c:pt idx="2">
                    <c:v>0.19030630338475599</c:v>
                  </c:pt>
                  <c:pt idx="3">
                    <c:v>0.109867147852652</c:v>
                  </c:pt>
                </c:numCache>
              </c:numRef>
            </c:plus>
            <c:minus>
              <c:numRef>
                <c:f>Hypothalamus!$BE$84</c:f>
                <c:numCache>
                  <c:formatCode>General</c:formatCode>
                  <c:ptCount val="1"/>
                  <c:pt idx="0">
                    <c:v>0.90263017171259796</c:v>
                  </c:pt>
                </c:numCache>
              </c:numRef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Hypothalamus!$BC$236:$BC$239</c:f>
              <c:strCache>
                <c:ptCount val="4"/>
                <c:pt idx="0">
                  <c:v>Npy</c:v>
                </c:pt>
                <c:pt idx="1">
                  <c:v>Agrp</c:v>
                </c:pt>
                <c:pt idx="2">
                  <c:v>Pomc1</c:v>
                </c:pt>
                <c:pt idx="3">
                  <c:v>Ppox</c:v>
                </c:pt>
              </c:strCache>
            </c:strRef>
          </c:cat>
          <c:val>
            <c:numRef>
              <c:f>Hypothalamus!$BD$236:$BD$239</c:f>
              <c:numCache>
                <c:formatCode>General</c:formatCode>
                <c:ptCount val="4"/>
                <c:pt idx="0">
                  <c:v>0.938531601287108</c:v>
                </c:pt>
                <c:pt idx="1">
                  <c:v>1.2038950762485741</c:v>
                </c:pt>
                <c:pt idx="2">
                  <c:v>0.984455386308694</c:v>
                </c:pt>
                <c:pt idx="3">
                  <c:v>0.75986839534075501</c:v>
                </c:pt>
              </c:numCache>
            </c:numRef>
          </c:val>
        </c:ser>
        <c:ser>
          <c:idx val="1"/>
          <c:order val="1"/>
          <c:tx>
            <c:strRef>
              <c:f>Hypothalamus!$BE$75</c:f>
              <c:strCache>
                <c:ptCount val="1"/>
                <c:pt idx="0">
                  <c:v>50%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Hypothalamus!$BH$236:$BH$239</c:f>
                <c:numCache>
                  <c:formatCode>General</c:formatCode>
                  <c:ptCount val="4"/>
                  <c:pt idx="0">
                    <c:v>9.9234526693761704E-2</c:v>
                  </c:pt>
                  <c:pt idx="1">
                    <c:v>0.124349793060997</c:v>
                  </c:pt>
                  <c:pt idx="2">
                    <c:v>0.38920220656683702</c:v>
                  </c:pt>
                  <c:pt idx="3">
                    <c:v>9.4490937602212194E-2</c:v>
                  </c:pt>
                </c:numCache>
              </c:numRef>
            </c:plus>
            <c:minus>
              <c:numRef>
                <c:f>Hypothalamus!$BE$84</c:f>
                <c:numCache>
                  <c:formatCode>General</c:formatCode>
                  <c:ptCount val="1"/>
                  <c:pt idx="0">
                    <c:v>0.90263017171259796</c:v>
                  </c:pt>
                </c:numCache>
              </c:numRef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Hypothalamus!$BC$236:$BC$239</c:f>
              <c:strCache>
                <c:ptCount val="4"/>
                <c:pt idx="0">
                  <c:v>Npy</c:v>
                </c:pt>
                <c:pt idx="1">
                  <c:v>Agrp</c:v>
                </c:pt>
                <c:pt idx="2">
                  <c:v>Pomc1</c:v>
                </c:pt>
                <c:pt idx="3">
                  <c:v>Ppox</c:v>
                </c:pt>
              </c:strCache>
            </c:strRef>
          </c:cat>
          <c:val>
            <c:numRef>
              <c:f>Hypothalamus!$BE$236:$BE$239</c:f>
              <c:numCache>
                <c:formatCode>General</c:formatCode>
                <c:ptCount val="4"/>
                <c:pt idx="0">
                  <c:v>1.0520310675395961</c:v>
                </c:pt>
                <c:pt idx="1">
                  <c:v>1.0484986216153831</c:v>
                </c:pt>
                <c:pt idx="2">
                  <c:v>1.200983583365768</c:v>
                </c:pt>
                <c:pt idx="3">
                  <c:v>1.006769185791639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386560"/>
        <c:axId val="126388096"/>
      </c:barChart>
      <c:catAx>
        <c:axId val="12638656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 i="1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388096"/>
        <c:crosses val="autoZero"/>
        <c:auto val="1"/>
        <c:lblAlgn val="ctr"/>
        <c:lblOffset val="100"/>
        <c:noMultiLvlLbl val="0"/>
      </c:catAx>
      <c:valAx>
        <c:axId val="126388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386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71D6-87B1-412B-A9F3-6A9F54F0A9DA}" type="datetimeFigureOut">
              <a:rPr kumimoji="1" lang="ja-JP" altLang="en-US" smtClean="0"/>
              <a:t>2013/4/8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B8EB1-62A1-4ADA-B2BC-1EB136B2A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3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C1A-9E05-4321-A0D7-D730B315F0C1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3788B-DBCD-4A00-BC26-0A9A3E04D80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グラフ 55"/>
          <p:cNvGraphicFramePr/>
          <p:nvPr>
            <p:extLst>
              <p:ext uri="{D42A27DB-BD31-4B8C-83A1-F6EECF244321}">
                <p14:modId xmlns:p14="http://schemas.microsoft.com/office/powerpoint/2010/main" val="3513142351"/>
              </p:ext>
            </p:extLst>
          </p:nvPr>
        </p:nvGraphicFramePr>
        <p:xfrm>
          <a:off x="4404338" y="2528530"/>
          <a:ext cx="3528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9799712"/>
              </p:ext>
            </p:extLst>
          </p:nvPr>
        </p:nvGraphicFramePr>
        <p:xfrm>
          <a:off x="1754162" y="2528379"/>
          <a:ext cx="2232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606972" y="1628800"/>
            <a:ext cx="152486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Hypothalamus</a:t>
            </a:r>
            <a:endParaRPr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22051" y="2117817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テキスト ボックス 1"/>
          <p:cNvSpPr txBox="1"/>
          <p:nvPr/>
        </p:nvSpPr>
        <p:spPr>
          <a:xfrm rot="16200000">
            <a:off x="566092" y="3365935"/>
            <a:ext cx="1891096" cy="3600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i="1" dirty="0" smtClean="0">
                <a:latin typeface="Arial" pitchFamily="34" charset="0"/>
                <a:cs typeface="Arial" pitchFamily="34" charset="0"/>
              </a:rPr>
              <a:t>/β-actin</a:t>
            </a:r>
          </a:p>
          <a:p>
            <a:pPr algn="ctr"/>
            <a:r>
              <a:rPr lang="en-US" altLang="ja-JP" sz="1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Relative mRNA levels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287957" y="2117577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4816949" y="4599492"/>
            <a:ext cx="2952000" cy="72008"/>
            <a:chOff x="1473275" y="3356992"/>
            <a:chExt cx="1548000" cy="72008"/>
          </a:xfrm>
        </p:grpSpPr>
        <p:cxnSp>
          <p:nvCxnSpPr>
            <p:cNvPr id="52" name="直線コネクタ 51"/>
            <p:cNvCxnSpPr/>
            <p:nvPr/>
          </p:nvCxnSpPr>
          <p:spPr>
            <a:xfrm>
              <a:off x="1475656" y="3356992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>
              <a:off x="3020939" y="3356992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 rot="16200000">
              <a:off x="2247275" y="2652619"/>
              <a:ext cx="0" cy="154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テキスト ボックス 24"/>
          <p:cNvSpPr txBox="1"/>
          <p:nvPr/>
        </p:nvSpPr>
        <p:spPr>
          <a:xfrm>
            <a:off x="5473602" y="4669718"/>
            <a:ext cx="1668434" cy="28981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Glucose</a:t>
            </a:r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metabolism</a:t>
            </a:r>
            <a:endParaRPr kumimoji="1" lang="ja-JP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テキスト ボックス 1"/>
          <p:cNvSpPr txBox="1"/>
          <p:nvPr/>
        </p:nvSpPr>
        <p:spPr>
          <a:xfrm rot="16200000">
            <a:off x="3230388" y="3366428"/>
            <a:ext cx="1891096" cy="3600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i="1" dirty="0" smtClean="0">
                <a:latin typeface="Arial" pitchFamily="34" charset="0"/>
                <a:cs typeface="Arial" pitchFamily="34" charset="0"/>
              </a:rPr>
              <a:t>/β-actin</a:t>
            </a:r>
          </a:p>
          <a:p>
            <a:pPr algn="ctr"/>
            <a:r>
              <a:rPr lang="en-US" altLang="ja-JP" sz="1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Relative mRNA levels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3586083" y="2358929"/>
            <a:ext cx="540617" cy="494007"/>
            <a:chOff x="1374605" y="5521416"/>
            <a:chExt cx="540617" cy="494007"/>
          </a:xfrm>
        </p:grpSpPr>
        <p:sp>
          <p:nvSpPr>
            <p:cNvPr id="18" name="正方形/長方形 17"/>
            <p:cNvSpPr/>
            <p:nvPr/>
          </p:nvSpPr>
          <p:spPr>
            <a:xfrm>
              <a:off x="1380012" y="5614145"/>
              <a:ext cx="72000" cy="727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374605" y="5521416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1378248" y="5846836"/>
              <a:ext cx="72000" cy="72752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375222" y="5753813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DR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61888</TotalTime>
  <Words>19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Owner</cp:lastModifiedBy>
  <cp:revision>1431</cp:revision>
  <cp:lastPrinted>2013-03-22T05:06:19Z</cp:lastPrinted>
  <dcterms:created xsi:type="dcterms:W3CDTF">2010-08-21T10:53:40Z</dcterms:created>
  <dcterms:modified xsi:type="dcterms:W3CDTF">2013-04-08T01:59:04Z</dcterms:modified>
</cp:coreProperties>
</file>