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25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Westernblot_pAMP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pAKPK!$L$8:$M$8</c:f>
                <c:numCache>
                  <c:formatCode>General</c:formatCode>
                  <c:ptCount val="2"/>
                  <c:pt idx="0">
                    <c:v>5.8021140195276898E-2</c:v>
                  </c:pt>
                  <c:pt idx="1">
                    <c:v>4.8113167787623298E-2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pAKPK!$L$7:$M$7</c:f>
              <c:numCache>
                <c:formatCode>General</c:formatCode>
                <c:ptCount val="2"/>
                <c:pt idx="0">
                  <c:v>0.37234240000000202</c:v>
                </c:pt>
                <c:pt idx="1">
                  <c:v>0.40916839999999999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640704"/>
        <c:axId val="127642240"/>
      </c:barChart>
      <c:catAx>
        <c:axId val="12764070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642240"/>
        <c:crosses val="autoZero"/>
        <c:auto val="1"/>
        <c:lblAlgn val="ctr"/>
        <c:lblOffset val="100"/>
        <c:noMultiLvlLbl val="0"/>
      </c:catAx>
      <c:valAx>
        <c:axId val="127642240"/>
        <c:scaling>
          <c:orientation val="minMax"/>
          <c:max val="0.6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640704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pAKPK!$L$18:$M$18</c:f>
                <c:numCache>
                  <c:formatCode>General</c:formatCode>
                  <c:ptCount val="2"/>
                  <c:pt idx="0">
                    <c:v>6.8849850549874206E-2</c:v>
                  </c:pt>
                  <c:pt idx="1">
                    <c:v>7.8068595516635295E-2</c:v>
                  </c:pt>
                </c:numCache>
              </c:numRef>
            </c:plus>
            <c:minus>
              <c:numRef>
                <c:f>pAKPK!$S$36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pAKPK!$L$17:$M$17</c:f>
              <c:numCache>
                <c:formatCode>General</c:formatCode>
                <c:ptCount val="2"/>
                <c:pt idx="0">
                  <c:v>0.43337320000000201</c:v>
                </c:pt>
                <c:pt idx="1">
                  <c:v>0.48626619999999998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199296"/>
        <c:axId val="128201088"/>
      </c:barChart>
      <c:catAx>
        <c:axId val="12819929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8201088"/>
        <c:crosses val="autoZero"/>
        <c:auto val="1"/>
        <c:lblAlgn val="ctr"/>
        <c:lblOffset val="100"/>
        <c:noMultiLvlLbl val="0"/>
      </c:catAx>
      <c:valAx>
        <c:axId val="128201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8199296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pAKPK!$P$8:$Q$8</c:f>
                <c:numCache>
                  <c:formatCode>General</c:formatCode>
                  <c:ptCount val="2"/>
                  <c:pt idx="0">
                    <c:v>3.4425651397016199E-2</c:v>
                  </c:pt>
                  <c:pt idx="1">
                    <c:v>4.2050282030991898E-2</c:v>
                  </c:pt>
                </c:numCache>
              </c:numRef>
            </c:plus>
            <c:minus>
              <c:numRef>
                <c:f>pAKPK!$R$20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pAKPK!$P$7:$Q$7</c:f>
              <c:numCache>
                <c:formatCode>General</c:formatCode>
                <c:ptCount val="2"/>
                <c:pt idx="0">
                  <c:v>0.32592946329705003</c:v>
                </c:pt>
                <c:pt idx="1">
                  <c:v>0.33560454251177502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229760"/>
        <c:axId val="128231296"/>
      </c:barChart>
      <c:catAx>
        <c:axId val="12822976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8231296"/>
        <c:crosses val="autoZero"/>
        <c:auto val="1"/>
        <c:lblAlgn val="ctr"/>
        <c:lblOffset val="100"/>
        <c:noMultiLvlLbl val="0"/>
      </c:catAx>
      <c:valAx>
        <c:axId val="128231296"/>
        <c:scaling>
          <c:orientation val="minMax"/>
          <c:max val="0.6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8229760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pAKPK!$P$18:$Q$18</c:f>
                <c:numCache>
                  <c:formatCode>General</c:formatCode>
                  <c:ptCount val="2"/>
                  <c:pt idx="0">
                    <c:v>5.1667027822696499E-2</c:v>
                  </c:pt>
                  <c:pt idx="1">
                    <c:v>2.6004844042556499E-2</c:v>
                  </c:pt>
                </c:numCache>
              </c:numRef>
            </c:plus>
            <c:minus>
              <c:numRef>
                <c:f>pAKPK!$R$18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pAKPK!$P$17:$Q$17</c:f>
              <c:numCache>
                <c:formatCode>General</c:formatCode>
                <c:ptCount val="2"/>
                <c:pt idx="0">
                  <c:v>0.42928369131658101</c:v>
                </c:pt>
                <c:pt idx="1">
                  <c:v>0.41846085712561398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321408"/>
        <c:axId val="128322944"/>
      </c:barChart>
      <c:catAx>
        <c:axId val="12832140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8322944"/>
        <c:crosses val="autoZero"/>
        <c:auto val="1"/>
        <c:lblAlgn val="ctr"/>
        <c:lblOffset val="100"/>
        <c:noMultiLvlLbl val="0"/>
      </c:catAx>
      <c:valAx>
        <c:axId val="1283229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8321408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pAKPK!$T$8:$U$8</c:f>
                <c:numCache>
                  <c:formatCode>General</c:formatCode>
                  <c:ptCount val="2"/>
                  <c:pt idx="0">
                    <c:v>0.118540158924898</c:v>
                  </c:pt>
                  <c:pt idx="1">
                    <c:v>0.150027385663285</c:v>
                  </c:pt>
                </c:numCache>
              </c:numRef>
            </c:plus>
            <c:minus>
              <c:numRef>
                <c:f>pAKPK!$S$15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pAKPK!$T$7:$U$7</c:f>
              <c:numCache>
                <c:formatCode>General</c:formatCode>
                <c:ptCount val="2"/>
                <c:pt idx="0">
                  <c:v>1.1322007999999999</c:v>
                </c:pt>
                <c:pt idx="1">
                  <c:v>1.2707974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351616"/>
        <c:axId val="128353408"/>
      </c:barChart>
      <c:catAx>
        <c:axId val="12835161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8353408"/>
        <c:crosses val="autoZero"/>
        <c:auto val="1"/>
        <c:lblAlgn val="ctr"/>
        <c:lblOffset val="100"/>
        <c:noMultiLvlLbl val="0"/>
      </c:catAx>
      <c:valAx>
        <c:axId val="1283534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8351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white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pAKPK!$T$18:$U$18</c:f>
                <c:numCache>
                  <c:formatCode>General</c:formatCode>
                  <c:ptCount val="2"/>
                  <c:pt idx="0">
                    <c:v>0.141865918911626</c:v>
                  </c:pt>
                  <c:pt idx="1">
                    <c:v>0.13055051738311799</c:v>
                  </c:pt>
                </c:numCache>
              </c:numRef>
            </c:plus>
            <c:minus>
              <c:numRef>
                <c:f>pAKPK!$R$19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numRef>
              <c:f>pAKPK!$L$1:$M$1</c:f>
              <c:numCache>
                <c:formatCode>0%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cat>
          <c:val>
            <c:numRef>
              <c:f>pAKPK!$T$17:$U$17</c:f>
              <c:numCache>
                <c:formatCode>General</c:formatCode>
                <c:ptCount val="2"/>
                <c:pt idx="0">
                  <c:v>1.0279081999999931</c:v>
                </c:pt>
                <c:pt idx="1">
                  <c:v>1.1382429999999999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382080"/>
        <c:axId val="128383616"/>
      </c:barChart>
      <c:catAx>
        <c:axId val="12838208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8383616"/>
        <c:crosses val="autoZero"/>
        <c:auto val="1"/>
        <c:lblAlgn val="ctr"/>
        <c:lblOffset val="100"/>
        <c:noMultiLvlLbl val="0"/>
      </c:catAx>
      <c:valAx>
        <c:axId val="128383616"/>
        <c:scaling>
          <c:orientation val="minMax"/>
          <c:max val="1.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8382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image" Target="../media/image4.png"/><Relationship Id="rId5" Type="http://schemas.openxmlformats.org/officeDocument/2006/relationships/chart" Target="../charts/chart4.xml"/><Relationship Id="rId10" Type="http://schemas.openxmlformats.org/officeDocument/2006/relationships/image" Target="../media/image3.png"/><Relationship Id="rId4" Type="http://schemas.openxmlformats.org/officeDocument/2006/relationships/chart" Target="../charts/chart3.xm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3884674391"/>
              </p:ext>
            </p:extLst>
          </p:nvPr>
        </p:nvGraphicFramePr>
        <p:xfrm>
          <a:off x="5340396" y="1743652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586772998"/>
              </p:ext>
            </p:extLst>
          </p:nvPr>
        </p:nvGraphicFramePr>
        <p:xfrm>
          <a:off x="5343017" y="4421115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664116280"/>
              </p:ext>
            </p:extLst>
          </p:nvPr>
        </p:nvGraphicFramePr>
        <p:xfrm>
          <a:off x="6797102" y="1746340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742917224"/>
              </p:ext>
            </p:extLst>
          </p:nvPr>
        </p:nvGraphicFramePr>
        <p:xfrm>
          <a:off x="6795949" y="4418734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209555382"/>
              </p:ext>
            </p:extLst>
          </p:nvPr>
        </p:nvGraphicFramePr>
        <p:xfrm>
          <a:off x="3892154" y="1744645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グラフ 7"/>
          <p:cNvGraphicFramePr/>
          <p:nvPr>
            <p:extLst>
              <p:ext uri="{D42A27DB-BD31-4B8C-83A1-F6EECF244321}">
                <p14:modId xmlns:p14="http://schemas.microsoft.com/office/powerpoint/2010/main" val="3405266344"/>
              </p:ext>
            </p:extLst>
          </p:nvPr>
        </p:nvGraphicFramePr>
        <p:xfrm>
          <a:off x="3891914" y="4421115"/>
          <a:ext cx="126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5548969" y="1482317"/>
            <a:ext cx="1080120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p-AMPK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50279" y="3932786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F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174951" y="3933579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G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79713" y="1252652"/>
            <a:ext cx="34684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C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31134" y="1251698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51933" y="3932786"/>
            <a:ext cx="5000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H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13192" y="1485005"/>
            <a:ext cx="1656184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p-AMPK/AMPKa</a:t>
            </a:r>
            <a:endParaRPr kumimoji="1"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08125" y="1475175"/>
            <a:ext cx="864096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AMPKa</a:t>
            </a:r>
            <a:endParaRPr lang="ja-JP" altLang="ja-JP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560878" y="4155591"/>
            <a:ext cx="1080120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p-AMPK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660232" y="4153210"/>
            <a:ext cx="165618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p-AMPK/AMPKa</a:t>
            </a:r>
            <a:endParaRPr kumimoji="1"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225908" y="4154799"/>
            <a:ext cx="864096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AMPKa</a:t>
            </a:r>
            <a:endParaRPr lang="ja-JP" altLang="ja-JP" sz="12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グループ化 110"/>
          <p:cNvGrpSpPr/>
          <p:nvPr/>
        </p:nvGrpSpPr>
        <p:grpSpPr>
          <a:xfrm>
            <a:off x="4273862" y="3246217"/>
            <a:ext cx="813694" cy="246221"/>
            <a:chOff x="1592216" y="3429000"/>
            <a:chExt cx="793000" cy="246221"/>
          </a:xfrm>
          <a:noFill/>
        </p:grpSpPr>
        <p:sp>
          <p:nvSpPr>
            <p:cNvPr id="46" name="テキスト ボックス 45"/>
            <p:cNvSpPr txBox="1"/>
            <p:nvPr/>
          </p:nvSpPr>
          <p:spPr>
            <a:xfrm>
              <a:off x="1592216" y="3429000"/>
              <a:ext cx="57150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1954554" y="3429000"/>
              <a:ext cx="43066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テキスト ボックス 1"/>
          <p:cNvSpPr txBox="1"/>
          <p:nvPr/>
        </p:nvSpPr>
        <p:spPr>
          <a:xfrm rot="16200000">
            <a:off x="3297844" y="2342857"/>
            <a:ext cx="1136252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level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テキスト ボックス 1"/>
          <p:cNvSpPr txBox="1"/>
          <p:nvPr/>
        </p:nvSpPr>
        <p:spPr>
          <a:xfrm rot="16200000">
            <a:off x="6476222" y="2348308"/>
            <a:ext cx="568127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Ratio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テキスト ボックス 1"/>
          <p:cNvSpPr txBox="1"/>
          <p:nvPr/>
        </p:nvSpPr>
        <p:spPr>
          <a:xfrm rot="16200000">
            <a:off x="4744062" y="2342857"/>
            <a:ext cx="1136252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level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427808" y="836712"/>
            <a:ext cx="201622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Hypothalamus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グループ化 110"/>
          <p:cNvGrpSpPr/>
          <p:nvPr/>
        </p:nvGrpSpPr>
        <p:grpSpPr>
          <a:xfrm>
            <a:off x="5717581" y="3245263"/>
            <a:ext cx="817035" cy="246221"/>
            <a:chOff x="1582936" y="3429000"/>
            <a:chExt cx="796244" cy="246221"/>
          </a:xfrm>
          <a:noFill/>
        </p:grpSpPr>
        <p:sp>
          <p:nvSpPr>
            <p:cNvPr id="63" name="テキスト ボックス 62"/>
            <p:cNvSpPr txBox="1"/>
            <p:nvPr/>
          </p:nvSpPr>
          <p:spPr>
            <a:xfrm>
              <a:off x="1582936" y="3429000"/>
              <a:ext cx="57150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1948522" y="3429000"/>
              <a:ext cx="43065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グループ化 110"/>
          <p:cNvGrpSpPr/>
          <p:nvPr/>
        </p:nvGrpSpPr>
        <p:grpSpPr>
          <a:xfrm>
            <a:off x="7174384" y="3245263"/>
            <a:ext cx="818283" cy="246221"/>
            <a:chOff x="1582936" y="3429000"/>
            <a:chExt cx="797471" cy="246221"/>
          </a:xfrm>
          <a:noFill/>
        </p:grpSpPr>
        <p:sp>
          <p:nvSpPr>
            <p:cNvPr id="66" name="テキスト ボックス 65"/>
            <p:cNvSpPr txBox="1"/>
            <p:nvPr/>
          </p:nvSpPr>
          <p:spPr>
            <a:xfrm>
              <a:off x="1582936" y="3429000"/>
              <a:ext cx="57150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1949746" y="3429000"/>
              <a:ext cx="43066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テキスト ボックス 67"/>
          <p:cNvSpPr txBox="1"/>
          <p:nvPr/>
        </p:nvSpPr>
        <p:spPr>
          <a:xfrm>
            <a:off x="6622847" y="1251695"/>
            <a:ext cx="346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D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420380" y="3573016"/>
            <a:ext cx="93602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Cortex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214190" y="1965233"/>
            <a:ext cx="792088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AMPKa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232460" y="2307731"/>
            <a:ext cx="792088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p-AMPK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グループ化 110"/>
          <p:cNvGrpSpPr/>
          <p:nvPr/>
        </p:nvGrpSpPr>
        <p:grpSpPr>
          <a:xfrm>
            <a:off x="4268636" y="5917656"/>
            <a:ext cx="821303" cy="246221"/>
            <a:chOff x="1585256" y="3429000"/>
            <a:chExt cx="800414" cy="246221"/>
          </a:xfrm>
          <a:noFill/>
        </p:grpSpPr>
        <p:sp>
          <p:nvSpPr>
            <p:cNvPr id="79" name="テキスト ボックス 78"/>
            <p:cNvSpPr txBox="1"/>
            <p:nvPr/>
          </p:nvSpPr>
          <p:spPr>
            <a:xfrm>
              <a:off x="1585256" y="3429000"/>
              <a:ext cx="57150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1955007" y="3429000"/>
              <a:ext cx="430663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1" name="テキスト ボックス 1"/>
          <p:cNvSpPr txBox="1"/>
          <p:nvPr/>
        </p:nvSpPr>
        <p:spPr>
          <a:xfrm rot="16200000">
            <a:off x="3302139" y="5026996"/>
            <a:ext cx="1136252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level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テキスト ボックス 1"/>
          <p:cNvSpPr txBox="1"/>
          <p:nvPr/>
        </p:nvSpPr>
        <p:spPr>
          <a:xfrm rot="16200000">
            <a:off x="6480517" y="5019747"/>
            <a:ext cx="568127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Ratio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テキスト ボックス 1"/>
          <p:cNvSpPr txBox="1"/>
          <p:nvPr/>
        </p:nvSpPr>
        <p:spPr>
          <a:xfrm rot="16200000">
            <a:off x="4743595" y="5014296"/>
            <a:ext cx="1136252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Relative level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グループ化 110"/>
          <p:cNvGrpSpPr/>
          <p:nvPr/>
        </p:nvGrpSpPr>
        <p:grpSpPr>
          <a:xfrm>
            <a:off x="5724682" y="5919083"/>
            <a:ext cx="815737" cy="246221"/>
            <a:chOff x="1592216" y="3429000"/>
            <a:chExt cx="794995" cy="246221"/>
          </a:xfrm>
          <a:noFill/>
        </p:grpSpPr>
        <p:sp>
          <p:nvSpPr>
            <p:cNvPr id="85" name="テキスト ボックス 84"/>
            <p:cNvSpPr txBox="1"/>
            <p:nvPr/>
          </p:nvSpPr>
          <p:spPr>
            <a:xfrm>
              <a:off x="1592216" y="3429000"/>
              <a:ext cx="57150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1956549" y="3429000"/>
              <a:ext cx="43066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グループ化 110"/>
          <p:cNvGrpSpPr/>
          <p:nvPr/>
        </p:nvGrpSpPr>
        <p:grpSpPr>
          <a:xfrm>
            <a:off x="7176779" y="5917656"/>
            <a:ext cx="815640" cy="246221"/>
            <a:chOff x="1589898" y="3429000"/>
            <a:chExt cx="794890" cy="246221"/>
          </a:xfrm>
          <a:noFill/>
        </p:grpSpPr>
        <p:sp>
          <p:nvSpPr>
            <p:cNvPr id="88" name="テキスト ボックス 87"/>
            <p:cNvSpPr txBox="1"/>
            <p:nvPr/>
          </p:nvSpPr>
          <p:spPr>
            <a:xfrm>
              <a:off x="1589898" y="3429000"/>
              <a:ext cx="57150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1954128" y="3429000"/>
              <a:ext cx="43066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R 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1447712" y="125185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786" y="2004763"/>
            <a:ext cx="1440000" cy="17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786" y="2365317"/>
            <a:ext cx="1440000" cy="14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テキスト ボックス 55"/>
          <p:cNvSpPr txBox="1"/>
          <p:nvPr/>
        </p:nvSpPr>
        <p:spPr>
          <a:xfrm>
            <a:off x="1441362" y="3933618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E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000453" y="1760065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720529" y="1758556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078188" y="1758556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63159" y="1758556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4" name="Picture 2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943" y="4793399"/>
            <a:ext cx="1440000" cy="13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3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549" y="5139284"/>
            <a:ext cx="1440000" cy="11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テキスト ボックス 77"/>
          <p:cNvSpPr txBox="1"/>
          <p:nvPr/>
        </p:nvSpPr>
        <p:spPr>
          <a:xfrm>
            <a:off x="1213412" y="4734697"/>
            <a:ext cx="792088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AMPKa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231682" y="5077195"/>
            <a:ext cx="792088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p-AMPK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999675" y="4543815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2731656" y="4544687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AD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105982" y="4544687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367143" y="4544687"/>
            <a:ext cx="39604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DR</a:t>
            </a:r>
            <a:endParaRPr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>
            <a:off x="7992667" y="1794895"/>
            <a:ext cx="540617" cy="494007"/>
            <a:chOff x="1374605" y="5521416"/>
            <a:chExt cx="540617" cy="494007"/>
          </a:xfrm>
        </p:grpSpPr>
        <p:sp>
          <p:nvSpPr>
            <p:cNvPr id="93" name="正方形/長方形 92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42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52</Words>
  <Application>Microsoft Office PowerPoint</Application>
  <PresentationFormat>画面に合わせる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2013-04-08T01:59:30Z</dcterms:modified>
</cp:coreProperties>
</file>