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3" r:id="rId3"/>
    <p:sldId id="264" r:id="rId4"/>
    <p:sldId id="272" r:id="rId5"/>
    <p:sldId id="265" r:id="rId6"/>
    <p:sldId id="270" r:id="rId7"/>
    <p:sldId id="269" r:id="rId8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 autoAdjust="0"/>
    <p:restoredTop sz="94628" autoAdjust="0"/>
  </p:normalViewPr>
  <p:slideViewPr>
    <p:cSldViewPr snapToGrid="0">
      <p:cViewPr varScale="1">
        <p:scale>
          <a:sx n="79" d="100"/>
          <a:sy n="79" d="100"/>
        </p:scale>
        <p:origin x="-1980" y="-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4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7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0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72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40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4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7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77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1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6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FCB99-FC19-4E16-B202-F877A8BF81E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2ECBF-DB8E-4FFB-95FC-74C65BE7F2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90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/>
          <p:cNvGrpSpPr/>
          <p:nvPr/>
        </p:nvGrpSpPr>
        <p:grpSpPr>
          <a:xfrm>
            <a:off x="1130300" y="540461"/>
            <a:ext cx="4733925" cy="1800000"/>
            <a:chOff x="1257300" y="984961"/>
            <a:chExt cx="4733925" cy="2054388"/>
          </a:xfrm>
        </p:grpSpPr>
        <p:grpSp>
          <p:nvGrpSpPr>
            <p:cNvPr id="59" name="Group 58"/>
            <p:cNvGrpSpPr/>
            <p:nvPr/>
          </p:nvGrpSpPr>
          <p:grpSpPr>
            <a:xfrm>
              <a:off x="2692056" y="984961"/>
              <a:ext cx="3299169" cy="2054388"/>
              <a:chOff x="1590680" y="727786"/>
              <a:chExt cx="3299169" cy="2054388"/>
            </a:xfrm>
          </p:grpSpPr>
          <p:sp>
            <p:nvSpPr>
              <p:cNvPr id="14" name="TextBox 13"/>
              <p:cNvSpPr txBox="1"/>
              <p:nvPr/>
            </p:nvSpPr>
            <p:spPr bwMode="auto">
              <a:xfrm>
                <a:off x="1590680" y="72778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2390652" y="1230605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42" name="Group 41"/>
              <p:cNvGrpSpPr>
                <a:grpSpLocks noChangeAspect="1"/>
              </p:cNvGrpSpPr>
              <p:nvPr/>
            </p:nvGrpSpPr>
            <p:grpSpPr>
              <a:xfrm>
                <a:off x="1634289" y="1176429"/>
                <a:ext cx="2429250" cy="1605745"/>
                <a:chOff x="1609725" y="2001711"/>
                <a:chExt cx="1619500" cy="1614917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1609725" y="2001711"/>
                  <a:ext cx="540000" cy="539999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0.519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60972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7.3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-10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16097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6.2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-4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14947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1.2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-6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14947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0.0029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6892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0.343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 bwMode="auto">
              <a:xfrm>
                <a:off x="3208927" y="177553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 bwMode="auto">
              <a:xfrm>
                <a:off x="3989849" y="2297406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1257300" y="1521241"/>
              <a:ext cx="1327500" cy="1412458"/>
              <a:chOff x="1314450" y="1530766"/>
              <a:chExt cx="1327500" cy="1412458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1398505" y="2203211"/>
                <a:ext cx="1107236" cy="702448"/>
                <a:chOff x="2112880" y="1174511"/>
                <a:chExt cx="1107236" cy="702448"/>
              </a:xfrm>
            </p:grpSpPr>
            <p:sp>
              <p:nvSpPr>
                <p:cNvPr id="48" name="TextBox 47"/>
                <p:cNvSpPr txBox="1"/>
                <p:nvPr/>
              </p:nvSpPr>
              <p:spPr bwMode="auto">
                <a:xfrm>
                  <a:off x="2212892" y="1243845"/>
                  <a:ext cx="471920" cy="276999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200" b="1" dirty="0" smtClean="0">
                      <a:latin typeface="Calibri" pitchFamily="34" charset="0"/>
                    </a:rPr>
                    <a:t>max</a:t>
                  </a:r>
                  <a:endParaRPr lang="he-IL" sz="12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 bwMode="auto">
                <a:xfrm>
                  <a:off x="2112880" y="1415294"/>
                  <a:ext cx="687470" cy="461665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800" dirty="0" smtClean="0">
                      <a:latin typeface="Calibri" pitchFamily="34" charset="0"/>
                    </a:rPr>
                    <a:t>20bp window</a:t>
                  </a:r>
                  <a:br>
                    <a:rPr lang="en-US" sz="800" dirty="0" smtClean="0">
                      <a:latin typeface="Calibri" pitchFamily="34" charset="0"/>
                    </a:rPr>
                  </a:br>
                  <a:r>
                    <a:rPr lang="en-US" sz="800" dirty="0" smtClean="0">
                      <a:latin typeface="Calibri" pitchFamily="34" charset="0"/>
                    </a:rPr>
                    <a:t>in [-70,-11]</a:t>
                  </a:r>
                  <a:endParaRPr lang="he-IL" sz="800" i="1" dirty="0">
                    <a:latin typeface="Calibri" pitchFamily="34" charset="0"/>
                  </a:endParaRPr>
                </a:p>
              </p:txBody>
            </p:sp>
            <p:grpSp>
              <p:nvGrpSpPr>
                <p:cNvPr id="50" name="Group 142"/>
                <p:cNvGrpSpPr/>
                <p:nvPr/>
              </p:nvGrpSpPr>
              <p:grpSpPr>
                <a:xfrm>
                  <a:off x="2635885" y="1174511"/>
                  <a:ext cx="584231" cy="470031"/>
                  <a:chOff x="5080286" y="5856327"/>
                  <a:chExt cx="584231" cy="470031"/>
                </a:xfrm>
              </p:grpSpPr>
              <p:sp>
                <p:nvSpPr>
                  <p:cNvPr id="54" name="Double Bracket 53"/>
                  <p:cNvSpPr/>
                  <p:nvPr/>
                </p:nvSpPr>
                <p:spPr>
                  <a:xfrm>
                    <a:off x="5110638" y="5946055"/>
                    <a:ext cx="528639" cy="305186"/>
                  </a:xfrm>
                  <a:prstGeom prst="bracketPair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5" name="Group 141"/>
                  <p:cNvGrpSpPr/>
                  <p:nvPr/>
                </p:nvGrpSpPr>
                <p:grpSpPr>
                  <a:xfrm>
                    <a:off x="5080286" y="5856327"/>
                    <a:ext cx="584231" cy="470031"/>
                    <a:chOff x="5804186" y="5837277"/>
                    <a:chExt cx="584231" cy="470031"/>
                  </a:xfrm>
                </p:grpSpPr>
                <p:sp>
                  <p:nvSpPr>
                    <p:cNvPr id="56" name="TextBox 55"/>
                    <p:cNvSpPr txBox="1"/>
                    <p:nvPr/>
                  </p:nvSpPr>
                  <p:spPr bwMode="auto">
                    <a:xfrm>
                      <a:off x="5804186" y="6008725"/>
                      <a:ext cx="584231" cy="2985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ctr" rtl="0">
                        <a:defRPr/>
                      </a:pPr>
                      <a:r>
                        <a:rPr lang="en-US" sz="800" b="1" dirty="0" smtClean="0">
                          <a:latin typeface="Calibri" pitchFamily="34" charset="0"/>
                        </a:rPr>
                        <a:t>%(</a:t>
                      </a:r>
                      <a:r>
                        <a:rPr lang="en-US" sz="1100" b="1" dirty="0" smtClean="0">
                          <a:latin typeface="Calibri" pitchFamily="34" charset="0"/>
                        </a:rPr>
                        <a:t>T+A)</a:t>
                      </a:r>
                      <a:endParaRPr lang="he-IL" sz="1100" b="1" i="1" dirty="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 bwMode="auto">
                    <a:xfrm>
                      <a:off x="5804186" y="5837277"/>
                      <a:ext cx="584231" cy="29858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ctr" rtl="0">
                        <a:defRPr/>
                      </a:pPr>
                      <a:r>
                        <a:rPr lang="en-US" sz="800" b="1" dirty="0" smtClean="0">
                          <a:latin typeface="Calibri" pitchFamily="34" charset="0"/>
                        </a:rPr>
                        <a:t>%</a:t>
                      </a:r>
                      <a:r>
                        <a:rPr lang="en-US" sz="1100" b="1" dirty="0" smtClean="0">
                          <a:latin typeface="Calibri" pitchFamily="34" charset="0"/>
                        </a:rPr>
                        <a:t>T</a:t>
                      </a:r>
                      <a:endParaRPr lang="he-IL" sz="1100" b="1" i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>
                      <a:off x="5915977" y="6076950"/>
                      <a:ext cx="36576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51" name="TextBox 50"/>
              <p:cNvSpPr txBox="1"/>
              <p:nvPr/>
            </p:nvSpPr>
            <p:spPr bwMode="auto">
              <a:xfrm>
                <a:off x="1314450" y="1530766"/>
                <a:ext cx="1323975" cy="7376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1200" dirty="0" smtClean="0">
                    <a:latin typeface="Calibri" pitchFamily="34" charset="0"/>
                  </a:rPr>
                  <a:t>Feature capturing 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T-richness upstream of TSS: </a:t>
                </a:r>
                <a:endParaRPr lang="he-IL" sz="1200" i="1" dirty="0">
                  <a:latin typeface="Calibri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314450" y="1543049"/>
                <a:ext cx="1327500" cy="14001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2" name="Rectangle 61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S1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1130300" y="2531510"/>
            <a:ext cx="4733925" cy="1800000"/>
            <a:chOff x="1257300" y="984961"/>
            <a:chExt cx="4733925" cy="2054388"/>
          </a:xfrm>
        </p:grpSpPr>
        <p:grpSp>
          <p:nvGrpSpPr>
            <p:cNvPr id="93" name="Group 92"/>
            <p:cNvGrpSpPr/>
            <p:nvPr/>
          </p:nvGrpSpPr>
          <p:grpSpPr>
            <a:xfrm>
              <a:off x="2692056" y="984961"/>
              <a:ext cx="3299169" cy="2054388"/>
              <a:chOff x="1590680" y="727786"/>
              <a:chExt cx="3299169" cy="2054388"/>
            </a:xfrm>
          </p:grpSpPr>
          <p:sp>
            <p:nvSpPr>
              <p:cNvPr id="106" name="TextBox 105"/>
              <p:cNvSpPr txBox="1"/>
              <p:nvPr/>
            </p:nvSpPr>
            <p:spPr bwMode="auto">
              <a:xfrm>
                <a:off x="1590680" y="72778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 bwMode="auto">
              <a:xfrm>
                <a:off x="2390652" y="1230605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8" name="Group 107"/>
              <p:cNvGrpSpPr>
                <a:grpSpLocks noChangeAspect="1"/>
              </p:cNvGrpSpPr>
              <p:nvPr/>
            </p:nvGrpSpPr>
            <p:grpSpPr>
              <a:xfrm>
                <a:off x="1634289" y="1176429"/>
                <a:ext cx="2429250" cy="1605745"/>
                <a:chOff x="1609725" y="2001711"/>
                <a:chExt cx="1619500" cy="1614917"/>
              </a:xfrm>
            </p:grpSpPr>
            <p:sp>
              <p:nvSpPr>
                <p:cNvPr id="111" name="Rectangle 110"/>
                <p:cNvSpPr/>
                <p:nvPr/>
              </p:nvSpPr>
              <p:spPr>
                <a:xfrm>
                  <a:off x="1609725" y="2001711"/>
                  <a:ext cx="540000" cy="539999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0.86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160972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5.5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-11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16097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0.0082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14947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4.5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-8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214947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0.012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26892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0.867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9" name="TextBox 108"/>
              <p:cNvSpPr txBox="1"/>
              <p:nvPr/>
            </p:nvSpPr>
            <p:spPr bwMode="auto">
              <a:xfrm>
                <a:off x="3208927" y="177553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 bwMode="auto">
              <a:xfrm>
                <a:off x="3989849" y="2297406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1257300" y="1533524"/>
              <a:ext cx="1327500" cy="1400175"/>
              <a:chOff x="1314450" y="1543049"/>
              <a:chExt cx="1327500" cy="1400175"/>
            </a:xfrm>
          </p:grpSpPr>
          <p:sp>
            <p:nvSpPr>
              <p:cNvPr id="104" name="TextBox 103"/>
              <p:cNvSpPr txBox="1"/>
              <p:nvPr/>
            </p:nvSpPr>
            <p:spPr bwMode="auto">
              <a:xfrm>
                <a:off x="1475135" y="2584805"/>
                <a:ext cx="1010889" cy="29858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latin typeface="Calibri" pitchFamily="34" charset="0"/>
                  </a:rPr>
                  <a:t>%</a:t>
                </a:r>
                <a:r>
                  <a:rPr lang="en-US" sz="1100" b="1" dirty="0" smtClean="0">
                    <a:latin typeface="Calibri" pitchFamily="34" charset="0"/>
                  </a:rPr>
                  <a:t>A in [0,49]</a:t>
                </a:r>
                <a:endParaRPr lang="he-IL" sz="1100" b="1" i="1" dirty="0">
                  <a:latin typeface="Calibri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 bwMode="auto">
              <a:xfrm>
                <a:off x="1323976" y="1558231"/>
                <a:ext cx="1314450" cy="94843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1200" dirty="0" smtClean="0">
                    <a:latin typeface="Calibri" pitchFamily="34" charset="0"/>
                  </a:rPr>
                  <a:t>Feature capturing 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A-richness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at TSS and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downstream: </a:t>
                </a:r>
                <a:endParaRPr lang="he-IL" sz="1200" i="1" dirty="0">
                  <a:latin typeface="Calibri" pitchFamily="34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1314450" y="1543049"/>
                <a:ext cx="1327500" cy="14001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1130300" y="4522559"/>
            <a:ext cx="4733925" cy="1800000"/>
            <a:chOff x="1257300" y="984961"/>
            <a:chExt cx="4733925" cy="2054388"/>
          </a:xfrm>
        </p:grpSpPr>
        <p:grpSp>
          <p:nvGrpSpPr>
            <p:cNvPr id="118" name="Group 117"/>
            <p:cNvGrpSpPr/>
            <p:nvPr/>
          </p:nvGrpSpPr>
          <p:grpSpPr>
            <a:xfrm>
              <a:off x="2692056" y="984961"/>
              <a:ext cx="3299169" cy="2054388"/>
              <a:chOff x="1590680" y="727786"/>
              <a:chExt cx="3299169" cy="2054388"/>
            </a:xfrm>
          </p:grpSpPr>
          <p:sp>
            <p:nvSpPr>
              <p:cNvPr id="123" name="TextBox 122"/>
              <p:cNvSpPr txBox="1"/>
              <p:nvPr/>
            </p:nvSpPr>
            <p:spPr bwMode="auto">
              <a:xfrm>
                <a:off x="1590680" y="72778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 bwMode="auto">
              <a:xfrm>
                <a:off x="2390652" y="1230605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25" name="Group 124"/>
              <p:cNvGrpSpPr>
                <a:grpSpLocks noChangeAspect="1"/>
              </p:cNvGrpSpPr>
              <p:nvPr/>
            </p:nvGrpSpPr>
            <p:grpSpPr>
              <a:xfrm>
                <a:off x="1634289" y="1176429"/>
                <a:ext cx="2429250" cy="1605745"/>
                <a:chOff x="1609725" y="2001711"/>
                <a:chExt cx="1619500" cy="1614917"/>
              </a:xfrm>
            </p:grpSpPr>
            <p:sp>
              <p:nvSpPr>
                <p:cNvPr id="128" name="Rectangle 127"/>
                <p:cNvSpPr/>
                <p:nvPr/>
              </p:nvSpPr>
              <p:spPr>
                <a:xfrm>
                  <a:off x="1609725" y="2001711"/>
                  <a:ext cx="540000" cy="539999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0.273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160972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6.3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-13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16097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0.0179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214947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7.2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-7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214947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0.116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26892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0.447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6" name="TextBox 125"/>
              <p:cNvSpPr txBox="1"/>
              <p:nvPr/>
            </p:nvSpPr>
            <p:spPr bwMode="auto">
              <a:xfrm>
                <a:off x="3208927" y="177553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 bwMode="auto">
              <a:xfrm>
                <a:off x="3989849" y="2297406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1257300" y="1533524"/>
              <a:ext cx="1327500" cy="1400175"/>
              <a:chOff x="1314450" y="1543049"/>
              <a:chExt cx="1327500" cy="1400175"/>
            </a:xfrm>
          </p:grpSpPr>
          <p:sp>
            <p:nvSpPr>
              <p:cNvPr id="120" name="TextBox 119"/>
              <p:cNvSpPr txBox="1"/>
              <p:nvPr/>
            </p:nvSpPr>
            <p:spPr bwMode="auto">
              <a:xfrm>
                <a:off x="1365249" y="2488678"/>
                <a:ext cx="1247775" cy="29858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latin typeface="Calibri" pitchFamily="34" charset="0"/>
                  </a:rPr>
                  <a:t>%</a:t>
                </a:r>
                <a:r>
                  <a:rPr lang="en-US" sz="1100" b="1" dirty="0" smtClean="0">
                    <a:latin typeface="Calibri" pitchFamily="34" charset="0"/>
                  </a:rPr>
                  <a:t>(G+C) in [-50,49]</a:t>
                </a:r>
                <a:endParaRPr lang="he-IL" sz="1100" b="1" i="1" dirty="0">
                  <a:latin typeface="Calibri" pitchFamily="34" charset="0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 bwMode="auto">
              <a:xfrm>
                <a:off x="1323976" y="1558231"/>
                <a:ext cx="1314450" cy="7376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1200" dirty="0" smtClean="0">
                    <a:latin typeface="Calibri" pitchFamily="34" charset="0"/>
                  </a:rPr>
                  <a:t>Feature capturing 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G\C-depletion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around TSS: </a:t>
                </a:r>
                <a:endParaRPr lang="he-IL" sz="1200" i="1" dirty="0">
                  <a:latin typeface="Calibri" pitchFamily="34" charset="0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314450" y="1543049"/>
                <a:ext cx="1327500" cy="14001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130300" y="6513609"/>
            <a:ext cx="4733925" cy="1800000"/>
            <a:chOff x="1257300" y="984961"/>
            <a:chExt cx="4733925" cy="2054388"/>
          </a:xfrm>
        </p:grpSpPr>
        <p:grpSp>
          <p:nvGrpSpPr>
            <p:cNvPr id="64" name="Group 63"/>
            <p:cNvGrpSpPr/>
            <p:nvPr/>
          </p:nvGrpSpPr>
          <p:grpSpPr>
            <a:xfrm>
              <a:off x="2692056" y="984961"/>
              <a:ext cx="3299169" cy="2054388"/>
              <a:chOff x="1590680" y="727786"/>
              <a:chExt cx="3299169" cy="2054388"/>
            </a:xfrm>
          </p:grpSpPr>
          <p:sp>
            <p:nvSpPr>
              <p:cNvPr id="69" name="TextBox 68"/>
              <p:cNvSpPr txBox="1"/>
              <p:nvPr/>
            </p:nvSpPr>
            <p:spPr bwMode="auto">
              <a:xfrm>
                <a:off x="1590680" y="72778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 bwMode="auto">
              <a:xfrm>
                <a:off x="2390652" y="1230605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rgbClr val="008000"/>
                    </a:solidFill>
                    <a:latin typeface="Calibri" pitchFamily="34" charset="0"/>
                  </a:rPr>
                  <a:t>Low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CCC00"/>
                    </a:solidFill>
                    <a:latin typeface="Calibri" pitchFamily="34" charset="0"/>
                  </a:rPr>
                  <a:t>Med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71" name="Group 70"/>
              <p:cNvGrpSpPr>
                <a:grpSpLocks noChangeAspect="1"/>
              </p:cNvGrpSpPr>
              <p:nvPr/>
            </p:nvGrpSpPr>
            <p:grpSpPr>
              <a:xfrm>
                <a:off x="1634289" y="1165558"/>
                <a:ext cx="2429250" cy="1616616"/>
                <a:chOff x="1609725" y="1990778"/>
                <a:chExt cx="1619500" cy="1625850"/>
              </a:xfrm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1609725" y="199077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0.164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160972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3.4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-8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16097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rgbClr val="0000FF"/>
                      </a:solidFill>
                    </a:rPr>
                    <a:t>9.4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-4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2149475" y="2533705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3 ∙ 10</a:t>
                  </a:r>
                  <a:r>
                    <a:rPr lang="en-US" sz="1200" b="1" baseline="30000" dirty="0" smtClean="0">
                      <a:solidFill>
                        <a:srgbClr val="0000FF"/>
                      </a:solidFill>
                    </a:rPr>
                    <a:t>-4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214947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FF"/>
                      </a:solidFill>
                    </a:rPr>
                    <a:t>0.0094</a:t>
                  </a:r>
                  <a:endParaRPr lang="en-US" sz="12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2689225" y="3076628"/>
                  <a:ext cx="540000" cy="54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0.396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 bwMode="auto">
              <a:xfrm>
                <a:off x="3208927" y="1775536"/>
                <a:ext cx="900000" cy="41549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  <a:t>Constitutive</a:t>
                </a:r>
                <a:br>
                  <a:rPr lang="en-US" sz="1000" b="1" dirty="0" smtClean="0">
                    <a:solidFill>
                      <a:srgbClr val="0066FF"/>
                    </a:solidFill>
                    <a:latin typeface="Calibri" pitchFamily="34" charset="0"/>
                  </a:rPr>
                </a:br>
                <a:r>
                  <a:rPr lang="en-US" sz="1000" b="1" dirty="0" err="1" smtClean="0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 smtClean="0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 smtClean="0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 bwMode="auto">
              <a:xfrm>
                <a:off x="3989849" y="2297406"/>
                <a:ext cx="900000" cy="456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>
                  <a:defRPr/>
                </a:pPr>
                <a: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  <a:t>Regulated</a:t>
                </a:r>
                <a:br>
                  <a:rPr lang="en-US" sz="1000" b="1" dirty="0" smtClean="0">
                    <a:solidFill>
                      <a:srgbClr val="7030A0"/>
                    </a:solidFill>
                    <a:latin typeface="Calibri" pitchFamily="34" charset="0"/>
                  </a:rPr>
                </a:br>
                <a:r>
                  <a:rPr lang="en-US" sz="1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itchFamily="34" charset="0"/>
                  </a:rPr>
                  <a:t>High</a:t>
                </a:r>
                <a:r>
                  <a:rPr lang="en-US" sz="1000" b="1" dirty="0" err="1">
                    <a:solidFill>
                      <a:sysClr val="windowText" lastClr="000000"/>
                    </a:solidFill>
                    <a:latin typeface="Calibri" pitchFamily="34" charset="0"/>
                  </a:rPr>
                  <a:t>+</a:t>
                </a:r>
                <a:r>
                  <a:rPr lang="en-US" sz="1000" b="1" dirty="0" err="1">
                    <a:solidFill>
                      <a:srgbClr val="C00000"/>
                    </a:solidFill>
                    <a:latin typeface="Calibri" pitchFamily="34" charset="0"/>
                  </a:rPr>
                  <a:t>V.High</a:t>
                </a:r>
                <a:endParaRPr lang="he-IL" sz="1000" b="1" i="1" dirty="0">
                  <a:solidFill>
                    <a:srgbClr val="0099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1257300" y="1533524"/>
              <a:ext cx="1327500" cy="1400175"/>
              <a:chOff x="1314450" y="1543049"/>
              <a:chExt cx="1327500" cy="1400175"/>
            </a:xfrm>
          </p:grpSpPr>
          <p:sp>
            <p:nvSpPr>
              <p:cNvPr id="66" name="TextBox 65"/>
              <p:cNvSpPr txBox="1"/>
              <p:nvPr/>
            </p:nvSpPr>
            <p:spPr bwMode="auto">
              <a:xfrm>
                <a:off x="1475135" y="2488678"/>
                <a:ext cx="1010889" cy="29858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latin typeface="Calibri" pitchFamily="34" charset="0"/>
                  </a:rPr>
                  <a:t>%</a:t>
                </a:r>
                <a:r>
                  <a:rPr lang="en-US" sz="1100" b="1" dirty="0">
                    <a:latin typeface="Calibri" pitchFamily="34" charset="0"/>
                  </a:rPr>
                  <a:t>G</a:t>
                </a:r>
                <a:r>
                  <a:rPr lang="en-US" sz="1100" b="1" dirty="0" smtClean="0">
                    <a:latin typeface="Calibri" pitchFamily="34" charset="0"/>
                  </a:rPr>
                  <a:t> in [-50,49]</a:t>
                </a:r>
                <a:endParaRPr lang="he-IL" sz="1100" b="1" i="1" dirty="0">
                  <a:latin typeface="Calibri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 bwMode="auto">
              <a:xfrm>
                <a:off x="1323976" y="1558231"/>
                <a:ext cx="1314450" cy="7376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1200" dirty="0" smtClean="0">
                    <a:latin typeface="Calibri" pitchFamily="34" charset="0"/>
                  </a:rPr>
                  <a:t>Feature capturing 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G-depletion</a:t>
                </a:r>
                <a:br>
                  <a:rPr lang="en-US" sz="1200" dirty="0" smtClean="0">
                    <a:latin typeface="Calibri" pitchFamily="34" charset="0"/>
                  </a:rPr>
                </a:br>
                <a:r>
                  <a:rPr lang="en-US" sz="1200" dirty="0" smtClean="0">
                    <a:latin typeface="Calibri" pitchFamily="34" charset="0"/>
                  </a:rPr>
                  <a:t>around TSS: </a:t>
                </a:r>
                <a:endParaRPr lang="he-IL" sz="1200" i="1" dirty="0">
                  <a:latin typeface="Calibri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314450" y="1543049"/>
                <a:ext cx="1327500" cy="14001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0" name="TextBox 79"/>
          <p:cNvSpPr txBox="1"/>
          <p:nvPr/>
        </p:nvSpPr>
        <p:spPr bwMode="auto">
          <a:xfrm>
            <a:off x="4168037" y="553055"/>
            <a:ext cx="129981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sz="1600" b="1" dirty="0" smtClean="0"/>
              <a:t>rank-sum</a:t>
            </a:r>
            <a:br>
              <a:rPr lang="en-US" sz="1600" b="1" dirty="0" smtClean="0"/>
            </a:br>
            <a:r>
              <a:rPr lang="en-US" sz="1600" b="1" dirty="0" smtClean="0"/>
              <a:t>p-values</a:t>
            </a:r>
            <a:endParaRPr lang="he-IL" sz="1600" b="1" dirty="0"/>
          </a:p>
        </p:txBody>
      </p:sp>
      <p:sp>
        <p:nvSpPr>
          <p:cNvPr id="81" name="TextBox 80"/>
          <p:cNvSpPr txBox="1"/>
          <p:nvPr/>
        </p:nvSpPr>
        <p:spPr bwMode="auto">
          <a:xfrm>
            <a:off x="944476" y="540461"/>
            <a:ext cx="500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b="1" dirty="0" smtClean="0">
                <a:latin typeface="Calibri" pitchFamily="34" charset="0"/>
              </a:rPr>
              <a:t>A</a:t>
            </a:r>
            <a:endParaRPr lang="he-IL" b="1" dirty="0">
              <a:latin typeface="Calibri" pitchFamily="34" charset="0"/>
            </a:endParaRPr>
          </a:p>
        </p:txBody>
      </p:sp>
      <p:sp>
        <p:nvSpPr>
          <p:cNvPr id="82" name="TextBox 81"/>
          <p:cNvSpPr txBox="1"/>
          <p:nvPr/>
        </p:nvSpPr>
        <p:spPr bwMode="auto">
          <a:xfrm>
            <a:off x="944476" y="2531510"/>
            <a:ext cx="500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b="1" dirty="0" smtClean="0">
                <a:latin typeface="Calibri" pitchFamily="34" charset="0"/>
              </a:rPr>
              <a:t>B</a:t>
            </a:r>
            <a:endParaRPr lang="he-IL" b="1" dirty="0">
              <a:latin typeface="Calibri" pitchFamily="34" charset="0"/>
            </a:endParaRPr>
          </a:p>
        </p:txBody>
      </p:sp>
      <p:sp>
        <p:nvSpPr>
          <p:cNvPr id="83" name="TextBox 82"/>
          <p:cNvSpPr txBox="1"/>
          <p:nvPr/>
        </p:nvSpPr>
        <p:spPr bwMode="auto">
          <a:xfrm>
            <a:off x="944476" y="4522559"/>
            <a:ext cx="500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b="1" dirty="0" smtClean="0">
                <a:latin typeface="Calibri" pitchFamily="34" charset="0"/>
              </a:rPr>
              <a:t>C</a:t>
            </a:r>
            <a:endParaRPr lang="he-IL" b="1" dirty="0">
              <a:latin typeface="Calibri" pitchFamily="34" charset="0"/>
            </a:endParaRPr>
          </a:p>
        </p:txBody>
      </p:sp>
      <p:sp>
        <p:nvSpPr>
          <p:cNvPr id="84" name="TextBox 83"/>
          <p:cNvSpPr txBox="1"/>
          <p:nvPr/>
        </p:nvSpPr>
        <p:spPr bwMode="auto">
          <a:xfrm>
            <a:off x="944476" y="6513609"/>
            <a:ext cx="500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b="1" dirty="0" smtClean="0">
                <a:latin typeface="Calibri" pitchFamily="34" charset="0"/>
              </a:rPr>
              <a:t>D</a:t>
            </a:r>
            <a:endParaRPr lang="he-IL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0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S2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" t="1125"/>
          <a:stretch/>
        </p:blipFill>
        <p:spPr bwMode="auto">
          <a:xfrm>
            <a:off x="252662" y="673767"/>
            <a:ext cx="6452725" cy="4147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S3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 descr="FigS2__Emax_values_distribu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906" y="876392"/>
            <a:ext cx="5274945" cy="41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S4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400050" y="541526"/>
            <a:ext cx="5985510" cy="6625676"/>
            <a:chOff x="400050" y="541526"/>
            <a:chExt cx="5985510" cy="6625676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1805940" y="541526"/>
              <a:ext cx="317754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latin typeface="Calibri" pitchFamily="34" charset="0"/>
                </a:rPr>
                <a:t>Human Constitutively Expressed (10 cell lines)</a:t>
              </a:r>
            </a:p>
            <a:p>
              <a:pPr algn="ctr" rtl="0">
                <a:defRPr/>
              </a:pPr>
              <a:r>
                <a:rPr lang="en-US" sz="1200" dirty="0" smtClean="0"/>
                <a:t>rank-sum p-values</a:t>
              </a:r>
              <a:endParaRPr lang="he-IL" sz="1200" dirty="0"/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400050" y="985653"/>
              <a:ext cx="5985510" cy="6181549"/>
              <a:chOff x="400050" y="985653"/>
              <a:chExt cx="5985510" cy="6181549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00050" y="985653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9" name="TextBox 8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11" name="Group 10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5.4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-21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0.183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3.4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-45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12" name="TextBox 11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6" name="TextBox 5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smtClean="0">
                      <a:latin typeface="Calibri" pitchFamily="34" charset="0"/>
                    </a:rPr>
                    <a:t>A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[-50,49]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A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381375" y="985653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30" name="TextBox 29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32" name="Group 31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34" name="Rectangle 33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1.3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-12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35" name="Rectangle 34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0.0019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2.8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-35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33" name="TextBox 32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smtClean="0">
                      <a:latin typeface="Calibri" pitchFamily="34" charset="0"/>
                    </a:rPr>
                    <a:t>T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[-50,49]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B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400050" y="2608078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41" name="TextBox 40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43" name="Group 42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1.8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-10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1.6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-5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9.2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-37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44" name="TextBox 43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39" name="TextBox 38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smtClean="0">
                      <a:latin typeface="Calibri" pitchFamily="34" charset="0"/>
                    </a:rPr>
                    <a:t>G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[0,49]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C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3381375" y="2608078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52" name="TextBox 51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54" name="Group 53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.3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-19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57" name="Rectangle 56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.3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-4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1.4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-17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55" name="TextBox 54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50" name="TextBox 49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>
                      <a:latin typeface="Calibri" pitchFamily="34" charset="0"/>
                    </a:rPr>
                    <a:t>C</a:t>
                  </a:r>
                  <a:r>
                    <a:rPr lang="en-US" sz="1400" b="1" dirty="0" smtClean="0">
                      <a:latin typeface="Calibri" pitchFamily="34" charset="0"/>
                    </a:rPr>
                    <a:t>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[-20,9]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D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400050" y="4230503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99" name="TextBox 98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100" name="TextBox 99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101" name="Group 100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103" name="Rectangle 102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7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-24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104" name="Rectangle 103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0.0055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105" name="Rectangle 104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1.9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-57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102" name="TextBox 101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97" name="TextBox 96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smtClean="0">
                      <a:latin typeface="Calibri" pitchFamily="34" charset="0"/>
                    </a:rPr>
                    <a:t>(G+C)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[-50,49]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E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3381375" y="4230503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86" name="Group 85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89" name="TextBox 88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90" name="TextBox 89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91" name="Group 90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1.1 </a:t>
                      </a:r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∙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-30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94" name="Rectangle 93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0.91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95" name="Rectangle 94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2.7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-50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92" name="TextBox 91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87" name="TextBox 86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err="1" smtClean="0">
                      <a:latin typeface="Calibri" pitchFamily="34" charset="0"/>
                    </a:rPr>
                    <a:t>GpC</a:t>
                  </a:r>
                  <a:r>
                    <a:rPr lang="en-US" sz="1400" b="1" dirty="0" smtClean="0">
                      <a:latin typeface="Calibri" pitchFamily="34" charset="0"/>
                    </a:rPr>
                    <a:t> in</a:t>
                  </a:r>
                </a:p>
                <a:p>
                  <a:pPr algn="ctr" rtl="0">
                    <a:defRPr/>
                  </a:pPr>
                  <a:r>
                    <a:rPr lang="en-US" sz="1400" b="1" dirty="0" smtClean="0">
                      <a:latin typeface="Calibri" pitchFamily="34" charset="0"/>
                    </a:rPr>
                    <a:t>[-50,49]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F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07" name="Group 106"/>
              <p:cNvGrpSpPr/>
              <p:nvPr/>
            </p:nvGrpSpPr>
            <p:grpSpPr>
              <a:xfrm>
                <a:off x="400050" y="5852928"/>
                <a:ext cx="3004185" cy="1314274"/>
                <a:chOff x="466725" y="938028"/>
                <a:chExt cx="3004185" cy="1314274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394460" y="938028"/>
                  <a:ext cx="2076450" cy="1314274"/>
                  <a:chOff x="1575115" y="742323"/>
                  <a:chExt cx="2076450" cy="1500012"/>
                </a:xfrm>
              </p:grpSpPr>
              <p:sp>
                <p:nvSpPr>
                  <p:cNvPr id="122" name="TextBox 121"/>
                  <p:cNvSpPr txBox="1"/>
                  <p:nvPr/>
                </p:nvSpPr>
                <p:spPr bwMode="auto">
                  <a:xfrm>
                    <a:off x="1575115" y="742323"/>
                    <a:ext cx="938425" cy="456655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High</a:t>
                    </a:r>
                    <a:b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</a:br>
                    <a:r>
                      <a:rPr lang="en-US" sz="1000" b="1" dirty="0" smtClean="0">
                        <a:solidFill>
                          <a:srgbClr val="C00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C00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sp>
                <p:nvSpPr>
                  <p:cNvPr id="123" name="TextBox 122"/>
                  <p:cNvSpPr txBox="1"/>
                  <p:nvPr/>
                </p:nvSpPr>
                <p:spPr bwMode="auto">
                  <a:xfrm>
                    <a:off x="2388746" y="1219735"/>
                    <a:ext cx="937063" cy="456656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Low</a:t>
                    </a:r>
                  </a:p>
                  <a:p>
                    <a:pPr algn="ctr">
                      <a:defRPr/>
                    </a:pPr>
                    <a:r>
                      <a:rPr lang="en-US" sz="10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Max </a:t>
                    </a:r>
                    <a:r>
                      <a:rPr lang="en-US" sz="1000" b="1" dirty="0">
                        <a:solidFill>
                          <a:srgbClr val="008000"/>
                        </a:solidFill>
                        <a:latin typeface="Calibri" pitchFamily="34" charset="0"/>
                      </a:rPr>
                      <a:t>Exp.</a:t>
                    </a:r>
                  </a:p>
                </p:txBody>
              </p:sp>
              <p:grpSp>
                <p:nvGrpSpPr>
                  <p:cNvPr id="124" name="Group 123"/>
                  <p:cNvGrpSpPr>
                    <a:grpSpLocks noChangeAspect="1"/>
                  </p:cNvGrpSpPr>
                  <p:nvPr/>
                </p:nvGrpSpPr>
                <p:grpSpPr>
                  <a:xfrm>
                    <a:off x="1634289" y="1167732"/>
                    <a:ext cx="1619625" cy="1074603"/>
                    <a:chOff x="1609725" y="1992964"/>
                    <a:chExt cx="1079750" cy="1080741"/>
                  </a:xfrm>
                </p:grpSpPr>
                <p:sp>
                  <p:nvSpPr>
                    <p:cNvPr id="126" name="Rectangle 125"/>
                    <p:cNvSpPr/>
                    <p:nvPr/>
                  </p:nvSpPr>
                  <p:spPr>
                    <a:xfrm>
                      <a:off x="1609725" y="1992964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3.5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-50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160972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0.926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8" name="Rectangle 127"/>
                    <p:cNvSpPr/>
                    <p:nvPr/>
                  </p:nvSpPr>
                  <p:spPr>
                    <a:xfrm>
                      <a:off x="2149475" y="2533705"/>
                      <a:ext cx="540000" cy="5400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4.4 ∙ 10</a:t>
                      </a:r>
                      <a:r>
                        <a:rPr lang="en-US" sz="1200" b="1" baseline="30000" dirty="0" smtClean="0">
                          <a:solidFill>
                            <a:srgbClr val="0000FF"/>
                          </a:solidFill>
                        </a:rPr>
                        <a:t>-80</a:t>
                      </a:r>
                      <a:endParaRPr lang="en-US" sz="12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p:grpSp>
              <p:sp>
                <p:nvSpPr>
                  <p:cNvPr id="125" name="TextBox 124"/>
                  <p:cNvSpPr txBox="1"/>
                  <p:nvPr/>
                </p:nvSpPr>
                <p:spPr bwMode="auto">
                  <a:xfrm>
                    <a:off x="3144157" y="1834240"/>
                    <a:ext cx="507408" cy="281018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itchFamily="34" charset="0"/>
                      </a:rPr>
                      <a:t>All</a:t>
                    </a:r>
                    <a:endParaRPr lang="he-IL" sz="1000" b="1" i="1" dirty="0">
                      <a:solidFill>
                        <a:srgbClr val="C00000"/>
                      </a:solidFill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20" name="TextBox 119"/>
                <p:cNvSpPr txBox="1"/>
                <p:nvPr/>
              </p:nvSpPr>
              <p:spPr bwMode="auto">
                <a:xfrm>
                  <a:off x="466725" y="1512872"/>
                  <a:ext cx="1095375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%</a:t>
                  </a:r>
                  <a:r>
                    <a:rPr lang="en-US" sz="1400" b="1" dirty="0" err="1" smtClean="0">
                      <a:latin typeface="Calibri" pitchFamily="34" charset="0"/>
                    </a:rPr>
                    <a:t>CpG</a:t>
                  </a:r>
                  <a:r>
                    <a:rPr lang="en-US" sz="1400" b="1" dirty="0" smtClean="0">
                      <a:latin typeface="Calibri" pitchFamily="34" charset="0"/>
                    </a:rPr>
                    <a:t> in</a:t>
                  </a:r>
                </a:p>
                <a:p>
                  <a:pPr algn="ctr">
                    <a:defRPr/>
                  </a:pPr>
                  <a:r>
                    <a:rPr lang="en-US" sz="1400" b="1" dirty="0">
                      <a:latin typeface="Calibri" pitchFamily="34" charset="0"/>
                    </a:rPr>
                    <a:t>[-50,49</a:t>
                  </a:r>
                  <a:r>
                    <a:rPr lang="en-US" sz="1400" b="1" dirty="0" smtClean="0">
                      <a:latin typeface="Calibri" pitchFamily="34" charset="0"/>
                    </a:rPr>
                    <a:t>]</a:t>
                  </a:r>
                  <a:endParaRPr lang="he-IL" sz="1400" b="1" i="1" dirty="0">
                    <a:latin typeface="Calibri" pitchFamily="34" charset="0"/>
                  </a:endParaRP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 bwMode="auto">
                <a:xfrm>
                  <a:off x="764259" y="950059"/>
                  <a:ext cx="500306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b="1" dirty="0" smtClean="0">
                      <a:latin typeface="Calibri" pitchFamily="34" charset="0"/>
                    </a:rPr>
                    <a:t>G</a:t>
                  </a:r>
                  <a:endParaRPr lang="he-IL" b="1" dirty="0">
                    <a:latin typeface="Calibri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34141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S5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36194" y="711714"/>
            <a:ext cx="4017379" cy="2742310"/>
            <a:chOff x="1436194" y="711714"/>
            <a:chExt cx="4017379" cy="2742310"/>
          </a:xfrm>
        </p:grpSpPr>
        <p:pic>
          <p:nvPicPr>
            <p:cNvPr id="1026" name="Picture 2" descr="X:\Runs\RibosomalHomologsLibrary\Shai\Data\TSS\Kmers\TSS_hg19_Encode_Caltech__constitutive_TSSs\Figures_4\auc_for_different_features_2.png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48" t="7548" r="9474" b="10865"/>
            <a:stretch/>
          </p:blipFill>
          <p:spPr bwMode="auto">
            <a:xfrm>
              <a:off x="1648459" y="1229360"/>
              <a:ext cx="36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1647623" y="1230979"/>
              <a:ext cx="3600000" cy="18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2500201" y="3192414"/>
              <a:ext cx="1891413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1100" b="1" dirty="0" smtClean="0">
                  <a:latin typeface="Calibri" pitchFamily="34" charset="0"/>
                </a:rPr>
                <a:t>AUC</a:t>
              </a:r>
              <a:endParaRPr lang="he-IL" sz="1100" b="1" dirty="0">
                <a:latin typeface="Calibri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1436194" y="2997396"/>
              <a:ext cx="416573" cy="2308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900" b="1" dirty="0" smtClean="0">
                  <a:latin typeface="Calibri" pitchFamily="34" charset="0"/>
                </a:rPr>
                <a:t>0.5</a:t>
              </a:r>
              <a:endParaRPr lang="he-IL" sz="900" b="1" dirty="0">
                <a:latin typeface="Calibri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5037000" y="2997396"/>
              <a:ext cx="416573" cy="2308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900" b="1" dirty="0" smtClean="0">
                  <a:latin typeface="Calibri" pitchFamily="34" charset="0"/>
                </a:rPr>
                <a:t>0.7</a:t>
              </a:r>
              <a:endParaRPr lang="he-IL" sz="900" b="1" dirty="0">
                <a:latin typeface="Calibri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3236597" y="2997396"/>
              <a:ext cx="416573" cy="2308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900" b="1" dirty="0" smtClean="0">
                  <a:latin typeface="Calibri" pitchFamily="34" charset="0"/>
                </a:rPr>
                <a:t>0.6</a:t>
              </a:r>
              <a:endParaRPr lang="he-IL" sz="900" b="1" dirty="0">
                <a:latin typeface="Calibri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1888171" y="978414"/>
              <a:ext cx="3120812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1200" b="1" dirty="0" smtClean="0">
                  <a:solidFill>
                    <a:srgbClr val="C00000"/>
                  </a:solidFill>
                  <a:latin typeface="Calibri" pitchFamily="34" charset="0"/>
                </a:rPr>
                <a:t>High Max Exp. </a:t>
              </a:r>
              <a:r>
                <a:rPr lang="en-US" sz="1200" b="1" dirty="0" smtClean="0">
                  <a:latin typeface="Calibri" pitchFamily="34" charset="0"/>
                </a:rPr>
                <a:t> Vs. </a:t>
              </a:r>
              <a:r>
                <a:rPr lang="en-US" sz="1200" b="1" dirty="0">
                  <a:solidFill>
                    <a:srgbClr val="008000"/>
                  </a:solidFill>
                  <a:latin typeface="Calibri" pitchFamily="34" charset="0"/>
                </a:rPr>
                <a:t>Low Max Exp</a:t>
              </a:r>
              <a:r>
                <a:rPr lang="en-US" sz="1200" b="1" dirty="0" smtClean="0">
                  <a:solidFill>
                    <a:srgbClr val="008000"/>
                  </a:solidFill>
                  <a:latin typeface="Calibri" pitchFamily="34" charset="0"/>
                </a:rPr>
                <a:t>.</a:t>
              </a:r>
              <a:endParaRPr lang="en-US" sz="1200" b="1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1666092" y="1378035"/>
              <a:ext cx="1564053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dirty="0" smtClean="0">
                  <a:latin typeface="Calibri" pitchFamily="34" charset="0"/>
                </a:rPr>
                <a:t>%(</a:t>
              </a:r>
              <a:r>
                <a:rPr lang="en-US" sz="1400" b="1" dirty="0" smtClean="0">
                  <a:latin typeface="Calibri" pitchFamily="34" charset="0"/>
                </a:rPr>
                <a:t>G+C</a:t>
              </a:r>
              <a:r>
                <a:rPr lang="en-US" sz="1200" dirty="0" smtClean="0">
                  <a:latin typeface="Calibri" pitchFamily="34" charset="0"/>
                </a:rPr>
                <a:t>) in [-50,49]</a:t>
              </a:r>
              <a:endParaRPr lang="he-IL" sz="1200" b="1" i="1" dirty="0">
                <a:latin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 bwMode="auto">
            <a:xfrm>
              <a:off x="1888171" y="711714"/>
              <a:ext cx="3120812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1100" dirty="0" smtClean="0">
                  <a:latin typeface="Calibri" pitchFamily="34" charset="0"/>
                </a:rPr>
                <a:t>Human Constitutively Expressed (10 cell lines)</a:t>
              </a:r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1666092" y="1976107"/>
              <a:ext cx="1564053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dirty="0" smtClean="0">
                  <a:latin typeface="Calibri" pitchFamily="34" charset="0"/>
                </a:rPr>
                <a:t>%(</a:t>
              </a:r>
              <a:r>
                <a:rPr lang="en-US" sz="1400" b="1" dirty="0" err="1" smtClean="0">
                  <a:latin typeface="Calibri" pitchFamily="34" charset="0"/>
                </a:rPr>
                <a:t>GpC</a:t>
              </a:r>
              <a:r>
                <a:rPr lang="en-US" sz="1200" dirty="0" smtClean="0">
                  <a:latin typeface="Calibri" pitchFamily="34" charset="0"/>
                </a:rPr>
                <a:t>) in [-50,49]</a:t>
              </a:r>
              <a:endParaRPr lang="he-IL" sz="1200" b="1" i="1" dirty="0">
                <a:latin typeface="Calibri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 bwMode="auto">
            <a:xfrm>
              <a:off x="1666092" y="2574178"/>
              <a:ext cx="1564053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dirty="0" smtClean="0">
                  <a:latin typeface="Calibri" pitchFamily="34" charset="0"/>
                </a:rPr>
                <a:t>%(</a:t>
              </a:r>
              <a:r>
                <a:rPr lang="en-US" sz="1400" b="1" dirty="0" err="1" smtClean="0">
                  <a:latin typeface="Calibri" pitchFamily="34" charset="0"/>
                </a:rPr>
                <a:t>CpG</a:t>
              </a:r>
              <a:r>
                <a:rPr lang="en-US" sz="1200" dirty="0" smtClean="0">
                  <a:latin typeface="Calibri" pitchFamily="34" charset="0"/>
                </a:rPr>
                <a:t>) in [-50,49]</a:t>
              </a:r>
              <a:endParaRPr lang="he-IL" sz="1200" b="1" i="1" dirty="0">
                <a:latin typeface="Calibr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 bwMode="auto">
            <a:xfrm>
              <a:off x="4253217" y="1393424"/>
              <a:ext cx="722644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</a:rPr>
                <a:t>0.623</a:t>
              </a:r>
              <a:endParaRPr lang="he-IL" sz="1200" b="1" i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 bwMode="auto">
            <a:xfrm>
              <a:off x="4253217" y="1991495"/>
              <a:ext cx="722644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</a:rPr>
                <a:t>0.64</a:t>
              </a:r>
              <a:endParaRPr lang="he-IL" sz="1200" b="1" i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4253217" y="2589567"/>
              <a:ext cx="722644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>
                <a:defRPr/>
              </a:pPr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</a:rPr>
                <a:t>0.682</a:t>
              </a:r>
              <a:endParaRPr lang="he-IL" sz="1200" b="1" i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019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S6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616266" y="579362"/>
            <a:ext cx="5730810" cy="2542266"/>
            <a:chOff x="616266" y="579362"/>
            <a:chExt cx="5730810" cy="2542266"/>
          </a:xfrm>
        </p:grpSpPr>
        <p:grpSp>
          <p:nvGrpSpPr>
            <p:cNvPr id="2" name="Group 1"/>
            <p:cNvGrpSpPr/>
            <p:nvPr/>
          </p:nvGrpSpPr>
          <p:grpSpPr>
            <a:xfrm>
              <a:off x="616266" y="820559"/>
              <a:ext cx="5730810" cy="2301069"/>
              <a:chOff x="1711138" y="1771052"/>
              <a:chExt cx="5730810" cy="2301069"/>
            </a:xfrm>
          </p:grpSpPr>
          <p:pic>
            <p:nvPicPr>
              <p:cNvPr id="3" name="Picture 4" descr="X:\Runs\RibosomalHomologsLibrary\Shai\Data\TSS\Kmers\TSS_hg19_Encode_Caltech__constitutive_TSSs\Figures_4\CAAT_box_5mers\raw_histograms__CAAT_box_5mer__m200_p100__CAAT_box_5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41" t="7450" r="51311" b="70920"/>
              <a:stretch/>
            </p:blipFill>
            <p:spPr bwMode="auto">
              <a:xfrm>
                <a:off x="2134512" y="2200714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" name="Picture 4" descr="X:\Runs\RibosomalHomologsLibrary\Shai\Data\TSS\Kmers\TSS_hg19_Encode_Caltech__constitutive_TSSs\Figures_4\CAAT_box_5mers\raw_histograms__CAAT_box_5mer__m200_p100__CAAT_box_5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729" t="37428" r="40230" b="40934"/>
              <a:stretch/>
            </p:blipFill>
            <p:spPr bwMode="auto">
              <a:xfrm>
                <a:off x="3610766" y="2201068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 descr="X:\Runs\RibosomalHomologsLibrary\Shai\Data\TSS\Kmers\TSS_hg19_Encode_Caltech__constitutive_TSSs\Figures_4\CAAT_box_5mers\raw_histograms__CAAT_box_5mer__m200_p100__CAAT_box_5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729" t="67413" r="40230" b="10962"/>
              <a:stretch/>
            </p:blipFill>
            <p:spPr bwMode="auto">
              <a:xfrm>
                <a:off x="5082377" y="2201864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3" descr="X:\Runs\RibosomalHomologsLibrary\Shai\Data\TSS\Kmers\TSS_hg19_Encode_Caltech__constitutive_TSSs\Figures_4\ETS_6mers\raw_histograms__ETS_6mer__m200_p100__ETS_6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953" t="7522" r="49167" b="70909"/>
              <a:stretch/>
            </p:blipFill>
            <p:spPr bwMode="auto">
              <a:xfrm>
                <a:off x="2131845" y="3005130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3" descr="X:\Runs\RibosomalHomologsLibrary\Shai\Data\TSS\Kmers\TSS_hg19_Encode_Caltech__constitutive_TSSs\Figures_4\ETS_6mers\raw_histograms__ETS_6mer__m200_p100__ETS_6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784" t="37543" r="40236" b="40929"/>
              <a:stretch/>
            </p:blipFill>
            <p:spPr bwMode="auto">
              <a:xfrm>
                <a:off x="3611445" y="3005930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3" descr="X:\Runs\RibosomalHomologsLibrary\Shai\Data\TSS\Kmers\TSS_hg19_Encode_Caltech__constitutive_TSSs\Figures_4\ETS_6mers\raw_histograms__ETS_6mer__m200_p100__ETS_6mers__0xCF__m200_p100_b20x10_2stds__unsorted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784" t="67418" r="40236" b="11047"/>
              <a:stretch/>
            </p:blipFill>
            <p:spPr bwMode="auto">
              <a:xfrm>
                <a:off x="5083850" y="3002757"/>
                <a:ext cx="144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2130858" y="1771052"/>
                <a:ext cx="4388258" cy="400110"/>
                <a:chOff x="981075" y="214019"/>
                <a:chExt cx="4388258" cy="400110"/>
              </a:xfrm>
            </p:grpSpPr>
            <p:sp>
              <p:nvSpPr>
                <p:cNvPr id="53" name="TextBox 52"/>
                <p:cNvSpPr txBox="1"/>
                <p:nvPr/>
              </p:nvSpPr>
              <p:spPr bwMode="auto">
                <a:xfrm>
                  <a:off x="2452958" y="214019"/>
                  <a:ext cx="1440000" cy="40011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008000"/>
                      </a:solidFill>
                      <a:latin typeface="Calibri" pitchFamily="34" charset="0"/>
                    </a:rPr>
                    <a:t>Low Max Exp.</a:t>
                  </a:r>
                </a:p>
                <a:p>
                  <a:pPr algn="ctr" rtl="0">
                    <a:defRPr/>
                  </a:pPr>
                  <a:r>
                    <a:rPr lang="en-US" sz="900" b="1" dirty="0" smtClean="0">
                      <a:latin typeface="Calibri" pitchFamily="34" charset="0"/>
                    </a:rPr>
                    <a:t>(1218 TSSs)</a:t>
                  </a:r>
                  <a:endParaRPr lang="he-IL" sz="900" b="1" dirty="0">
                    <a:latin typeface="Calibri" pitchFamily="34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 bwMode="auto">
                <a:xfrm>
                  <a:off x="981075" y="214019"/>
                  <a:ext cx="1440000" cy="40011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C00000"/>
                      </a:solidFill>
                      <a:latin typeface="Calibri" pitchFamily="34" charset="0"/>
                    </a:rPr>
                    <a:t>High Max Exp.</a:t>
                  </a:r>
                </a:p>
                <a:p>
                  <a:pPr algn="ctr" rtl="0">
                    <a:defRPr/>
                  </a:pPr>
                  <a:r>
                    <a:rPr lang="en-US" sz="900" b="1" dirty="0" smtClean="0">
                      <a:latin typeface="Calibri" pitchFamily="34" charset="0"/>
                    </a:rPr>
                    <a:t>(1035 TSSs)</a:t>
                  </a:r>
                  <a:endParaRPr lang="he-IL" sz="900" b="1" dirty="0">
                    <a:latin typeface="Calibri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 bwMode="auto">
                <a:xfrm>
                  <a:off x="3929333" y="214019"/>
                  <a:ext cx="1440000" cy="40011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itchFamily="34" charset="0"/>
                    </a:rPr>
                    <a:t>All</a:t>
                  </a:r>
                </a:p>
                <a:p>
                  <a:pPr algn="ctr" rtl="0">
                    <a:defRPr/>
                  </a:pPr>
                  <a:r>
                    <a:rPr lang="en-US" sz="900" b="1" dirty="0" smtClean="0">
                      <a:latin typeface="Calibri" pitchFamily="34" charset="0"/>
                    </a:rPr>
                    <a:t>(8025 TSSs)</a:t>
                  </a:r>
                  <a:endParaRPr lang="he-IL" sz="900" b="1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718483" y="2926997"/>
                <a:ext cx="4800835" cy="1145124"/>
                <a:chOff x="568700" y="2963292"/>
                <a:chExt cx="4800835" cy="1145124"/>
              </a:xfrm>
            </p:grpSpPr>
            <p:sp>
              <p:nvSpPr>
                <p:cNvPr id="35" name="TextBox 34"/>
                <p:cNvSpPr txBox="1"/>
                <p:nvPr/>
              </p:nvSpPr>
              <p:spPr bwMode="auto">
                <a:xfrm>
                  <a:off x="2239688" y="3862195"/>
                  <a:ext cx="1891413" cy="246221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000" b="1" dirty="0" smtClean="0">
                      <a:latin typeface="Calibri" pitchFamily="34" charset="0"/>
                    </a:rPr>
                    <a:t>Window Center (relative to TSS)</a:t>
                  </a:r>
                  <a:endParaRPr lang="he-IL" sz="1000" b="1" dirty="0">
                    <a:latin typeface="Calibri" pitchFamily="34" charset="0"/>
                  </a:endParaRPr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568700" y="2963292"/>
                  <a:ext cx="4800835" cy="978222"/>
                  <a:chOff x="568700" y="2954239"/>
                  <a:chExt cx="4800835" cy="978222"/>
                </a:xfrm>
              </p:grpSpPr>
              <p:sp>
                <p:nvSpPr>
                  <p:cNvPr id="37" name="Rectangle 36"/>
                  <p:cNvSpPr/>
                  <p:nvPr/>
                </p:nvSpPr>
                <p:spPr>
                  <a:xfrm>
                    <a:off x="981075" y="3028950"/>
                    <a:ext cx="1440000" cy="72000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2457450" y="3028950"/>
                    <a:ext cx="1440000" cy="72000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3929535" y="3028950"/>
                    <a:ext cx="1440000" cy="72000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568700" y="2954239"/>
                    <a:ext cx="457200" cy="894145"/>
                    <a:chOff x="568700" y="525364"/>
                    <a:chExt cx="457200" cy="894145"/>
                  </a:xfrm>
                </p:grpSpPr>
                <p:sp>
                  <p:nvSpPr>
                    <p:cNvPr id="51" name="TextBox 50"/>
                    <p:cNvSpPr txBox="1"/>
                    <p:nvPr/>
                  </p:nvSpPr>
                  <p:spPr bwMode="auto">
                    <a:xfrm>
                      <a:off x="568700" y="525364"/>
                      <a:ext cx="457200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r" rtl="0">
                        <a:defRPr/>
                      </a:pPr>
                      <a:r>
                        <a:rPr lang="en-US" sz="900" b="1" dirty="0">
                          <a:latin typeface="Calibri" pitchFamily="34" charset="0"/>
                        </a:rPr>
                        <a:t>6</a:t>
                      </a:r>
                      <a:endParaRPr lang="he-IL" sz="900" b="1" dirty="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2" name="TextBox 51"/>
                    <p:cNvSpPr txBox="1"/>
                    <p:nvPr/>
                  </p:nvSpPr>
                  <p:spPr bwMode="auto">
                    <a:xfrm>
                      <a:off x="568700" y="1188677"/>
                      <a:ext cx="457200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r" rtl="0">
                        <a:defRPr/>
                      </a:pPr>
                      <a:r>
                        <a:rPr lang="en-US" sz="900" b="1" dirty="0" smtClean="0">
                          <a:latin typeface="Calibri" pitchFamily="34" charset="0"/>
                        </a:rPr>
                        <a:t>0</a:t>
                      </a:r>
                      <a:endParaRPr lang="he-IL" sz="900" b="1" dirty="0">
                        <a:latin typeface="Calibri" pitchFamily="34" charset="0"/>
                      </a:endParaRPr>
                    </a:p>
                  </p:txBody>
                </p:sp>
              </p:grpSp>
              <p:cxnSp>
                <p:nvCxnSpPr>
                  <p:cNvPr id="41" name="Straight Connector 40"/>
                  <p:cNvCxnSpPr/>
                  <p:nvPr/>
                </p:nvCxnSpPr>
                <p:spPr>
                  <a:xfrm rot="16200000">
                    <a:off x="3174725" y="1214978"/>
                    <a:ext cx="0" cy="43560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/>
                  <p:cNvSpPr txBox="1"/>
                  <p:nvPr/>
                </p:nvSpPr>
                <p:spPr bwMode="auto">
                  <a:xfrm>
                    <a:off x="101917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-150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 bwMode="auto">
                  <a:xfrm>
                    <a:off x="149606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 bwMode="auto">
                  <a:xfrm>
                    <a:off x="197295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 bwMode="auto">
                  <a:xfrm>
                    <a:off x="250126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-150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 bwMode="auto">
                  <a:xfrm>
                    <a:off x="297815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 bwMode="auto">
                  <a:xfrm>
                    <a:off x="345504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 bwMode="auto">
                  <a:xfrm>
                    <a:off x="396811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-150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 bwMode="auto">
                  <a:xfrm>
                    <a:off x="444500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-50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 bwMode="auto">
                  <a:xfrm>
                    <a:off x="4921891" y="3701629"/>
                    <a:ext cx="41657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50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</p:grpSp>
          </p:grpSp>
          <p:cxnSp>
            <p:nvCxnSpPr>
              <p:cNvPr id="11" name="Straight Connector 10"/>
              <p:cNvCxnSpPr/>
              <p:nvPr/>
            </p:nvCxnSpPr>
            <p:spPr>
              <a:xfrm flipH="1">
                <a:off x="3090939" y="2199623"/>
                <a:ext cx="2261" cy="153000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4570489" y="2199623"/>
                <a:ext cx="2261" cy="153000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6042102" y="2199623"/>
                <a:ext cx="2261" cy="153000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/>
              <p:cNvGrpSpPr/>
              <p:nvPr/>
            </p:nvGrpSpPr>
            <p:grpSpPr>
              <a:xfrm>
                <a:off x="1718483" y="2122558"/>
                <a:ext cx="4800835" cy="894145"/>
                <a:chOff x="1238656" y="5406214"/>
                <a:chExt cx="4800835" cy="894145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1651031" y="5480925"/>
                  <a:ext cx="1440000" cy="72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127406" y="5480925"/>
                  <a:ext cx="1440000" cy="72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599491" y="5480925"/>
                  <a:ext cx="1440000" cy="720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1238656" y="5406214"/>
                  <a:ext cx="457200" cy="894145"/>
                  <a:chOff x="568700" y="525364"/>
                  <a:chExt cx="457200" cy="894145"/>
                </a:xfrm>
              </p:grpSpPr>
              <p:sp>
                <p:nvSpPr>
                  <p:cNvPr id="33" name="TextBox 32"/>
                  <p:cNvSpPr txBox="1"/>
                  <p:nvPr/>
                </p:nvSpPr>
                <p:spPr bwMode="auto">
                  <a:xfrm>
                    <a:off x="568700" y="525364"/>
                    <a:ext cx="4572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r" rtl="0">
                      <a:defRPr/>
                    </a:pPr>
                    <a:r>
                      <a:rPr lang="en-US" sz="900" b="1" dirty="0">
                        <a:latin typeface="Calibri" pitchFamily="34" charset="0"/>
                      </a:rPr>
                      <a:t>1</a:t>
                    </a:r>
                    <a:r>
                      <a:rPr lang="en-US" sz="900" b="1" dirty="0" smtClean="0">
                        <a:latin typeface="Calibri" pitchFamily="34" charset="0"/>
                      </a:rPr>
                      <a:t>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 bwMode="auto">
                  <a:xfrm>
                    <a:off x="568700" y="1188677"/>
                    <a:ext cx="4572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r" rtl="0">
                      <a:defRPr/>
                    </a:pPr>
                    <a:r>
                      <a:rPr lang="en-US" sz="900" b="1" dirty="0" smtClean="0">
                        <a:latin typeface="Calibri" pitchFamily="34" charset="0"/>
                      </a:rPr>
                      <a:t>0</a:t>
                    </a:r>
                    <a:endParaRPr lang="he-IL" sz="900" b="1" dirty="0">
                      <a:latin typeface="Calibri" pitchFamily="34" charset="0"/>
                    </a:endParaRPr>
                  </a:p>
                </p:txBody>
              </p: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6200000">
                  <a:off x="3844681" y="3666953"/>
                  <a:ext cx="0" cy="4356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/>
              <p:cNvSpPr txBox="1"/>
              <p:nvPr/>
            </p:nvSpPr>
            <p:spPr bwMode="auto">
              <a:xfrm rot="16200000">
                <a:off x="996803" y="2841900"/>
                <a:ext cx="1674891" cy="24622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1000" b="1" dirty="0" smtClean="0">
                    <a:latin typeface="Calibri" pitchFamily="34" charset="0"/>
                  </a:rPr>
                  <a:t>% TSSs with Hits in Window</a:t>
                </a:r>
                <a:endParaRPr lang="he-IL" sz="1000" b="1" dirty="0">
                  <a:latin typeface="Calibri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6628958" y="2215913"/>
                <a:ext cx="812990" cy="665998"/>
                <a:chOff x="6511263" y="4114437"/>
                <a:chExt cx="812990" cy="665998"/>
              </a:xfrm>
            </p:grpSpPr>
            <p:sp>
              <p:nvSpPr>
                <p:cNvPr id="23" name="TextBox 22"/>
                <p:cNvSpPr txBox="1"/>
                <p:nvPr/>
              </p:nvSpPr>
              <p:spPr bwMode="auto">
                <a:xfrm>
                  <a:off x="6612673" y="4114437"/>
                  <a:ext cx="711580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5050"/>
                      </a:solidFill>
                      <a:latin typeface="Calibri" pitchFamily="34" charset="0"/>
                    </a:rPr>
                    <a:t>CCAAT</a:t>
                  </a:r>
                </a:p>
              </p:txBody>
            </p:sp>
            <p:cxnSp>
              <p:nvCxnSpPr>
                <p:cNvPr id="24" name="Straight Connector 113"/>
                <p:cNvCxnSpPr/>
                <p:nvPr/>
              </p:nvCxnSpPr>
              <p:spPr>
                <a:xfrm rot="16200000">
                  <a:off x="6583263" y="4390514"/>
                  <a:ext cx="0" cy="144000"/>
                </a:xfrm>
                <a:prstGeom prst="line">
                  <a:avLst/>
                </a:prstGeom>
                <a:ln w="28575">
                  <a:solidFill>
                    <a:srgbClr val="285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 bwMode="auto">
                <a:xfrm>
                  <a:off x="6612673" y="4339263"/>
                  <a:ext cx="711580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5050"/>
                      </a:solidFill>
                      <a:latin typeface="Calibri" pitchFamily="34" charset="0"/>
                    </a:rPr>
                    <a:t>ATTGG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 bwMode="auto">
                <a:xfrm>
                  <a:off x="6686965" y="4518825"/>
                  <a:ext cx="543735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5050"/>
                      </a:solidFill>
                      <a:latin typeface="Calibri" pitchFamily="34" charset="0"/>
                    </a:rPr>
                    <a:t>(NF-Y)</a:t>
                  </a:r>
                  <a:endParaRPr lang="he-IL" sz="1100" b="1" dirty="0">
                    <a:solidFill>
                      <a:srgbClr val="285050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 bwMode="auto">
                <a:xfrm>
                  <a:off x="6706226" y="4222199"/>
                  <a:ext cx="524474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5050"/>
                      </a:solidFill>
                      <a:latin typeface="Calibri" pitchFamily="34" charset="0"/>
                    </a:rPr>
                    <a:t>+</a:t>
                  </a:r>
                  <a:endParaRPr lang="he-IL" sz="1100" b="1" dirty="0">
                    <a:solidFill>
                      <a:srgbClr val="285050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6628958" y="3016013"/>
                <a:ext cx="812990" cy="665998"/>
                <a:chOff x="6511263" y="4114437"/>
                <a:chExt cx="812990" cy="665998"/>
              </a:xfrm>
            </p:grpSpPr>
            <p:sp>
              <p:nvSpPr>
                <p:cNvPr id="18" name="TextBox 17"/>
                <p:cNvSpPr txBox="1"/>
                <p:nvPr/>
              </p:nvSpPr>
              <p:spPr bwMode="auto">
                <a:xfrm>
                  <a:off x="6612673" y="4114437"/>
                  <a:ext cx="711580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FF50"/>
                      </a:solidFill>
                      <a:latin typeface="Calibri" pitchFamily="34" charset="0"/>
                    </a:rPr>
                    <a:t>CCGGAA</a:t>
                  </a:r>
                </a:p>
              </p:txBody>
            </p:sp>
            <p:cxnSp>
              <p:nvCxnSpPr>
                <p:cNvPr id="19" name="Straight Connector 113"/>
                <p:cNvCxnSpPr/>
                <p:nvPr/>
              </p:nvCxnSpPr>
              <p:spPr>
                <a:xfrm rot="16200000">
                  <a:off x="6583263" y="4390514"/>
                  <a:ext cx="0" cy="144000"/>
                </a:xfrm>
                <a:prstGeom prst="line">
                  <a:avLst/>
                </a:prstGeom>
                <a:ln w="28575">
                  <a:solidFill>
                    <a:srgbClr val="28FF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 bwMode="auto">
                <a:xfrm>
                  <a:off x="6612673" y="4339263"/>
                  <a:ext cx="711580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FF50"/>
                      </a:solidFill>
                      <a:latin typeface="Calibri" pitchFamily="34" charset="0"/>
                    </a:rPr>
                    <a:t>TTCCGG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 bwMode="auto">
                <a:xfrm>
                  <a:off x="6706226" y="4518825"/>
                  <a:ext cx="524474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FF50"/>
                      </a:solidFill>
                      <a:latin typeface="Calibri" pitchFamily="34" charset="0"/>
                    </a:rPr>
                    <a:t>(ETS)</a:t>
                  </a:r>
                  <a:endParaRPr lang="he-IL" sz="1100" b="1" dirty="0">
                    <a:solidFill>
                      <a:srgbClr val="28FF50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 bwMode="auto">
                <a:xfrm>
                  <a:off x="6706226" y="4222199"/>
                  <a:ext cx="524474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1">
                  <a:spAutoFit/>
                </a:bodyPr>
                <a:lstStyle/>
                <a:p>
                  <a:pPr algn="ctr" rtl="0">
                    <a:defRPr/>
                  </a:pPr>
                  <a:r>
                    <a:rPr lang="en-US" sz="1100" b="1" dirty="0" smtClean="0">
                      <a:solidFill>
                        <a:srgbClr val="28FF50"/>
                      </a:solidFill>
                      <a:latin typeface="Calibri" pitchFamily="34" charset="0"/>
                    </a:rPr>
                    <a:t>+</a:t>
                  </a:r>
                  <a:endParaRPr lang="he-IL" sz="1100" b="1" dirty="0">
                    <a:solidFill>
                      <a:srgbClr val="28FF50"/>
                    </a:solidFill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 bwMode="auto">
            <a:xfrm>
              <a:off x="1671595" y="579362"/>
              <a:ext cx="3120812" cy="2616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>
                <a:defRPr/>
              </a:pPr>
              <a:r>
                <a:rPr lang="en-US" sz="1100" dirty="0" smtClean="0">
                  <a:latin typeface="Calibri" pitchFamily="34" charset="0"/>
                </a:rPr>
                <a:t>Human Constitutively Expressed (10 cell lines)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32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88640" y="122804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Figure </a:t>
            </a:r>
            <a:r>
              <a:rPr lang="en-US" b="1" dirty="0" smtClean="0">
                <a:solidFill>
                  <a:schemeClr val="tx2"/>
                </a:solidFill>
              </a:rPr>
              <a:t>S7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9" name="Picture 5" descr="X:\Runs\RibosomalHomologsLibrary\Shai\Data\FeaturesAnalysis__hg19_Encode_Caltech_TSSs__log_Max_Exp__RandomCV\Figures\CV_mean_Rsquare__model_0__content_123mers_TFmers_TATA__within_-100_100__up_to_6mers_no_4__0.05supp__glmnet_alpha_0.5_dfmax_200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1" t="44484" r="29275" b="18282"/>
          <a:stretch/>
        </p:blipFill>
        <p:spPr bwMode="auto">
          <a:xfrm>
            <a:off x="1208552" y="6960023"/>
            <a:ext cx="1281600" cy="100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X:\Runs\RibosomalHomologsLibrary\Shai\Data\FeaturesAnalysis__hg19_Encode_Caltech_TSSs__log_Max_Exp__RandomCV\Figures\dot_plot_all_test__content_123mers_TFmers_TATA__within_-100_100__up_to_6mers_no_4__0.05supp__glmnet_alpha_0.5_dfmax_200.pn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1" t="27357" r="53555" b="30921"/>
          <a:stretch/>
        </p:blipFill>
        <p:spPr bwMode="auto">
          <a:xfrm>
            <a:off x="2947431" y="6970683"/>
            <a:ext cx="1004400" cy="100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X:\Runs\RibosomalHomologsLibrary\Shai\Data\FeaturesAnalysis__hg19_Encode_Caltech_TSSs__log_Max_Exp__RandomCV\Figures\robust_features_0.9__model_0__content_123mers_TFmers_TATA__within_-100_100__up_to_6mers_no_4__0.05supp__glmnet_alpha_0.5_dfmax_200.png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1" t="7486" r="32690" b="51646"/>
          <a:stretch/>
        </p:blipFill>
        <p:spPr bwMode="auto">
          <a:xfrm>
            <a:off x="2980995" y="706862"/>
            <a:ext cx="2340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oup 51"/>
          <p:cNvGrpSpPr/>
          <p:nvPr/>
        </p:nvGrpSpPr>
        <p:grpSpPr>
          <a:xfrm>
            <a:off x="900886" y="6850159"/>
            <a:ext cx="1586732" cy="1326551"/>
            <a:chOff x="4427268" y="4961974"/>
            <a:chExt cx="1586732" cy="1326551"/>
          </a:xfrm>
        </p:grpSpPr>
        <p:sp>
          <p:nvSpPr>
            <p:cNvPr id="53" name="TextBox 50"/>
            <p:cNvSpPr txBox="1"/>
            <p:nvPr/>
          </p:nvSpPr>
          <p:spPr>
            <a:xfrm>
              <a:off x="4771491" y="6042304"/>
              <a:ext cx="360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000" b="1" dirty="0" smtClean="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1000" b="1" baseline="30000" dirty="0" smtClean="0">
                  <a:solidFill>
                    <a:schemeClr val="tx2"/>
                  </a:solidFill>
                  <a:latin typeface="Calibri" pitchFamily="34" charset="0"/>
                </a:rPr>
                <a:t>2</a:t>
              </a:r>
              <a:endParaRPr lang="en-US" sz="1000" b="1" dirty="0" smtClean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192354" y="6042304"/>
              <a:ext cx="360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1000" b="1" dirty="0" smtClean="0">
                  <a:solidFill>
                    <a:schemeClr val="tx2"/>
                  </a:solidFill>
                  <a:latin typeface="Calibri" pitchFamily="34" charset="0"/>
                </a:rPr>
                <a:t>r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427268" y="5972081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56" name="TextBox 41"/>
            <p:cNvSpPr txBox="1"/>
            <p:nvPr/>
          </p:nvSpPr>
          <p:spPr>
            <a:xfrm>
              <a:off x="4427268" y="4961974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0.5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427268" y="5163995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0.4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27268" y="5366016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0.3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27268" y="5568037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0.2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427268" y="5770058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0.1</a:t>
              </a:r>
            </a:p>
          </p:txBody>
        </p:sp>
        <p:sp>
          <p:nvSpPr>
            <p:cNvPr id="61" name="Rectangle 17"/>
            <p:cNvSpPr/>
            <p:nvPr/>
          </p:nvSpPr>
          <p:spPr>
            <a:xfrm>
              <a:off x="4733840" y="5073451"/>
              <a:ext cx="1280160" cy="10058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682744" y="5041968"/>
              <a:ext cx="1029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Performance</a:t>
              </a:r>
              <a:b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(CV Mean)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616119" y="6042304"/>
              <a:ext cx="360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l-GR" sz="1000" b="1" dirty="0" smtClean="0">
                  <a:solidFill>
                    <a:schemeClr val="tx2"/>
                  </a:solidFill>
                  <a:latin typeface="Calibri" pitchFamily="34" charset="0"/>
                </a:rPr>
                <a:t>ρ</a:t>
              </a:r>
              <a:endParaRPr lang="en-US" sz="1000" b="1" dirty="0" smtClean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grpSp>
          <p:nvGrpSpPr>
            <p:cNvPr id="64" name="קבוצה 92"/>
            <p:cNvGrpSpPr/>
            <p:nvPr/>
          </p:nvGrpSpPr>
          <p:grpSpPr>
            <a:xfrm>
              <a:off x="5449000" y="5050492"/>
              <a:ext cx="559676" cy="355189"/>
              <a:chOff x="5047305" y="1292444"/>
              <a:chExt cx="559676" cy="355189"/>
            </a:xfrm>
          </p:grpSpPr>
          <p:grpSp>
            <p:nvGrpSpPr>
              <p:cNvPr id="65" name="קבוצה 90"/>
              <p:cNvGrpSpPr/>
              <p:nvPr/>
            </p:nvGrpSpPr>
            <p:grpSpPr>
              <a:xfrm>
                <a:off x="5047305" y="1292444"/>
                <a:ext cx="530887" cy="355189"/>
                <a:chOff x="5110805" y="1254344"/>
                <a:chExt cx="530887" cy="355189"/>
              </a:xfrm>
            </p:grpSpPr>
            <p:cxnSp>
              <p:nvCxnSpPr>
                <p:cNvPr id="67" name="Straight Connector 22"/>
                <p:cNvCxnSpPr/>
                <p:nvPr/>
              </p:nvCxnSpPr>
              <p:spPr>
                <a:xfrm>
                  <a:off x="5533692" y="1504689"/>
                  <a:ext cx="108000" cy="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23"/>
                <p:cNvCxnSpPr/>
                <p:nvPr/>
              </p:nvCxnSpPr>
              <p:spPr>
                <a:xfrm>
                  <a:off x="5533692" y="1376736"/>
                  <a:ext cx="108000" cy="0"/>
                </a:xfrm>
                <a:prstGeom prst="line">
                  <a:avLst/>
                </a:prstGeom>
                <a:ln w="19050">
                  <a:solidFill>
                    <a:srgbClr val="0099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5110806" y="1254344"/>
                  <a:ext cx="47745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900" b="1" dirty="0" smtClean="0">
                      <a:solidFill>
                        <a:srgbClr val="009900"/>
                      </a:solidFill>
                      <a:latin typeface="Calibri" pitchFamily="34" charset="0"/>
                    </a:rPr>
                    <a:t>train</a:t>
                  </a:r>
                </a:p>
              </p:txBody>
            </p:sp>
            <p:sp>
              <p:nvSpPr>
                <p:cNvPr id="70" name="TextBox 40"/>
                <p:cNvSpPr txBox="1"/>
                <p:nvPr/>
              </p:nvSpPr>
              <p:spPr>
                <a:xfrm>
                  <a:off x="5110805" y="1378701"/>
                  <a:ext cx="47745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900" b="1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test</a:t>
                  </a:r>
                </a:p>
              </p:txBody>
            </p:sp>
          </p:grpSp>
          <p:sp>
            <p:nvSpPr>
              <p:cNvPr id="66" name="מלבן 91"/>
              <p:cNvSpPr/>
              <p:nvPr/>
            </p:nvSpPr>
            <p:spPr>
              <a:xfrm>
                <a:off x="5170345" y="1316335"/>
                <a:ext cx="436636" cy="307714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2636198" y="6847656"/>
            <a:ext cx="1503000" cy="1350266"/>
            <a:chOff x="2034565" y="6148204"/>
            <a:chExt cx="1503000" cy="1350266"/>
          </a:xfrm>
        </p:grpSpPr>
        <p:grpSp>
          <p:nvGrpSpPr>
            <p:cNvPr id="72" name="Group 71"/>
            <p:cNvGrpSpPr/>
            <p:nvPr/>
          </p:nvGrpSpPr>
          <p:grpSpPr>
            <a:xfrm>
              <a:off x="2128784" y="6148204"/>
              <a:ext cx="1301853" cy="1350266"/>
              <a:chOff x="6446784" y="5233804"/>
              <a:chExt cx="1301853" cy="1350266"/>
            </a:xfrm>
          </p:grpSpPr>
          <p:sp>
            <p:nvSpPr>
              <p:cNvPr id="77" name="Rectangle 17"/>
              <p:cNvSpPr/>
              <p:nvPr/>
            </p:nvSpPr>
            <p:spPr>
              <a:xfrm>
                <a:off x="6661809" y="5354052"/>
                <a:ext cx="1005840" cy="1005840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579713" y="6353238"/>
                <a:ext cx="116892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0"/>
                <a:r>
                  <a:rPr lang="en-US" sz="900" b="1" dirty="0" smtClean="0">
                    <a:solidFill>
                      <a:schemeClr val="tx2"/>
                    </a:solidFill>
                    <a:latin typeface="Calibri" pitchFamily="34" charset="0"/>
                  </a:rPr>
                  <a:t>log FPKM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rot="16200000">
                <a:off x="5929506" y="5751082"/>
                <a:ext cx="126538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0"/>
                <a:r>
                  <a:rPr lang="en-US" sz="900" b="1" dirty="0" smtClean="0">
                    <a:solidFill>
                      <a:schemeClr val="tx2"/>
                    </a:solidFill>
                    <a:latin typeface="Calibri" pitchFamily="34" charset="0"/>
                  </a:rPr>
                  <a:t>Test Prediction</a:t>
                </a:r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2034565" y="6178184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1.5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034565" y="7161164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-2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71725" y="7267844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tx2"/>
                  </a:solidFill>
                  <a:latin typeface="Calibri" pitchFamily="34" charset="0"/>
                </a:rPr>
                <a:t>-12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177565" y="7267844"/>
              <a:ext cx="360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2"/>
                  </a:solidFill>
                  <a:latin typeface="Calibri" pitchFamily="34" charset="0"/>
                </a:rPr>
                <a:t>8</a:t>
              </a:r>
              <a:endParaRPr lang="en-US" sz="800" b="1" dirty="0" smtClean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aphicFrame>
        <p:nvGraphicFramePr>
          <p:cNvPr id="80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667904"/>
              </p:ext>
            </p:extLst>
          </p:nvPr>
        </p:nvGraphicFramePr>
        <p:xfrm>
          <a:off x="1034721" y="701848"/>
          <a:ext cx="2190749" cy="60517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42294"/>
                <a:gridCol w="567331"/>
                <a:gridCol w="472298"/>
                <a:gridCol w="636243"/>
                <a:gridCol w="272583"/>
              </a:tblGrid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(1) 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CGC</a:t>
                      </a:r>
                      <a:endParaRPr lang="he-IL" sz="1000" b="1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1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[-75,-26]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1m (1) (±)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TATAWA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[-50,-1]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 (±)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CCAAT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(3)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[0,99]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[-50,49]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(6)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[25,74]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[25,74]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[-20,-1]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(9)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[-25,24]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(10)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[0,99]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(13)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[-50,-31]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1m (#) (±)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TATAWA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(16)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AAG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[25,74]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(19)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[-10,9]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(20)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[0,99]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/>
                        <a:t>1m (1) (±)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CCGGAA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(21)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[0,99]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(22)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[-10,9]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(23)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[-25,24]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[-50,49]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1m (1) (±)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CCGCCC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[-3,-2]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(26)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AAG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[60,79]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(29)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81" name="Group 80"/>
          <p:cNvGrpSpPr/>
          <p:nvPr/>
        </p:nvGrpSpPr>
        <p:grpSpPr>
          <a:xfrm>
            <a:off x="4150502" y="7647519"/>
            <a:ext cx="1633175" cy="497919"/>
            <a:chOff x="4026875" y="6369508"/>
            <a:chExt cx="1633175" cy="497919"/>
          </a:xfrm>
        </p:grpSpPr>
        <p:pic>
          <p:nvPicPr>
            <p:cNvPr id="82" name="Picture 2" descr="X:\Runs\RibosomalHomologsLibrary\Shai\Data\FeaturesAnalysis__Nagalakshmi08_TSS__Leeat_exp__RandomCV\Figures\robust_features_0.5__model_0__kmers01plus_content_ratio__within_-200_50__up_to_4mers__0.05supp__glmnet_alpha_0.5_dfmax_200.png"/>
            <p:cNvPicPr>
              <a:picLocks noChangeArrowheads="1"/>
            </p:cNvPicPr>
            <p:nvPr/>
          </p:nvPicPr>
          <p:blipFill>
            <a:blip r:embed="rId5" cstate="print"/>
            <a:srcRect l="69356" t="7553" r="29593" b="10969"/>
            <a:stretch>
              <a:fillRect/>
            </a:stretch>
          </p:blipFill>
          <p:spPr bwMode="auto">
            <a:xfrm rot="5400000">
              <a:off x="4790145" y="5990308"/>
              <a:ext cx="128016" cy="1289304"/>
            </a:xfrm>
            <a:prstGeom prst="rect">
              <a:avLst/>
            </a:prstGeom>
            <a:noFill/>
          </p:spPr>
        </p:pic>
        <p:grpSp>
          <p:nvGrpSpPr>
            <p:cNvPr id="83" name="קבוצה 28"/>
            <p:cNvGrpSpPr/>
            <p:nvPr/>
          </p:nvGrpSpPr>
          <p:grpSpPr>
            <a:xfrm>
              <a:off x="4026875" y="6369508"/>
              <a:ext cx="1633175" cy="497919"/>
              <a:chOff x="907164" y="4721773"/>
              <a:chExt cx="1633175" cy="497919"/>
            </a:xfrm>
          </p:grpSpPr>
          <p:sp>
            <p:nvSpPr>
              <p:cNvPr id="84" name="מלבן 35"/>
              <p:cNvSpPr/>
              <p:nvPr/>
            </p:nvSpPr>
            <p:spPr>
              <a:xfrm>
                <a:off x="1087225" y="4917466"/>
                <a:ext cx="1287360" cy="1301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85" name="TextBox 84"/>
              <p:cNvSpPr txBox="1"/>
              <p:nvPr/>
            </p:nvSpPr>
            <p:spPr bwMode="auto">
              <a:xfrm>
                <a:off x="1156091" y="4721773"/>
                <a:ext cx="1152525" cy="2308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900" b="1" dirty="0" smtClean="0">
                    <a:solidFill>
                      <a:schemeClr val="tx2"/>
                    </a:solidFill>
                    <a:latin typeface="Calibri" pitchFamily="34" charset="0"/>
                  </a:rPr>
                  <a:t>CV Mean Effect Size</a:t>
                </a:r>
                <a:endParaRPr lang="he-IL" sz="900" b="1" dirty="0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 bwMode="auto">
              <a:xfrm>
                <a:off x="1525589" y="5004248"/>
                <a:ext cx="414000" cy="2154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solidFill>
                      <a:schemeClr val="tx2"/>
                    </a:solidFill>
                    <a:latin typeface="Calibri" pitchFamily="34" charset="0"/>
                  </a:rPr>
                  <a:t>0</a:t>
                </a:r>
                <a:endParaRPr lang="he-IL" sz="800" b="1" dirty="0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 bwMode="auto">
              <a:xfrm>
                <a:off x="2104843" y="5004248"/>
                <a:ext cx="435496" cy="2154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solidFill>
                      <a:schemeClr val="tx2"/>
                    </a:solidFill>
                    <a:latin typeface="Calibri" pitchFamily="34" charset="0"/>
                  </a:rPr>
                  <a:t>0.05</a:t>
                </a:r>
                <a:endParaRPr lang="he-IL" sz="800" b="1" dirty="0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 bwMode="auto">
              <a:xfrm>
                <a:off x="907164" y="5004248"/>
                <a:ext cx="459519" cy="2154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>
                  <a:defRPr/>
                </a:pPr>
                <a:r>
                  <a:rPr lang="en-US" sz="800" b="1" dirty="0" smtClean="0">
                    <a:solidFill>
                      <a:schemeClr val="tx2"/>
                    </a:solidFill>
                    <a:latin typeface="Calibri" pitchFamily="34" charset="0"/>
                  </a:rPr>
                  <a:t>-0.05</a:t>
                </a:r>
                <a:endParaRPr lang="he-IL" sz="800" b="1" dirty="0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</p:grpSp>
      </p:grpSp>
      <p:pic>
        <p:nvPicPr>
          <p:cNvPr id="89" name="Picture 3" descr="X:\Runs\RibosomalHomologsLibrary\Shai\Data\FeaturesAnalysis__hg19_Encode_Caltech_TSSs__log_Max_Exp__RandomCV\Figures\robust_features_0.9__model_0__content_123mers_TFmers_TATA__within_-100_100__up_to_6mers_no_4__0.05supp__glmnet_alpha_0.5_dfmax_200.png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19" t="48404" r="32995" b="10902"/>
          <a:stretch/>
        </p:blipFill>
        <p:spPr bwMode="auto">
          <a:xfrm>
            <a:off x="5397170" y="713529"/>
            <a:ext cx="234000" cy="6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0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664063"/>
              </p:ext>
            </p:extLst>
          </p:nvPr>
        </p:nvGraphicFramePr>
        <p:xfrm>
          <a:off x="3400094" y="701848"/>
          <a:ext cx="2244726" cy="60517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48264"/>
                <a:gridCol w="580411"/>
                <a:gridCol w="484833"/>
                <a:gridCol w="651919"/>
                <a:gridCol w="279299"/>
              </a:tblGrid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[-100,-1]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(1) 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CGC</a:t>
                      </a:r>
                      <a:endParaRPr lang="he-IL" sz="1000" b="1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(30)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1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[50,99]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GCG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[-40,-21]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TTT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[30,49]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ACT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(33)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[-50,-1]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[20,39]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TTC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[0,0]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(36)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algn="r" rtl="0"/>
                      <a:endParaRPr lang="he-IL" sz="900" b="0" dirty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[-50,-31]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(37)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[-7,-6]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(38)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[-60,-41]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GAA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(39)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[-25,24]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GCC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(40)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[-70,-51]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[40,59]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[2,2]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(43)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[-100,-81]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CAT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[60,79]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[-4,-4]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(46)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[-1,-1]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[-80,-61]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[-50,-1]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(49)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[0,19]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/>
                        <a:t>(1)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GAG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(50)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[40,59]</a:t>
                      </a:r>
                      <a:endParaRPr lang="he-IL" sz="900" b="1" dirty="0" smtClean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AGG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(51)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[-80,-61]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CAC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(52)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[5,5]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b="0" dirty="0" smtClean="0"/>
                        <a:t>(53)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[50,99]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ACT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(54)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[0,99]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CTG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(55)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[-50,49]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TAC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(56)</a:t>
                      </a:r>
                      <a:endParaRPr lang="he-IL" sz="800" b="0" dirty="0" smtClean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[-50,49]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(1)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ACC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(57)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900" b="0" dirty="0" smtClean="0"/>
                    </a:p>
                  </a:txBody>
                  <a:tcPr marL="36000" marR="36000" marT="0" marB="0"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900" b="1" dirty="0" smtClean="0"/>
                        <a:t>[-30,-11]</a:t>
                      </a:r>
                      <a:endParaRPr lang="he-IL" sz="900" b="1" dirty="0"/>
                    </a:p>
                  </a:txBody>
                  <a:tcPr marL="36000" marR="7200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800" b="0" dirty="0" smtClean="0"/>
                        <a:t>(#)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000" b="1" dirty="0" smtClean="0"/>
                        <a:t>ATG</a:t>
                      </a:r>
                      <a:endParaRPr lang="he-IL" sz="1000" b="1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800" dirty="0" smtClean="0"/>
                        <a:t>(58)</a:t>
                      </a:r>
                      <a:endParaRPr lang="he-IL" sz="800" b="0" dirty="0"/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1" name="Group 90"/>
          <p:cNvGrpSpPr/>
          <p:nvPr/>
        </p:nvGrpSpPr>
        <p:grpSpPr>
          <a:xfrm>
            <a:off x="4287777" y="6925621"/>
            <a:ext cx="1358625" cy="666312"/>
            <a:chOff x="4099495" y="4457671"/>
            <a:chExt cx="1358625" cy="666312"/>
          </a:xfrm>
        </p:grpSpPr>
        <p:sp>
          <p:nvSpPr>
            <p:cNvPr id="92" name="TextBox 91"/>
            <p:cNvSpPr txBox="1"/>
            <p:nvPr/>
          </p:nvSpPr>
          <p:spPr>
            <a:xfrm>
              <a:off x="4099495" y="4457671"/>
              <a:ext cx="13586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7013" indent="-227013" algn="l" rtl="0">
                <a:tabLst>
                  <a:tab pos="339725" algn="l"/>
                </a:tabLst>
              </a:pP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1m	-	Up to 1 mismatch</a:t>
              </a:r>
            </a:p>
            <a:p>
              <a:pPr marL="227013" indent="-227013" algn="l" rtl="0">
                <a:tabLst>
                  <a:tab pos="339725" algn="l"/>
                </a:tabLst>
              </a:pP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(1)	-	k-</a:t>
              </a:r>
              <a:r>
                <a:rPr lang="en-US" sz="900" dirty="0" err="1" smtClean="0">
                  <a:solidFill>
                    <a:schemeClr val="tx2"/>
                  </a:solidFill>
                  <a:latin typeface="Calibri" pitchFamily="34" charset="0"/>
                </a:rPr>
                <a:t>mer</a:t>
              </a: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 existence</a:t>
              </a:r>
            </a:p>
            <a:p>
              <a:pPr marL="227013" indent="-227013" algn="l" rtl="0">
                <a:tabLst>
                  <a:tab pos="339725" algn="l"/>
                </a:tabLst>
              </a:pP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(#)	-	k-</a:t>
              </a:r>
              <a:r>
                <a:rPr lang="en-US" sz="900" dirty="0" err="1" smtClean="0">
                  <a:solidFill>
                    <a:schemeClr val="tx2"/>
                  </a:solidFill>
                  <a:latin typeface="Calibri" pitchFamily="34" charset="0"/>
                </a:rPr>
                <a:t>mer</a:t>
              </a: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 counts</a:t>
              </a:r>
            </a:p>
            <a:p>
              <a:pPr marL="227013" indent="-227013" algn="l" rtl="0">
                <a:tabLst>
                  <a:tab pos="339725" algn="l"/>
                </a:tabLst>
              </a:pPr>
              <a:r>
                <a:rPr lang="en-US" sz="900" dirty="0" smtClean="0">
                  <a:solidFill>
                    <a:schemeClr val="tx2"/>
                  </a:solidFill>
                  <a:latin typeface="Calibri" pitchFamily="34" charset="0"/>
                </a:rPr>
                <a:t>(±)	-	Also on ‘-’ strand</a:t>
              </a:r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4116910" y="4470911"/>
              <a:ext cx="1310324" cy="653072"/>
            </a:xfrm>
            <a:prstGeom prst="round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0951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1020</Words>
  <Application>Microsoft Office PowerPoint</Application>
  <PresentationFormat>On-screen Show (4:3)</PresentationFormat>
  <Paragraphs>435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 Lubliner</dc:creator>
  <cp:lastModifiedBy>Shai Lubliner</cp:lastModifiedBy>
  <cp:revision>131</cp:revision>
  <cp:lastPrinted>2013-03-11T09:12:37Z</cp:lastPrinted>
  <dcterms:created xsi:type="dcterms:W3CDTF">2012-09-10T08:17:25Z</dcterms:created>
  <dcterms:modified xsi:type="dcterms:W3CDTF">2013-03-11T09:54:39Z</dcterms:modified>
</cp:coreProperties>
</file>