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63" r:id="rId3"/>
    <p:sldId id="262" r:id="rId4"/>
    <p:sldId id="269" r:id="rId5"/>
    <p:sldId id="271" r:id="rId6"/>
    <p:sldId id="272" r:id="rId7"/>
  </p:sldIdLst>
  <p:sldSz cx="9144000" cy="6858000" type="screen4x3"/>
  <p:notesSz cx="6797675" cy="9926638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42" y="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Sheet1!$A$37</c:f>
              <c:strCache>
                <c:ptCount val="1"/>
                <c:pt idx="0">
                  <c:v>Control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Sheet1!$B$36:$E$36</c:f>
              <c:strCache>
                <c:ptCount val="4"/>
                <c:pt idx="0">
                  <c:v>β-Pdgfr</c:v>
                </c:pt>
                <c:pt idx="1">
                  <c:v>Col 1α1</c:v>
                </c:pt>
                <c:pt idx="2">
                  <c:v>Col 1α2</c:v>
                </c:pt>
                <c:pt idx="3">
                  <c:v>α-sma</c:v>
                </c:pt>
              </c:strCache>
            </c:strRef>
          </c:cat>
          <c:val>
            <c:numRef>
              <c:f>Sheet1!$B$37:$E$37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Sheet1!$A$38</c:f>
              <c:strCache>
                <c:ptCount val="1"/>
                <c:pt idx="0">
                  <c:v>Tunicamycin 5ug/ml 6h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Sheet1!$B$39:$E$39</c:f>
                <c:numCache>
                  <c:formatCode>General</c:formatCode>
                  <c:ptCount val="4"/>
                  <c:pt idx="0">
                    <c:v>0.1</c:v>
                  </c:pt>
                  <c:pt idx="1">
                    <c:v>0.3</c:v>
                  </c:pt>
                  <c:pt idx="2">
                    <c:v>0.9</c:v>
                  </c:pt>
                  <c:pt idx="3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Sheet1!$B$36:$E$36</c:f>
              <c:strCache>
                <c:ptCount val="4"/>
                <c:pt idx="0">
                  <c:v>β-Pdgfr</c:v>
                </c:pt>
                <c:pt idx="1">
                  <c:v>Col 1α1</c:v>
                </c:pt>
                <c:pt idx="2">
                  <c:v>Col 1α2</c:v>
                </c:pt>
                <c:pt idx="3">
                  <c:v>α-sma</c:v>
                </c:pt>
              </c:strCache>
            </c:strRef>
          </c:cat>
          <c:val>
            <c:numRef>
              <c:f>Sheet1!$B$38:$E$38</c:f>
              <c:numCache>
                <c:formatCode>General</c:formatCode>
                <c:ptCount val="4"/>
                <c:pt idx="0">
                  <c:v>1.2</c:v>
                </c:pt>
                <c:pt idx="1">
                  <c:v>3.79</c:v>
                </c:pt>
                <c:pt idx="2">
                  <c:v>2.4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19488"/>
        <c:axId val="22729472"/>
      </c:barChart>
      <c:catAx>
        <c:axId val="22719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22729472"/>
        <c:crosses val="autoZero"/>
        <c:auto val="1"/>
        <c:lblAlgn val="ctr"/>
        <c:lblOffset val="100"/>
        <c:noMultiLvlLbl val="0"/>
      </c:catAx>
      <c:valAx>
        <c:axId val="22729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22719488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79CFC-43AD-4D90-80B2-B3E1659CEBBF}" type="datetimeFigureOut">
              <a:rPr lang="es-ES" smtClean="0"/>
              <a:pPr/>
              <a:t>05/02/2013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C5D2-6852-4837-88A2-763FF1ECBC9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765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3AFD6-4835-9843-914C-6126FB293E2D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BCEFB-550F-BA47-A883-1293B819CA7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84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BCEFB-550F-BA47-A883-1293B819CA7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43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BCEFB-550F-BA47-A883-1293B819CA7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80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BCEFB-550F-BA47-A883-1293B819CA7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00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BCEFB-550F-BA47-A883-1293B819CA7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09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BCEFB-550F-BA47-A883-1293B819CA7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40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24CEC-113C-2347-B2F1-9F3CE96EFCEB}" type="datetimeFigureOut">
              <a:rPr lang="es-ES_tradnl" smtClean="0"/>
              <a:pPr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A418-A565-E642-89ED-15E1926BCC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6076" y="2663465"/>
            <a:ext cx="473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PDI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79097" y="2244916"/>
            <a:ext cx="743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Ethanol</a:t>
            </a:r>
            <a:endParaRPr lang="en-US" sz="1400" dirty="0"/>
          </a:p>
        </p:txBody>
      </p:sp>
      <p:pic>
        <p:nvPicPr>
          <p:cNvPr id="7" name="Picture 6" descr="Captura de pantalla 2012-05-13 a la(s) 6.51.53 p.m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365440" y="2646186"/>
            <a:ext cx="4146196" cy="34832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402384" y="2281860"/>
            <a:ext cx="4146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   -              +                  -                +                -                   +</a:t>
            </a:r>
            <a:endParaRPr lang="en-US" sz="1200" dirty="0"/>
          </a:p>
        </p:txBody>
      </p:sp>
      <p:pic>
        <p:nvPicPr>
          <p:cNvPr id="9" name="Picture 8" descr="Captura de pantalla 2012-01-23 a la(s) 5.23.42 p.m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365440" y="3180709"/>
            <a:ext cx="4146196" cy="34929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376217" y="3201469"/>
            <a:ext cx="945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73510" y="289495"/>
            <a:ext cx="655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S1. PDI expression is increased after chronic ethanol injury</a:t>
            </a:r>
            <a:r>
              <a:rPr lang="es-ES_tradnl" dirty="0" smtClean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484924" y="3736679"/>
            <a:ext cx="161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Control vs Etanol:  1 vs 1.3*</a:t>
            </a:r>
            <a:endParaRPr lang="es-ES" sz="1000" dirty="0"/>
          </a:p>
        </p:txBody>
      </p:sp>
      <p:sp>
        <p:nvSpPr>
          <p:cNvPr id="13" name="62 CuadroTexto"/>
          <p:cNvSpPr txBox="1"/>
          <p:nvPr/>
        </p:nvSpPr>
        <p:spPr>
          <a:xfrm>
            <a:off x="1226891" y="3736679"/>
            <a:ext cx="1127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PDI/</a:t>
            </a:r>
            <a:r>
              <a:rPr lang="es-ES" sz="1000" dirty="0" err="1" smtClean="0"/>
              <a:t>Calnexin</a:t>
            </a:r>
            <a:r>
              <a:rPr lang="es-ES" sz="1000" dirty="0" smtClean="0"/>
              <a:t>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>
            <a:spLocks noChangeArrowheads="1"/>
          </p:cNvSpPr>
          <p:nvPr/>
        </p:nvSpPr>
        <p:spPr bwMode="auto">
          <a:xfrm rot="16200000">
            <a:off x="1251901" y="2009477"/>
            <a:ext cx="1622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latin typeface="Arial"/>
              </a:rPr>
              <a:t>mRNA expression </a:t>
            </a:r>
          </a:p>
          <a:p>
            <a:pPr algn="ctr"/>
            <a:r>
              <a:rPr lang="en-US" sz="1200" dirty="0">
                <a:latin typeface="Arial"/>
              </a:rPr>
              <a:t>(relative to control)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03076" y="1039670"/>
            <a:ext cx="1988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 	Control</a:t>
            </a:r>
          </a:p>
          <a:p>
            <a:r>
              <a:rPr lang="en-US" sz="1100" dirty="0" smtClean="0"/>
              <a:t> 	TNC 5μg/ml 6h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 flipH="1">
            <a:off x="4455366" y="1128499"/>
            <a:ext cx="160540" cy="87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" name="Rectangle 7"/>
          <p:cNvSpPr/>
          <p:nvPr/>
        </p:nvSpPr>
        <p:spPr>
          <a:xfrm flipH="1">
            <a:off x="4475138" y="1310610"/>
            <a:ext cx="160540" cy="879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TextBox 8"/>
          <p:cNvSpPr txBox="1"/>
          <p:nvPr/>
        </p:nvSpPr>
        <p:spPr>
          <a:xfrm>
            <a:off x="2943225" y="2171660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659259" y="1255114"/>
            <a:ext cx="337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**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444838" y="1479833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199548" y="2181554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</a:t>
            </a:r>
            <a:endParaRPr lang="en-US" sz="1200" dirty="0"/>
          </a:p>
        </p:txBody>
      </p:sp>
      <p:pic>
        <p:nvPicPr>
          <p:cNvPr id="14" name="Picture 13" descr="Captura de pantalla 2011-10-14 a las 12.37.52 p.m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449" y="4604424"/>
            <a:ext cx="1315333" cy="62382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066620" y="4669076"/>
            <a:ext cx="65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uXbp1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76310" y="4985128"/>
            <a:ext cx="627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sXbp1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646709" y="4099917"/>
            <a:ext cx="76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487802" y="4099917"/>
            <a:ext cx="550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CCl</a:t>
            </a:r>
            <a:r>
              <a:rPr lang="en-US" sz="1400" baseline="-25000" dirty="0" smtClean="0"/>
              <a:t>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00020" y="1012834"/>
            <a:ext cx="303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pic>
        <p:nvPicPr>
          <p:cNvPr id="30" name="Picture 29" descr="Captura de pantalla 2012-01-27 a la(s) 12.12.07 p.m..png"/>
          <p:cNvPicPr>
            <a:picLocks noChangeAspect="1"/>
          </p:cNvPicPr>
          <p:nvPr/>
        </p:nvPicPr>
        <p:blipFill>
          <a:blip r:embed="rId4">
            <a:lum bright="-22000" contrast="-31000"/>
          </a:blip>
          <a:stretch>
            <a:fillRect/>
          </a:stretch>
        </p:blipFill>
        <p:spPr>
          <a:xfrm>
            <a:off x="6718449" y="5784468"/>
            <a:ext cx="1315333" cy="58078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6718449" y="5427395"/>
            <a:ext cx="76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481874" y="5418091"/>
            <a:ext cx="520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TAA</a:t>
            </a:r>
            <a:endParaRPr lang="en-US" sz="1400" baseline="-25000" dirty="0" smtClean="0"/>
          </a:p>
        </p:txBody>
      </p:sp>
      <p:sp>
        <p:nvSpPr>
          <p:cNvPr id="34" name="TextBox 33"/>
          <p:cNvSpPr txBox="1"/>
          <p:nvPr/>
        </p:nvSpPr>
        <p:spPr>
          <a:xfrm flipH="1">
            <a:off x="5616787" y="3874404"/>
            <a:ext cx="351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066620" y="5758802"/>
            <a:ext cx="65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uXbp1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076310" y="6027438"/>
            <a:ext cx="627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sXbp1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73510" y="289495"/>
            <a:ext cx="7064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S2. </a:t>
            </a:r>
            <a:r>
              <a:rPr lang="en-US" dirty="0" err="1" smtClean="0"/>
              <a:t>Stellate</a:t>
            </a:r>
            <a:r>
              <a:rPr lang="en-US" dirty="0" smtClean="0"/>
              <a:t> cell activation is associated with elevated UPR levels</a:t>
            </a:r>
            <a:r>
              <a:rPr lang="es-ES_tradnl" dirty="0" smtClean="0"/>
              <a:t> </a:t>
            </a:r>
            <a:endParaRPr lang="en-US" dirty="0"/>
          </a:p>
        </p:txBody>
      </p:sp>
      <p:pic>
        <p:nvPicPr>
          <p:cNvPr id="38" name="Picture 37" descr="Captura de pantalla 2011-12-29 a la(s) 3.05.57 p.m..png"/>
          <p:cNvPicPr>
            <a:picLocks noChangeAspect="1"/>
          </p:cNvPicPr>
          <p:nvPr/>
        </p:nvPicPr>
        <p:blipFill>
          <a:blip r:embed="rId5">
            <a:alphaModFix amt="87000"/>
          </a:blip>
          <a:stretch>
            <a:fillRect/>
          </a:stretch>
        </p:blipFill>
        <p:spPr>
          <a:xfrm flipH="1">
            <a:off x="1500021" y="4496934"/>
            <a:ext cx="2788193" cy="38521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9" name="Picture 38" descr="Captura de pantalla 2011-12-29 a la(s) 3.07.38 p.m..png"/>
          <p:cNvPicPr>
            <a:picLocks noChangeAspect="1"/>
          </p:cNvPicPr>
          <p:nvPr/>
        </p:nvPicPr>
        <p:blipFill>
          <a:blip r:embed="rId6">
            <a:alphaModFix amt="79000"/>
            <a:lum bright="9000" contrast="17000"/>
          </a:blip>
          <a:stretch>
            <a:fillRect/>
          </a:stretch>
        </p:blipFill>
        <p:spPr>
          <a:xfrm flipH="1">
            <a:off x="1500021" y="5164252"/>
            <a:ext cx="2788193" cy="47692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0" name="TextBox 39"/>
          <p:cNvSpPr txBox="1"/>
          <p:nvPr/>
        </p:nvSpPr>
        <p:spPr>
          <a:xfrm>
            <a:off x="721085" y="4571937"/>
            <a:ext cx="53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ATF4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680087" y="5215172"/>
            <a:ext cx="53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ATF6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1896141" y="3960519"/>
            <a:ext cx="76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3211890" y="3960519"/>
            <a:ext cx="550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CCl</a:t>
            </a:r>
            <a:r>
              <a:rPr lang="en-US" sz="1400" baseline="-25000" dirty="0" smtClean="0"/>
              <a:t>4</a:t>
            </a:r>
            <a:endParaRPr lang="en-US" sz="1400" baseline="-250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1500020" y="4363970"/>
            <a:ext cx="1344525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955821" y="4363970"/>
            <a:ext cx="133239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Captura de pantalla 2011-12-29 a la(s) 3.45.10 p.m..png"/>
          <p:cNvPicPr>
            <a:picLocks noChangeAspect="1"/>
          </p:cNvPicPr>
          <p:nvPr/>
        </p:nvPicPr>
        <p:blipFill>
          <a:blip r:embed="rId7">
            <a:lum bright="3000" contrast="3000"/>
          </a:blip>
          <a:stretch>
            <a:fillRect/>
          </a:stretch>
        </p:blipFill>
        <p:spPr>
          <a:xfrm>
            <a:off x="1500020" y="5910833"/>
            <a:ext cx="2788193" cy="44133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7" name="TextBox 46"/>
          <p:cNvSpPr txBox="1"/>
          <p:nvPr/>
        </p:nvSpPr>
        <p:spPr>
          <a:xfrm>
            <a:off x="348192" y="5957528"/>
            <a:ext cx="91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229596" y="3874404"/>
            <a:ext cx="296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49" name="37 CuadroTexto"/>
          <p:cNvSpPr txBox="1"/>
          <p:nvPr/>
        </p:nvSpPr>
        <p:spPr>
          <a:xfrm>
            <a:off x="2057782" y="5664612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50" name="38 CuadroTexto"/>
          <p:cNvSpPr txBox="1"/>
          <p:nvPr/>
        </p:nvSpPr>
        <p:spPr>
          <a:xfrm>
            <a:off x="2027463" y="4897083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51" name="39 CuadroTexto"/>
          <p:cNvSpPr txBox="1"/>
          <p:nvPr/>
        </p:nvSpPr>
        <p:spPr>
          <a:xfrm>
            <a:off x="3371627" y="4883433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6.2*</a:t>
            </a:r>
            <a:endParaRPr lang="es-ES" sz="1000" dirty="0"/>
          </a:p>
        </p:txBody>
      </p:sp>
      <p:sp>
        <p:nvSpPr>
          <p:cNvPr id="52" name="40 CuadroTexto"/>
          <p:cNvSpPr txBox="1"/>
          <p:nvPr/>
        </p:nvSpPr>
        <p:spPr>
          <a:xfrm>
            <a:off x="3371627" y="5664612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2</a:t>
            </a:r>
            <a:r>
              <a:rPr lang="es-ES" sz="1000" dirty="0" smtClean="0"/>
              <a:t>.2*</a:t>
            </a:r>
            <a:endParaRPr lang="es-ES" sz="1000" dirty="0"/>
          </a:p>
        </p:txBody>
      </p:sp>
      <p:graphicFrame>
        <p:nvGraphicFramePr>
          <p:cNvPr id="5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45407"/>
              </p:ext>
            </p:extLst>
          </p:nvPr>
        </p:nvGraphicFramePr>
        <p:xfrm>
          <a:off x="2309177" y="1012834"/>
          <a:ext cx="3400425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4" name="62 CuadroTexto"/>
          <p:cNvSpPr txBox="1"/>
          <p:nvPr/>
        </p:nvSpPr>
        <p:spPr>
          <a:xfrm>
            <a:off x="285134" y="4879714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ATF4/</a:t>
            </a:r>
            <a:r>
              <a:rPr lang="es-ES" sz="1000" dirty="0" err="1" smtClean="0"/>
              <a:t>Calnexin</a:t>
            </a:r>
            <a:r>
              <a:rPr lang="es-ES" sz="1000" dirty="0" smtClean="0"/>
              <a:t> ratio</a:t>
            </a:r>
          </a:p>
        </p:txBody>
      </p:sp>
      <p:sp>
        <p:nvSpPr>
          <p:cNvPr id="55" name="62 CuadroTexto"/>
          <p:cNvSpPr txBox="1"/>
          <p:nvPr/>
        </p:nvSpPr>
        <p:spPr>
          <a:xfrm>
            <a:off x="285135" y="5637804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ATF6/</a:t>
            </a:r>
            <a:r>
              <a:rPr lang="es-ES" sz="1000" dirty="0" err="1" smtClean="0"/>
              <a:t>Calnexin</a:t>
            </a:r>
            <a:r>
              <a:rPr lang="es-ES" sz="1000" dirty="0" smtClean="0"/>
              <a:t>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321" y="184666"/>
            <a:ext cx="709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FIGURE S3. IRE1α regulates </a:t>
            </a:r>
            <a:r>
              <a:rPr lang="en-US" dirty="0" err="1" smtClean="0"/>
              <a:t>stellate</a:t>
            </a:r>
            <a:r>
              <a:rPr lang="en-US" dirty="0" smtClean="0"/>
              <a:t> cell activation via p38/MAPK pathway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218" y="1011832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42" name="Picture 41" descr="Captura de pantalla 2011-10-07 a las 12.16.28 p.m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536" y="1620087"/>
            <a:ext cx="1287980" cy="39417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3" name="TextBox 42"/>
          <p:cNvSpPr txBox="1"/>
          <p:nvPr/>
        </p:nvSpPr>
        <p:spPr>
          <a:xfrm>
            <a:off x="542158" y="1650305"/>
            <a:ext cx="623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pJNK</a:t>
            </a:r>
            <a:endParaRPr lang="en-US" sz="1400" dirty="0"/>
          </a:p>
        </p:txBody>
      </p:sp>
      <p:pic>
        <p:nvPicPr>
          <p:cNvPr id="45" name="Picture 44" descr="Captura de pantalla 2011-10-07 a las 12.19.21 p.m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535" y="2557392"/>
            <a:ext cx="1299983" cy="31489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6" name="TextBox 45"/>
          <p:cNvSpPr txBox="1"/>
          <p:nvPr/>
        </p:nvSpPr>
        <p:spPr>
          <a:xfrm>
            <a:off x="151705" y="2574462"/>
            <a:ext cx="1038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88821" y="4608061"/>
            <a:ext cx="1145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TNC 5μg/ml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246" y="4608062"/>
            <a:ext cx="3479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+            -          +            -              +           -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445450" y="5013364"/>
            <a:ext cx="623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pJNK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1832914" y="1134985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DN IRE1α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1070818" y="1134985"/>
            <a:ext cx="723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3340071" y="2557392"/>
            <a:ext cx="929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5584869" y="1087104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DN IRE1α</a:t>
            </a:r>
            <a:endParaRPr lang="en-US" sz="1400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4346092" y="1475713"/>
            <a:ext cx="1089251" cy="1588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514330" y="1475713"/>
            <a:ext cx="990762" cy="1588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533791" y="1099086"/>
            <a:ext cx="723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pic>
        <p:nvPicPr>
          <p:cNvPr id="67" name="Picture 66" descr="Captura de pantalla 2012-08-30 a la(s) 5.08.11 p.m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0535" y="2107386"/>
            <a:ext cx="1287981" cy="381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8" name="TextBox 67"/>
          <p:cNvSpPr txBox="1"/>
          <p:nvPr/>
        </p:nvSpPr>
        <p:spPr>
          <a:xfrm>
            <a:off x="616848" y="212071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JNK</a:t>
            </a:r>
            <a:endParaRPr lang="en-US" sz="1400" dirty="0"/>
          </a:p>
        </p:txBody>
      </p:sp>
      <p:pic>
        <p:nvPicPr>
          <p:cNvPr id="69" name="Picture 68" descr="Captura de pantalla 2012-08-30 a la(s) 5.23.42 p.m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4346093" y="2077121"/>
            <a:ext cx="2158999" cy="32945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0" name="TextBox 69"/>
          <p:cNvSpPr txBox="1"/>
          <p:nvPr/>
        </p:nvSpPr>
        <p:spPr>
          <a:xfrm>
            <a:off x="3713121" y="2056326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ERK</a:t>
            </a:r>
            <a:endParaRPr lang="en-US" sz="1400" dirty="0"/>
          </a:p>
        </p:txBody>
      </p:sp>
      <p:pic>
        <p:nvPicPr>
          <p:cNvPr id="71" name="Picture 70" descr="Captura de pantalla 2012-08-30 a la(s) 5.25.07 p.m.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346092" y="2473606"/>
            <a:ext cx="2159000" cy="39156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2" name="Picture 71" descr="Captura de pantalla 2012-08-30 a la(s) 5.24.16 p.m.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4355843" y="1650305"/>
            <a:ext cx="2159000" cy="36348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3" name="TextBox 72"/>
          <p:cNvSpPr txBox="1"/>
          <p:nvPr/>
        </p:nvSpPr>
        <p:spPr>
          <a:xfrm>
            <a:off x="3623022" y="1582688"/>
            <a:ext cx="65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pERK</a:t>
            </a:r>
            <a:endParaRPr lang="en-US" sz="1400" dirty="0"/>
          </a:p>
        </p:txBody>
      </p:sp>
      <p:pic>
        <p:nvPicPr>
          <p:cNvPr id="74" name="Picture 73" descr="Captura de pantalla 2012-08-30 a la(s) 5.32.05 p.m.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V="1">
            <a:off x="1265108" y="4959155"/>
            <a:ext cx="3309701" cy="41619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5" name="Picture 74" descr="Captura de pantalla 2012-08-30 a la(s) 5.32.50 p.m.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65109" y="5452341"/>
            <a:ext cx="3309701" cy="42286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8" name="TextBox 77"/>
          <p:cNvSpPr txBox="1"/>
          <p:nvPr/>
        </p:nvSpPr>
        <p:spPr>
          <a:xfrm>
            <a:off x="259323" y="5486731"/>
            <a:ext cx="1082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1175082" y="1441174"/>
            <a:ext cx="62842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934514" y="1442762"/>
            <a:ext cx="62842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31"/>
          <p:cNvSpPr txBox="1"/>
          <p:nvPr/>
        </p:nvSpPr>
        <p:spPr>
          <a:xfrm>
            <a:off x="99218" y="35229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3" name="46 CuadroTexto"/>
          <p:cNvSpPr txBox="1"/>
          <p:nvPr/>
        </p:nvSpPr>
        <p:spPr>
          <a:xfrm>
            <a:off x="1189806" y="2968906"/>
            <a:ext cx="1338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err="1" smtClean="0"/>
              <a:t>pJNK</a:t>
            </a:r>
            <a:r>
              <a:rPr lang="es-ES" sz="1000" dirty="0" smtClean="0"/>
              <a:t>/JNK  ratio Control vs </a:t>
            </a:r>
            <a:r>
              <a:rPr lang="en-US" sz="1000" dirty="0"/>
              <a:t>DN </a:t>
            </a:r>
            <a:r>
              <a:rPr lang="en-US" sz="1000" dirty="0" smtClean="0"/>
              <a:t>IRE1α</a:t>
            </a:r>
          </a:p>
          <a:p>
            <a:pPr algn="ctr"/>
            <a:r>
              <a:rPr lang="en-US" sz="1000" dirty="0" smtClean="0"/>
              <a:t>1 </a:t>
            </a:r>
            <a:r>
              <a:rPr lang="en-US" sz="1000" dirty="0" err="1" smtClean="0"/>
              <a:t>vs</a:t>
            </a:r>
            <a:r>
              <a:rPr lang="en-US" sz="1000" dirty="0" smtClean="0"/>
              <a:t> 0.8, NS</a:t>
            </a:r>
            <a:endParaRPr lang="en-US" sz="1000" dirty="0"/>
          </a:p>
        </p:txBody>
      </p:sp>
      <p:sp>
        <p:nvSpPr>
          <p:cNvPr id="84" name="49 CuadroTexto"/>
          <p:cNvSpPr txBox="1"/>
          <p:nvPr/>
        </p:nvSpPr>
        <p:spPr>
          <a:xfrm>
            <a:off x="4888034" y="3000954"/>
            <a:ext cx="1338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err="1" smtClean="0"/>
              <a:t>pERK</a:t>
            </a:r>
            <a:r>
              <a:rPr lang="es-ES" sz="1000" dirty="0" smtClean="0"/>
              <a:t>/ERK  ratio Control vs </a:t>
            </a:r>
            <a:r>
              <a:rPr lang="en-US" sz="1000" dirty="0"/>
              <a:t>DN </a:t>
            </a:r>
            <a:r>
              <a:rPr lang="en-US" sz="1000" dirty="0" smtClean="0"/>
              <a:t>IRE1α</a:t>
            </a:r>
          </a:p>
          <a:p>
            <a:pPr algn="ctr"/>
            <a:r>
              <a:rPr lang="en-US" sz="1000" dirty="0" smtClean="0"/>
              <a:t>1 </a:t>
            </a:r>
            <a:r>
              <a:rPr lang="en-US" sz="1000" dirty="0" err="1" smtClean="0"/>
              <a:t>vs</a:t>
            </a:r>
            <a:r>
              <a:rPr lang="en-US" sz="1000" dirty="0" smtClean="0"/>
              <a:t> 0.9, NS</a:t>
            </a:r>
            <a:endParaRPr lang="en-US" sz="1000" dirty="0"/>
          </a:p>
        </p:txBody>
      </p:sp>
      <p:sp>
        <p:nvSpPr>
          <p:cNvPr id="39" name="62 CuadroTexto"/>
          <p:cNvSpPr txBox="1"/>
          <p:nvPr/>
        </p:nvSpPr>
        <p:spPr>
          <a:xfrm>
            <a:off x="70348" y="5906711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err="1" smtClean="0"/>
              <a:t>pJNK</a:t>
            </a:r>
            <a:r>
              <a:rPr lang="es-ES" sz="1000" dirty="0" smtClean="0"/>
              <a:t>/</a:t>
            </a:r>
            <a:r>
              <a:rPr lang="es-ES" sz="1000" dirty="0" err="1" smtClean="0"/>
              <a:t>Calnexin</a:t>
            </a:r>
            <a:r>
              <a:rPr lang="es-ES" sz="1000" dirty="0" smtClean="0"/>
              <a:t> ratio</a:t>
            </a:r>
          </a:p>
        </p:txBody>
      </p:sp>
      <p:sp>
        <p:nvSpPr>
          <p:cNvPr id="40" name="TextBox 52"/>
          <p:cNvSpPr txBox="1"/>
          <p:nvPr/>
        </p:nvSpPr>
        <p:spPr>
          <a:xfrm>
            <a:off x="4713814" y="5534200"/>
            <a:ext cx="1082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CALNEXIN</a:t>
            </a:r>
            <a:endParaRPr lang="en-US" sz="1400" dirty="0"/>
          </a:p>
        </p:txBody>
      </p:sp>
      <p:sp>
        <p:nvSpPr>
          <p:cNvPr id="41" name="TextBox 64"/>
          <p:cNvSpPr txBox="1"/>
          <p:nvPr/>
        </p:nvSpPr>
        <p:spPr>
          <a:xfrm>
            <a:off x="4932798" y="5002341"/>
            <a:ext cx="65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pERK</a:t>
            </a:r>
            <a:endParaRPr lang="en-US" sz="1400" dirty="0"/>
          </a:p>
        </p:txBody>
      </p:sp>
      <p:pic>
        <p:nvPicPr>
          <p:cNvPr id="44" name="Picture 75" descr="Captura de pantalla 2012-08-30 a la(s) 5.34.29 p.m.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9600" y="5046800"/>
            <a:ext cx="3309701" cy="32744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8" name="Picture 76" descr="Captura de pantalla 2012-08-30 a la(s) 5.39.06 p.m.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19602" y="5461048"/>
            <a:ext cx="3309699" cy="36245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9" name="62 CuadroTexto"/>
          <p:cNvSpPr txBox="1"/>
          <p:nvPr/>
        </p:nvSpPr>
        <p:spPr>
          <a:xfrm>
            <a:off x="1930664" y="5906710"/>
            <a:ext cx="1579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Control vs TNC 1 vs 0.9, NS</a:t>
            </a:r>
          </a:p>
        </p:txBody>
      </p:sp>
      <p:sp>
        <p:nvSpPr>
          <p:cNvPr id="52" name="TextBox 46"/>
          <p:cNvSpPr txBox="1"/>
          <p:nvPr/>
        </p:nvSpPr>
        <p:spPr>
          <a:xfrm>
            <a:off x="4647926" y="4629882"/>
            <a:ext cx="1145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TNC 5μg/ml</a:t>
            </a:r>
          </a:p>
        </p:txBody>
      </p:sp>
      <p:sp>
        <p:nvSpPr>
          <p:cNvPr id="54" name="TextBox 49"/>
          <p:cNvSpPr txBox="1"/>
          <p:nvPr/>
        </p:nvSpPr>
        <p:spPr>
          <a:xfrm>
            <a:off x="5604648" y="4629883"/>
            <a:ext cx="3479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  +            -          +            -              +           -</a:t>
            </a:r>
            <a:endParaRPr lang="en-US" sz="1400" dirty="0"/>
          </a:p>
        </p:txBody>
      </p:sp>
      <p:sp>
        <p:nvSpPr>
          <p:cNvPr id="56" name="62 CuadroTexto"/>
          <p:cNvSpPr txBox="1"/>
          <p:nvPr/>
        </p:nvSpPr>
        <p:spPr>
          <a:xfrm>
            <a:off x="4685092" y="5906709"/>
            <a:ext cx="12170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err="1" smtClean="0"/>
              <a:t>pERK</a:t>
            </a:r>
            <a:r>
              <a:rPr lang="es-ES" sz="1000" dirty="0" smtClean="0"/>
              <a:t>/</a:t>
            </a:r>
            <a:r>
              <a:rPr lang="es-ES" sz="1000" dirty="0" err="1" smtClean="0"/>
              <a:t>Calnexin</a:t>
            </a:r>
            <a:r>
              <a:rPr lang="es-ES" sz="1000" dirty="0" smtClean="0"/>
              <a:t> ratio</a:t>
            </a:r>
          </a:p>
        </p:txBody>
      </p:sp>
      <p:sp>
        <p:nvSpPr>
          <p:cNvPr id="60" name="62 CuadroTexto"/>
          <p:cNvSpPr txBox="1"/>
          <p:nvPr/>
        </p:nvSpPr>
        <p:spPr>
          <a:xfrm>
            <a:off x="6431736" y="5906711"/>
            <a:ext cx="1579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Control vs TNC 1 vs 0.8, 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33796" y="369332"/>
            <a:ext cx="842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S4. GCLM and GCLC levels do not change in response to elevation of ROS levels  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16783" y="2148573"/>
            <a:ext cx="923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Ethanol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700275" y="2181570"/>
            <a:ext cx="1233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-              +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1860403" y="2181570"/>
            <a:ext cx="1233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-              +</a:t>
            </a:r>
            <a:endParaRPr 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3066104" y="2181570"/>
            <a:ext cx="1233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-             +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4369320" y="2696528"/>
            <a:ext cx="715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GCLC</a:t>
            </a:r>
            <a:endParaRPr lang="en-US" sz="1400" dirty="0"/>
          </a:p>
        </p:txBody>
      </p:sp>
      <p:sp>
        <p:nvSpPr>
          <p:cNvPr id="76" name="TextBox 75"/>
          <p:cNvSpPr txBox="1"/>
          <p:nvPr/>
        </p:nvSpPr>
        <p:spPr>
          <a:xfrm>
            <a:off x="4350644" y="3234794"/>
            <a:ext cx="80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GCLM</a:t>
            </a:r>
            <a:endParaRPr lang="en-US" sz="1400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700275" y="2100805"/>
            <a:ext cx="3588674" cy="15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8" name="Picture 77" descr="Captura de pantalla 2012-06-20 a la(s) 6.32.18 p.m..png"/>
          <p:cNvPicPr>
            <a:picLocks noChangeAspect="1"/>
          </p:cNvPicPr>
          <p:nvPr/>
        </p:nvPicPr>
        <p:blipFill>
          <a:blip r:embed="rId3">
            <a:lum bright="-16000" contrast="-5000"/>
          </a:blip>
          <a:stretch>
            <a:fillRect/>
          </a:stretch>
        </p:blipFill>
        <p:spPr>
          <a:xfrm>
            <a:off x="700275" y="3714230"/>
            <a:ext cx="3599543" cy="3429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9" name="TextBox 78"/>
          <p:cNvSpPr txBox="1"/>
          <p:nvPr/>
        </p:nvSpPr>
        <p:spPr>
          <a:xfrm>
            <a:off x="4299819" y="3714230"/>
            <a:ext cx="83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TUBULIN</a:t>
            </a:r>
            <a:endParaRPr lang="en-US" sz="1400" dirty="0"/>
          </a:p>
        </p:txBody>
      </p:sp>
      <p:pic>
        <p:nvPicPr>
          <p:cNvPr id="80" name="Picture 79" descr="Captura de pantalla 2012-06-21 a la(s) 9.43.33 a.m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75" y="2601495"/>
            <a:ext cx="3588674" cy="40281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1" name="Picture 80" descr="Captura de pantalla 2012-06-21 a la(s) 9.43.55 a.m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75" y="3162305"/>
            <a:ext cx="3599543" cy="41244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2" name="TextBox 81"/>
          <p:cNvSpPr txBox="1"/>
          <p:nvPr/>
        </p:nvSpPr>
        <p:spPr>
          <a:xfrm>
            <a:off x="1860403" y="1671387"/>
            <a:ext cx="1361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Rat </a:t>
            </a:r>
            <a:r>
              <a:rPr lang="en-US" sz="1400" dirty="0" err="1" smtClean="0"/>
              <a:t>stellate</a:t>
            </a:r>
            <a:r>
              <a:rPr lang="en-US" sz="1400" dirty="0" smtClean="0"/>
              <a:t> cells</a:t>
            </a:r>
            <a:endParaRPr lang="en-US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5363176" y="2178956"/>
            <a:ext cx="66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</a:t>
            </a:r>
            <a:r>
              <a:rPr lang="en-US" sz="1400" baseline="-25000" dirty="0" smtClean="0"/>
              <a:t>2</a:t>
            </a:r>
            <a:endParaRPr lang="en-US" sz="1400" baseline="-25000" dirty="0"/>
          </a:p>
        </p:txBody>
      </p:sp>
      <p:sp>
        <p:nvSpPr>
          <p:cNvPr id="84" name="TextBox 83"/>
          <p:cNvSpPr txBox="1"/>
          <p:nvPr/>
        </p:nvSpPr>
        <p:spPr>
          <a:xfrm>
            <a:off x="6053660" y="2221189"/>
            <a:ext cx="1233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  -              +</a:t>
            </a:r>
            <a:endParaRPr lang="en-US" sz="1200" dirty="0"/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6081368" y="2171062"/>
            <a:ext cx="1128446" cy="6306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6" name="Picture 85" descr="Captura de pantalla 2012-06-20 a la(s) 6.32.53 p.m.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066820" y="3704704"/>
            <a:ext cx="1142994" cy="3556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7" name="TextBox 86"/>
          <p:cNvSpPr txBox="1"/>
          <p:nvPr/>
        </p:nvSpPr>
        <p:spPr>
          <a:xfrm>
            <a:off x="5863446" y="1769756"/>
            <a:ext cx="1600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Mouse </a:t>
            </a:r>
            <a:r>
              <a:rPr lang="en-US" sz="1400" dirty="0" err="1" smtClean="0"/>
              <a:t>stellate</a:t>
            </a:r>
            <a:r>
              <a:rPr lang="en-US" sz="1400" dirty="0" smtClean="0"/>
              <a:t> cells</a:t>
            </a:r>
            <a:endParaRPr lang="en-US" sz="1400" dirty="0"/>
          </a:p>
        </p:txBody>
      </p:sp>
      <p:pic>
        <p:nvPicPr>
          <p:cNvPr id="88" name="Picture 87" descr="Captura de pantalla 2012-06-21 a la(s) 9.48.10 a.m.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6820" y="2507424"/>
            <a:ext cx="1142994" cy="35718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9" name="Picture 88" descr="Captura de pantalla 2012-06-21 a la(s) 9.48.30 a.m.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6820" y="3131957"/>
            <a:ext cx="1142994" cy="30875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0" name="TextBox 89"/>
          <p:cNvSpPr txBox="1"/>
          <p:nvPr/>
        </p:nvSpPr>
        <p:spPr>
          <a:xfrm>
            <a:off x="7279315" y="2551338"/>
            <a:ext cx="715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GCLC</a:t>
            </a:r>
            <a:endParaRPr lang="en-US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7279315" y="3138508"/>
            <a:ext cx="80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GCLM</a:t>
            </a:r>
            <a:endParaRPr lang="en-US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7209814" y="3752527"/>
            <a:ext cx="83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TUBULIN</a:t>
            </a:r>
            <a:endParaRPr 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57636" y="1461136"/>
            <a:ext cx="303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5153213" y="1439594"/>
            <a:ext cx="47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96" name="28 CuadroTexto"/>
          <p:cNvSpPr txBox="1"/>
          <p:nvPr/>
        </p:nvSpPr>
        <p:spPr>
          <a:xfrm>
            <a:off x="6221447" y="3459180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97" name="30 CuadroTexto"/>
          <p:cNvSpPr txBox="1"/>
          <p:nvPr/>
        </p:nvSpPr>
        <p:spPr>
          <a:xfrm>
            <a:off x="6227865" y="2896988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98" name="33 CuadroTexto"/>
          <p:cNvSpPr txBox="1"/>
          <p:nvPr/>
        </p:nvSpPr>
        <p:spPr>
          <a:xfrm>
            <a:off x="6807777" y="2896987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0.9</a:t>
            </a:r>
            <a:endParaRPr lang="es-ES" sz="1000" dirty="0"/>
          </a:p>
        </p:txBody>
      </p:sp>
      <p:sp>
        <p:nvSpPr>
          <p:cNvPr id="99" name="35 CuadroTexto"/>
          <p:cNvSpPr txBox="1"/>
          <p:nvPr/>
        </p:nvSpPr>
        <p:spPr>
          <a:xfrm>
            <a:off x="6775432" y="3467525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0.8</a:t>
            </a:r>
            <a:endParaRPr lang="es-ES" sz="1000" dirty="0"/>
          </a:p>
        </p:txBody>
      </p:sp>
      <p:sp>
        <p:nvSpPr>
          <p:cNvPr id="32" name="46 CuadroTexto"/>
          <p:cNvSpPr txBox="1"/>
          <p:nvPr/>
        </p:nvSpPr>
        <p:spPr>
          <a:xfrm>
            <a:off x="1452498" y="4060304"/>
            <a:ext cx="20950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/>
              <a:t>Control vs </a:t>
            </a:r>
            <a:r>
              <a:rPr lang="en-US" sz="1000" dirty="0"/>
              <a:t>DN </a:t>
            </a:r>
            <a:r>
              <a:rPr lang="en-US" sz="1000" dirty="0" smtClean="0"/>
              <a:t>IRE1α</a:t>
            </a:r>
          </a:p>
          <a:p>
            <a:pPr algn="ctr"/>
            <a:r>
              <a:rPr lang="es-ES" sz="1000" dirty="0"/>
              <a:t>GCLC/TUBULIN  </a:t>
            </a:r>
            <a:r>
              <a:rPr lang="es-ES" sz="1000" dirty="0" smtClean="0"/>
              <a:t>ratio</a:t>
            </a:r>
            <a:r>
              <a:rPr lang="en-US" sz="1000" dirty="0" smtClean="0"/>
              <a:t>1 </a:t>
            </a:r>
            <a:r>
              <a:rPr lang="en-US" sz="1000" dirty="0" err="1" smtClean="0"/>
              <a:t>vs</a:t>
            </a:r>
            <a:r>
              <a:rPr lang="en-US" sz="1000" dirty="0" smtClean="0"/>
              <a:t> 0.8, NS</a:t>
            </a:r>
          </a:p>
          <a:p>
            <a:pPr algn="ctr"/>
            <a:r>
              <a:rPr lang="en-US" sz="1000" dirty="0" smtClean="0"/>
              <a:t>GCLM/TUBULIN 1 </a:t>
            </a:r>
            <a:r>
              <a:rPr lang="en-US" sz="1000" dirty="0" err="1" smtClean="0"/>
              <a:t>vs</a:t>
            </a:r>
            <a:r>
              <a:rPr lang="en-US" sz="1000" dirty="0" smtClean="0"/>
              <a:t> 1.2, NS</a:t>
            </a:r>
            <a:endParaRPr lang="en-US" sz="1000" dirty="0"/>
          </a:p>
        </p:txBody>
      </p:sp>
      <p:sp>
        <p:nvSpPr>
          <p:cNvPr id="33" name="62 CuadroTexto"/>
          <p:cNvSpPr txBox="1"/>
          <p:nvPr/>
        </p:nvSpPr>
        <p:spPr>
          <a:xfrm>
            <a:off x="7237350" y="2876106"/>
            <a:ext cx="1247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GCLC/TUBULIN ratio</a:t>
            </a:r>
          </a:p>
        </p:txBody>
      </p:sp>
      <p:sp>
        <p:nvSpPr>
          <p:cNvPr id="34" name="62 CuadroTexto"/>
          <p:cNvSpPr txBox="1"/>
          <p:nvPr/>
        </p:nvSpPr>
        <p:spPr>
          <a:xfrm>
            <a:off x="7217311" y="3482166"/>
            <a:ext cx="12875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GCLM/TUBULIN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3"/>
          <p:cNvSpPr txBox="1"/>
          <p:nvPr/>
        </p:nvSpPr>
        <p:spPr>
          <a:xfrm>
            <a:off x="133796" y="369332"/>
            <a:ext cx="518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S5. </a:t>
            </a:r>
            <a:r>
              <a:rPr lang="en-US" dirty="0"/>
              <a:t>Nrf2 contributes to stellate cell activation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4" name="Picture 86" descr="Captura de pantalla 2012-09-11 a la(s) 5.58.51 p.m.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403" y="1687426"/>
            <a:ext cx="1079500" cy="3937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5" name="TextBox 87"/>
          <p:cNvSpPr txBox="1"/>
          <p:nvPr/>
        </p:nvSpPr>
        <p:spPr>
          <a:xfrm>
            <a:off x="1144188" y="174030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COL</a:t>
            </a:r>
            <a:endParaRPr lang="en-US" sz="1400" dirty="0"/>
          </a:p>
        </p:txBody>
      </p:sp>
      <p:sp>
        <p:nvSpPr>
          <p:cNvPr id="26" name="TextBox 88"/>
          <p:cNvSpPr txBox="1"/>
          <p:nvPr/>
        </p:nvSpPr>
        <p:spPr>
          <a:xfrm>
            <a:off x="1067244" y="2321853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ASMA</a:t>
            </a:r>
            <a:endParaRPr lang="en-US" sz="1400" dirty="0"/>
          </a:p>
        </p:txBody>
      </p:sp>
      <p:pic>
        <p:nvPicPr>
          <p:cNvPr id="27" name="Picture 89" descr="Captura de pantalla 2012-09-11 a la(s) 5.58.32 p.m.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6702" y="3044629"/>
            <a:ext cx="1079500" cy="4093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90"/>
          <p:cNvSpPr txBox="1"/>
          <p:nvPr/>
        </p:nvSpPr>
        <p:spPr>
          <a:xfrm>
            <a:off x="1025560" y="3044630"/>
            <a:ext cx="716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GAPDH</a:t>
            </a:r>
            <a:endParaRPr lang="en-US" sz="1400" dirty="0"/>
          </a:p>
        </p:txBody>
      </p:sp>
      <p:sp>
        <p:nvSpPr>
          <p:cNvPr id="29" name="TextBox 91"/>
          <p:cNvSpPr txBox="1"/>
          <p:nvPr/>
        </p:nvSpPr>
        <p:spPr>
          <a:xfrm>
            <a:off x="2358767" y="1379649"/>
            <a:ext cx="733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Control</a:t>
            </a:r>
            <a:endParaRPr lang="en-US" sz="1400" dirty="0"/>
          </a:p>
        </p:txBody>
      </p:sp>
      <p:sp>
        <p:nvSpPr>
          <p:cNvPr id="30" name="TextBox 92"/>
          <p:cNvSpPr txBox="1"/>
          <p:nvPr/>
        </p:nvSpPr>
        <p:spPr>
          <a:xfrm>
            <a:off x="1712706" y="1379649"/>
            <a:ext cx="882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DNNRF2</a:t>
            </a:r>
            <a:endParaRPr lang="en-US" sz="1400" dirty="0"/>
          </a:p>
        </p:txBody>
      </p:sp>
      <p:pic>
        <p:nvPicPr>
          <p:cNvPr id="31" name="Picture 93" descr="Captura de pantalla 2012-09-11 a la(s) 6.28.51 p.m.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6702" y="2335016"/>
            <a:ext cx="1092200" cy="4191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2" name="11 CuadroTexto"/>
          <p:cNvSpPr txBox="1"/>
          <p:nvPr/>
        </p:nvSpPr>
        <p:spPr>
          <a:xfrm>
            <a:off x="1911173" y="2767452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0.9*</a:t>
            </a:r>
            <a:endParaRPr lang="es-ES" sz="1000" dirty="0"/>
          </a:p>
        </p:txBody>
      </p:sp>
      <p:sp>
        <p:nvSpPr>
          <p:cNvPr id="33" name="12 CuadroTexto"/>
          <p:cNvSpPr txBox="1"/>
          <p:nvPr/>
        </p:nvSpPr>
        <p:spPr>
          <a:xfrm>
            <a:off x="1980119" y="2067523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/>
              <a:t>0.8*</a:t>
            </a:r>
            <a:endParaRPr lang="es-ES" sz="1000" dirty="0"/>
          </a:p>
        </p:txBody>
      </p:sp>
      <p:sp>
        <p:nvSpPr>
          <p:cNvPr id="34" name="13 CuadroTexto"/>
          <p:cNvSpPr txBox="1"/>
          <p:nvPr/>
        </p:nvSpPr>
        <p:spPr>
          <a:xfrm>
            <a:off x="2480691" y="2066139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35" name="14 CuadroTexto"/>
          <p:cNvSpPr txBox="1"/>
          <p:nvPr/>
        </p:nvSpPr>
        <p:spPr>
          <a:xfrm>
            <a:off x="2509135" y="2763351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/>
              <a:t>1</a:t>
            </a:r>
          </a:p>
        </p:txBody>
      </p:sp>
      <p:sp>
        <p:nvSpPr>
          <p:cNvPr id="15" name="62 CuadroTexto"/>
          <p:cNvSpPr txBox="1"/>
          <p:nvPr/>
        </p:nvSpPr>
        <p:spPr>
          <a:xfrm>
            <a:off x="655388" y="2075632"/>
            <a:ext cx="1095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COL/GAPDH ratio</a:t>
            </a:r>
          </a:p>
        </p:txBody>
      </p:sp>
      <p:sp>
        <p:nvSpPr>
          <p:cNvPr id="16" name="62 CuadroTexto"/>
          <p:cNvSpPr txBox="1"/>
          <p:nvPr/>
        </p:nvSpPr>
        <p:spPr>
          <a:xfrm>
            <a:off x="601687" y="2717172"/>
            <a:ext cx="1202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000" dirty="0" smtClean="0"/>
              <a:t>ASMA/GAPDH ratio</a:t>
            </a:r>
          </a:p>
        </p:txBody>
      </p:sp>
    </p:spTree>
    <p:extLst>
      <p:ext uri="{BB962C8B-B14F-4D97-AF65-F5344CB8AC3E}">
        <p14:creationId xmlns:p14="http://schemas.microsoft.com/office/powerpoint/2010/main" val="12393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33351" y="369332"/>
            <a:ext cx="892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S6. </a:t>
            </a:r>
            <a:r>
              <a:rPr lang="en-US" dirty="0"/>
              <a:t>Simplified model depicting the role of </a:t>
            </a:r>
            <a:r>
              <a:rPr lang="en-US" dirty="0" smtClean="0"/>
              <a:t>IRE1α </a:t>
            </a:r>
            <a:r>
              <a:rPr lang="en-US" dirty="0"/>
              <a:t>in stellate cell activation and </a:t>
            </a:r>
            <a:r>
              <a:rPr lang="en-US" dirty="0" smtClean="0"/>
              <a:t>fibrosis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0431" y="2834771"/>
            <a:ext cx="1701507" cy="584776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Oxidative Stress</a:t>
            </a:r>
          </a:p>
          <a:p>
            <a:r>
              <a:rPr lang="en-US" sz="1600" dirty="0" smtClean="0">
                <a:latin typeface="Arial"/>
                <a:cs typeface="Arial"/>
              </a:rPr>
              <a:t>(ethanol / H2O2)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7185" y="1749281"/>
            <a:ext cx="2317979" cy="584776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Nrf2 mediated antioxidant response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9535" y="3973992"/>
            <a:ext cx="1304464" cy="338554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UPR: IRE1</a:t>
            </a:r>
            <a:r>
              <a:rPr lang="en-US" sz="1600" dirty="0"/>
              <a:t>α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41411" y="3973992"/>
            <a:ext cx="1188246" cy="338554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P38 MAPK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30575" y="3234791"/>
            <a:ext cx="1165804" cy="338554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Autophagy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0031" y="3130667"/>
            <a:ext cx="1154366" cy="584776"/>
          </a:xfrm>
          <a:prstGeom prst="rect">
            <a:avLst/>
          </a:prstGeom>
          <a:noFill/>
          <a:ln w="25400"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HSC activation</a:t>
            </a:r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9" name="Straight Arrow Connector 9"/>
          <p:cNvCxnSpPr/>
          <p:nvPr/>
        </p:nvCxnSpPr>
        <p:spPr>
          <a:xfrm>
            <a:off x="2208571" y="3154787"/>
            <a:ext cx="565604" cy="732633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2"/>
          <p:cNvCxnSpPr/>
          <p:nvPr/>
        </p:nvCxnSpPr>
        <p:spPr>
          <a:xfrm flipV="1">
            <a:off x="2208571" y="2457257"/>
            <a:ext cx="664245" cy="69753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0"/>
          <p:cNvCxnSpPr/>
          <p:nvPr/>
        </p:nvCxnSpPr>
        <p:spPr>
          <a:xfrm>
            <a:off x="3652574" y="4143269"/>
            <a:ext cx="543435" cy="306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27"/>
          <p:cNvCxnSpPr/>
          <p:nvPr/>
        </p:nvCxnSpPr>
        <p:spPr>
          <a:xfrm flipV="1">
            <a:off x="5476682" y="3730772"/>
            <a:ext cx="590633" cy="33234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30"/>
          <p:cNvCxnSpPr/>
          <p:nvPr/>
        </p:nvCxnSpPr>
        <p:spPr>
          <a:xfrm>
            <a:off x="4993512" y="2457257"/>
            <a:ext cx="1072693" cy="71039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35"/>
          <p:cNvCxnSpPr/>
          <p:nvPr/>
        </p:nvCxnSpPr>
        <p:spPr>
          <a:xfrm>
            <a:off x="7225193" y="3456444"/>
            <a:ext cx="456199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7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305</Words>
  <Application>Microsoft Office PowerPoint</Application>
  <PresentationFormat>Presentación en pantalla (4:3)</PresentationFormat>
  <Paragraphs>118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virginia hernandez</dc:creator>
  <cp:lastModifiedBy>HERNANDEZ, VIRGINIA (IDIBAPS)</cp:lastModifiedBy>
  <cp:revision>57</cp:revision>
  <cp:lastPrinted>2013-02-05T07:55:40Z</cp:lastPrinted>
  <dcterms:created xsi:type="dcterms:W3CDTF">2012-11-25T15:37:48Z</dcterms:created>
  <dcterms:modified xsi:type="dcterms:W3CDTF">2013-02-05T08:15:59Z</dcterms:modified>
</cp:coreProperties>
</file>