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65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hart>
    <c:plotArea>
      <c:layout>
        <c:manualLayout>
          <c:layoutTarget val="inner"/>
          <c:xMode val="edge"/>
          <c:yMode val="edge"/>
          <c:x val="0.12116963291341726"/>
          <c:y val="5.4521422326562333E-2"/>
          <c:w val="0.59372732034102949"/>
          <c:h val="0.85302789907043763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anti-SRT1 reads数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-2.3752687022719656E-7"/>
                  <c:y val="4.3290043290043333E-3"/>
                </c:manualLayout>
              </c:layout>
              <c:showVal val="1"/>
            </c:dLbl>
            <c:showVal val="1"/>
          </c:dLbls>
          <c:cat>
            <c:strRef>
              <c:f>Sheet1!$B$1:$C$1</c:f>
              <c:strCache>
                <c:ptCount val="2"/>
                <c:pt idx="0">
                  <c:v>MH63</c:v>
                </c:pt>
                <c:pt idx="1">
                  <c:v>srt1-RNAi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1526499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anti-H3K9ac reads数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0000"/>
              </a:solidFill>
            </a:ln>
          </c:spPr>
          <c:dLbls>
            <c:dLbl>
              <c:idx val="0"/>
              <c:layout>
                <c:manualLayout>
                  <c:x val="-1.5082956259426862E-2"/>
                  <c:y val="4.3290043290043333E-3"/>
                </c:manualLayout>
              </c:layout>
              <c:showVal val="1"/>
            </c:dLbl>
            <c:dLbl>
              <c:idx val="1"/>
              <c:layout>
                <c:manualLayout>
                  <c:x val="6.0331825037707593E-3"/>
                  <c:y val="2.5974025974026069E-2"/>
                </c:manualLayout>
              </c:layout>
              <c:showVal val="1"/>
            </c:dLbl>
            <c:showVal val="1"/>
          </c:dLbls>
          <c:cat>
            <c:strRef>
              <c:f>Sheet1!$B$1:$C$1</c:f>
              <c:strCache>
                <c:ptCount val="2"/>
                <c:pt idx="0">
                  <c:v>MH63</c:v>
                </c:pt>
                <c:pt idx="1">
                  <c:v>srt1-RNAi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8054688</c:v>
                </c:pt>
                <c:pt idx="1">
                  <c:v>9061614</c:v>
                </c:pt>
              </c:numCache>
            </c:numRef>
          </c:val>
        </c:ser>
        <c:axId val="122499072"/>
        <c:axId val="122500992"/>
      </c:barChart>
      <c:catAx>
        <c:axId val="122499072"/>
        <c:scaling>
          <c:orientation val="minMax"/>
        </c:scaling>
        <c:delete val="1"/>
        <c:axPos val="b"/>
        <c:tickLblPos val="none"/>
        <c:crossAx val="122500992"/>
        <c:crosses val="autoZero"/>
        <c:auto val="1"/>
        <c:lblAlgn val="ctr"/>
        <c:lblOffset val="100"/>
      </c:catAx>
      <c:valAx>
        <c:axId val="122500992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22499072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0.78281</cdr:x>
      <cdr:y>0.22758</cdr:y>
    </cdr:from>
    <cdr:to>
      <cdr:x>1</cdr:x>
      <cdr:y>0.53927</cdr:y>
    </cdr:to>
    <cdr:sp macro="" textlink="">
      <cdr:nvSpPr>
        <cdr:cNvPr id="2" name="ZoneTexte 1"/>
        <cdr:cNvSpPr txBox="1"/>
      </cdr:nvSpPr>
      <cdr:spPr>
        <a:xfrm xmlns:a="http://schemas.openxmlformats.org/drawingml/2006/main">
          <a:off x="3575957" y="6676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fr-FR" sz="1100" dirty="0"/>
        </a:p>
      </cdr:txBody>
    </cdr:sp>
  </cdr:relSizeAnchor>
  <cdr:relSizeAnchor xmlns:cdr="http://schemas.openxmlformats.org/drawingml/2006/chartDrawing">
    <cdr:from>
      <cdr:x>0.24214</cdr:x>
      <cdr:y>0.055</cdr:y>
    </cdr:from>
    <cdr:to>
      <cdr:x>0.27067</cdr:x>
      <cdr:y>0.07505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1019415" y="161340"/>
          <a:ext cx="120112" cy="58821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/>
        </a:solidFill>
        <a:ln xmlns:a="http://schemas.openxmlformats.org/drawingml/2006/main">
          <a:solidFill>
            <a:srgbClr val="0070C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fr-FR"/>
        </a:p>
      </cdr:txBody>
    </cdr:sp>
  </cdr:relSizeAnchor>
  <cdr:relSizeAnchor xmlns:cdr="http://schemas.openxmlformats.org/drawingml/2006/chartDrawing">
    <cdr:from>
      <cdr:x>0.24214</cdr:x>
      <cdr:y>0.0918</cdr:y>
    </cdr:from>
    <cdr:to>
      <cdr:x>0.27067</cdr:x>
      <cdr:y>0.11185</cdr:y>
    </cdr:to>
    <cdr:sp macro="" textlink="">
      <cdr:nvSpPr>
        <cdr:cNvPr id="5" name="Rectangle 2"/>
        <cdr:cNvSpPr/>
      </cdr:nvSpPr>
      <cdr:spPr>
        <a:xfrm xmlns:a="http://schemas.openxmlformats.org/drawingml/2006/main">
          <a:off x="1019415" y="269309"/>
          <a:ext cx="120112" cy="58821"/>
        </a:xfrm>
        <a:prstGeom xmlns:a="http://schemas.openxmlformats.org/drawingml/2006/main" prst="rect">
          <a:avLst/>
        </a:prstGeom>
        <a:solidFill xmlns:a="http://schemas.openxmlformats.org/drawingml/2006/main">
          <a:srgbClr val="FF0000"/>
        </a:solidFill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fr-FR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79C13-F18B-4A1A-922C-2E3D63B8A93F}" type="datetimeFigureOut">
              <a:rPr lang="fr-FR" smtClean="0"/>
              <a:t>16/05/2013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6F23F-4576-4AD5-B3B8-A9E9F5BD277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pmc/articles/PMC3431496/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图表 11"/>
          <p:cNvGraphicFramePr/>
          <p:nvPr>
            <p:extLst>
              <p:ext uri="{D42A27DB-BD31-4B8C-83A1-F6EECF244321}">
                <p14:modId xmlns:p14="http://schemas.microsoft.com/office/powerpoint/2010/main" xmlns="" val="240785465"/>
              </p:ext>
            </p:extLst>
          </p:nvPr>
        </p:nvGraphicFramePr>
        <p:xfrm>
          <a:off x="1565683" y="1340605"/>
          <a:ext cx="4210050" cy="293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2730312" y="1401480"/>
            <a:ext cx="753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 smtClean="0"/>
              <a:t>Anti SRT1</a:t>
            </a:r>
          </a:p>
          <a:p>
            <a:r>
              <a:rPr lang="fr-FR" sz="900" dirty="0" smtClean="0"/>
              <a:t>Anti H3K9ac</a:t>
            </a:r>
            <a:endParaRPr lang="fr-FR" sz="900" dirty="0"/>
          </a:p>
        </p:txBody>
      </p:sp>
      <p:sp>
        <p:nvSpPr>
          <p:cNvPr id="6" name="ZoneTexte 5"/>
          <p:cNvSpPr txBox="1"/>
          <p:nvPr/>
        </p:nvSpPr>
        <p:spPr>
          <a:xfrm rot="16200000">
            <a:off x="778158" y="2551187"/>
            <a:ext cx="1298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Tag </a:t>
            </a:r>
            <a:r>
              <a:rPr lang="fr-FR" sz="1200" dirty="0" err="1" smtClean="0"/>
              <a:t>read</a:t>
            </a:r>
            <a:r>
              <a:rPr lang="fr-FR" sz="1200" dirty="0" smtClean="0"/>
              <a:t> </a:t>
            </a:r>
            <a:r>
              <a:rPr lang="fr-FR" sz="1200" dirty="0" err="1" smtClean="0"/>
              <a:t>numbers</a:t>
            </a:r>
            <a:endParaRPr lang="fr-FR" sz="1200" dirty="0"/>
          </a:p>
        </p:txBody>
      </p:sp>
      <p:sp>
        <p:nvSpPr>
          <p:cNvPr id="7" name="ZoneTexte 6"/>
          <p:cNvSpPr txBox="1"/>
          <p:nvPr/>
        </p:nvSpPr>
        <p:spPr>
          <a:xfrm>
            <a:off x="2585098" y="4085041"/>
            <a:ext cx="21958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MH63 	        </a:t>
            </a:r>
            <a:r>
              <a:rPr lang="fr-FR" sz="1200" i="1" dirty="0" smtClean="0"/>
              <a:t>OsSRT1</a:t>
            </a:r>
            <a:r>
              <a:rPr lang="fr-FR" sz="1200" dirty="0" smtClean="0"/>
              <a:t> </a:t>
            </a:r>
            <a:r>
              <a:rPr lang="fr-FR" sz="1200" dirty="0" err="1" smtClean="0"/>
              <a:t>RNAi</a:t>
            </a:r>
            <a:endParaRPr lang="fr-FR" sz="1200" dirty="0"/>
          </a:p>
        </p:txBody>
      </p:sp>
      <p:sp>
        <p:nvSpPr>
          <p:cNvPr id="8" name="ZoneTexte 7"/>
          <p:cNvSpPr txBox="1"/>
          <p:nvPr/>
        </p:nvSpPr>
        <p:spPr>
          <a:xfrm>
            <a:off x="521296" y="6516216"/>
            <a:ext cx="63367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Fig. S2.  H3K9ac and OsSRT1 </a:t>
            </a:r>
            <a:r>
              <a:rPr lang="en-US" sz="1200" b="1" dirty="0" err="1" smtClean="0"/>
              <a:t>ChIP-seq</a:t>
            </a:r>
            <a:r>
              <a:rPr lang="en-US" sz="1200" b="1" dirty="0" smtClean="0"/>
              <a:t> mapped reads in wild type (MH63) and OsSRT1 </a:t>
            </a:r>
            <a:r>
              <a:rPr lang="en-US" sz="1200" b="1" dirty="0" err="1" smtClean="0"/>
              <a:t>RNAi</a:t>
            </a:r>
            <a:r>
              <a:rPr lang="en-US" sz="1200" b="1" dirty="0" smtClean="0"/>
              <a:t> plants.</a:t>
            </a:r>
            <a:r>
              <a:rPr lang="en-US" sz="1200" dirty="0" smtClean="0"/>
              <a:t> </a:t>
            </a:r>
            <a:endParaRPr lang="fr-FR" sz="1200" dirty="0" smtClean="0"/>
          </a:p>
          <a:p>
            <a:pPr lvl="0"/>
            <a:r>
              <a:rPr lang="en-US" sz="1200" dirty="0" smtClean="0"/>
              <a:t>H3K9ac and OsSRT1 </a:t>
            </a:r>
            <a:r>
              <a:rPr lang="en-US" sz="1200" dirty="0" err="1" smtClean="0"/>
              <a:t>ChIP-seq</a:t>
            </a:r>
            <a:r>
              <a:rPr lang="en-US" sz="1200" dirty="0" smtClean="0"/>
              <a:t> mapped reads in wild type (MH63) and OsSRT1 </a:t>
            </a:r>
            <a:r>
              <a:rPr lang="en-US" sz="1200" dirty="0" err="1" smtClean="0"/>
              <a:t>RNAi</a:t>
            </a:r>
            <a:r>
              <a:rPr lang="en-US" sz="1200" dirty="0" smtClean="0"/>
              <a:t> plants.</a:t>
            </a:r>
            <a:endParaRPr lang="fr-FR" sz="1200" dirty="0" smtClean="0"/>
          </a:p>
          <a:p>
            <a:pPr lvl="0"/>
            <a:r>
              <a:rPr lang="en-US" sz="1200" dirty="0" smtClean="0"/>
              <a:t>Normalized strand correlation (NSC) and relative strand correlation (RSC) values of the </a:t>
            </a:r>
            <a:r>
              <a:rPr lang="en-US" sz="1200" dirty="0" err="1" smtClean="0"/>
              <a:t>ChIP-seq</a:t>
            </a:r>
            <a:r>
              <a:rPr lang="en-US" sz="1200" dirty="0" smtClean="0"/>
              <a:t> reads, calculated according to </a:t>
            </a:r>
            <a:r>
              <a:rPr lang="en-US" sz="1200" dirty="0" smtClean="0">
                <a:hlinkClick r:id="rId3"/>
              </a:rPr>
              <a:t>http://www.ncbi.nlm.nih.gov/pmc/articles/PMC3431496/</a:t>
            </a:r>
            <a:r>
              <a:rPr lang="en-US" sz="1200" dirty="0" smtClean="0"/>
              <a:t>.</a:t>
            </a:r>
            <a:endParaRPr lang="fr-FR" sz="1200" dirty="0"/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1313384" y="4932040"/>
          <a:ext cx="4572000" cy="927060"/>
        </p:xfrm>
        <a:graphic>
          <a:graphicData uri="http://schemas.openxmlformats.org/drawingml/2006/table">
            <a:tbl>
              <a:tblPr/>
              <a:tblGrid>
                <a:gridCol w="1199064"/>
                <a:gridCol w="1086400"/>
                <a:gridCol w="1143268"/>
                <a:gridCol w="1143268"/>
              </a:tblGrid>
              <a:tr h="2317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endParaRPr lang="en-US" sz="1000">
                        <a:solidFill>
                          <a:schemeClr val="tx1"/>
                        </a:solidFill>
                        <a:latin typeface="Calibri"/>
                        <a:ea typeface="SimSun"/>
                        <a:cs typeface="SimSu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Calibri"/>
                          <a:ea typeface="SimSun"/>
                          <a:cs typeface="SimSun"/>
                        </a:rPr>
                        <a:t>NSC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Calibri"/>
                          <a:ea typeface="SimSun"/>
                          <a:cs typeface="SimSun"/>
                        </a:rPr>
                        <a:t>RSC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Calibri"/>
                          <a:ea typeface="SimSun"/>
                          <a:cs typeface="SimSun"/>
                        </a:rPr>
                        <a:t>QualityTag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Calibri"/>
                          <a:ea typeface="SimSun"/>
                          <a:cs typeface="SimSun"/>
                        </a:rPr>
                        <a:t>MH63(anti-H3K9ac)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Tahoma"/>
                          <a:ea typeface="Microsoft YaHei"/>
                          <a:cs typeface="Times New Roman"/>
                        </a:rPr>
                        <a:t>1.300386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Tahoma"/>
                          <a:ea typeface="Microsoft YaHei"/>
                          <a:cs typeface="Times New Roman"/>
                        </a:rPr>
                        <a:t>2.313927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Tahoma"/>
                          <a:ea typeface="Microsoft YaHei"/>
                          <a:cs typeface="Times New Roman"/>
                        </a:rPr>
                        <a:t>2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Calibri"/>
                          <a:ea typeface="SimSun"/>
                          <a:cs typeface="SimSun"/>
                        </a:rPr>
                        <a:t>RNAi(anti-H3K9ac)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Tahoma"/>
                          <a:ea typeface="Microsoft YaHei"/>
                          <a:cs typeface="Times New Roman"/>
                        </a:rPr>
                        <a:t>1.287552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Tahoma"/>
                          <a:ea typeface="Microsoft YaHei"/>
                          <a:cs typeface="Times New Roman"/>
                        </a:rPr>
                        <a:t>1.997938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Tahoma"/>
                          <a:ea typeface="Microsoft YaHei"/>
                          <a:cs typeface="Times New Roman"/>
                        </a:rPr>
                        <a:t>2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6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120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Calibri"/>
                          <a:ea typeface="SimSun"/>
                          <a:cs typeface="SimSun"/>
                        </a:rPr>
                        <a:t>Anti-SRT1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Tahoma"/>
                          <a:ea typeface="Microsoft YaHei"/>
                          <a:cs typeface="Times New Roman"/>
                        </a:rPr>
                        <a:t>1.670454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chemeClr val="tx1"/>
                          </a:solidFill>
                          <a:latin typeface="Tahoma"/>
                          <a:ea typeface="Microsoft YaHei"/>
                          <a:cs typeface="Times New Roman"/>
                        </a:rPr>
                        <a:t>7.269478</a:t>
                      </a:r>
                      <a:endParaRPr lang="fr-FR" sz="100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latin typeface="Tahoma"/>
                          <a:ea typeface="Microsoft YaHei"/>
                          <a:cs typeface="Times New Roman"/>
                        </a:rPr>
                        <a:t>2</a:t>
                      </a:r>
                      <a:endParaRPr lang="fr-FR" sz="1000" dirty="0">
                        <a:solidFill>
                          <a:schemeClr val="tx1"/>
                        </a:solidFill>
                        <a:latin typeface="Tahoma"/>
                        <a:ea typeface="Microsoft YaHei"/>
                        <a:cs typeface="Times New Roman"/>
                      </a:endParaRPr>
                    </a:p>
                  </a:txBody>
                  <a:tcPr marL="57941" marR="57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ZoneTexte 9"/>
          <p:cNvSpPr txBox="1"/>
          <p:nvPr/>
        </p:nvSpPr>
        <p:spPr>
          <a:xfrm>
            <a:off x="1385392" y="4427984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457400" y="104360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Application>Microsoft Office PowerPoint</Application>
  <PresentationFormat>Affichage à l'écran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dao-xiu.zhou</dc:creator>
  <cp:lastModifiedBy>dao-xiu.zhou</cp:lastModifiedBy>
  <cp:revision>1</cp:revision>
  <dcterms:created xsi:type="dcterms:W3CDTF">2013-05-16T10:15:03Z</dcterms:created>
  <dcterms:modified xsi:type="dcterms:W3CDTF">2013-05-16T10:15:36Z</dcterms:modified>
</cp:coreProperties>
</file>