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9" r:id="rId2"/>
  </p:sldIdLst>
  <p:sldSz cx="6858000" cy="9144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8704" autoAdjust="0"/>
  </p:normalViewPr>
  <p:slideViewPr>
    <p:cSldViewPr>
      <p:cViewPr>
        <p:scale>
          <a:sx n="100" d="100"/>
          <a:sy n="100" d="100"/>
        </p:scale>
        <p:origin x="-1020" y="3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843A9AD-FFD1-44AC-B090-9E2863EE6ED7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68350"/>
            <a:ext cx="287655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6D96F76-CA99-4BF9-82AD-A5EFA28D55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DE1C0-0BC1-4DD8-BCBC-CDC5DD959FEE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90826-7818-4A69-BB29-46199AC713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84B62-5CE5-489C-AFE1-E6E38E12EEDB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CED0E-1789-4674-ABE6-39D6DE700C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129D0-D0DF-40C5-BBD5-67507B4D3D3A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A400A-9832-45E2-9133-AE2EDC3C3A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58C92-1352-401C-A0F5-284D3833D366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E52AA-527B-4A9E-BD3D-FEDE2216FF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C2872-9646-48DA-B3FF-A9672365F899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B2C33-8B34-4F72-B54C-04CDF48931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2DF85-3DC1-42C3-938B-2FD355E3DCB3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BB131-5E99-48CE-8E55-8EDC26EAA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53750-660E-4DFC-B5D9-71DB1EC85865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1F560-DE0F-4430-86A3-189C60A4B0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DBB20-8E64-4BB9-8831-546812148BFD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59517-5056-433C-B3C8-B9E0D92968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279A0-7EF3-456B-8855-2B373A6C98AC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A8C70-9704-4BB1-9C3B-DD1473AE1C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8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B8872-F8D8-4F75-B6EF-554728187CE6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6AF5D-11C5-4C7C-BB45-74EE52C908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DD738-76D0-4AB1-B3D4-962706DA22FE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86E9E-B83D-45BE-A0C8-D8C48A1978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22469DF-6EE2-4863-A11B-A4E37AE447E6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319602-7180-48B9-B0B8-B5A23E7BE1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3"/>
          <p:cNvGrpSpPr>
            <a:grpSpLocks/>
          </p:cNvGrpSpPr>
          <p:nvPr/>
        </p:nvGrpSpPr>
        <p:grpSpPr bwMode="auto">
          <a:xfrm>
            <a:off x="1752600" y="990600"/>
            <a:ext cx="3352800" cy="2557463"/>
            <a:chOff x="2819468" y="1514097"/>
            <a:chExt cx="3352799" cy="2558219"/>
          </a:xfrm>
        </p:grpSpPr>
        <p:grpSp>
          <p:nvGrpSpPr>
            <p:cNvPr id="9220" name="Group 57"/>
            <p:cNvGrpSpPr>
              <a:grpSpLocks/>
            </p:cNvGrpSpPr>
            <p:nvPr/>
          </p:nvGrpSpPr>
          <p:grpSpPr bwMode="auto">
            <a:xfrm>
              <a:off x="2819468" y="1514097"/>
              <a:ext cx="3352799" cy="2558219"/>
              <a:chOff x="2819623" y="1514041"/>
              <a:chExt cx="3352467" cy="2558026"/>
            </a:xfrm>
          </p:grpSpPr>
          <p:sp>
            <p:nvSpPr>
              <p:cNvPr id="9223" name="TextBox 3"/>
              <p:cNvSpPr txBox="1">
                <a:spLocks noChangeArrowheads="1"/>
              </p:cNvSpPr>
              <p:nvPr/>
            </p:nvSpPr>
            <p:spPr bwMode="auto">
              <a:xfrm>
                <a:off x="2819623" y="2314080"/>
                <a:ext cx="1219106" cy="3384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1600" b="1">
                    <a:latin typeface="Helvetica" pitchFamily="34" charset="0"/>
                    <a:cs typeface="Helvetica" pitchFamily="34" charset="0"/>
                  </a:rPr>
                  <a:t>BZR1</a:t>
                </a:r>
                <a:endParaRPr lang="en-US" sz="1600" b="1">
                  <a:latin typeface="Helvetica" pitchFamily="34" charset="0"/>
                  <a:ea typeface="宋体" pitchFamily="2" charset="-122"/>
                  <a:cs typeface="Helvetica" pitchFamily="34" charset="0"/>
                </a:endParaRPr>
              </a:p>
            </p:txBody>
          </p:sp>
          <p:sp>
            <p:nvSpPr>
              <p:cNvPr id="9224" name="TextBox 4"/>
              <p:cNvSpPr txBox="1">
                <a:spLocks noChangeArrowheads="1"/>
              </p:cNvSpPr>
              <p:nvPr/>
            </p:nvSpPr>
            <p:spPr bwMode="auto">
              <a:xfrm>
                <a:off x="3676206" y="3012745"/>
                <a:ext cx="1371494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1600" b="1">
                    <a:latin typeface="Helvetica" pitchFamily="34" charset="0"/>
                    <a:cs typeface="Helvetica" pitchFamily="34" charset="0"/>
                  </a:rPr>
                  <a:t>BZS1</a:t>
                </a:r>
                <a:endParaRPr lang="en-US" sz="1600" b="1">
                  <a:latin typeface="Helvetica" pitchFamily="34" charset="0"/>
                  <a:ea typeface="宋体" pitchFamily="2" charset="-122"/>
                  <a:cs typeface="Helvetica" pitchFamily="34" charset="0"/>
                </a:endParaRPr>
              </a:p>
            </p:txBody>
          </p:sp>
          <p:sp>
            <p:nvSpPr>
              <p:cNvPr id="9225" name="TextBox 5"/>
              <p:cNvSpPr txBox="1">
                <a:spLocks noChangeArrowheads="1"/>
              </p:cNvSpPr>
              <p:nvPr/>
            </p:nvSpPr>
            <p:spPr bwMode="auto">
              <a:xfrm>
                <a:off x="4593977" y="2299883"/>
                <a:ext cx="1066717" cy="3384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1600" b="1">
                    <a:latin typeface="Helvetica" pitchFamily="34" charset="0"/>
                    <a:cs typeface="Helvetica" pitchFamily="34" charset="0"/>
                  </a:rPr>
                  <a:t>COP1</a:t>
                </a:r>
                <a:endParaRPr lang="en-US" sz="1600" b="1">
                  <a:latin typeface="Helvetica" pitchFamily="34" charset="0"/>
                  <a:ea typeface="宋体" pitchFamily="2" charset="-122"/>
                  <a:cs typeface="Helvetica" pitchFamily="34" charset="0"/>
                </a:endParaRPr>
              </a:p>
            </p:txBody>
          </p:sp>
          <p:sp>
            <p:nvSpPr>
              <p:cNvPr id="9226" name="TextBox 6"/>
              <p:cNvSpPr txBox="1">
                <a:spLocks noChangeArrowheads="1"/>
              </p:cNvSpPr>
              <p:nvPr/>
            </p:nvSpPr>
            <p:spPr bwMode="auto">
              <a:xfrm>
                <a:off x="2867243" y="1514041"/>
                <a:ext cx="609553" cy="3384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1600" b="1">
                    <a:latin typeface="Helvetica" pitchFamily="34" charset="0"/>
                    <a:cs typeface="Helvetica" pitchFamily="34" charset="0"/>
                  </a:rPr>
                  <a:t>BR</a:t>
                </a:r>
                <a:endParaRPr lang="en-US" sz="1600" b="1">
                  <a:latin typeface="Helvetica" pitchFamily="34" charset="0"/>
                  <a:ea typeface="宋体" pitchFamily="2" charset="-122"/>
                  <a:cs typeface="Helvetica" pitchFamily="34" charset="0"/>
                </a:endParaRPr>
              </a:p>
            </p:txBody>
          </p:sp>
          <p:sp>
            <p:nvSpPr>
              <p:cNvPr id="9227" name="TextBox 7"/>
              <p:cNvSpPr txBox="1">
                <a:spLocks noChangeArrowheads="1"/>
              </p:cNvSpPr>
              <p:nvPr/>
            </p:nvSpPr>
            <p:spPr bwMode="auto">
              <a:xfrm>
                <a:off x="4642872" y="1646583"/>
                <a:ext cx="1066717" cy="3384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1600" b="1">
                    <a:latin typeface="Helvetica" pitchFamily="34" charset="0"/>
                    <a:cs typeface="Helvetica" pitchFamily="34" charset="0"/>
                  </a:rPr>
                  <a:t>Light</a:t>
                </a:r>
                <a:endParaRPr lang="en-US" sz="1600" b="1">
                  <a:latin typeface="Helvetica" pitchFamily="34" charset="0"/>
                  <a:ea typeface="宋体" pitchFamily="2" charset="-122"/>
                  <a:cs typeface="Helvetica" pitchFamily="34" charset="0"/>
                </a:endParaRPr>
              </a:p>
            </p:txBody>
          </p:sp>
          <p:sp>
            <p:nvSpPr>
              <p:cNvPr id="13" name="Down Arrow 12"/>
              <p:cNvSpPr/>
              <p:nvPr/>
            </p:nvSpPr>
            <p:spPr bwMode="auto">
              <a:xfrm>
                <a:off x="3079947" y="2117424"/>
                <a:ext cx="44446" cy="230239"/>
              </a:xfrm>
              <a:prstGeom prst="downArrow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grpSp>
            <p:nvGrpSpPr>
              <p:cNvPr id="9229" name="Group 6"/>
              <p:cNvGrpSpPr>
                <a:grpSpLocks/>
              </p:cNvGrpSpPr>
              <p:nvPr/>
            </p:nvGrpSpPr>
            <p:grpSpPr bwMode="auto">
              <a:xfrm>
                <a:off x="4843969" y="2041038"/>
                <a:ext cx="228612" cy="194718"/>
                <a:chOff x="3325142" y="2578648"/>
                <a:chExt cx="228618" cy="265086"/>
              </a:xfrm>
            </p:grpSpPr>
            <p:cxnSp>
              <p:nvCxnSpPr>
                <p:cNvPr id="27" name="Straight Connector 26"/>
                <p:cNvCxnSpPr/>
                <p:nvPr/>
              </p:nvCxnSpPr>
              <p:spPr>
                <a:xfrm rot="16200000" flipH="1">
                  <a:off x="3316747" y="2704255"/>
                  <a:ext cx="250754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3324658" y="2842602"/>
                  <a:ext cx="228583" cy="216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230" name="TextBox 51"/>
              <p:cNvSpPr txBox="1">
                <a:spLocks noChangeArrowheads="1"/>
              </p:cNvSpPr>
              <p:nvPr/>
            </p:nvSpPr>
            <p:spPr bwMode="auto">
              <a:xfrm>
                <a:off x="3048132" y="3733576"/>
                <a:ext cx="3123958" cy="3384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600" b="1">
                    <a:latin typeface="Helvetica" pitchFamily="34" charset="0"/>
                    <a:cs typeface="Helvetica" pitchFamily="34" charset="0"/>
                  </a:rPr>
                  <a:t>Photomorphogenesis</a:t>
                </a:r>
                <a:endParaRPr lang="en-US" sz="16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16" name="Down Arrow 15"/>
              <p:cNvSpPr/>
              <p:nvPr/>
            </p:nvSpPr>
            <p:spPr bwMode="auto">
              <a:xfrm>
                <a:off x="3078360" y="1814145"/>
                <a:ext cx="46032" cy="228650"/>
              </a:xfrm>
              <a:prstGeom prst="downArrow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cxnSp>
            <p:nvCxnSpPr>
              <p:cNvPr id="17" name="Straight Arrow Connector 16"/>
              <p:cNvCxnSpPr/>
              <p:nvPr/>
            </p:nvCxnSpPr>
            <p:spPr bwMode="auto">
              <a:xfrm flipH="1">
                <a:off x="4064099" y="3368649"/>
                <a:ext cx="1588" cy="338212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Flowchart: Connector 17"/>
              <p:cNvSpPr/>
              <p:nvPr/>
            </p:nvSpPr>
            <p:spPr>
              <a:xfrm>
                <a:off x="4581573" y="2860537"/>
                <a:ext cx="73018" cy="73041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9" name="Flowchart: Connector 18"/>
              <p:cNvSpPr/>
              <p:nvPr/>
            </p:nvSpPr>
            <p:spPr>
              <a:xfrm>
                <a:off x="4473634" y="2938342"/>
                <a:ext cx="73018" cy="73041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0" name="Flowchart: Connector 19"/>
              <p:cNvSpPr/>
              <p:nvPr/>
            </p:nvSpPr>
            <p:spPr>
              <a:xfrm>
                <a:off x="4641892" y="2970099"/>
                <a:ext cx="74606" cy="73041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grpSp>
            <p:nvGrpSpPr>
              <p:cNvPr id="9236" name="Group 6"/>
              <p:cNvGrpSpPr>
                <a:grpSpLocks/>
              </p:cNvGrpSpPr>
              <p:nvPr/>
            </p:nvGrpSpPr>
            <p:grpSpPr bwMode="auto">
              <a:xfrm>
                <a:off x="3206088" y="2590800"/>
                <a:ext cx="228612" cy="269874"/>
                <a:chOff x="3420678" y="2594764"/>
                <a:chExt cx="228618" cy="248970"/>
              </a:xfrm>
            </p:grpSpPr>
            <p:cxnSp>
              <p:nvCxnSpPr>
                <p:cNvPr id="25" name="Straight Connector 24"/>
                <p:cNvCxnSpPr/>
                <p:nvPr/>
              </p:nvCxnSpPr>
              <p:spPr>
                <a:xfrm rot="16200000" flipH="1">
                  <a:off x="3370151" y="2665004"/>
                  <a:ext cx="232912" cy="9206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3419938" y="2842143"/>
                  <a:ext cx="228583" cy="1464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2" name="Straight Connector 21"/>
              <p:cNvCxnSpPr/>
              <p:nvPr/>
            </p:nvCxnSpPr>
            <p:spPr>
              <a:xfrm>
                <a:off x="3148203" y="2952633"/>
                <a:ext cx="1096853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>
                <a:off x="3581547" y="2792260"/>
                <a:ext cx="304770" cy="1587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rot="5400000">
                <a:off x="3505331" y="2854186"/>
                <a:ext cx="15243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" name="Straight Connector 5"/>
            <p:cNvCxnSpPr/>
            <p:nvPr/>
          </p:nvCxnSpPr>
          <p:spPr bwMode="auto">
            <a:xfrm flipH="1">
              <a:off x="4841942" y="2666963"/>
              <a:ext cx="111125" cy="141330"/>
            </a:xfrm>
            <a:prstGeom prst="line">
              <a:avLst/>
            </a:prstGeom>
            <a:ln w="285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 bwMode="auto">
            <a:xfrm>
              <a:off x="4724467" y="2743185"/>
              <a:ext cx="228600" cy="15244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19" name="TextBox 15"/>
          <p:cNvSpPr txBox="1">
            <a:spLocks noChangeArrowheads="1"/>
          </p:cNvSpPr>
          <p:nvPr/>
        </p:nvSpPr>
        <p:spPr bwMode="auto">
          <a:xfrm>
            <a:off x="685800" y="3886200"/>
            <a:ext cx="5867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Helvetica" pitchFamily="34" charset="0"/>
                <a:cs typeface="Helvetica" pitchFamily="34" charset="0"/>
              </a:rPr>
              <a:t>Figure S8.  A  simplified model for  </a:t>
            </a:r>
            <a:r>
              <a:rPr lang="en-US" sz="1200" i="1">
                <a:latin typeface="Helvetica" pitchFamily="34" charset="0"/>
                <a:cs typeface="Helvetica" pitchFamily="34" charset="0"/>
              </a:rPr>
              <a:t>BZS1</a:t>
            </a:r>
            <a:r>
              <a:rPr lang="en-US" sz="1200">
                <a:latin typeface="Helvetica" pitchFamily="34" charset="0"/>
                <a:cs typeface="Helvetica" pitchFamily="34" charset="0"/>
              </a:rPr>
              <a:t> integrating both BR and light pathway.</a:t>
            </a:r>
          </a:p>
          <a:p>
            <a:endParaRPr lang="en-US" sz="1200">
              <a:latin typeface="Helvetica" pitchFamily="34" charset="0"/>
              <a:cs typeface="Helvetica" pitchFamily="34" charset="0"/>
            </a:endParaRPr>
          </a:p>
          <a:p>
            <a:r>
              <a:rPr lang="en-US" sz="1200">
                <a:latin typeface="Helvetica" pitchFamily="34" charset="0"/>
                <a:cs typeface="Helvetica" pitchFamily="34" charset="0"/>
              </a:rPr>
              <a:t>BR inhibits the transcriptional level of </a:t>
            </a:r>
            <a:r>
              <a:rPr lang="en-US" sz="1200" i="1">
                <a:latin typeface="Helvetica" pitchFamily="34" charset="0"/>
                <a:cs typeface="Helvetica" pitchFamily="34" charset="0"/>
              </a:rPr>
              <a:t>BZS1</a:t>
            </a:r>
            <a:r>
              <a:rPr lang="en-US" sz="1200">
                <a:latin typeface="Helvetica" pitchFamily="34" charset="0"/>
                <a:cs typeface="Helvetica" pitchFamily="34" charset="0"/>
              </a:rPr>
              <a:t> through BZR1 directly binding to its promoter while light promotes BZS1 protein accumulation through inactivating COP1.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7212</TotalTime>
  <Words>45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</vt:lpstr>
      <vt:lpstr>宋体</vt:lpstr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caroline</dc:creator>
  <cp:lastModifiedBy>caroline</cp:lastModifiedBy>
  <cp:revision>110</cp:revision>
  <dcterms:created xsi:type="dcterms:W3CDTF">2011-02-13T03:20:50Z</dcterms:created>
  <dcterms:modified xsi:type="dcterms:W3CDTF">2012-03-08T21:06:23Z</dcterms:modified>
</cp:coreProperties>
</file>