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6858000" cy="9144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704" autoAdjust="0"/>
  </p:normalViewPr>
  <p:slideViewPr>
    <p:cSldViewPr>
      <p:cViewPr>
        <p:scale>
          <a:sx n="100" d="100"/>
          <a:sy n="100" d="100"/>
        </p:scale>
        <p:origin x="-1020" y="3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10.12%20undone\11.6.2%20BRZ%20oxB26%20in%20bzr1-D\Book1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Sheet1!$K$96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Sheet1!$K$100:$K$101</c:f>
                <c:numCache>
                  <c:formatCode>General</c:formatCode>
                  <c:ptCount val="2"/>
                  <c:pt idx="0">
                    <c:v>0.12018474000791005</c:v>
                  </c:pt>
                  <c:pt idx="1">
                    <c:v>0.23642988391356531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Sheet1!$J$97:$J$98</c:f>
              <c:strCache>
                <c:ptCount val="2"/>
                <c:pt idx="0">
                  <c:v>DMSO</c:v>
                </c:pt>
                <c:pt idx="1">
                  <c:v>BRZ</c:v>
                </c:pt>
              </c:strCache>
            </c:strRef>
          </c:cat>
          <c:val>
            <c:numRef>
              <c:f>Sheet1!$K$97:$K$98</c:f>
              <c:numCache>
                <c:formatCode>General</c:formatCode>
                <c:ptCount val="2"/>
                <c:pt idx="0">
                  <c:v>14.256740740740744</c:v>
                </c:pt>
                <c:pt idx="1">
                  <c:v>7.9624499999999996</c:v>
                </c:pt>
              </c:numCache>
            </c:numRef>
          </c:val>
        </c:ser>
        <c:ser>
          <c:idx val="1"/>
          <c:order val="1"/>
          <c:tx>
            <c:strRef>
              <c:f>Sheet1!$L$96</c:f>
              <c:strCache>
                <c:ptCount val="1"/>
                <c:pt idx="0">
                  <c:v>bzr1-1D</c:v>
                </c:pt>
              </c:strCache>
            </c:strRef>
          </c:tx>
          <c:errBars>
            <c:errBarType val="plus"/>
            <c:errValType val="cust"/>
            <c:plus>
              <c:numRef>
                <c:f>Sheet1!$L$100:$L$101</c:f>
                <c:numCache>
                  <c:formatCode>General</c:formatCode>
                  <c:ptCount val="2"/>
                  <c:pt idx="0">
                    <c:v>0.28242943894336331</c:v>
                  </c:pt>
                  <c:pt idx="1">
                    <c:v>0.30483241223086527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Sheet1!$J$97:$J$98</c:f>
              <c:strCache>
                <c:ptCount val="2"/>
                <c:pt idx="0">
                  <c:v>DMSO</c:v>
                </c:pt>
                <c:pt idx="1">
                  <c:v>BRZ</c:v>
                </c:pt>
              </c:strCache>
            </c:strRef>
          </c:cat>
          <c:val>
            <c:numRef>
              <c:f>Sheet1!$L$97:$L$98</c:f>
              <c:numCache>
                <c:formatCode>General</c:formatCode>
                <c:ptCount val="2"/>
                <c:pt idx="0">
                  <c:v>14.244238095238087</c:v>
                </c:pt>
                <c:pt idx="1">
                  <c:v>14.822619047619055</c:v>
                </c:pt>
              </c:numCache>
            </c:numRef>
          </c:val>
        </c:ser>
        <c:ser>
          <c:idx val="2"/>
          <c:order val="2"/>
          <c:tx>
            <c:strRef>
              <c:f>Sheet1!$M$96</c:f>
              <c:strCache>
                <c:ptCount val="1"/>
                <c:pt idx="0">
                  <c:v>L16</c:v>
                </c:pt>
              </c:strCache>
            </c:strRef>
          </c:tx>
          <c:errBars>
            <c:errBarType val="plus"/>
            <c:errValType val="cust"/>
            <c:plus>
              <c:numRef>
                <c:f>Sheet1!$M$100:$M$101</c:f>
                <c:numCache>
                  <c:formatCode>General</c:formatCode>
                  <c:ptCount val="2"/>
                  <c:pt idx="0">
                    <c:v>0.23262290956728851</c:v>
                  </c:pt>
                  <c:pt idx="1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Sheet1!$J$97:$J$98</c:f>
              <c:strCache>
                <c:ptCount val="2"/>
                <c:pt idx="0">
                  <c:v>DMSO</c:v>
                </c:pt>
                <c:pt idx="1">
                  <c:v>BRZ</c:v>
                </c:pt>
              </c:strCache>
            </c:strRef>
          </c:cat>
          <c:val>
            <c:numRef>
              <c:f>Sheet1!$M$97:$M$98</c:f>
              <c:numCache>
                <c:formatCode>General</c:formatCode>
                <c:ptCount val="2"/>
                <c:pt idx="0">
                  <c:v>15.416920000000005</c:v>
                </c:pt>
                <c:pt idx="1">
                  <c:v>15.174000000000003</c:v>
                </c:pt>
              </c:numCache>
            </c:numRef>
          </c:val>
        </c:ser>
        <c:ser>
          <c:idx val="3"/>
          <c:order val="3"/>
          <c:tx>
            <c:strRef>
              <c:f>Sheet1!$N$96</c:f>
              <c:strCache>
                <c:ptCount val="1"/>
                <c:pt idx="0">
                  <c:v>L6</c:v>
                </c:pt>
              </c:strCache>
            </c:strRef>
          </c:tx>
          <c:errBars>
            <c:errBarType val="plus"/>
            <c:errValType val="cust"/>
            <c:plus>
              <c:numRef>
                <c:f>Sheet1!$N$100:$N$101</c:f>
                <c:numCache>
                  <c:formatCode>General</c:formatCode>
                  <c:ptCount val="2"/>
                  <c:pt idx="0">
                    <c:v>0.20342416597924226</c:v>
                  </c:pt>
                  <c:pt idx="1">
                    <c:v>0.25390459817829181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Sheet1!$J$97:$J$98</c:f>
              <c:strCache>
                <c:ptCount val="2"/>
                <c:pt idx="0">
                  <c:v>DMSO</c:v>
                </c:pt>
                <c:pt idx="1">
                  <c:v>BRZ</c:v>
                </c:pt>
              </c:strCache>
            </c:strRef>
          </c:cat>
          <c:val>
            <c:numRef>
              <c:f>Sheet1!$N$97:$N$98</c:f>
              <c:numCache>
                <c:formatCode>General</c:formatCode>
                <c:ptCount val="2"/>
                <c:pt idx="0">
                  <c:v>14.0989</c:v>
                </c:pt>
                <c:pt idx="1">
                  <c:v>12.991347826086956</c:v>
                </c:pt>
              </c:numCache>
            </c:numRef>
          </c:val>
        </c:ser>
        <c:ser>
          <c:idx val="4"/>
          <c:order val="4"/>
          <c:tx>
            <c:strRef>
              <c:f>Sheet1!$O$96</c:f>
              <c:strCache>
                <c:ptCount val="1"/>
                <c:pt idx="0">
                  <c:v>L3</c:v>
                </c:pt>
              </c:strCache>
            </c:strRef>
          </c:tx>
          <c:errBars>
            <c:errBarType val="plus"/>
            <c:errValType val="cust"/>
            <c:plus>
              <c:numRef>
                <c:f>Sheet1!$O$100:$O$101</c:f>
                <c:numCache>
                  <c:formatCode>General</c:formatCode>
                  <c:ptCount val="2"/>
                  <c:pt idx="0">
                    <c:v>0.24063191467985837</c:v>
                  </c:pt>
                  <c:pt idx="1">
                    <c:v>0.21323084995891106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Sheet1!$J$97:$J$98</c:f>
              <c:strCache>
                <c:ptCount val="2"/>
                <c:pt idx="0">
                  <c:v>DMSO</c:v>
                </c:pt>
                <c:pt idx="1">
                  <c:v>BRZ</c:v>
                </c:pt>
              </c:strCache>
            </c:strRef>
          </c:cat>
          <c:val>
            <c:numRef>
              <c:f>Sheet1!$O$97:$O$98</c:f>
              <c:numCache>
                <c:formatCode>General</c:formatCode>
                <c:ptCount val="2"/>
                <c:pt idx="0">
                  <c:v>14.373787878787889</c:v>
                </c:pt>
                <c:pt idx="1">
                  <c:v>11.89924137931035</c:v>
                </c:pt>
              </c:numCache>
            </c:numRef>
          </c:val>
        </c:ser>
        <c:axId val="62892288"/>
        <c:axId val="62902272"/>
      </c:barChart>
      <c:catAx>
        <c:axId val="62892288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>
                <a:latin typeface="Helevtica"/>
              </a:defRPr>
            </a:pPr>
            <a:endParaRPr lang="en-US"/>
          </a:p>
        </c:txPr>
        <c:crossAx val="62902272"/>
        <c:crosses val="autoZero"/>
        <c:auto val="1"/>
        <c:lblAlgn val="ctr"/>
        <c:lblOffset val="100"/>
      </c:catAx>
      <c:valAx>
        <c:axId val="62902272"/>
        <c:scaling>
          <c:orientation val="minMax"/>
        </c:scaling>
        <c:axPos val="l"/>
        <c:numFmt formatCode="General" sourceLinked="1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>
                <a:latin typeface="Helevtica"/>
              </a:defRPr>
            </a:pPr>
            <a:endParaRPr lang="en-US"/>
          </a:p>
        </c:txPr>
        <c:crossAx val="62892288"/>
        <c:crosses val="autoZero"/>
        <c:crossBetween val="between"/>
      </c:valAx>
      <c:spPr>
        <a:ln w="12700">
          <a:solidFill>
            <a:sysClr val="windowText" lastClr="000000"/>
          </a:solidFill>
        </a:ln>
      </c:spPr>
    </c:plotArea>
    <c:legend>
      <c:legendPos val="r"/>
      <c:legendEntry>
        <c:idx val="1"/>
        <c:txPr>
          <a:bodyPr/>
          <a:lstStyle/>
          <a:p>
            <a:pPr>
              <a:defRPr sz="600" i="1">
                <a:latin typeface="Helevtica"/>
              </a:defRPr>
            </a:pPr>
            <a:endParaRPr lang="en-US"/>
          </a:p>
        </c:txPr>
      </c:legendEntry>
      <c:layout>
        <c:manualLayout>
          <c:xMode val="edge"/>
          <c:yMode val="edge"/>
          <c:x val="9.9075659020883319E-2"/>
          <c:y val="5.0972364867435116E-2"/>
          <c:w val="0.67951039773874422"/>
          <c:h val="0.13689094151692613"/>
        </c:manualLayout>
      </c:layout>
      <c:txPr>
        <a:bodyPr/>
        <a:lstStyle/>
        <a:p>
          <a:pPr>
            <a:defRPr sz="600">
              <a:latin typeface="Helevtica"/>
            </a:defRPr>
          </a:pPr>
          <a:endParaRPr lang="en-US"/>
        </a:p>
      </c:txPr>
    </c:legend>
    <c:plotVisOnly val="1"/>
  </c:chart>
  <c:spPr>
    <a:ln>
      <a:noFill/>
    </a:ln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AB1C8B7-6B96-4687-B8F2-1387C97FB9AD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12C8117-421C-4BF2-93DF-F04176E87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Helvetica" pitchFamily="34" charset="0"/>
                <a:cs typeface="Helvetica" pitchFamily="34" charset="0"/>
              </a:rPr>
              <a:t>Figure S1. Over-expression of BZS1 in </a:t>
            </a:r>
            <a:r>
              <a:rPr lang="en-US" i="1" smtClean="0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 restores the sensitivity of </a:t>
            </a:r>
            <a:r>
              <a:rPr lang="en-US" i="1" smtClean="0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 to BRZ. (A-B) Dark-grown phenotypes of wild type (WT), </a:t>
            </a:r>
            <a:r>
              <a:rPr lang="en-US" i="1" smtClean="0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 and three transgenic lines of BZS1-ox in </a:t>
            </a:r>
            <a:r>
              <a:rPr lang="en-US" i="1" smtClean="0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 (Line 16, Line 6 and Line 3) on a regular medium (A) or a medium containing 2uM BRZ (B). (C) Average hypocotyl  lengths of wild type (WT), </a:t>
            </a:r>
            <a:r>
              <a:rPr lang="en-US" i="1" smtClean="0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 and three transgenic lines (Line 16, Line 6 and Line 3). Error bars indicate SE. </a:t>
            </a:r>
          </a:p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AC72AF-3AE9-4EDF-BF83-706D98AA0B2C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C2174-3DBD-4732-A826-47D103EC03B0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BF225-A610-4610-9383-7FC23F4C8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E516-B8AB-4A3B-A84F-68CBA4677C34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C835B-FDA5-49A9-9ACF-13CC454BE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E8781-2E42-4895-9074-39688497AC69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7F708-AB72-4A6E-896A-EC1ECDAA5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BFBBA-4718-4483-915C-DD43C3375F7A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53998-CD25-4A15-BAA3-0B76DA71D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2969B-75F8-44FE-BD7A-E64327D56CD2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D8725-D034-4770-B3E6-9D0197EC6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A7153-FF89-4B8D-B14A-200943F92702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AC821-4E85-4F5B-8B34-F1689C8E8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CAC70-5C79-4DA2-A4A3-CDE66D3494DF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25CF7-D802-4B89-93D2-58C4AE8F8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4B433-99AF-4A88-9A56-3140176B8765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21967-6254-4A8E-904F-475F8FAB5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F851-BEE8-4A12-9175-5B514E552C75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10B70-334B-4E89-9CC4-92B404DB7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2025F-A052-41F8-8611-3C31B4C123C0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24F77-56B9-42BA-B20E-35B4B0123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45AD0-4AD9-43AF-8CE2-2D7E49F0E495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97AA5-1914-4617-B265-6E8B87316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889830-1069-4270-BC2E-6DFBC324F11B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78EF9D-70AC-4F72-9D93-38A5B091F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0"/>
          <p:cNvGrpSpPr>
            <a:grpSpLocks/>
          </p:cNvGrpSpPr>
          <p:nvPr/>
        </p:nvGrpSpPr>
        <p:grpSpPr bwMode="auto">
          <a:xfrm>
            <a:off x="3105150" y="3133725"/>
            <a:ext cx="1905000" cy="319088"/>
            <a:chOff x="1085850" y="3324225"/>
            <a:chExt cx="1905000" cy="318015"/>
          </a:xfrm>
        </p:grpSpPr>
        <p:sp>
          <p:nvSpPr>
            <p:cNvPr id="2076" name="TextBox 21"/>
            <p:cNvSpPr txBox="1">
              <a:spLocks noChangeArrowheads="1"/>
            </p:cNvSpPr>
            <p:nvPr/>
          </p:nvSpPr>
          <p:spPr bwMode="auto">
            <a:xfrm>
              <a:off x="1085850" y="3457574"/>
              <a:ext cx="19050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WT   </a:t>
              </a:r>
              <a:r>
                <a:rPr lang="en-US" sz="600" i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bzr1-1D</a:t>
              </a:r>
              <a:r>
                <a:rPr lang="en-US" sz="6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 Line 16 Line 6  Line 3</a:t>
              </a:r>
            </a:p>
          </p:txBody>
        </p:sp>
        <p:sp>
          <p:nvSpPr>
            <p:cNvPr id="2077" name="TextBox 22"/>
            <p:cNvSpPr txBox="1">
              <a:spLocks noChangeArrowheads="1"/>
            </p:cNvSpPr>
            <p:nvPr/>
          </p:nvSpPr>
          <p:spPr bwMode="auto">
            <a:xfrm>
              <a:off x="1619250" y="3324225"/>
              <a:ext cx="9144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BZS1-ox/</a:t>
              </a:r>
              <a:r>
                <a:rPr lang="en-US" sz="600" i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bzr1-1D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676400" y="3476113"/>
              <a:ext cx="63976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51" name="Rectangle 28"/>
          <p:cNvSpPr>
            <a:spLocks noChangeArrowheads="1"/>
          </p:cNvSpPr>
          <p:nvPr/>
        </p:nvSpPr>
        <p:spPr bwMode="auto">
          <a:xfrm>
            <a:off x="3000375" y="1438275"/>
            <a:ext cx="269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B</a:t>
            </a:r>
          </a:p>
        </p:txBody>
      </p:sp>
      <p:sp>
        <p:nvSpPr>
          <p:cNvPr id="2052" name="Rectangle 29"/>
          <p:cNvSpPr>
            <a:spLocks noChangeArrowheads="1"/>
          </p:cNvSpPr>
          <p:nvPr/>
        </p:nvSpPr>
        <p:spPr bwMode="auto">
          <a:xfrm>
            <a:off x="1504950" y="3295650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Helvetica" pitchFamily="34" charset="0"/>
                <a:cs typeface="Helvetica" pitchFamily="34" charset="0"/>
              </a:rPr>
              <a:t>C</a:t>
            </a:r>
          </a:p>
        </p:txBody>
      </p:sp>
      <p:sp>
        <p:nvSpPr>
          <p:cNvPr id="2053" name="TextBox 24"/>
          <p:cNvSpPr txBox="1">
            <a:spLocks noChangeArrowheads="1"/>
          </p:cNvSpPr>
          <p:nvPr/>
        </p:nvSpPr>
        <p:spPr bwMode="auto">
          <a:xfrm>
            <a:off x="838200" y="5410200"/>
            <a:ext cx="556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Helvetica" pitchFamily="34" charset="0"/>
                <a:cs typeface="Helvetica" pitchFamily="34" charset="0"/>
              </a:rPr>
              <a:t>Figure S1. Over-expression of BZS1 in </a:t>
            </a:r>
            <a:r>
              <a:rPr lang="en-US" sz="1200" i="1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z="1200">
                <a:latin typeface="Helvetica" pitchFamily="34" charset="0"/>
                <a:cs typeface="Helvetica" pitchFamily="34" charset="0"/>
              </a:rPr>
              <a:t> restores the sensitivity of </a:t>
            </a:r>
            <a:r>
              <a:rPr lang="en-US" sz="1200" i="1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z="1200">
                <a:latin typeface="Helvetica" pitchFamily="34" charset="0"/>
                <a:cs typeface="Helvetica" pitchFamily="34" charset="0"/>
              </a:rPr>
              <a:t> to BRZ. </a:t>
            </a:r>
          </a:p>
        </p:txBody>
      </p:sp>
      <p:sp>
        <p:nvSpPr>
          <p:cNvPr id="2054" name="TextBox 26"/>
          <p:cNvSpPr txBox="1">
            <a:spLocks noChangeArrowheads="1"/>
          </p:cNvSpPr>
          <p:nvPr/>
        </p:nvSpPr>
        <p:spPr bwMode="auto">
          <a:xfrm>
            <a:off x="1552575" y="1171575"/>
            <a:ext cx="381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A</a:t>
            </a:r>
          </a:p>
        </p:txBody>
      </p:sp>
      <p:grpSp>
        <p:nvGrpSpPr>
          <p:cNvPr id="2055" name="Group 39"/>
          <p:cNvGrpSpPr>
            <a:grpSpLocks/>
          </p:cNvGrpSpPr>
          <p:nvPr/>
        </p:nvGrpSpPr>
        <p:grpSpPr bwMode="auto">
          <a:xfrm>
            <a:off x="3048000" y="1181100"/>
            <a:ext cx="2009775" cy="2132013"/>
            <a:chOff x="3048000" y="1181100"/>
            <a:chExt cx="2009775" cy="2131695"/>
          </a:xfrm>
        </p:grpSpPr>
        <p:pic>
          <p:nvPicPr>
            <p:cNvPr id="2069" name="Picture 25" descr="未标题-1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95625" y="1209675"/>
              <a:ext cx="1410907" cy="210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70" name="Group 20"/>
            <p:cNvGrpSpPr>
              <a:grpSpLocks/>
            </p:cNvGrpSpPr>
            <p:nvPr/>
          </p:nvGrpSpPr>
          <p:grpSpPr bwMode="auto">
            <a:xfrm>
              <a:off x="3152775" y="2867025"/>
              <a:ext cx="1905000" cy="318063"/>
              <a:chOff x="1085850" y="3324225"/>
              <a:chExt cx="1905000" cy="318015"/>
            </a:xfrm>
          </p:grpSpPr>
          <p:sp>
            <p:nvSpPr>
              <p:cNvPr id="2073" name="TextBox 21"/>
              <p:cNvSpPr txBox="1">
                <a:spLocks noChangeArrowheads="1"/>
              </p:cNvSpPr>
              <p:nvPr/>
            </p:nvSpPr>
            <p:spPr bwMode="auto">
              <a:xfrm>
                <a:off x="1085850" y="3457574"/>
                <a:ext cx="190500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WT   </a:t>
                </a:r>
                <a:r>
                  <a:rPr lang="en-US" sz="600" i="1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bzr1-1D   </a:t>
                </a:r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 L16  L6       L3</a:t>
                </a:r>
              </a:p>
            </p:txBody>
          </p:sp>
          <p:sp>
            <p:nvSpPr>
              <p:cNvPr id="2074" name="TextBox 22"/>
              <p:cNvSpPr txBox="1">
                <a:spLocks noChangeArrowheads="1"/>
              </p:cNvSpPr>
              <p:nvPr/>
            </p:nvSpPr>
            <p:spPr bwMode="auto">
              <a:xfrm>
                <a:off x="1619250" y="3324225"/>
                <a:ext cx="91440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 i="1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BZS1-ox</a:t>
                </a:r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/</a:t>
                </a:r>
                <a:r>
                  <a:rPr lang="en-US" sz="600" i="1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bzr1-1D</a:t>
                </a: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1676400" y="3476328"/>
                <a:ext cx="63976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71" name="Rectangle 28"/>
            <p:cNvSpPr>
              <a:spLocks noChangeArrowheads="1"/>
            </p:cNvSpPr>
            <p:nvPr/>
          </p:nvSpPr>
          <p:spPr bwMode="auto">
            <a:xfrm>
              <a:off x="3048000" y="1181100"/>
              <a:ext cx="28725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B</a:t>
              </a:r>
            </a:p>
          </p:txBody>
        </p:sp>
        <p:sp>
          <p:nvSpPr>
            <p:cNvPr id="2072" name="Rectangle 18"/>
            <p:cNvSpPr>
              <a:spLocks noChangeArrowheads="1"/>
            </p:cNvSpPr>
            <p:nvPr/>
          </p:nvSpPr>
          <p:spPr bwMode="auto">
            <a:xfrm>
              <a:off x="4019550" y="1209675"/>
              <a:ext cx="38343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+BRZ</a:t>
              </a:r>
            </a:p>
          </p:txBody>
        </p:sp>
      </p:grpSp>
      <p:grpSp>
        <p:nvGrpSpPr>
          <p:cNvPr id="2056" name="Group 41"/>
          <p:cNvGrpSpPr>
            <a:grpSpLocks/>
          </p:cNvGrpSpPr>
          <p:nvPr/>
        </p:nvGrpSpPr>
        <p:grpSpPr bwMode="auto">
          <a:xfrm>
            <a:off x="1524000" y="1200150"/>
            <a:ext cx="2076450" cy="2112963"/>
            <a:chOff x="1524000" y="1200150"/>
            <a:chExt cx="2076450" cy="2112645"/>
          </a:xfrm>
        </p:grpSpPr>
        <p:grpSp>
          <p:nvGrpSpPr>
            <p:cNvPr id="2061" name="Group 38"/>
            <p:cNvGrpSpPr>
              <a:grpSpLocks/>
            </p:cNvGrpSpPr>
            <p:nvPr/>
          </p:nvGrpSpPr>
          <p:grpSpPr bwMode="auto">
            <a:xfrm>
              <a:off x="1524000" y="1209675"/>
              <a:ext cx="2076450" cy="2103120"/>
              <a:chOff x="1524000" y="1209675"/>
              <a:chExt cx="2076450" cy="2103120"/>
            </a:xfrm>
          </p:grpSpPr>
          <p:sp>
            <p:nvSpPr>
              <p:cNvPr id="2063" name="TextBox 26"/>
              <p:cNvSpPr txBox="1">
                <a:spLocks noChangeArrowheads="1"/>
              </p:cNvSpPr>
              <p:nvPr/>
            </p:nvSpPr>
            <p:spPr bwMode="auto">
              <a:xfrm>
                <a:off x="1524000" y="1219200"/>
                <a:ext cx="381000" cy="246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A</a:t>
                </a:r>
              </a:p>
            </p:txBody>
          </p:sp>
          <p:pic>
            <p:nvPicPr>
              <p:cNvPr id="2064" name="Picture 26" descr="未标题-4.t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19249" y="1209675"/>
                <a:ext cx="1377672" cy="2103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65" name="Group 20"/>
              <p:cNvGrpSpPr>
                <a:grpSpLocks/>
              </p:cNvGrpSpPr>
              <p:nvPr/>
            </p:nvGrpSpPr>
            <p:grpSpPr bwMode="auto">
              <a:xfrm>
                <a:off x="1695450" y="2905125"/>
                <a:ext cx="1905000" cy="318063"/>
                <a:chOff x="1085850" y="3324225"/>
                <a:chExt cx="1905000" cy="318015"/>
              </a:xfrm>
            </p:grpSpPr>
            <p:sp>
              <p:nvSpPr>
                <p:cNvPr id="2066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085850" y="3457574"/>
                  <a:ext cx="1905000" cy="1846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60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WT   </a:t>
                  </a:r>
                  <a:r>
                    <a:rPr lang="en-US" sz="600" i="1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bzr1-1D      </a:t>
                  </a:r>
                  <a:r>
                    <a:rPr lang="en-US" sz="60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 L16    L6       L3</a:t>
                  </a:r>
                </a:p>
              </p:txBody>
            </p:sp>
            <p:sp>
              <p:nvSpPr>
                <p:cNvPr id="2067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619250" y="3324225"/>
                  <a:ext cx="914400" cy="1846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600" i="1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BZS1-ox/bzr1-1D</a:t>
                  </a:r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1676400" y="3476322"/>
                  <a:ext cx="63976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62" name="Rectangle 18"/>
            <p:cNvSpPr>
              <a:spLocks noChangeArrowheads="1"/>
            </p:cNvSpPr>
            <p:nvPr/>
          </p:nvSpPr>
          <p:spPr bwMode="auto">
            <a:xfrm>
              <a:off x="2533650" y="1200150"/>
              <a:ext cx="36420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-BRZ</a:t>
              </a:r>
            </a:p>
          </p:txBody>
        </p:sp>
      </p:grpSp>
      <p:sp>
        <p:nvSpPr>
          <p:cNvPr id="2057" name="Rectangle 29"/>
          <p:cNvSpPr>
            <a:spLocks noChangeArrowheads="1"/>
          </p:cNvSpPr>
          <p:nvPr/>
        </p:nvSpPr>
        <p:spPr bwMode="auto">
          <a:xfrm>
            <a:off x="990600" y="6248400"/>
            <a:ext cx="5257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latin typeface="Helvetica" pitchFamily="34" charset="0"/>
                <a:cs typeface="Helvetica" pitchFamily="34" charset="0"/>
              </a:rPr>
              <a:t>(A-B) Dark-grown phenotypes of wild type (WT), </a:t>
            </a:r>
            <a:r>
              <a:rPr lang="en-US" sz="1100" i="1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z="1100">
                <a:latin typeface="Helvetica" pitchFamily="34" charset="0"/>
                <a:cs typeface="Helvetica" pitchFamily="34" charset="0"/>
              </a:rPr>
              <a:t> and three transgenic lines of BZS1-ox in </a:t>
            </a:r>
            <a:r>
              <a:rPr lang="en-US" sz="1100" i="1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z="1100">
                <a:latin typeface="Helvetica" pitchFamily="34" charset="0"/>
                <a:cs typeface="Helvetica" pitchFamily="34" charset="0"/>
              </a:rPr>
              <a:t> (L6, L6 and L3) on a regular medium (A) or a medium containing 2uM BRZ (B). (C) Average hypocotyl  lengths of wild type (WT), </a:t>
            </a:r>
            <a:r>
              <a:rPr lang="en-US" sz="1100" i="1">
                <a:latin typeface="Helvetica" pitchFamily="34" charset="0"/>
                <a:cs typeface="Helvetica" pitchFamily="34" charset="0"/>
              </a:rPr>
              <a:t>bzr1-1D</a:t>
            </a:r>
            <a:r>
              <a:rPr lang="en-US" sz="1100">
                <a:latin typeface="Helvetica" pitchFamily="34" charset="0"/>
                <a:cs typeface="Helvetica" pitchFamily="34" charset="0"/>
              </a:rPr>
              <a:t> and three transgenic lines (L16, L6 and L3). Error bars indicate SE (n=20). </a:t>
            </a:r>
          </a:p>
          <a:p>
            <a:endParaRPr lang="en-US" sz="1200"/>
          </a:p>
        </p:txBody>
      </p:sp>
      <p:grpSp>
        <p:nvGrpSpPr>
          <p:cNvPr id="2058" name="Group 32"/>
          <p:cNvGrpSpPr>
            <a:grpSpLocks/>
          </p:cNvGrpSpPr>
          <p:nvPr/>
        </p:nvGrpSpPr>
        <p:grpSpPr bwMode="auto">
          <a:xfrm>
            <a:off x="1504950" y="3352800"/>
            <a:ext cx="3714750" cy="2103438"/>
            <a:chOff x="1619250" y="3352800"/>
            <a:chExt cx="3714750" cy="2103120"/>
          </a:xfrm>
        </p:grpSpPr>
        <p:sp>
          <p:nvSpPr>
            <p:cNvPr id="2059" name="TextBox 10"/>
            <p:cNvSpPr txBox="1">
              <a:spLocks noChangeArrowheads="1"/>
            </p:cNvSpPr>
            <p:nvPr/>
          </p:nvSpPr>
          <p:spPr bwMode="auto">
            <a:xfrm rot="10800000">
              <a:off x="1619250" y="3362564"/>
              <a:ext cx="338554" cy="167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r>
                <a:rPr lang="en-US" sz="1000">
                  <a:latin typeface="Helvetica" pitchFamily="34" charset="0"/>
                  <a:cs typeface="Helvetica" pitchFamily="34" charset="0"/>
                </a:rPr>
                <a:t>Hypocotyl length (mm)</a:t>
              </a:r>
            </a:p>
          </p:txBody>
        </p:sp>
        <p:graphicFrame>
          <p:nvGraphicFramePr>
            <p:cNvPr id="32" name="Chart 31"/>
            <p:cNvGraphicFramePr>
              <a:graphicFrameLocks noChangeAspect="1"/>
            </p:cNvGraphicFramePr>
            <p:nvPr/>
          </p:nvGraphicFramePr>
          <p:xfrm>
            <a:off x="1828800" y="3352800"/>
            <a:ext cx="3505200" cy="21031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7212</TotalTime>
  <Words>220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宋体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caroline</dc:creator>
  <cp:lastModifiedBy>caroline</cp:lastModifiedBy>
  <cp:revision>110</cp:revision>
  <dcterms:created xsi:type="dcterms:W3CDTF">2011-02-13T03:20:50Z</dcterms:created>
  <dcterms:modified xsi:type="dcterms:W3CDTF">2012-03-08T21:03:27Z</dcterms:modified>
</cp:coreProperties>
</file>