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3.xml" ContentType="application/vnd.openxmlformats-officedocument.drawingml.chart+xml"/>
  <Override PartName="/ppt/charts/chart4.xml" ContentType="application/vnd.openxmlformats-officedocument.drawingml.chart+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0" r:id="rId2"/>
  </p:sldIdLst>
  <p:sldSz cx="6858000" cy="9144000" type="screen4x3"/>
  <p:notesSz cx="7099300" cy="10234613"/>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88704" autoAdjust="0"/>
  </p:normalViewPr>
  <p:slideViewPr>
    <p:cSldViewPr>
      <p:cViewPr>
        <p:scale>
          <a:sx n="100" d="100"/>
          <a:sy n="100" d="100"/>
        </p:scale>
        <p:origin x="-1020" y="354"/>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oleObject" Target="file:///E:\ziliao\fan\figure\From%20Bai\062609%20red%20light%20hypothese.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E:\ziliao\fan\figure\From%20Bai\062609%20red%20light%20hypothese.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E:\ziliao\fan\figure\From%20Bai\062609%20red%20light%20hypothese.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file:///E:\ziliao\fan\figure\From%20Bai\070609%20blue%20light.xls" TargetMode="External"/><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
  <c:clrMapOvr bg1="lt1" tx1="dk1" bg2="lt2" tx2="dk2" accent1="accent1" accent2="accent2" accent3="accent3" accent4="accent4" accent5="accent5" accent6="accent6" hlink="hlink" folHlink="folHlink"/>
  <c:chart>
    <c:autoTitleDeleted val="1"/>
    <c:plotArea>
      <c:layout/>
      <c:barChart>
        <c:barDir val="col"/>
        <c:grouping val="clustered"/>
        <c:ser>
          <c:idx val="0"/>
          <c:order val="0"/>
          <c:tx>
            <c:strRef>
              <c:f>Sheet1!$F$236</c:f>
              <c:strCache>
                <c:ptCount val="1"/>
                <c:pt idx="0">
                  <c:v>Dark</c:v>
                </c:pt>
              </c:strCache>
            </c:strRef>
          </c:tx>
          <c:errBars>
            <c:errBarType val="plus"/>
            <c:errValType val="cust"/>
            <c:plus>
              <c:numRef>
                <c:f>Sheet1!$G$237:$I$237</c:f>
                <c:numCache>
                  <c:formatCode>General</c:formatCode>
                  <c:ptCount val="3"/>
                  <c:pt idx="0">
                    <c:v>0.28627781476069458</c:v>
                  </c:pt>
                  <c:pt idx="1">
                    <c:v>0.21999076836143996</c:v>
                  </c:pt>
                  <c:pt idx="2">
                    <c:v>0.38713175313543546</c:v>
                  </c:pt>
                </c:numCache>
              </c:numRef>
            </c:plus>
            <c:minus>
              <c:numLit>
                <c:formatCode>General</c:formatCode>
                <c:ptCount val="1"/>
                <c:pt idx="0">
                  <c:v>1</c:v>
                </c:pt>
              </c:numLit>
            </c:minus>
          </c:errBars>
          <c:cat>
            <c:strRef>
              <c:f>Sheet1!$G$235:$I$235</c:f>
              <c:strCache>
                <c:ptCount val="3"/>
                <c:pt idx="0">
                  <c:v>Col</c:v>
                </c:pt>
                <c:pt idx="1">
                  <c:v>bzs1-D</c:v>
                </c:pt>
                <c:pt idx="2">
                  <c:v>bzr1-1D</c:v>
                </c:pt>
              </c:strCache>
            </c:strRef>
          </c:cat>
          <c:val>
            <c:numRef>
              <c:f>Sheet1!$G$236:$I$236</c:f>
              <c:numCache>
                <c:formatCode>General</c:formatCode>
                <c:ptCount val="3"/>
                <c:pt idx="0">
                  <c:v>2.067190476190544</c:v>
                </c:pt>
                <c:pt idx="1">
                  <c:v>1.8028695652173914</c:v>
                </c:pt>
                <c:pt idx="2">
                  <c:v>1.7578399999999654</c:v>
                </c:pt>
              </c:numCache>
            </c:numRef>
          </c:val>
        </c:ser>
        <c:axId val="74879360"/>
        <c:axId val="74880896"/>
      </c:barChart>
      <c:catAx>
        <c:axId val="74879360"/>
        <c:scaling>
          <c:orientation val="minMax"/>
        </c:scaling>
        <c:delete val="1"/>
        <c:axPos val="b"/>
        <c:tickLblPos val="none"/>
        <c:crossAx val="74880896"/>
        <c:crosses val="autoZero"/>
        <c:auto val="1"/>
        <c:lblAlgn val="ctr"/>
        <c:lblOffset val="100"/>
      </c:catAx>
      <c:valAx>
        <c:axId val="74880896"/>
        <c:scaling>
          <c:orientation val="minMax"/>
          <c:min val="0"/>
        </c:scaling>
        <c:axPos val="l"/>
        <c:numFmt formatCode="General" sourceLinked="1"/>
        <c:tickLblPos val="nextTo"/>
        <c:spPr>
          <a:ln w="12700">
            <a:solidFill>
              <a:sysClr val="windowText" lastClr="000000">
                <a:alpha val="80000"/>
              </a:sysClr>
            </a:solidFill>
          </a:ln>
        </c:spPr>
        <c:txPr>
          <a:bodyPr/>
          <a:lstStyle/>
          <a:p>
            <a:pPr>
              <a:defRPr sz="900" b="0" i="0" baseline="0">
                <a:latin typeface="Helvetica" pitchFamily="34" charset="0"/>
                <a:cs typeface="Helvetica" pitchFamily="34" charset="0"/>
              </a:defRPr>
            </a:pPr>
            <a:endParaRPr lang="en-US"/>
          </a:p>
        </c:txPr>
        <c:crossAx val="74879360"/>
        <c:crosses val="autoZero"/>
        <c:crossBetween val="between"/>
        <c:majorUnit val="1"/>
        <c:minorUnit val="1.0000000000000005E-2"/>
      </c:valAx>
      <c:spPr>
        <a:ln w="12700" cmpd="sng">
          <a:solidFill>
            <a:sysClr val="windowText" lastClr="000000">
              <a:alpha val="80000"/>
            </a:sysClr>
          </a:solidFill>
        </a:ln>
      </c:spPr>
    </c:plotArea>
    <c:plotVisOnly val="1"/>
  </c:chart>
  <c:spPr>
    <a:noFill/>
    <a:ln w="19050">
      <a:noFill/>
    </a:ln>
  </c:spPr>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1"/>
  <c:clrMapOvr bg1="lt1" tx1="dk1" bg2="lt2" tx2="dk2" accent1="accent1" accent2="accent2" accent3="accent3" accent4="accent4" accent5="accent5" accent6="accent6" hlink="hlink" folHlink="folHlink"/>
  <c:chart>
    <c:plotArea>
      <c:layout>
        <c:manualLayout>
          <c:layoutTarget val="inner"/>
          <c:xMode val="edge"/>
          <c:yMode val="edge"/>
          <c:x val="0.17761371770677428"/>
          <c:y val="6.9919072615923034E-2"/>
          <c:w val="0.65790048118986577"/>
          <c:h val="0.79822506561679785"/>
        </c:manualLayout>
      </c:layout>
      <c:barChart>
        <c:barDir val="col"/>
        <c:grouping val="clustered"/>
        <c:ser>
          <c:idx val="0"/>
          <c:order val="0"/>
          <c:errBars>
            <c:errBarType val="plus"/>
            <c:errValType val="cust"/>
            <c:plus>
              <c:numRef>
                <c:f>Sheet1!$G$217:$I$217</c:f>
                <c:numCache>
                  <c:formatCode>General</c:formatCode>
                  <c:ptCount val="3"/>
                  <c:pt idx="0">
                    <c:v>5.0388170654782426E-2</c:v>
                  </c:pt>
                  <c:pt idx="1">
                    <c:v>1.7613478103927847E-2</c:v>
                  </c:pt>
                  <c:pt idx="2">
                    <c:v>3.5484775249925292E-2</c:v>
                  </c:pt>
                </c:numCache>
              </c:numRef>
            </c:plus>
            <c:minus>
              <c:numLit>
                <c:formatCode>General</c:formatCode>
                <c:ptCount val="1"/>
                <c:pt idx="0">
                  <c:v>1</c:v>
                </c:pt>
              </c:numLit>
            </c:minus>
          </c:errBars>
          <c:cat>
            <c:strRef>
              <c:f>Sheet1!$G$215:$I$215</c:f>
              <c:strCache>
                <c:ptCount val="3"/>
                <c:pt idx="0">
                  <c:v>Col</c:v>
                </c:pt>
                <c:pt idx="1">
                  <c:v>bzs1-D</c:v>
                </c:pt>
                <c:pt idx="2">
                  <c:v>bzr1-1D</c:v>
                </c:pt>
              </c:strCache>
            </c:strRef>
          </c:cat>
          <c:val>
            <c:numRef>
              <c:f>Sheet1!$G$216:$I$216</c:f>
              <c:numCache>
                <c:formatCode>General</c:formatCode>
                <c:ptCount val="3"/>
                <c:pt idx="0">
                  <c:v>0.26100000000000001</c:v>
                </c:pt>
                <c:pt idx="1">
                  <c:v>8.5761904761904775E-2</c:v>
                </c:pt>
                <c:pt idx="2">
                  <c:v>0.22842105263157889</c:v>
                </c:pt>
              </c:numCache>
            </c:numRef>
          </c:val>
        </c:ser>
        <c:axId val="73091328"/>
        <c:axId val="73125888"/>
      </c:barChart>
      <c:catAx>
        <c:axId val="73091328"/>
        <c:scaling>
          <c:orientation val="minMax"/>
        </c:scaling>
        <c:delete val="1"/>
        <c:axPos val="b"/>
        <c:tickLblPos val="none"/>
        <c:crossAx val="73125888"/>
        <c:crosses val="autoZero"/>
        <c:auto val="1"/>
        <c:lblAlgn val="ctr"/>
        <c:lblOffset val="100"/>
      </c:catAx>
      <c:valAx>
        <c:axId val="73125888"/>
        <c:scaling>
          <c:orientation val="minMax"/>
          <c:max val="0.4"/>
        </c:scaling>
        <c:axPos val="l"/>
        <c:numFmt formatCode="General" sourceLinked="1"/>
        <c:tickLblPos val="nextTo"/>
        <c:spPr>
          <a:ln w="12700">
            <a:solidFill>
              <a:sysClr val="windowText" lastClr="000000">
                <a:alpha val="80000"/>
              </a:sysClr>
            </a:solidFill>
          </a:ln>
        </c:spPr>
        <c:txPr>
          <a:bodyPr/>
          <a:lstStyle/>
          <a:p>
            <a:pPr>
              <a:defRPr sz="800" b="0" i="0" baseline="0">
                <a:latin typeface="Helvetica" pitchFamily="34" charset="0"/>
                <a:cs typeface="Helvetica" pitchFamily="34" charset="0"/>
              </a:defRPr>
            </a:pPr>
            <a:endParaRPr lang="en-US"/>
          </a:p>
        </c:txPr>
        <c:crossAx val="73091328"/>
        <c:crosses val="autoZero"/>
        <c:crossBetween val="between"/>
        <c:majorUnit val="0.2"/>
      </c:valAx>
      <c:spPr>
        <a:noFill/>
        <a:ln w="12700">
          <a:solidFill>
            <a:sysClr val="windowText" lastClr="000000">
              <a:alpha val="80000"/>
            </a:sysClr>
          </a:solidFill>
        </a:ln>
      </c:spPr>
    </c:plotArea>
    <c:plotVisOnly val="1"/>
  </c:chart>
  <c:externalData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1"/>
  <c:clrMapOvr bg1="lt1" tx1="dk1" bg2="lt2" tx2="dk2" accent1="accent1" accent2="accent2" accent3="accent3" accent4="accent4" accent5="accent5" accent6="accent6" hlink="hlink" folHlink="folHlink"/>
  <c:chart>
    <c:autoTitleDeleted val="1"/>
    <c:plotArea>
      <c:layout/>
      <c:barChart>
        <c:barDir val="col"/>
        <c:grouping val="clustered"/>
        <c:ser>
          <c:idx val="0"/>
          <c:order val="0"/>
          <c:tx>
            <c:strRef>
              <c:f>Sheet1!$F$226</c:f>
              <c:strCache>
                <c:ptCount val="1"/>
                <c:pt idx="0">
                  <c:v>Red</c:v>
                </c:pt>
              </c:strCache>
            </c:strRef>
          </c:tx>
          <c:errBars>
            <c:errBarType val="plus"/>
            <c:errValType val="cust"/>
            <c:plus>
              <c:numRef>
                <c:f>Sheet1!$G$227:$I$227</c:f>
                <c:numCache>
                  <c:formatCode>General</c:formatCode>
                  <c:ptCount val="3"/>
                  <c:pt idx="0">
                    <c:v>0.13528445438365616</c:v>
                  </c:pt>
                  <c:pt idx="1">
                    <c:v>3.9731793121068552E-2</c:v>
                  </c:pt>
                  <c:pt idx="2">
                    <c:v>0.13377769999470537</c:v>
                  </c:pt>
                </c:numCache>
              </c:numRef>
            </c:plus>
            <c:minus>
              <c:numLit>
                <c:formatCode>General</c:formatCode>
                <c:ptCount val="1"/>
                <c:pt idx="0">
                  <c:v>1</c:v>
                </c:pt>
              </c:numLit>
            </c:minus>
          </c:errBars>
          <c:cat>
            <c:strRef>
              <c:f>Sheet1!$G$224:$I$225</c:f>
              <c:strCache>
                <c:ptCount val="3"/>
                <c:pt idx="0">
                  <c:v>Col</c:v>
                </c:pt>
                <c:pt idx="1">
                  <c:v>bzs1-D</c:v>
                </c:pt>
                <c:pt idx="2">
                  <c:v>bzr1-1D</c:v>
                </c:pt>
              </c:strCache>
            </c:strRef>
          </c:cat>
          <c:val>
            <c:numRef>
              <c:f>Sheet1!$G$226:$I$226</c:f>
              <c:numCache>
                <c:formatCode>General</c:formatCode>
                <c:ptCount val="3"/>
                <c:pt idx="0">
                  <c:v>0.95757142857142863</c:v>
                </c:pt>
                <c:pt idx="1">
                  <c:v>0.17550000000000004</c:v>
                </c:pt>
                <c:pt idx="2">
                  <c:v>0.87861111111112589</c:v>
                </c:pt>
              </c:numCache>
            </c:numRef>
          </c:val>
        </c:ser>
        <c:axId val="73056640"/>
        <c:axId val="73058176"/>
      </c:barChart>
      <c:catAx>
        <c:axId val="73056640"/>
        <c:scaling>
          <c:orientation val="minMax"/>
        </c:scaling>
        <c:delete val="1"/>
        <c:axPos val="b"/>
        <c:tickLblPos val="none"/>
        <c:crossAx val="73058176"/>
        <c:crosses val="autoZero"/>
        <c:auto val="1"/>
        <c:lblAlgn val="ctr"/>
        <c:lblOffset val="100"/>
      </c:catAx>
      <c:valAx>
        <c:axId val="73058176"/>
        <c:scaling>
          <c:orientation val="minMax"/>
        </c:scaling>
        <c:axPos val="l"/>
        <c:numFmt formatCode="General" sourceLinked="1"/>
        <c:tickLblPos val="nextTo"/>
        <c:spPr>
          <a:ln w="12700">
            <a:solidFill>
              <a:sysClr val="windowText" lastClr="000000">
                <a:alpha val="80000"/>
              </a:sysClr>
            </a:solidFill>
          </a:ln>
        </c:spPr>
        <c:txPr>
          <a:bodyPr/>
          <a:lstStyle/>
          <a:p>
            <a:pPr>
              <a:defRPr sz="800" b="0" i="0" baseline="0">
                <a:latin typeface="Helvetica" pitchFamily="34" charset="0"/>
                <a:cs typeface="Helvetica" pitchFamily="34" charset="0"/>
              </a:defRPr>
            </a:pPr>
            <a:endParaRPr lang="en-US"/>
          </a:p>
        </c:txPr>
        <c:crossAx val="73056640"/>
        <c:crosses val="autoZero"/>
        <c:crossBetween val="between"/>
        <c:majorUnit val="1"/>
      </c:valAx>
      <c:spPr>
        <a:ln w="12700">
          <a:solidFill>
            <a:sysClr val="windowText" lastClr="000000">
              <a:alpha val="80000"/>
            </a:sysClr>
          </a:solidFill>
        </a:ln>
      </c:spPr>
    </c:plotArea>
    <c:plotVisOnly val="1"/>
  </c:chart>
  <c:spPr>
    <a:noFill/>
    <a:ln w="25400">
      <a:noFill/>
    </a:ln>
  </c:spPr>
  <c:externalData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style val="1"/>
  <c:clrMapOvr bg1="lt1" tx1="dk1" bg2="lt2" tx2="dk2" accent1="accent1" accent2="accent2" accent3="accent3" accent4="accent4" accent5="accent5" accent6="accent6" hlink="hlink" folHlink="folHlink"/>
  <c:chart>
    <c:plotArea>
      <c:layout/>
      <c:barChart>
        <c:barDir val="col"/>
        <c:grouping val="clustered"/>
        <c:ser>
          <c:idx val="0"/>
          <c:order val="0"/>
          <c:errBars>
            <c:errBarType val="plus"/>
            <c:errValType val="cust"/>
            <c:plus>
              <c:numRef>
                <c:f>Sheet1!$B$914:$D$914</c:f>
                <c:numCache>
                  <c:formatCode>General</c:formatCode>
                  <c:ptCount val="3"/>
                  <c:pt idx="0">
                    <c:v>9.7191869988374244E-2</c:v>
                  </c:pt>
                  <c:pt idx="1">
                    <c:v>1.6859878909437603E-2</c:v>
                  </c:pt>
                  <c:pt idx="2">
                    <c:v>8.0135847226414245E-2</c:v>
                  </c:pt>
                </c:numCache>
              </c:numRef>
            </c:plus>
            <c:minus>
              <c:numLit>
                <c:formatCode>General</c:formatCode>
                <c:ptCount val="1"/>
                <c:pt idx="0">
                  <c:v>1</c:v>
                </c:pt>
              </c:numLit>
            </c:minus>
          </c:errBars>
          <c:cat>
            <c:strRef>
              <c:f>Sheet1!$B$912:$D$912</c:f>
              <c:strCache>
                <c:ptCount val="3"/>
                <c:pt idx="0">
                  <c:v>col</c:v>
                </c:pt>
                <c:pt idx="1">
                  <c:v>B2 6</c:v>
                </c:pt>
                <c:pt idx="2">
                  <c:v>bzr1-1D</c:v>
                </c:pt>
              </c:strCache>
            </c:strRef>
          </c:cat>
          <c:val>
            <c:numRef>
              <c:f>Sheet1!$B$913:$D$913</c:f>
              <c:numCache>
                <c:formatCode>General</c:formatCode>
                <c:ptCount val="3"/>
                <c:pt idx="0">
                  <c:v>0.44316000000000011</c:v>
                </c:pt>
                <c:pt idx="1">
                  <c:v>7.4809523809524034E-2</c:v>
                </c:pt>
                <c:pt idx="2">
                  <c:v>0.26605882352941934</c:v>
                </c:pt>
              </c:numCache>
            </c:numRef>
          </c:val>
        </c:ser>
        <c:axId val="73009408"/>
        <c:axId val="73019392"/>
      </c:barChart>
      <c:catAx>
        <c:axId val="73009408"/>
        <c:scaling>
          <c:orientation val="minMax"/>
        </c:scaling>
        <c:delete val="1"/>
        <c:axPos val="b"/>
        <c:tickLblPos val="none"/>
        <c:crossAx val="73019392"/>
        <c:crosses val="autoZero"/>
        <c:auto val="1"/>
        <c:lblAlgn val="ctr"/>
        <c:lblOffset val="100"/>
      </c:catAx>
      <c:valAx>
        <c:axId val="73019392"/>
        <c:scaling>
          <c:orientation val="minMax"/>
        </c:scaling>
        <c:axPos val="l"/>
        <c:numFmt formatCode="General" sourceLinked="1"/>
        <c:tickLblPos val="nextTo"/>
        <c:spPr>
          <a:ln w="12700">
            <a:solidFill>
              <a:sysClr val="windowText" lastClr="000000">
                <a:alpha val="80000"/>
              </a:sysClr>
            </a:solidFill>
          </a:ln>
        </c:spPr>
        <c:txPr>
          <a:bodyPr/>
          <a:lstStyle/>
          <a:p>
            <a:pPr>
              <a:defRPr sz="800" b="0" i="0" baseline="0">
                <a:latin typeface="Helvetica" pitchFamily="34" charset="0"/>
                <a:cs typeface="Helvetica" pitchFamily="34" charset="0"/>
              </a:defRPr>
            </a:pPr>
            <a:endParaRPr lang="en-US"/>
          </a:p>
        </c:txPr>
        <c:crossAx val="73009408"/>
        <c:crosses val="autoZero"/>
        <c:crossBetween val="between"/>
        <c:majorUnit val="0.2"/>
      </c:valAx>
      <c:spPr>
        <a:ln w="12700">
          <a:solidFill>
            <a:sysClr val="windowText" lastClr="000000">
              <a:alpha val="80000"/>
            </a:sysClr>
          </a:solidFill>
        </a:ln>
      </c:spPr>
    </c:plotArea>
    <c:plotVisOnly val="1"/>
  </c:chart>
  <c:externalData r:id="rId2"/>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1175"/>
          </a:xfrm>
          <a:prstGeom prst="rect">
            <a:avLst/>
          </a:prstGeom>
        </p:spPr>
        <p:txBody>
          <a:bodyPr vert="horz" lIns="99048" tIns="49524" rIns="99048" bIns="49524" rtlCol="0"/>
          <a:lstStyle>
            <a:lvl1pPr algn="l">
              <a:defRPr sz="1300">
                <a:latin typeface="Arial" charset="0"/>
                <a:cs typeface="Arial" charset="0"/>
              </a:defRPr>
            </a:lvl1pPr>
          </a:lstStyle>
          <a:p>
            <a:pPr>
              <a:defRPr/>
            </a:pPr>
            <a:endParaRPr lang="en-US"/>
          </a:p>
        </p:txBody>
      </p:sp>
      <p:sp>
        <p:nvSpPr>
          <p:cNvPr id="3" name="Date Placeholder 2"/>
          <p:cNvSpPr>
            <a:spLocks noGrp="1"/>
          </p:cNvSpPr>
          <p:nvPr>
            <p:ph type="dt" idx="1"/>
          </p:nvPr>
        </p:nvSpPr>
        <p:spPr>
          <a:xfrm>
            <a:off x="4021138" y="0"/>
            <a:ext cx="3076575" cy="511175"/>
          </a:xfrm>
          <a:prstGeom prst="rect">
            <a:avLst/>
          </a:prstGeom>
        </p:spPr>
        <p:txBody>
          <a:bodyPr vert="horz" lIns="99048" tIns="49524" rIns="99048" bIns="49524" rtlCol="0"/>
          <a:lstStyle>
            <a:lvl1pPr algn="r">
              <a:defRPr sz="1300">
                <a:latin typeface="Arial" charset="0"/>
                <a:cs typeface="Arial" charset="0"/>
              </a:defRPr>
            </a:lvl1pPr>
          </a:lstStyle>
          <a:p>
            <a:pPr>
              <a:defRPr/>
            </a:pPr>
            <a:fld id="{1F5C6D08-6F06-4B74-8AC0-073CDF4D9851}" type="datetimeFigureOut">
              <a:rPr lang="en-US"/>
              <a:pPr>
                <a:defRPr/>
              </a:pPr>
              <a:t>3/8/2012</a:t>
            </a:fld>
            <a:endParaRPr lang="en-US"/>
          </a:p>
        </p:txBody>
      </p:sp>
      <p:sp>
        <p:nvSpPr>
          <p:cNvPr id="4" name="Slide Image Placeholder 3"/>
          <p:cNvSpPr>
            <a:spLocks noGrp="1" noRot="1" noChangeAspect="1"/>
          </p:cNvSpPr>
          <p:nvPr>
            <p:ph type="sldImg" idx="2"/>
          </p:nvPr>
        </p:nvSpPr>
        <p:spPr>
          <a:xfrm>
            <a:off x="2111375" y="768350"/>
            <a:ext cx="2876550" cy="3836988"/>
          </a:xfrm>
          <a:prstGeom prst="rect">
            <a:avLst/>
          </a:prstGeom>
          <a:noFill/>
          <a:ln w="12700">
            <a:solidFill>
              <a:prstClr val="black"/>
            </a:solidFill>
          </a:ln>
        </p:spPr>
        <p:txBody>
          <a:bodyPr vert="horz" lIns="99048" tIns="49524" rIns="99048" bIns="49524" rtlCol="0" anchor="ctr"/>
          <a:lstStyle/>
          <a:p>
            <a:pPr lvl="0"/>
            <a:endParaRPr lang="en-US" noProof="0" smtClean="0"/>
          </a:p>
        </p:txBody>
      </p:sp>
      <p:sp>
        <p:nvSpPr>
          <p:cNvPr id="5" name="Notes Placeholder 4"/>
          <p:cNvSpPr>
            <a:spLocks noGrp="1"/>
          </p:cNvSpPr>
          <p:nvPr>
            <p:ph type="body" sz="quarter" idx="3"/>
          </p:nvPr>
        </p:nvSpPr>
        <p:spPr>
          <a:xfrm>
            <a:off x="709613" y="4860925"/>
            <a:ext cx="5680075" cy="4605338"/>
          </a:xfrm>
          <a:prstGeom prst="rect">
            <a:avLst/>
          </a:prstGeom>
        </p:spPr>
        <p:txBody>
          <a:bodyPr vert="horz" lIns="99048" tIns="49524" rIns="99048" bIns="49524"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721850"/>
            <a:ext cx="3076575" cy="511175"/>
          </a:xfrm>
          <a:prstGeom prst="rect">
            <a:avLst/>
          </a:prstGeom>
        </p:spPr>
        <p:txBody>
          <a:bodyPr vert="horz" lIns="99048" tIns="49524" rIns="99048" bIns="49524" rtlCol="0" anchor="b"/>
          <a:lstStyle>
            <a:lvl1pPr algn="l">
              <a:defRPr sz="1300">
                <a:latin typeface="Arial" charset="0"/>
                <a:cs typeface="Arial" charset="0"/>
              </a:defRPr>
            </a:lvl1pPr>
          </a:lstStyle>
          <a:p>
            <a:pPr>
              <a:defRPr/>
            </a:pPr>
            <a:endParaRPr lang="en-US"/>
          </a:p>
        </p:txBody>
      </p:sp>
      <p:sp>
        <p:nvSpPr>
          <p:cNvPr id="7" name="Slide Number Placeholder 6"/>
          <p:cNvSpPr>
            <a:spLocks noGrp="1"/>
          </p:cNvSpPr>
          <p:nvPr>
            <p:ph type="sldNum" sz="quarter" idx="5"/>
          </p:nvPr>
        </p:nvSpPr>
        <p:spPr>
          <a:xfrm>
            <a:off x="4021138" y="9721850"/>
            <a:ext cx="3076575" cy="511175"/>
          </a:xfrm>
          <a:prstGeom prst="rect">
            <a:avLst/>
          </a:prstGeom>
        </p:spPr>
        <p:txBody>
          <a:bodyPr vert="horz" lIns="99048" tIns="49524" rIns="99048" bIns="49524" rtlCol="0" anchor="b"/>
          <a:lstStyle>
            <a:lvl1pPr algn="r">
              <a:defRPr sz="1300">
                <a:latin typeface="Arial" charset="0"/>
                <a:cs typeface="Arial" charset="0"/>
              </a:defRPr>
            </a:lvl1pPr>
          </a:lstStyle>
          <a:p>
            <a:pPr>
              <a:defRPr/>
            </a:pPr>
            <a:fld id="{63A744D1-2ABD-4F7D-9101-04574EAE538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latin typeface="Helvetica" pitchFamily="34" charset="0"/>
                <a:cs typeface="Helvetica" pitchFamily="34" charset="0"/>
              </a:rPr>
              <a:t>Figure S4. Mutant </a:t>
            </a:r>
            <a:r>
              <a:rPr lang="en-US" i="1" smtClean="0">
                <a:latin typeface="Helvetica" pitchFamily="34" charset="0"/>
                <a:cs typeface="Helvetica" pitchFamily="34" charset="0"/>
              </a:rPr>
              <a:t>bzr1-1D;bzs1-D </a:t>
            </a:r>
            <a:r>
              <a:rPr lang="en-US" smtClean="0">
                <a:latin typeface="Helvetica" pitchFamily="34" charset="0"/>
                <a:cs typeface="Helvetica" pitchFamily="34" charset="0"/>
              </a:rPr>
              <a:t>is hypersensitive to different lights. (A-D)Phenotypes of wild type</a:t>
            </a:r>
            <a:r>
              <a:rPr lang="en-US" i="1" smtClean="0">
                <a:latin typeface="Helvetica" pitchFamily="34" charset="0"/>
                <a:cs typeface="Helvetica" pitchFamily="34" charset="0"/>
              </a:rPr>
              <a:t>, bzr1-1D;bzs1-D</a:t>
            </a:r>
            <a:r>
              <a:rPr lang="en-US" smtClean="0">
                <a:latin typeface="Helvetica" pitchFamily="34" charset="0"/>
                <a:cs typeface="Helvetica" pitchFamily="34" charset="0"/>
              </a:rPr>
              <a:t> and </a:t>
            </a:r>
            <a:r>
              <a:rPr lang="en-US" i="1" smtClean="0">
                <a:latin typeface="Helvetica" pitchFamily="34" charset="0"/>
                <a:cs typeface="Helvetica" pitchFamily="34" charset="0"/>
              </a:rPr>
              <a:t>bzr1-1D</a:t>
            </a:r>
            <a:r>
              <a:rPr lang="en-US" smtClean="0">
                <a:latin typeface="Helvetica" pitchFamily="34" charset="0"/>
                <a:cs typeface="Helvetica" pitchFamily="34" charset="0"/>
              </a:rPr>
              <a:t> grown in the dark(A), in the white light(B), in the red light(C) and in the blue light (D). (E-H) The measured hypocotyl lengths of wild type, </a:t>
            </a:r>
            <a:r>
              <a:rPr lang="en-US" i="1" smtClean="0">
                <a:latin typeface="Helvetica" pitchFamily="34" charset="0"/>
                <a:cs typeface="Helvetica" pitchFamily="34" charset="0"/>
              </a:rPr>
              <a:t>bzr1-D;bzs1-1D</a:t>
            </a:r>
            <a:r>
              <a:rPr lang="en-US" smtClean="0">
                <a:latin typeface="Helvetica" pitchFamily="34" charset="0"/>
                <a:cs typeface="Helvetica" pitchFamily="34" charset="0"/>
              </a:rPr>
              <a:t> and </a:t>
            </a:r>
            <a:r>
              <a:rPr lang="en-US" i="1" smtClean="0">
                <a:latin typeface="Helvetica" pitchFamily="34" charset="0"/>
                <a:cs typeface="Helvetica" pitchFamily="34" charset="0"/>
              </a:rPr>
              <a:t>bzr1-1D</a:t>
            </a:r>
            <a:r>
              <a:rPr lang="en-US" smtClean="0">
                <a:latin typeface="Helvetica" pitchFamily="34" charset="0"/>
                <a:cs typeface="Helvetica" pitchFamily="34" charset="0"/>
              </a:rPr>
              <a:t>. From left to right is the hypocotyl length in dark (E), in the white light (F), in the red light (G) and in the blue light (H). Error bars indicate SE. </a:t>
            </a:r>
          </a:p>
          <a:p>
            <a:pPr eaLnBrk="1" hangingPunct="1"/>
            <a:endParaRPr lang="en-US"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85A1224-71F8-424D-BF2D-54EC30DCF6D4}" type="slidenum">
              <a:rPr lang="en-US" smtClean="0"/>
              <a:pPr/>
              <a:t>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9"/>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CD0B1BA-4891-409A-9529-D84DA0E815E3}" type="datetimeFigureOut">
              <a:rPr lang="en-US"/>
              <a:pPr>
                <a:defRPr/>
              </a:pPr>
              <a:t>3/8/2012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4867779-37C5-4152-A628-1AF72D54D17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A9264BA-7F73-4AA4-ACB6-F2DDA06277A8}" type="datetimeFigureOut">
              <a:rPr lang="en-US"/>
              <a:pPr>
                <a:defRPr/>
              </a:pPr>
              <a:t>3/8/2012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1DD26AF-6724-4A17-A6ED-146991ECCCF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2EAA68D-22B6-4054-910C-74738D85C3DB}" type="datetimeFigureOut">
              <a:rPr lang="en-US"/>
              <a:pPr>
                <a:defRPr/>
              </a:pPr>
              <a:t>3/8/2012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9D14BC4-1213-4A30-934D-86CA8594C8F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0C06997-11F2-4F02-A34A-300C3897C7D0}" type="datetimeFigureOut">
              <a:rPr lang="en-US"/>
              <a:pPr>
                <a:defRPr/>
              </a:pPr>
              <a:t>3/8/2012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3E861A0-3616-466F-AEA4-AB92E8F5F24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20"/>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D84C3EA-52D4-4132-9968-FC2495F1A920}" type="datetimeFigureOut">
              <a:rPr lang="en-US"/>
              <a:pPr>
                <a:defRPr/>
              </a:pPr>
              <a:t>3/8/2012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F817FD3-8E4E-477D-AA05-CD2E5524DC0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6"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1"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A28D640-E750-4BF9-BE69-DEEC7B619C37}" type="datetimeFigureOut">
              <a:rPr lang="en-US"/>
              <a:pPr>
                <a:defRPr/>
              </a:pPr>
              <a:t>3/8/2012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C73F685-5F79-4AF4-ACD8-BE50F4D69C6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1"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1"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70"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70"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F847FAD-244D-4ECD-B7EF-54F2493EEA28}" type="datetimeFigureOut">
              <a:rPr lang="en-US"/>
              <a:pPr>
                <a:defRPr/>
              </a:pPr>
              <a:t>3/8/2012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7654727-B370-46C2-B023-DC15758AEA0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C7C14CC-B37A-4240-AF34-546CB2F69C8D}" type="datetimeFigureOut">
              <a:rPr lang="en-US"/>
              <a:pPr>
                <a:defRPr/>
              </a:pPr>
              <a:t>3/8/2012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CFAD1A8-0CD0-4ACD-AA7F-48D88B969D4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2139CE2-3AB8-420C-8BA4-44C6E8CAE598}" type="datetimeFigureOut">
              <a:rPr lang="en-US"/>
              <a:pPr>
                <a:defRPr/>
              </a:pPr>
              <a:t>3/8/2012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6EC508B5-7C87-4907-AE9A-D8AA670386E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8" y="364069"/>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1" y="1913468"/>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30612A8-00F1-4509-B533-AF297DCAC0C9}" type="datetimeFigureOut">
              <a:rPr lang="en-US"/>
              <a:pPr>
                <a:defRPr/>
              </a:pPr>
              <a:t>3/8/2012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EC9AF6-B262-4C76-88B1-0BA780927E8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1"/>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CFE7D97-72BF-47B7-9DE5-40A864B21C66}" type="datetimeFigureOut">
              <a:rPr lang="en-US"/>
              <a:pPr>
                <a:defRPr/>
              </a:pPr>
              <a:t>3/8/2012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9D06CF7-109C-48DF-8847-CA77A0EAD6A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00" y="366713"/>
            <a:ext cx="6172200" cy="1524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342900" y="2133600"/>
            <a:ext cx="6172200" cy="6034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342900" y="8475663"/>
            <a:ext cx="1600200" cy="48577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B83ABA01-404A-450B-929B-EF372AA9D6B1}" type="datetimeFigureOut">
              <a:rPr lang="en-US"/>
              <a:pPr>
                <a:defRPr/>
              </a:pPr>
              <a:t>3/8/2012</a:t>
            </a:fld>
            <a:endParaRPr lang="en-US"/>
          </a:p>
        </p:txBody>
      </p:sp>
      <p:sp>
        <p:nvSpPr>
          <p:cNvPr id="5" name="Footer Placeholder 4"/>
          <p:cNvSpPr>
            <a:spLocks noGrp="1"/>
          </p:cNvSpPr>
          <p:nvPr>
            <p:ph type="ftr" sz="quarter" idx="3"/>
          </p:nvPr>
        </p:nvSpPr>
        <p:spPr>
          <a:xfrm>
            <a:off x="2343150" y="8475663"/>
            <a:ext cx="2171700" cy="48577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4914900" y="8475663"/>
            <a:ext cx="1600200" cy="48577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3EA341A-7481-4770-A2F0-3CA22B149B7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chart" Target="../charts/chart1.xml"/><Relationship Id="rId7"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10" Type="http://schemas.openxmlformats.org/officeDocument/2006/relationships/image" Target="../media/image4.png"/><Relationship Id="rId4" Type="http://schemas.openxmlformats.org/officeDocument/2006/relationships/chart" Target="../charts/chart2.xml"/><Relationship Id="rId9"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9"/>
          <p:cNvSpPr>
            <a:spLocks noChangeArrowheads="1"/>
          </p:cNvSpPr>
          <p:nvPr/>
        </p:nvSpPr>
        <p:spPr bwMode="auto">
          <a:xfrm>
            <a:off x="1066800" y="4038600"/>
            <a:ext cx="4953000" cy="276225"/>
          </a:xfrm>
          <a:prstGeom prst="rect">
            <a:avLst/>
          </a:prstGeom>
          <a:noFill/>
          <a:ln w="9525">
            <a:noFill/>
            <a:miter lim="800000"/>
            <a:headEnd/>
            <a:tailEnd/>
          </a:ln>
        </p:spPr>
        <p:txBody>
          <a:bodyPr>
            <a:spAutoFit/>
          </a:bodyPr>
          <a:lstStyle/>
          <a:p>
            <a:r>
              <a:rPr lang="en-US" sz="1200">
                <a:latin typeface="Helvetica" pitchFamily="34" charset="0"/>
                <a:cs typeface="Helvetica" pitchFamily="34" charset="0"/>
              </a:rPr>
              <a:t>Figure S4. Mutant </a:t>
            </a:r>
            <a:r>
              <a:rPr lang="en-US" sz="1200" i="1">
                <a:latin typeface="Helvetica" pitchFamily="34" charset="0"/>
                <a:cs typeface="Helvetica" pitchFamily="34" charset="0"/>
              </a:rPr>
              <a:t>bzr1-1D;bzs1-D</a:t>
            </a:r>
            <a:r>
              <a:rPr lang="en-US" sz="1200">
                <a:latin typeface="Helvetica" pitchFamily="34" charset="0"/>
                <a:cs typeface="Helvetica" pitchFamily="34" charset="0"/>
              </a:rPr>
              <a:t> is hypersensitive to different lights. </a:t>
            </a:r>
          </a:p>
        </p:txBody>
      </p:sp>
      <p:grpSp>
        <p:nvGrpSpPr>
          <p:cNvPr id="5123" name="Group 55"/>
          <p:cNvGrpSpPr>
            <a:grpSpLocks/>
          </p:cNvGrpSpPr>
          <p:nvPr/>
        </p:nvGrpSpPr>
        <p:grpSpPr bwMode="auto">
          <a:xfrm>
            <a:off x="609600" y="685800"/>
            <a:ext cx="5370513" cy="3081338"/>
            <a:chOff x="392360" y="609600"/>
            <a:chExt cx="5370266" cy="3082001"/>
          </a:xfrm>
        </p:grpSpPr>
        <p:grpSp>
          <p:nvGrpSpPr>
            <p:cNvPr id="5129" name="Group 41"/>
            <p:cNvGrpSpPr>
              <a:grpSpLocks/>
            </p:cNvGrpSpPr>
            <p:nvPr/>
          </p:nvGrpSpPr>
          <p:grpSpPr bwMode="auto">
            <a:xfrm>
              <a:off x="392360" y="2531273"/>
              <a:ext cx="1436440" cy="1129076"/>
              <a:chOff x="373310" y="2597948"/>
              <a:chExt cx="1436440" cy="1129076"/>
            </a:xfrm>
          </p:grpSpPr>
          <p:graphicFrame>
            <p:nvGraphicFramePr>
              <p:cNvPr id="38" name="Chart 37"/>
              <p:cNvGraphicFramePr>
                <a:graphicFrameLocks noChangeAspect="1"/>
              </p:cNvGraphicFramePr>
              <p:nvPr/>
            </p:nvGraphicFramePr>
            <p:xfrm>
              <a:off x="438150" y="2771775"/>
              <a:ext cx="1371600" cy="822960"/>
            </p:xfrm>
            <a:graphic>
              <a:graphicData uri="http://schemas.openxmlformats.org/drawingml/2006/chart">
                <c:chart xmlns:c="http://schemas.openxmlformats.org/drawingml/2006/chart" xmlns:r="http://schemas.openxmlformats.org/officeDocument/2006/relationships" r:id="rId3"/>
              </a:graphicData>
            </a:graphic>
          </p:graphicFrame>
          <p:sp>
            <p:nvSpPr>
              <p:cNvPr id="5163" name="Rectangle 36"/>
              <p:cNvSpPr>
                <a:spLocks noChangeArrowheads="1"/>
              </p:cNvSpPr>
              <p:nvPr/>
            </p:nvSpPr>
            <p:spPr bwMode="auto">
              <a:xfrm rot="-5400000">
                <a:off x="-91205" y="3062463"/>
                <a:ext cx="1129076" cy="200046"/>
              </a:xfrm>
              <a:prstGeom prst="rect">
                <a:avLst/>
              </a:prstGeom>
              <a:noFill/>
              <a:ln w="9525">
                <a:noFill/>
                <a:miter lim="800000"/>
                <a:headEnd/>
                <a:tailEnd/>
              </a:ln>
            </p:spPr>
            <p:txBody>
              <a:bodyPr wrap="none">
                <a:spAutoFit/>
              </a:bodyPr>
              <a:lstStyle/>
              <a:p>
                <a:r>
                  <a:rPr lang="en-US" sz="700" b="1">
                    <a:latin typeface="Helvetica" pitchFamily="34" charset="0"/>
                    <a:cs typeface="Helvetica" pitchFamily="34" charset="0"/>
                  </a:rPr>
                  <a:t>Hypocotyl length (cm)</a:t>
                </a:r>
              </a:p>
            </p:txBody>
          </p:sp>
          <p:sp>
            <p:nvSpPr>
              <p:cNvPr id="5164" name="TextBox 40"/>
              <p:cNvSpPr txBox="1">
                <a:spLocks noChangeArrowheads="1"/>
              </p:cNvSpPr>
              <p:nvPr/>
            </p:nvSpPr>
            <p:spPr bwMode="auto">
              <a:xfrm>
                <a:off x="685802" y="3438523"/>
                <a:ext cx="1104901" cy="200098"/>
              </a:xfrm>
              <a:prstGeom prst="rect">
                <a:avLst/>
              </a:prstGeom>
              <a:noFill/>
              <a:ln w="9525">
                <a:noFill/>
                <a:miter lim="800000"/>
                <a:headEnd/>
                <a:tailEnd/>
              </a:ln>
            </p:spPr>
            <p:txBody>
              <a:bodyPr>
                <a:spAutoFit/>
              </a:bodyPr>
              <a:lstStyle/>
              <a:p>
                <a:r>
                  <a:rPr lang="en-US" sz="700" b="1">
                    <a:latin typeface="Helvetica" pitchFamily="34" charset="0"/>
                    <a:cs typeface="Helvetica" pitchFamily="34" charset="0"/>
                  </a:rPr>
                  <a:t>WT   </a:t>
                </a:r>
                <a:r>
                  <a:rPr lang="en-US" sz="700" b="1" i="1">
                    <a:latin typeface="Helvetica" pitchFamily="34" charset="0"/>
                    <a:cs typeface="Helvetica" pitchFamily="34" charset="0"/>
                  </a:rPr>
                  <a:t>bzs1-D  bzr1-1D</a:t>
                </a:r>
              </a:p>
            </p:txBody>
          </p:sp>
        </p:grpSp>
        <p:grpSp>
          <p:nvGrpSpPr>
            <p:cNvPr id="5130" name="Group 43"/>
            <p:cNvGrpSpPr>
              <a:grpSpLocks/>
            </p:cNvGrpSpPr>
            <p:nvPr/>
          </p:nvGrpSpPr>
          <p:grpSpPr bwMode="auto">
            <a:xfrm>
              <a:off x="1685930" y="2590254"/>
              <a:ext cx="1470726" cy="1053720"/>
              <a:chOff x="1724030" y="2647404"/>
              <a:chExt cx="1470726" cy="1053720"/>
            </a:xfrm>
          </p:grpSpPr>
          <p:graphicFrame>
            <p:nvGraphicFramePr>
              <p:cNvPr id="35" name="Chart 34"/>
              <p:cNvGraphicFramePr>
                <a:graphicFrameLocks noChangeAspect="1"/>
              </p:cNvGraphicFramePr>
              <p:nvPr/>
            </p:nvGraphicFramePr>
            <p:xfrm>
              <a:off x="1828800" y="2819400"/>
              <a:ext cx="1365956" cy="731520"/>
            </p:xfrm>
            <a:graphic>
              <a:graphicData uri="http://schemas.openxmlformats.org/drawingml/2006/chart">
                <c:chart xmlns:c="http://schemas.openxmlformats.org/drawingml/2006/chart" xmlns:r="http://schemas.openxmlformats.org/officeDocument/2006/relationships" r:id="rId4"/>
              </a:graphicData>
            </a:graphic>
          </p:graphicFrame>
          <p:sp>
            <p:nvSpPr>
              <p:cNvPr id="5160" name="Rectangle 37"/>
              <p:cNvSpPr>
                <a:spLocks noChangeArrowheads="1"/>
              </p:cNvSpPr>
              <p:nvPr/>
            </p:nvSpPr>
            <p:spPr bwMode="auto">
              <a:xfrm rot="-5400000">
                <a:off x="1297193" y="3074241"/>
                <a:ext cx="1053720" cy="200046"/>
              </a:xfrm>
              <a:prstGeom prst="rect">
                <a:avLst/>
              </a:prstGeom>
              <a:noFill/>
              <a:ln w="9525">
                <a:noFill/>
                <a:miter lim="800000"/>
                <a:headEnd/>
                <a:tailEnd/>
              </a:ln>
            </p:spPr>
            <p:txBody>
              <a:bodyPr wrap="none">
                <a:spAutoFit/>
              </a:bodyPr>
              <a:lstStyle/>
              <a:p>
                <a:r>
                  <a:rPr lang="en-US" sz="700">
                    <a:latin typeface="Helvetica" pitchFamily="34" charset="0"/>
                    <a:cs typeface="Helvetica" pitchFamily="34" charset="0"/>
                  </a:rPr>
                  <a:t>Hypocotyl length (cm)</a:t>
                </a:r>
              </a:p>
            </p:txBody>
          </p:sp>
          <p:sp>
            <p:nvSpPr>
              <p:cNvPr id="5161" name="TextBox 42"/>
              <p:cNvSpPr txBox="1">
                <a:spLocks noChangeArrowheads="1"/>
              </p:cNvSpPr>
              <p:nvPr/>
            </p:nvSpPr>
            <p:spPr bwMode="auto">
              <a:xfrm>
                <a:off x="2066927" y="3457573"/>
                <a:ext cx="1104899" cy="200098"/>
              </a:xfrm>
              <a:prstGeom prst="rect">
                <a:avLst/>
              </a:prstGeom>
              <a:noFill/>
              <a:ln w="9525">
                <a:noFill/>
                <a:miter lim="800000"/>
                <a:headEnd/>
                <a:tailEnd/>
              </a:ln>
            </p:spPr>
            <p:txBody>
              <a:bodyPr>
                <a:spAutoFit/>
              </a:bodyPr>
              <a:lstStyle/>
              <a:p>
                <a:r>
                  <a:rPr lang="en-US" sz="700" b="1">
                    <a:latin typeface="Helvetica" pitchFamily="34" charset="0"/>
                    <a:cs typeface="Helvetica" pitchFamily="34" charset="0"/>
                  </a:rPr>
                  <a:t>WT   </a:t>
                </a:r>
                <a:r>
                  <a:rPr lang="en-US" sz="700" b="1" i="1">
                    <a:latin typeface="Helvetica" pitchFamily="34" charset="0"/>
                    <a:cs typeface="Helvetica" pitchFamily="34" charset="0"/>
                  </a:rPr>
                  <a:t>bzs1-D  bzr1-1D</a:t>
                </a:r>
              </a:p>
            </p:txBody>
          </p:sp>
        </p:grpSp>
        <p:grpSp>
          <p:nvGrpSpPr>
            <p:cNvPr id="5131" name="Group 45"/>
            <p:cNvGrpSpPr>
              <a:grpSpLocks/>
            </p:cNvGrpSpPr>
            <p:nvPr/>
          </p:nvGrpSpPr>
          <p:grpSpPr bwMode="auto">
            <a:xfrm>
              <a:off x="3067055" y="2603992"/>
              <a:ext cx="1362073" cy="1053720"/>
              <a:chOff x="3162305" y="2704557"/>
              <a:chExt cx="1362073" cy="1053720"/>
            </a:xfrm>
          </p:grpSpPr>
          <p:graphicFrame>
            <p:nvGraphicFramePr>
              <p:cNvPr id="32" name="Chart 31"/>
              <p:cNvGraphicFramePr>
                <a:graphicFrameLocks noChangeAspect="1"/>
              </p:cNvGraphicFramePr>
              <p:nvPr/>
            </p:nvGraphicFramePr>
            <p:xfrm>
              <a:off x="3200400" y="2819400"/>
              <a:ext cx="1290921" cy="822960"/>
            </p:xfrm>
            <a:graphic>
              <a:graphicData uri="http://schemas.openxmlformats.org/drawingml/2006/chart">
                <c:chart xmlns:c="http://schemas.openxmlformats.org/drawingml/2006/chart" xmlns:r="http://schemas.openxmlformats.org/officeDocument/2006/relationships" r:id="rId5"/>
              </a:graphicData>
            </a:graphic>
          </p:graphicFrame>
          <p:sp>
            <p:nvSpPr>
              <p:cNvPr id="5157" name="Rectangle 38"/>
              <p:cNvSpPr>
                <a:spLocks noChangeArrowheads="1"/>
              </p:cNvSpPr>
              <p:nvPr/>
            </p:nvSpPr>
            <p:spPr bwMode="auto">
              <a:xfrm rot="-5400000">
                <a:off x="2735468" y="3131394"/>
                <a:ext cx="1053720" cy="200046"/>
              </a:xfrm>
              <a:prstGeom prst="rect">
                <a:avLst/>
              </a:prstGeom>
              <a:noFill/>
              <a:ln w="9525">
                <a:noFill/>
                <a:miter lim="800000"/>
                <a:headEnd/>
                <a:tailEnd/>
              </a:ln>
            </p:spPr>
            <p:txBody>
              <a:bodyPr wrap="none">
                <a:spAutoFit/>
              </a:bodyPr>
              <a:lstStyle/>
              <a:p>
                <a:r>
                  <a:rPr lang="en-US" sz="700">
                    <a:latin typeface="Helvetica" pitchFamily="34" charset="0"/>
                    <a:cs typeface="Helvetica" pitchFamily="34" charset="0"/>
                  </a:rPr>
                  <a:t>Hypocotyl length (cm)</a:t>
                </a:r>
              </a:p>
            </p:txBody>
          </p:sp>
          <p:sp>
            <p:nvSpPr>
              <p:cNvPr id="5158" name="TextBox 44"/>
              <p:cNvSpPr txBox="1">
                <a:spLocks noChangeArrowheads="1"/>
              </p:cNvSpPr>
              <p:nvPr/>
            </p:nvSpPr>
            <p:spPr bwMode="auto">
              <a:xfrm>
                <a:off x="3419477" y="3486152"/>
                <a:ext cx="1104901" cy="200098"/>
              </a:xfrm>
              <a:prstGeom prst="rect">
                <a:avLst/>
              </a:prstGeom>
              <a:noFill/>
              <a:ln w="9525">
                <a:noFill/>
                <a:miter lim="800000"/>
                <a:headEnd/>
                <a:tailEnd/>
              </a:ln>
            </p:spPr>
            <p:txBody>
              <a:bodyPr>
                <a:spAutoFit/>
              </a:bodyPr>
              <a:lstStyle/>
              <a:p>
                <a:r>
                  <a:rPr lang="en-US" sz="700" b="1">
                    <a:latin typeface="Helvetica" pitchFamily="34" charset="0"/>
                    <a:cs typeface="Helvetica" pitchFamily="34" charset="0"/>
                  </a:rPr>
                  <a:t>WT   </a:t>
                </a:r>
                <a:r>
                  <a:rPr lang="en-US" sz="700" b="1" i="1">
                    <a:latin typeface="Helvetica" pitchFamily="34" charset="0"/>
                    <a:cs typeface="Helvetica" pitchFamily="34" charset="0"/>
                  </a:rPr>
                  <a:t>bzs1-D  bzr1-1D</a:t>
                </a:r>
              </a:p>
            </p:txBody>
          </p:sp>
        </p:grpSp>
        <p:grpSp>
          <p:nvGrpSpPr>
            <p:cNvPr id="5132" name="Group 47"/>
            <p:cNvGrpSpPr>
              <a:grpSpLocks/>
            </p:cNvGrpSpPr>
            <p:nvPr/>
          </p:nvGrpSpPr>
          <p:grpSpPr bwMode="auto">
            <a:xfrm>
              <a:off x="4314830" y="2637881"/>
              <a:ext cx="1447796" cy="1053720"/>
              <a:chOff x="4295780" y="2733131"/>
              <a:chExt cx="1447796" cy="1053720"/>
            </a:xfrm>
          </p:grpSpPr>
          <p:graphicFrame>
            <p:nvGraphicFramePr>
              <p:cNvPr id="29" name="Chart 28"/>
              <p:cNvGraphicFramePr>
                <a:graphicFrameLocks noChangeAspect="1"/>
              </p:cNvGraphicFramePr>
              <p:nvPr/>
            </p:nvGraphicFramePr>
            <p:xfrm>
              <a:off x="4343400" y="2819400"/>
              <a:ext cx="1371600" cy="822960"/>
            </p:xfrm>
            <a:graphic>
              <a:graphicData uri="http://schemas.openxmlformats.org/drawingml/2006/chart">
                <c:chart xmlns:c="http://schemas.openxmlformats.org/drawingml/2006/chart" xmlns:r="http://schemas.openxmlformats.org/officeDocument/2006/relationships" r:id="rId6"/>
              </a:graphicData>
            </a:graphic>
          </p:graphicFrame>
          <p:sp>
            <p:nvSpPr>
              <p:cNvPr id="5154" name="Rectangle 39"/>
              <p:cNvSpPr>
                <a:spLocks noChangeArrowheads="1"/>
              </p:cNvSpPr>
              <p:nvPr/>
            </p:nvSpPr>
            <p:spPr bwMode="auto">
              <a:xfrm rot="-5400000">
                <a:off x="3868943" y="3159968"/>
                <a:ext cx="1053720" cy="200046"/>
              </a:xfrm>
              <a:prstGeom prst="rect">
                <a:avLst/>
              </a:prstGeom>
              <a:noFill/>
              <a:ln w="9525">
                <a:noFill/>
                <a:miter lim="800000"/>
                <a:headEnd/>
                <a:tailEnd/>
              </a:ln>
            </p:spPr>
            <p:txBody>
              <a:bodyPr wrap="none">
                <a:spAutoFit/>
              </a:bodyPr>
              <a:lstStyle/>
              <a:p>
                <a:r>
                  <a:rPr lang="en-US" sz="700">
                    <a:latin typeface="Helvetica" pitchFamily="34" charset="0"/>
                    <a:cs typeface="Helvetica" pitchFamily="34" charset="0"/>
                  </a:rPr>
                  <a:t>Hypocotyl length (cm)</a:t>
                </a:r>
              </a:p>
            </p:txBody>
          </p:sp>
          <p:sp>
            <p:nvSpPr>
              <p:cNvPr id="5155" name="TextBox 46"/>
              <p:cNvSpPr txBox="1">
                <a:spLocks noChangeArrowheads="1"/>
              </p:cNvSpPr>
              <p:nvPr/>
            </p:nvSpPr>
            <p:spPr bwMode="auto">
              <a:xfrm>
                <a:off x="4638677" y="3505200"/>
                <a:ext cx="1104899" cy="200098"/>
              </a:xfrm>
              <a:prstGeom prst="rect">
                <a:avLst/>
              </a:prstGeom>
              <a:noFill/>
              <a:ln w="9525">
                <a:noFill/>
                <a:miter lim="800000"/>
                <a:headEnd/>
                <a:tailEnd/>
              </a:ln>
            </p:spPr>
            <p:txBody>
              <a:bodyPr>
                <a:spAutoFit/>
              </a:bodyPr>
              <a:lstStyle/>
              <a:p>
                <a:r>
                  <a:rPr lang="en-US" sz="700" b="1">
                    <a:latin typeface="Helvetica" pitchFamily="34" charset="0"/>
                    <a:cs typeface="Helvetica" pitchFamily="34" charset="0"/>
                  </a:rPr>
                  <a:t>WT   </a:t>
                </a:r>
                <a:r>
                  <a:rPr lang="en-US" sz="700" b="1" i="1">
                    <a:latin typeface="Helvetica" pitchFamily="34" charset="0"/>
                    <a:cs typeface="Helvetica" pitchFamily="34" charset="0"/>
                  </a:rPr>
                  <a:t>bzs1-D  bzr1-1D</a:t>
                </a:r>
              </a:p>
            </p:txBody>
          </p:sp>
        </p:grpSp>
        <p:grpSp>
          <p:nvGrpSpPr>
            <p:cNvPr id="5133" name="Group 50"/>
            <p:cNvGrpSpPr>
              <a:grpSpLocks/>
            </p:cNvGrpSpPr>
            <p:nvPr/>
          </p:nvGrpSpPr>
          <p:grpSpPr bwMode="auto">
            <a:xfrm>
              <a:off x="544753" y="609600"/>
              <a:ext cx="5027372" cy="1944284"/>
              <a:chOff x="544753" y="609600"/>
              <a:chExt cx="5027372" cy="1944284"/>
            </a:xfrm>
          </p:grpSpPr>
          <p:sp>
            <p:nvSpPr>
              <p:cNvPr id="5138" name="TextBox 18"/>
              <p:cNvSpPr txBox="1">
                <a:spLocks noChangeArrowheads="1"/>
              </p:cNvSpPr>
              <p:nvPr/>
            </p:nvSpPr>
            <p:spPr bwMode="auto">
              <a:xfrm>
                <a:off x="838428" y="762033"/>
                <a:ext cx="1200096" cy="230882"/>
              </a:xfrm>
              <a:prstGeom prst="rect">
                <a:avLst/>
              </a:prstGeom>
              <a:noFill/>
              <a:ln w="9525">
                <a:noFill/>
                <a:miter lim="800000"/>
                <a:headEnd/>
                <a:tailEnd/>
              </a:ln>
            </p:spPr>
            <p:txBody>
              <a:bodyPr>
                <a:spAutoFit/>
              </a:bodyPr>
              <a:lstStyle/>
              <a:p>
                <a:r>
                  <a:rPr lang="en-US" sz="900">
                    <a:latin typeface="Helvetica" pitchFamily="34" charset="0"/>
                    <a:cs typeface="Helvetica" pitchFamily="34" charset="0"/>
                  </a:rPr>
                  <a:t>In the Dark</a:t>
                </a:r>
              </a:p>
            </p:txBody>
          </p:sp>
          <p:sp>
            <p:nvSpPr>
              <p:cNvPr id="15" name="TextBox 19"/>
              <p:cNvSpPr txBox="1">
                <a:spLocks noChangeArrowheads="1"/>
              </p:cNvSpPr>
              <p:nvPr/>
            </p:nvSpPr>
            <p:spPr bwMode="auto">
              <a:xfrm>
                <a:off x="2667143" y="1829062"/>
                <a:ext cx="914358" cy="254055"/>
              </a:xfrm>
              <a:prstGeom prst="rect">
                <a:avLst/>
              </a:prstGeom>
              <a:noFill/>
              <a:ln w="9525">
                <a:noFill/>
                <a:miter lim="800000"/>
                <a:headEnd/>
                <a:tailEnd/>
              </a:ln>
            </p:spPr>
            <p:txBody>
              <a:bodyPr>
                <a:spAutoFit/>
              </a:bodyPr>
              <a:lstStyle/>
              <a:p>
                <a:pPr fontAlgn="auto">
                  <a:spcBef>
                    <a:spcPts val="0"/>
                  </a:spcBef>
                  <a:spcAft>
                    <a:spcPts val="0"/>
                  </a:spcAft>
                  <a:defRPr/>
                </a:pPr>
                <a:r>
                  <a:rPr lang="en-US" sz="1050" dirty="0">
                    <a:solidFill>
                      <a:schemeClr val="bg1"/>
                    </a:solidFill>
                    <a:latin typeface="Helvetica" pitchFamily="34" charset="0"/>
                    <a:cs typeface="Helvetica" pitchFamily="34" charset="0"/>
                  </a:rPr>
                  <a:t>Red Light</a:t>
                </a:r>
              </a:p>
            </p:txBody>
          </p:sp>
          <p:sp>
            <p:nvSpPr>
              <p:cNvPr id="5140" name="TextBox 20"/>
              <p:cNvSpPr txBox="1">
                <a:spLocks noChangeArrowheads="1"/>
              </p:cNvSpPr>
              <p:nvPr/>
            </p:nvSpPr>
            <p:spPr bwMode="auto">
              <a:xfrm>
                <a:off x="4314895" y="762033"/>
                <a:ext cx="800064" cy="230882"/>
              </a:xfrm>
              <a:prstGeom prst="rect">
                <a:avLst/>
              </a:prstGeom>
              <a:noFill/>
              <a:ln w="9525">
                <a:noFill/>
                <a:miter lim="800000"/>
                <a:headEnd/>
                <a:tailEnd/>
              </a:ln>
            </p:spPr>
            <p:txBody>
              <a:bodyPr>
                <a:spAutoFit/>
              </a:bodyPr>
              <a:lstStyle/>
              <a:p>
                <a:r>
                  <a:rPr lang="en-US" sz="900">
                    <a:latin typeface="Helvetica" pitchFamily="34" charset="0"/>
                    <a:cs typeface="Helvetica" pitchFamily="34" charset="0"/>
                  </a:rPr>
                  <a:t>Blue light</a:t>
                </a:r>
              </a:p>
            </p:txBody>
          </p:sp>
          <p:sp>
            <p:nvSpPr>
              <p:cNvPr id="5141" name="TextBox 21"/>
              <p:cNvSpPr txBox="1">
                <a:spLocks noChangeArrowheads="1"/>
              </p:cNvSpPr>
              <p:nvPr/>
            </p:nvSpPr>
            <p:spPr bwMode="auto">
              <a:xfrm>
                <a:off x="2590948" y="609600"/>
                <a:ext cx="1181046" cy="369411"/>
              </a:xfrm>
              <a:prstGeom prst="rect">
                <a:avLst/>
              </a:prstGeom>
              <a:noFill/>
              <a:ln w="9525">
                <a:noFill/>
                <a:miter lim="800000"/>
                <a:headEnd/>
                <a:tailEnd/>
              </a:ln>
            </p:spPr>
            <p:txBody>
              <a:bodyPr>
                <a:spAutoFit/>
              </a:bodyPr>
              <a:lstStyle/>
              <a:p>
                <a:r>
                  <a:rPr lang="en-US" sz="900">
                    <a:latin typeface="Helvetica" pitchFamily="34" charset="0"/>
                    <a:cs typeface="Helvetica" pitchFamily="34" charset="0"/>
                  </a:rPr>
                  <a:t>                           White light</a:t>
                </a:r>
              </a:p>
            </p:txBody>
          </p:sp>
          <p:pic>
            <p:nvPicPr>
              <p:cNvPr id="5142" name="Picture 9" descr="B26 dark 1.tif"/>
              <p:cNvPicPr>
                <a:picLocks noChangeAspect="1"/>
              </p:cNvPicPr>
              <p:nvPr/>
            </p:nvPicPr>
            <p:blipFill>
              <a:blip r:embed="rId7" cstate="print"/>
              <a:srcRect t="13564"/>
              <a:stretch>
                <a:fillRect/>
              </a:stretch>
            </p:blipFill>
            <p:spPr bwMode="auto">
              <a:xfrm>
                <a:off x="647700" y="990600"/>
                <a:ext cx="1465263" cy="1554163"/>
              </a:xfrm>
              <a:prstGeom prst="rect">
                <a:avLst/>
              </a:prstGeom>
              <a:noFill/>
              <a:ln w="9525">
                <a:noFill/>
                <a:miter lim="800000"/>
                <a:headEnd/>
                <a:tailEnd/>
              </a:ln>
            </p:spPr>
          </p:pic>
          <p:sp>
            <p:nvSpPr>
              <p:cNvPr id="5143" name="TextBox 15"/>
              <p:cNvSpPr txBox="1">
                <a:spLocks noChangeArrowheads="1"/>
              </p:cNvSpPr>
              <p:nvPr/>
            </p:nvSpPr>
            <p:spPr bwMode="auto">
              <a:xfrm>
                <a:off x="544753" y="685816"/>
                <a:ext cx="914360" cy="338626"/>
              </a:xfrm>
              <a:prstGeom prst="rect">
                <a:avLst/>
              </a:prstGeom>
              <a:noFill/>
              <a:ln w="9525">
                <a:noFill/>
                <a:miter lim="800000"/>
                <a:headEnd/>
                <a:tailEnd/>
              </a:ln>
            </p:spPr>
            <p:txBody>
              <a:bodyPr>
                <a:spAutoFit/>
              </a:bodyPr>
              <a:lstStyle/>
              <a:p>
                <a:r>
                  <a:rPr lang="en-US" sz="1600">
                    <a:solidFill>
                      <a:schemeClr val="bg1"/>
                    </a:solidFill>
                    <a:latin typeface="Calibri" pitchFamily="34" charset="0"/>
                  </a:rPr>
                  <a:t>A</a:t>
                </a:r>
              </a:p>
            </p:txBody>
          </p:sp>
          <p:pic>
            <p:nvPicPr>
              <p:cNvPr id="5144" name="Picture 10" descr="B26 light.tif"/>
              <p:cNvPicPr>
                <a:picLocks noChangeAspect="1"/>
              </p:cNvPicPr>
              <p:nvPr/>
            </p:nvPicPr>
            <p:blipFill>
              <a:blip r:embed="rId8" cstate="print">
                <a:lum bright="10000"/>
              </a:blip>
              <a:srcRect/>
              <a:stretch>
                <a:fillRect/>
              </a:stretch>
            </p:blipFill>
            <p:spPr bwMode="auto">
              <a:xfrm>
                <a:off x="2181225" y="990600"/>
                <a:ext cx="1716088" cy="841375"/>
              </a:xfrm>
              <a:prstGeom prst="rect">
                <a:avLst/>
              </a:prstGeom>
              <a:noFill/>
              <a:ln w="9525">
                <a:noFill/>
                <a:miter lim="800000"/>
                <a:headEnd/>
                <a:tailEnd/>
              </a:ln>
            </p:spPr>
          </p:pic>
          <p:sp>
            <p:nvSpPr>
              <p:cNvPr id="5145" name="TextBox 16"/>
              <p:cNvSpPr txBox="1">
                <a:spLocks noChangeArrowheads="1"/>
              </p:cNvSpPr>
              <p:nvPr/>
            </p:nvSpPr>
            <p:spPr bwMode="auto">
              <a:xfrm>
                <a:off x="2144881" y="911287"/>
                <a:ext cx="279387" cy="277059"/>
              </a:xfrm>
              <a:prstGeom prst="rect">
                <a:avLst/>
              </a:prstGeom>
              <a:noFill/>
              <a:ln w="9525">
                <a:noFill/>
                <a:miter lim="800000"/>
                <a:headEnd/>
                <a:tailEnd/>
              </a:ln>
            </p:spPr>
            <p:txBody>
              <a:bodyPr>
                <a:spAutoFit/>
              </a:bodyPr>
              <a:lstStyle/>
              <a:p>
                <a:r>
                  <a:rPr lang="en-US" sz="1200">
                    <a:solidFill>
                      <a:schemeClr val="bg1"/>
                    </a:solidFill>
                    <a:latin typeface="Helvetica" pitchFamily="34" charset="0"/>
                    <a:cs typeface="Helvetica" pitchFamily="34" charset="0"/>
                  </a:rPr>
                  <a:t>B</a:t>
                </a:r>
              </a:p>
            </p:txBody>
          </p:sp>
          <p:pic>
            <p:nvPicPr>
              <p:cNvPr id="5146" name="Picture 7" descr="B26 2.tif"/>
              <p:cNvPicPr>
                <a:picLocks noChangeAspect="1"/>
              </p:cNvPicPr>
              <p:nvPr/>
            </p:nvPicPr>
            <p:blipFill>
              <a:blip r:embed="rId9" cstate="print"/>
              <a:srcRect/>
              <a:stretch>
                <a:fillRect/>
              </a:stretch>
            </p:blipFill>
            <p:spPr bwMode="auto">
              <a:xfrm>
                <a:off x="3959225" y="990600"/>
                <a:ext cx="1612900" cy="1554163"/>
              </a:xfrm>
              <a:prstGeom prst="rect">
                <a:avLst/>
              </a:prstGeom>
              <a:noFill/>
              <a:ln w="9525">
                <a:noFill/>
                <a:miter lim="800000"/>
                <a:headEnd/>
                <a:tailEnd/>
              </a:ln>
            </p:spPr>
          </p:pic>
          <p:sp>
            <p:nvSpPr>
              <p:cNvPr id="5147" name="TextBox 17"/>
              <p:cNvSpPr txBox="1">
                <a:spLocks noChangeArrowheads="1"/>
              </p:cNvSpPr>
              <p:nvPr/>
            </p:nvSpPr>
            <p:spPr bwMode="auto">
              <a:xfrm>
                <a:off x="2209966" y="2057701"/>
                <a:ext cx="400032" cy="338626"/>
              </a:xfrm>
              <a:prstGeom prst="rect">
                <a:avLst/>
              </a:prstGeom>
              <a:noFill/>
              <a:ln w="9525">
                <a:noFill/>
                <a:miter lim="800000"/>
                <a:headEnd/>
                <a:tailEnd/>
              </a:ln>
            </p:spPr>
            <p:txBody>
              <a:bodyPr>
                <a:spAutoFit/>
              </a:bodyPr>
              <a:lstStyle/>
              <a:p>
                <a:r>
                  <a:rPr lang="en-US" sz="1600">
                    <a:solidFill>
                      <a:schemeClr val="bg1"/>
                    </a:solidFill>
                    <a:latin typeface="Calibri" pitchFamily="34" charset="0"/>
                  </a:rPr>
                  <a:t>C</a:t>
                </a:r>
              </a:p>
            </p:txBody>
          </p:sp>
          <p:pic>
            <p:nvPicPr>
              <p:cNvPr id="5148" name="Picture 5" descr="070609 B26 blue light 2.tif"/>
              <p:cNvPicPr>
                <a:picLocks noChangeAspect="1"/>
              </p:cNvPicPr>
              <p:nvPr/>
            </p:nvPicPr>
            <p:blipFill>
              <a:blip r:embed="rId10" cstate="print"/>
              <a:srcRect/>
              <a:stretch>
                <a:fillRect/>
              </a:stretch>
            </p:blipFill>
            <p:spPr bwMode="auto">
              <a:xfrm>
                <a:off x="2170113" y="1854200"/>
                <a:ext cx="1736725" cy="693738"/>
              </a:xfrm>
              <a:prstGeom prst="rect">
                <a:avLst/>
              </a:prstGeom>
              <a:noFill/>
              <a:ln w="9525">
                <a:noFill/>
                <a:miter lim="800000"/>
                <a:headEnd/>
                <a:tailEnd/>
              </a:ln>
            </p:spPr>
          </p:pic>
          <p:sp>
            <p:nvSpPr>
              <p:cNvPr id="5149" name="TextBox 18"/>
              <p:cNvSpPr txBox="1">
                <a:spLocks noChangeArrowheads="1"/>
              </p:cNvSpPr>
              <p:nvPr/>
            </p:nvSpPr>
            <p:spPr bwMode="auto">
              <a:xfrm>
                <a:off x="3876765" y="2257770"/>
                <a:ext cx="300023" cy="277059"/>
              </a:xfrm>
              <a:prstGeom prst="rect">
                <a:avLst/>
              </a:prstGeom>
              <a:noFill/>
              <a:ln w="9525">
                <a:noFill/>
                <a:miter lim="800000"/>
                <a:headEnd/>
                <a:tailEnd/>
              </a:ln>
            </p:spPr>
            <p:txBody>
              <a:bodyPr>
                <a:spAutoFit/>
              </a:bodyPr>
              <a:lstStyle/>
              <a:p>
                <a:r>
                  <a:rPr lang="en-US" sz="1200">
                    <a:solidFill>
                      <a:schemeClr val="bg1"/>
                    </a:solidFill>
                    <a:latin typeface="Helvetica" pitchFamily="34" charset="0"/>
                    <a:cs typeface="Helvetica" pitchFamily="34" charset="0"/>
                  </a:rPr>
                  <a:t>D</a:t>
                </a:r>
              </a:p>
            </p:txBody>
          </p:sp>
          <p:sp>
            <p:nvSpPr>
              <p:cNvPr id="5150" name="TextBox 28"/>
              <p:cNvSpPr txBox="1">
                <a:spLocks noChangeArrowheads="1"/>
              </p:cNvSpPr>
              <p:nvPr/>
            </p:nvSpPr>
            <p:spPr bwMode="auto">
              <a:xfrm>
                <a:off x="2114721" y="2276825"/>
                <a:ext cx="279387" cy="277059"/>
              </a:xfrm>
              <a:prstGeom prst="rect">
                <a:avLst/>
              </a:prstGeom>
              <a:noFill/>
              <a:ln w="9525">
                <a:noFill/>
                <a:miter lim="800000"/>
                <a:headEnd/>
                <a:tailEnd/>
              </a:ln>
            </p:spPr>
            <p:txBody>
              <a:bodyPr>
                <a:spAutoFit/>
              </a:bodyPr>
              <a:lstStyle/>
              <a:p>
                <a:r>
                  <a:rPr lang="en-US" sz="1200">
                    <a:solidFill>
                      <a:schemeClr val="bg1"/>
                    </a:solidFill>
                    <a:latin typeface="Helvetica" pitchFamily="34" charset="0"/>
                    <a:cs typeface="Helvetica" pitchFamily="34" charset="0"/>
                  </a:rPr>
                  <a:t>C</a:t>
                </a:r>
              </a:p>
            </p:txBody>
          </p:sp>
          <p:sp>
            <p:nvSpPr>
              <p:cNvPr id="5151" name="TextBox 48"/>
              <p:cNvSpPr txBox="1">
                <a:spLocks noChangeArrowheads="1"/>
              </p:cNvSpPr>
              <p:nvPr/>
            </p:nvSpPr>
            <p:spPr bwMode="auto">
              <a:xfrm>
                <a:off x="2686051" y="1885949"/>
                <a:ext cx="990600" cy="230881"/>
              </a:xfrm>
              <a:prstGeom prst="rect">
                <a:avLst/>
              </a:prstGeom>
              <a:noFill/>
              <a:ln w="9525">
                <a:noFill/>
                <a:miter lim="800000"/>
                <a:headEnd/>
                <a:tailEnd/>
              </a:ln>
            </p:spPr>
            <p:txBody>
              <a:bodyPr>
                <a:spAutoFit/>
              </a:bodyPr>
              <a:lstStyle/>
              <a:p>
                <a:r>
                  <a:rPr lang="en-US" sz="900">
                    <a:solidFill>
                      <a:schemeClr val="bg1"/>
                    </a:solidFill>
                    <a:latin typeface="Helvetica" pitchFamily="34" charset="0"/>
                    <a:cs typeface="Helvetica" pitchFamily="34" charset="0"/>
                  </a:rPr>
                  <a:t>Red light</a:t>
                </a:r>
              </a:p>
            </p:txBody>
          </p:sp>
          <p:sp>
            <p:nvSpPr>
              <p:cNvPr id="5152" name="TextBox 49"/>
              <p:cNvSpPr txBox="1">
                <a:spLocks noChangeArrowheads="1"/>
              </p:cNvSpPr>
              <p:nvPr/>
            </p:nvSpPr>
            <p:spPr bwMode="auto">
              <a:xfrm>
                <a:off x="590790" y="914464"/>
                <a:ext cx="279387" cy="277059"/>
              </a:xfrm>
              <a:prstGeom prst="rect">
                <a:avLst/>
              </a:prstGeom>
              <a:noFill/>
              <a:ln w="9525">
                <a:noFill/>
                <a:miter lim="800000"/>
                <a:headEnd/>
                <a:tailEnd/>
              </a:ln>
            </p:spPr>
            <p:txBody>
              <a:bodyPr>
                <a:spAutoFit/>
              </a:bodyPr>
              <a:lstStyle/>
              <a:p>
                <a:r>
                  <a:rPr lang="en-US" sz="1200">
                    <a:solidFill>
                      <a:schemeClr val="bg1"/>
                    </a:solidFill>
                    <a:latin typeface="Helvetica" pitchFamily="34" charset="0"/>
                    <a:cs typeface="Helvetica" pitchFamily="34" charset="0"/>
                  </a:rPr>
                  <a:t>A</a:t>
                </a:r>
              </a:p>
            </p:txBody>
          </p:sp>
        </p:grpSp>
        <p:sp>
          <p:nvSpPr>
            <p:cNvPr id="5134" name="Rectangle 51"/>
            <p:cNvSpPr>
              <a:spLocks noChangeArrowheads="1"/>
            </p:cNvSpPr>
            <p:nvPr/>
          </p:nvSpPr>
          <p:spPr bwMode="auto">
            <a:xfrm>
              <a:off x="581024" y="2505074"/>
              <a:ext cx="287245" cy="277059"/>
            </a:xfrm>
            <a:prstGeom prst="rect">
              <a:avLst/>
            </a:prstGeom>
            <a:noFill/>
            <a:ln w="9525">
              <a:noFill/>
              <a:miter lim="800000"/>
              <a:headEnd/>
              <a:tailEnd/>
            </a:ln>
          </p:spPr>
          <p:txBody>
            <a:bodyPr wrap="none">
              <a:spAutoFit/>
            </a:bodyPr>
            <a:lstStyle/>
            <a:p>
              <a:r>
                <a:rPr lang="en-US" sz="1200">
                  <a:latin typeface="Helvetica" pitchFamily="34" charset="0"/>
                  <a:cs typeface="Helvetica" pitchFamily="34" charset="0"/>
                </a:rPr>
                <a:t>E</a:t>
              </a:r>
            </a:p>
          </p:txBody>
        </p:sp>
        <p:sp>
          <p:nvSpPr>
            <p:cNvPr id="5135" name="Rectangle 52"/>
            <p:cNvSpPr>
              <a:spLocks noChangeArrowheads="1"/>
            </p:cNvSpPr>
            <p:nvPr/>
          </p:nvSpPr>
          <p:spPr bwMode="auto">
            <a:xfrm>
              <a:off x="1971675" y="2505074"/>
              <a:ext cx="279231" cy="277059"/>
            </a:xfrm>
            <a:prstGeom prst="rect">
              <a:avLst/>
            </a:prstGeom>
            <a:noFill/>
            <a:ln w="9525">
              <a:noFill/>
              <a:miter lim="800000"/>
              <a:headEnd/>
              <a:tailEnd/>
            </a:ln>
          </p:spPr>
          <p:txBody>
            <a:bodyPr wrap="none">
              <a:spAutoFit/>
            </a:bodyPr>
            <a:lstStyle/>
            <a:p>
              <a:r>
                <a:rPr lang="en-US" sz="1200">
                  <a:latin typeface="Helvetica" pitchFamily="34" charset="0"/>
                  <a:cs typeface="Helvetica" pitchFamily="34" charset="0"/>
                </a:rPr>
                <a:t>F</a:t>
              </a:r>
            </a:p>
          </p:txBody>
        </p:sp>
        <p:sp>
          <p:nvSpPr>
            <p:cNvPr id="5136" name="Rectangle 53"/>
            <p:cNvSpPr>
              <a:spLocks noChangeArrowheads="1"/>
            </p:cNvSpPr>
            <p:nvPr/>
          </p:nvSpPr>
          <p:spPr bwMode="auto">
            <a:xfrm>
              <a:off x="3286126" y="2514599"/>
              <a:ext cx="304878" cy="277059"/>
            </a:xfrm>
            <a:prstGeom prst="rect">
              <a:avLst/>
            </a:prstGeom>
            <a:noFill/>
            <a:ln w="9525">
              <a:noFill/>
              <a:miter lim="800000"/>
              <a:headEnd/>
              <a:tailEnd/>
            </a:ln>
          </p:spPr>
          <p:txBody>
            <a:bodyPr wrap="none">
              <a:spAutoFit/>
            </a:bodyPr>
            <a:lstStyle/>
            <a:p>
              <a:r>
                <a:rPr lang="en-US" sz="1200">
                  <a:latin typeface="Helvetica" pitchFamily="34" charset="0"/>
                  <a:cs typeface="Helvetica" pitchFamily="34" charset="0"/>
                </a:rPr>
                <a:t>G</a:t>
              </a:r>
            </a:p>
          </p:txBody>
        </p:sp>
        <p:sp>
          <p:nvSpPr>
            <p:cNvPr id="5137" name="Rectangle 54"/>
            <p:cNvSpPr>
              <a:spLocks noChangeArrowheads="1"/>
            </p:cNvSpPr>
            <p:nvPr/>
          </p:nvSpPr>
          <p:spPr bwMode="auto">
            <a:xfrm>
              <a:off x="4610101" y="2514599"/>
              <a:ext cx="295261" cy="277059"/>
            </a:xfrm>
            <a:prstGeom prst="rect">
              <a:avLst/>
            </a:prstGeom>
            <a:noFill/>
            <a:ln w="9525">
              <a:noFill/>
              <a:miter lim="800000"/>
              <a:headEnd/>
              <a:tailEnd/>
            </a:ln>
          </p:spPr>
          <p:txBody>
            <a:bodyPr wrap="none">
              <a:spAutoFit/>
            </a:bodyPr>
            <a:lstStyle/>
            <a:p>
              <a:r>
                <a:rPr lang="en-US" sz="1200">
                  <a:latin typeface="Helvetica" pitchFamily="34" charset="0"/>
                  <a:cs typeface="Helvetica" pitchFamily="34" charset="0"/>
                </a:rPr>
                <a:t>H</a:t>
              </a:r>
            </a:p>
          </p:txBody>
        </p:sp>
      </p:grpSp>
      <p:sp>
        <p:nvSpPr>
          <p:cNvPr id="5124" name="TextBox 40"/>
          <p:cNvSpPr txBox="1">
            <a:spLocks noChangeArrowheads="1"/>
          </p:cNvSpPr>
          <p:nvPr/>
        </p:nvSpPr>
        <p:spPr bwMode="auto">
          <a:xfrm>
            <a:off x="819150" y="2409825"/>
            <a:ext cx="1676400" cy="200025"/>
          </a:xfrm>
          <a:prstGeom prst="rect">
            <a:avLst/>
          </a:prstGeom>
          <a:noFill/>
          <a:ln w="9525">
            <a:noFill/>
            <a:miter lim="800000"/>
            <a:headEnd/>
            <a:tailEnd/>
          </a:ln>
        </p:spPr>
        <p:txBody>
          <a:bodyPr>
            <a:spAutoFit/>
          </a:bodyPr>
          <a:lstStyle/>
          <a:p>
            <a:r>
              <a:rPr lang="en-US" sz="700" b="1">
                <a:solidFill>
                  <a:schemeClr val="bg1"/>
                </a:solidFill>
                <a:latin typeface="Helvetica" pitchFamily="34" charset="0"/>
                <a:cs typeface="Helvetica" pitchFamily="34" charset="0"/>
              </a:rPr>
              <a:t>  WT     </a:t>
            </a:r>
            <a:r>
              <a:rPr lang="en-US" sz="700" b="1" i="1">
                <a:solidFill>
                  <a:schemeClr val="bg1"/>
                </a:solidFill>
                <a:latin typeface="Helvetica" pitchFamily="34" charset="0"/>
                <a:cs typeface="Helvetica" pitchFamily="34" charset="0"/>
              </a:rPr>
              <a:t>bzr1-1D</a:t>
            </a:r>
            <a:r>
              <a:rPr lang="en-US" sz="700" b="1">
                <a:solidFill>
                  <a:schemeClr val="bg1"/>
                </a:solidFill>
                <a:latin typeface="Helvetica" pitchFamily="34" charset="0"/>
                <a:cs typeface="Helvetica" pitchFamily="34" charset="0"/>
              </a:rPr>
              <a:t>;</a:t>
            </a:r>
            <a:r>
              <a:rPr lang="en-US" sz="700" b="1" i="1">
                <a:solidFill>
                  <a:schemeClr val="bg1"/>
                </a:solidFill>
                <a:latin typeface="Helvetica" pitchFamily="34" charset="0"/>
                <a:cs typeface="Helvetica" pitchFamily="34" charset="0"/>
              </a:rPr>
              <a:t>bzs1-D    bzr1-1D</a:t>
            </a:r>
          </a:p>
        </p:txBody>
      </p:sp>
      <p:sp>
        <p:nvSpPr>
          <p:cNvPr id="5125" name="TextBox 40"/>
          <p:cNvSpPr txBox="1">
            <a:spLocks noChangeArrowheads="1"/>
          </p:cNvSpPr>
          <p:nvPr/>
        </p:nvSpPr>
        <p:spPr bwMode="auto">
          <a:xfrm>
            <a:off x="2543175" y="1638300"/>
            <a:ext cx="1676400" cy="200025"/>
          </a:xfrm>
          <a:prstGeom prst="rect">
            <a:avLst/>
          </a:prstGeom>
          <a:noFill/>
          <a:ln w="9525">
            <a:noFill/>
            <a:miter lim="800000"/>
            <a:headEnd/>
            <a:tailEnd/>
          </a:ln>
        </p:spPr>
        <p:txBody>
          <a:bodyPr>
            <a:spAutoFit/>
          </a:bodyPr>
          <a:lstStyle/>
          <a:p>
            <a:r>
              <a:rPr lang="en-US" sz="700" b="1">
                <a:solidFill>
                  <a:schemeClr val="bg1"/>
                </a:solidFill>
                <a:latin typeface="Helvetica" pitchFamily="34" charset="0"/>
                <a:cs typeface="Helvetica" pitchFamily="34" charset="0"/>
              </a:rPr>
              <a:t>  WT     </a:t>
            </a:r>
            <a:r>
              <a:rPr lang="en-US" sz="700" b="1" i="1">
                <a:solidFill>
                  <a:schemeClr val="bg1"/>
                </a:solidFill>
                <a:latin typeface="Helvetica" pitchFamily="34" charset="0"/>
                <a:cs typeface="Helvetica" pitchFamily="34" charset="0"/>
              </a:rPr>
              <a:t>bzr1-1D</a:t>
            </a:r>
            <a:r>
              <a:rPr lang="en-US" sz="700" b="1">
                <a:solidFill>
                  <a:schemeClr val="bg1"/>
                </a:solidFill>
                <a:latin typeface="Helvetica" pitchFamily="34" charset="0"/>
                <a:cs typeface="Helvetica" pitchFamily="34" charset="0"/>
              </a:rPr>
              <a:t>;</a:t>
            </a:r>
            <a:r>
              <a:rPr lang="en-US" sz="700" b="1" i="1">
                <a:solidFill>
                  <a:schemeClr val="bg1"/>
                </a:solidFill>
                <a:latin typeface="Helvetica" pitchFamily="34" charset="0"/>
                <a:cs typeface="Helvetica" pitchFamily="34" charset="0"/>
              </a:rPr>
              <a:t>bzs1-D     bzr1-1D</a:t>
            </a:r>
          </a:p>
        </p:txBody>
      </p:sp>
      <p:sp>
        <p:nvSpPr>
          <p:cNvPr id="5126" name="TextBox 40"/>
          <p:cNvSpPr txBox="1">
            <a:spLocks noChangeArrowheads="1"/>
          </p:cNvSpPr>
          <p:nvPr/>
        </p:nvSpPr>
        <p:spPr bwMode="auto">
          <a:xfrm>
            <a:off x="2438400" y="2457450"/>
            <a:ext cx="1676400" cy="200025"/>
          </a:xfrm>
          <a:prstGeom prst="rect">
            <a:avLst/>
          </a:prstGeom>
          <a:noFill/>
          <a:ln w="9525">
            <a:noFill/>
            <a:miter lim="800000"/>
            <a:headEnd/>
            <a:tailEnd/>
          </a:ln>
        </p:spPr>
        <p:txBody>
          <a:bodyPr>
            <a:spAutoFit/>
          </a:bodyPr>
          <a:lstStyle/>
          <a:p>
            <a:r>
              <a:rPr lang="en-US" sz="700" b="1">
                <a:solidFill>
                  <a:schemeClr val="bg1"/>
                </a:solidFill>
                <a:latin typeface="Helvetica" pitchFamily="34" charset="0"/>
                <a:cs typeface="Helvetica" pitchFamily="34" charset="0"/>
              </a:rPr>
              <a:t>  WT     </a:t>
            </a:r>
            <a:r>
              <a:rPr lang="en-US" sz="700" b="1" i="1">
                <a:solidFill>
                  <a:schemeClr val="bg1"/>
                </a:solidFill>
                <a:latin typeface="Helvetica" pitchFamily="34" charset="0"/>
                <a:cs typeface="Helvetica" pitchFamily="34" charset="0"/>
              </a:rPr>
              <a:t>bzr1-1D</a:t>
            </a:r>
            <a:r>
              <a:rPr lang="en-US" sz="700" b="1">
                <a:solidFill>
                  <a:schemeClr val="bg1"/>
                </a:solidFill>
                <a:latin typeface="Helvetica" pitchFamily="34" charset="0"/>
                <a:cs typeface="Helvetica" pitchFamily="34" charset="0"/>
              </a:rPr>
              <a:t>;</a:t>
            </a:r>
            <a:r>
              <a:rPr lang="en-US" sz="700" b="1" i="1">
                <a:solidFill>
                  <a:schemeClr val="bg1"/>
                </a:solidFill>
                <a:latin typeface="Helvetica" pitchFamily="34" charset="0"/>
                <a:cs typeface="Helvetica" pitchFamily="34" charset="0"/>
              </a:rPr>
              <a:t>bzs1-D       bzr1-1D</a:t>
            </a:r>
          </a:p>
        </p:txBody>
      </p:sp>
      <p:sp>
        <p:nvSpPr>
          <p:cNvPr id="5127" name="TextBox 40"/>
          <p:cNvSpPr txBox="1">
            <a:spLocks noChangeArrowheads="1"/>
          </p:cNvSpPr>
          <p:nvPr/>
        </p:nvSpPr>
        <p:spPr bwMode="auto">
          <a:xfrm>
            <a:off x="4267200" y="2057400"/>
            <a:ext cx="1676400" cy="200025"/>
          </a:xfrm>
          <a:prstGeom prst="rect">
            <a:avLst/>
          </a:prstGeom>
          <a:noFill/>
          <a:ln w="9525">
            <a:noFill/>
            <a:miter lim="800000"/>
            <a:headEnd/>
            <a:tailEnd/>
          </a:ln>
        </p:spPr>
        <p:txBody>
          <a:bodyPr>
            <a:spAutoFit/>
          </a:bodyPr>
          <a:lstStyle/>
          <a:p>
            <a:r>
              <a:rPr lang="en-US" sz="700" b="1">
                <a:solidFill>
                  <a:schemeClr val="bg1"/>
                </a:solidFill>
                <a:latin typeface="Helvetica" pitchFamily="34" charset="0"/>
                <a:cs typeface="Helvetica" pitchFamily="34" charset="0"/>
              </a:rPr>
              <a:t>  WT      </a:t>
            </a:r>
            <a:r>
              <a:rPr lang="en-US" sz="700" b="1" i="1">
                <a:solidFill>
                  <a:schemeClr val="bg1"/>
                </a:solidFill>
                <a:latin typeface="Helvetica" pitchFamily="34" charset="0"/>
                <a:cs typeface="Helvetica" pitchFamily="34" charset="0"/>
              </a:rPr>
              <a:t>bzr1-1D</a:t>
            </a:r>
            <a:r>
              <a:rPr lang="en-US" sz="700" b="1">
                <a:solidFill>
                  <a:schemeClr val="bg1"/>
                </a:solidFill>
                <a:latin typeface="Helvetica" pitchFamily="34" charset="0"/>
                <a:cs typeface="Helvetica" pitchFamily="34" charset="0"/>
              </a:rPr>
              <a:t>;</a:t>
            </a:r>
            <a:r>
              <a:rPr lang="en-US" sz="700" b="1" i="1">
                <a:solidFill>
                  <a:schemeClr val="bg1"/>
                </a:solidFill>
                <a:latin typeface="Helvetica" pitchFamily="34" charset="0"/>
                <a:cs typeface="Helvetica" pitchFamily="34" charset="0"/>
              </a:rPr>
              <a:t>bzs1-D    bzr1-1D</a:t>
            </a:r>
          </a:p>
        </p:txBody>
      </p:sp>
      <p:sp>
        <p:nvSpPr>
          <p:cNvPr id="5128" name="Rectangle 45"/>
          <p:cNvSpPr>
            <a:spLocks noChangeArrowheads="1"/>
          </p:cNvSpPr>
          <p:nvPr/>
        </p:nvSpPr>
        <p:spPr bwMode="auto">
          <a:xfrm>
            <a:off x="838200" y="4953000"/>
            <a:ext cx="5105400" cy="1108075"/>
          </a:xfrm>
          <a:prstGeom prst="rect">
            <a:avLst/>
          </a:prstGeom>
          <a:noFill/>
          <a:ln w="9525">
            <a:noFill/>
            <a:miter lim="800000"/>
            <a:headEnd/>
            <a:tailEnd/>
          </a:ln>
        </p:spPr>
        <p:txBody>
          <a:bodyPr>
            <a:spAutoFit/>
          </a:bodyPr>
          <a:lstStyle/>
          <a:p>
            <a:r>
              <a:rPr lang="en-US" sz="1100">
                <a:latin typeface="Helvetica" pitchFamily="34" charset="0"/>
                <a:cs typeface="Helvetica" pitchFamily="34" charset="0"/>
              </a:rPr>
              <a:t>(A-D)Phenotypes of wild type</a:t>
            </a:r>
            <a:r>
              <a:rPr lang="en-US" sz="1100" i="1">
                <a:latin typeface="Helvetica" pitchFamily="34" charset="0"/>
                <a:cs typeface="Helvetica" pitchFamily="34" charset="0"/>
              </a:rPr>
              <a:t>, bzr1-1D;bzs1-D</a:t>
            </a:r>
            <a:r>
              <a:rPr lang="en-US" sz="1100">
                <a:latin typeface="Helvetica" pitchFamily="34" charset="0"/>
                <a:cs typeface="Helvetica" pitchFamily="34" charset="0"/>
              </a:rPr>
              <a:t> and </a:t>
            </a:r>
            <a:r>
              <a:rPr lang="en-US" sz="1100" i="1">
                <a:latin typeface="Helvetica" pitchFamily="34" charset="0"/>
                <a:cs typeface="Helvetica" pitchFamily="34" charset="0"/>
              </a:rPr>
              <a:t>bzr1-1D</a:t>
            </a:r>
            <a:r>
              <a:rPr lang="en-US" sz="1100">
                <a:latin typeface="Helvetica" pitchFamily="34" charset="0"/>
                <a:cs typeface="Helvetica" pitchFamily="34" charset="0"/>
              </a:rPr>
              <a:t> grown in the dark(A), in the white light(B), in the red light(C) and in the blue light (D). (E-H) The measured hypocotyl lengths of wild type, </a:t>
            </a:r>
            <a:r>
              <a:rPr lang="en-US" sz="1100" i="1">
                <a:latin typeface="Helvetica" pitchFamily="34" charset="0"/>
                <a:cs typeface="Helvetica" pitchFamily="34" charset="0"/>
              </a:rPr>
              <a:t>bzr1-D;bzs1-1D</a:t>
            </a:r>
            <a:r>
              <a:rPr lang="en-US" sz="1100">
                <a:latin typeface="Helvetica" pitchFamily="34" charset="0"/>
                <a:cs typeface="Helvetica" pitchFamily="34" charset="0"/>
              </a:rPr>
              <a:t> and </a:t>
            </a:r>
            <a:r>
              <a:rPr lang="en-US" sz="1100" i="1">
                <a:latin typeface="Helvetica" pitchFamily="34" charset="0"/>
                <a:cs typeface="Helvetica" pitchFamily="34" charset="0"/>
              </a:rPr>
              <a:t>bzr1-1D</a:t>
            </a:r>
            <a:r>
              <a:rPr lang="en-US" sz="1100">
                <a:latin typeface="Helvetica" pitchFamily="34" charset="0"/>
                <a:cs typeface="Helvetica" pitchFamily="34" charset="0"/>
              </a:rPr>
              <a:t>. From left to right is the hypocotyl length in dark (E), in the white light (F), in the red light (G) and in the blue light (H). Error bars indicate SE (n=20). </a:t>
            </a:r>
          </a:p>
          <a:p>
            <a:endParaRPr lang="en-US" sz="110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7212</TotalTime>
  <Words>269</Words>
  <Application>Microsoft Office PowerPoint</Application>
  <PresentationFormat>On-screen Show (4:3)</PresentationFormat>
  <Paragraphs>31</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Helvetica</vt:lpstr>
      <vt:lpstr>宋体</vt: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caroline</dc:creator>
  <cp:lastModifiedBy>caroline</cp:lastModifiedBy>
  <cp:revision>110</cp:revision>
  <dcterms:created xsi:type="dcterms:W3CDTF">2011-02-13T03:20:50Z</dcterms:created>
  <dcterms:modified xsi:type="dcterms:W3CDTF">2012-03-08T21:04:44Z</dcterms:modified>
</cp:coreProperties>
</file>