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9144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704" autoAdjust="0"/>
  </p:normalViewPr>
  <p:slideViewPr>
    <p:cSldViewPr>
      <p:cViewPr>
        <p:scale>
          <a:sx n="100" d="100"/>
          <a:sy n="100" d="100"/>
        </p:scale>
        <p:origin x="-1020" y="3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10.12%20undone\11.3.31%20wt%20ox%20different%20fluoence\Book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10.12%20undone\11.3.31%20wt%20ox%20different%20fluoence\Book1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9543763551295282"/>
          <c:y val="6.7044200996614553E-2"/>
          <c:w val="0.65889392901974264"/>
          <c:h val="0.73681530297843412"/>
        </c:manualLayout>
      </c:layout>
      <c:barChart>
        <c:barDir val="col"/>
        <c:grouping val="clustered"/>
        <c:ser>
          <c:idx val="0"/>
          <c:order val="0"/>
          <c:tx>
            <c:strRef>
              <c:f>Sheet1!$I$288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Sheet1!$N$298:$N$303</c:f>
                <c:numCache>
                  <c:formatCode>General</c:formatCode>
                  <c:ptCount val="6"/>
                  <c:pt idx="0">
                    <c:v>9.2374828106450198E-3</c:v>
                  </c:pt>
                  <c:pt idx="1">
                    <c:v>1.7652013622936464E-2</c:v>
                  </c:pt>
                  <c:pt idx="2">
                    <c:v>9.0885008192090073E-3</c:v>
                  </c:pt>
                  <c:pt idx="3">
                    <c:v>9.5280011705012341E-3</c:v>
                  </c:pt>
                  <c:pt idx="4">
                    <c:v>6.2596014368626988E-3</c:v>
                  </c:pt>
                  <c:pt idx="5">
                    <c:v>3.9049406331903812E-3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Sheet1!$H$289:$H$294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  <c:pt idx="5">
                  <c:v>50</c:v>
                </c:pt>
              </c:numCache>
            </c:numRef>
          </c:cat>
          <c:val>
            <c:numRef>
              <c:f>Sheet1!$I$289:$I$294</c:f>
              <c:numCache>
                <c:formatCode>General</c:formatCode>
                <c:ptCount val="6"/>
                <c:pt idx="0">
                  <c:v>1</c:v>
                </c:pt>
                <c:pt idx="1">
                  <c:v>0.8461840802006132</c:v>
                </c:pt>
                <c:pt idx="2">
                  <c:v>0.64714376964835774</c:v>
                </c:pt>
                <c:pt idx="3">
                  <c:v>0.61920091550171863</c:v>
                </c:pt>
                <c:pt idx="4">
                  <c:v>0.31486107274622038</c:v>
                </c:pt>
                <c:pt idx="5">
                  <c:v>0.14198911566143707</c:v>
                </c:pt>
              </c:numCache>
            </c:numRef>
          </c:val>
        </c:ser>
        <c:ser>
          <c:idx val="1"/>
          <c:order val="1"/>
          <c:tx>
            <c:strRef>
              <c:f>Sheet1!$J$288</c:f>
              <c:strCache>
                <c:ptCount val="1"/>
                <c:pt idx="0">
                  <c:v>OX8</c:v>
                </c:pt>
              </c:strCache>
            </c:strRef>
          </c:tx>
          <c:errBars>
            <c:errBarType val="plus"/>
            <c:errValType val="cust"/>
            <c:plus>
              <c:numRef>
                <c:f>Sheet1!$O$298:$O$303</c:f>
                <c:numCache>
                  <c:formatCode>General</c:formatCode>
                  <c:ptCount val="6"/>
                  <c:pt idx="0">
                    <c:v>1.3559562820246658E-2</c:v>
                  </c:pt>
                  <c:pt idx="1">
                    <c:v>1.9667571458273449E-2</c:v>
                  </c:pt>
                  <c:pt idx="2">
                    <c:v>8.6425824694840187E-3</c:v>
                  </c:pt>
                  <c:pt idx="3">
                    <c:v>7.8414550589735784E-3</c:v>
                  </c:pt>
                  <c:pt idx="4">
                    <c:v>4.1790416347482814E-3</c:v>
                  </c:pt>
                  <c:pt idx="5">
                    <c:v>2.3459730143411818E-3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Sheet1!$H$289:$H$294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  <c:pt idx="5">
                  <c:v>50</c:v>
                </c:pt>
              </c:numCache>
            </c:numRef>
          </c:cat>
          <c:val>
            <c:numRef>
              <c:f>Sheet1!$J$289:$J$294</c:f>
              <c:numCache>
                <c:formatCode>General</c:formatCode>
                <c:ptCount val="6"/>
                <c:pt idx="0">
                  <c:v>1</c:v>
                </c:pt>
                <c:pt idx="1">
                  <c:v>0.39029107436418131</c:v>
                </c:pt>
                <c:pt idx="2">
                  <c:v>0.16300953801886292</c:v>
                </c:pt>
                <c:pt idx="3">
                  <c:v>0.1605371130175309</c:v>
                </c:pt>
                <c:pt idx="4">
                  <c:v>8.4305680496741739E-2</c:v>
                </c:pt>
                <c:pt idx="5">
                  <c:v>5.6982489174164805E-2</c:v>
                </c:pt>
              </c:numCache>
            </c:numRef>
          </c:val>
        </c:ser>
        <c:ser>
          <c:idx val="2"/>
          <c:order val="2"/>
          <c:tx>
            <c:strRef>
              <c:f>Sheet1!$K$288</c:f>
              <c:strCache>
                <c:ptCount val="1"/>
                <c:pt idx="0">
                  <c:v>OX21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errBars>
            <c:errBarType val="plus"/>
            <c:errValType val="cust"/>
            <c:plus>
              <c:numRef>
                <c:f>Sheet1!$P$298:$P$303</c:f>
                <c:numCache>
                  <c:formatCode>General</c:formatCode>
                  <c:ptCount val="6"/>
                  <c:pt idx="0">
                    <c:v>1.7696174277132524E-2</c:v>
                  </c:pt>
                  <c:pt idx="1">
                    <c:v>7.9366036593637411E-3</c:v>
                  </c:pt>
                  <c:pt idx="2">
                    <c:v>2.9770454796972227E-3</c:v>
                  </c:pt>
                  <c:pt idx="3">
                    <c:v>2.4864728571813272E-3</c:v>
                  </c:pt>
                  <c:pt idx="4">
                    <c:v>2.0872382944515646E-3</c:v>
                  </c:pt>
                  <c:pt idx="5">
                    <c:v>1.4230654653018184E-3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Sheet1!$H$289:$H$294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  <c:pt idx="5">
                  <c:v>50</c:v>
                </c:pt>
              </c:numCache>
            </c:numRef>
          </c:cat>
          <c:val>
            <c:numRef>
              <c:f>Sheet1!$K$289:$K$294</c:f>
              <c:numCache>
                <c:formatCode>General</c:formatCode>
                <c:ptCount val="6"/>
                <c:pt idx="0">
                  <c:v>1</c:v>
                </c:pt>
                <c:pt idx="1">
                  <c:v>0.25073564797926168</c:v>
                </c:pt>
                <c:pt idx="2">
                  <c:v>0.10223017646760515</c:v>
                </c:pt>
                <c:pt idx="3">
                  <c:v>8.9738243796054051E-2</c:v>
                </c:pt>
                <c:pt idx="4">
                  <c:v>7.010228179230292E-2</c:v>
                </c:pt>
                <c:pt idx="5">
                  <c:v>5.1730900946987797E-2</c:v>
                </c:pt>
              </c:numCache>
            </c:numRef>
          </c:val>
        </c:ser>
        <c:axId val="64563840"/>
        <c:axId val="64590208"/>
      </c:barChart>
      <c:catAx>
        <c:axId val="64563840"/>
        <c:scaling>
          <c:orientation val="minMax"/>
        </c:scaling>
        <c:axPos val="b"/>
        <c:numFmt formatCode="General" sourceLinked="1"/>
        <c:tickLblPos val="nextTo"/>
        <c:spPr>
          <a:ln w="15875">
            <a:solidFill>
              <a:prstClr val="black"/>
            </a:solidFill>
          </a:ln>
        </c:spPr>
        <c:txPr>
          <a:bodyPr/>
          <a:lstStyle/>
          <a:p>
            <a:pPr>
              <a:defRPr sz="800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  <c:crossAx val="64590208"/>
        <c:crosses val="autoZero"/>
        <c:auto val="1"/>
        <c:lblAlgn val="ctr"/>
        <c:lblOffset val="100"/>
      </c:catAx>
      <c:valAx>
        <c:axId val="64590208"/>
        <c:scaling>
          <c:orientation val="minMax"/>
          <c:max val="1.2"/>
          <c:min val="0"/>
        </c:scaling>
        <c:axPos val="l"/>
        <c:numFmt formatCode="General" sourceLinked="1"/>
        <c:tickLblPos val="nextTo"/>
        <c:spPr>
          <a:noFill/>
          <a:ln w="15875">
            <a:solidFill>
              <a:prstClr val="black"/>
            </a:solidFill>
          </a:ln>
        </c:spPr>
        <c:txPr>
          <a:bodyPr/>
          <a:lstStyle/>
          <a:p>
            <a:pPr>
              <a:defRPr sz="700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  <c:crossAx val="64563840"/>
        <c:crosses val="autoZero"/>
        <c:crossBetween val="between"/>
        <c:majorUnit val="0.4"/>
      </c:valAx>
      <c:spPr>
        <a:ln w="15875">
          <a:solidFill>
            <a:prstClr val="black"/>
          </a:solidFill>
        </a:ln>
      </c:spPr>
    </c:plotArea>
    <c:legend>
      <c:legendPos val="r"/>
      <c:legendEntry>
        <c:idx val="1"/>
        <c:txPr>
          <a:bodyPr/>
          <a:lstStyle/>
          <a:p>
            <a:pPr>
              <a:defRPr sz="800" i="1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800" i="1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36783874671916117"/>
          <c:y val="7.9687499999999994E-2"/>
          <c:w val="0.47130639920010142"/>
          <c:h val="0.25115157480314959"/>
        </c:manualLayout>
      </c:layout>
      <c:txPr>
        <a:bodyPr/>
        <a:lstStyle/>
        <a:p>
          <a:pPr>
            <a:defRPr sz="800">
              <a:latin typeface="Helvetica" pitchFamily="34" charset="0"/>
              <a:cs typeface="Helvetica" pitchFamily="34" charset="0"/>
            </a:defRPr>
          </a:pPr>
          <a:endParaRPr lang="en-US"/>
        </a:p>
      </c:txPr>
    </c:legend>
    <c:plotVisOnly val="1"/>
  </c:chart>
  <c:spPr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Sheet2!$I$347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errBars>
            <c:errBarType val="plus"/>
            <c:errValType val="cust"/>
            <c:plus>
              <c:numRef>
                <c:f>Sheet2!$N$357:$N$362</c:f>
                <c:numCache>
                  <c:formatCode>General</c:formatCode>
                  <c:ptCount val="6"/>
                  <c:pt idx="0">
                    <c:v>9.2379450197196226E-3</c:v>
                  </c:pt>
                  <c:pt idx="1">
                    <c:v>1.4087713246100461E-2</c:v>
                  </c:pt>
                  <c:pt idx="2">
                    <c:v>7.5118974007465722E-3</c:v>
                  </c:pt>
                  <c:pt idx="3">
                    <c:v>4.2826963492638417E-3</c:v>
                  </c:pt>
                  <c:pt idx="4">
                    <c:v>4.4989989361094197E-3</c:v>
                  </c:pt>
                  <c:pt idx="5">
                    <c:v>3.5692814745766138E-3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Sheet2!$H$348:$H$353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  <c:pt idx="5">
                  <c:v>50</c:v>
                </c:pt>
              </c:numCache>
            </c:numRef>
          </c:cat>
          <c:val>
            <c:numRef>
              <c:f>Sheet2!$I$348:$I$353</c:f>
              <c:numCache>
                <c:formatCode>General</c:formatCode>
                <c:ptCount val="6"/>
                <c:pt idx="0">
                  <c:v>1</c:v>
                </c:pt>
                <c:pt idx="1">
                  <c:v>0.83381489187244451</c:v>
                </c:pt>
                <c:pt idx="2">
                  <c:v>0.51707560065690661</c:v>
                </c:pt>
                <c:pt idx="3">
                  <c:v>0.27567341710660231</c:v>
                </c:pt>
                <c:pt idx="4">
                  <c:v>0.2028769760839183</c:v>
                </c:pt>
                <c:pt idx="5">
                  <c:v>0.15662180177265608</c:v>
                </c:pt>
              </c:numCache>
            </c:numRef>
          </c:val>
        </c:ser>
        <c:ser>
          <c:idx val="1"/>
          <c:order val="1"/>
          <c:tx>
            <c:strRef>
              <c:f>Sheet2!$J$347</c:f>
              <c:strCache>
                <c:ptCount val="1"/>
                <c:pt idx="0">
                  <c:v>OX8</c:v>
                </c:pt>
              </c:strCache>
            </c:strRef>
          </c:tx>
          <c:spPr>
            <a:solidFill>
              <a:schemeClr val="accent2"/>
            </a:solidFill>
          </c:spPr>
          <c:errBars>
            <c:errBarType val="plus"/>
            <c:errValType val="cust"/>
            <c:plus>
              <c:numRef>
                <c:f>Sheet2!$O$357:$O$362</c:f>
                <c:numCache>
                  <c:formatCode>General</c:formatCode>
                  <c:ptCount val="6"/>
                  <c:pt idx="0">
                    <c:v>1.3559562820246658E-2</c:v>
                  </c:pt>
                  <c:pt idx="1">
                    <c:v>2.2828800154884712E-2</c:v>
                  </c:pt>
                  <c:pt idx="2">
                    <c:v>9.2251659791743896E-3</c:v>
                  </c:pt>
                  <c:pt idx="3">
                    <c:v>4.7012826951907741E-3</c:v>
                  </c:pt>
                  <c:pt idx="4">
                    <c:v>3.5654436610307988E-3</c:v>
                  </c:pt>
                  <c:pt idx="5">
                    <c:v>3.1479130030147811E-3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Sheet2!$H$348:$H$353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  <c:pt idx="5">
                  <c:v>50</c:v>
                </c:pt>
              </c:numCache>
            </c:numRef>
          </c:cat>
          <c:val>
            <c:numRef>
              <c:f>Sheet2!$J$348:$J$353</c:f>
              <c:numCache>
                <c:formatCode>General</c:formatCode>
                <c:ptCount val="6"/>
                <c:pt idx="0">
                  <c:v>1</c:v>
                </c:pt>
                <c:pt idx="1">
                  <c:v>0.65039268421399177</c:v>
                </c:pt>
                <c:pt idx="2">
                  <c:v>0.2081116231493047</c:v>
                </c:pt>
                <c:pt idx="3">
                  <c:v>0.15878493925599768</c:v>
                </c:pt>
                <c:pt idx="4">
                  <c:v>0.13113206355411852</c:v>
                </c:pt>
                <c:pt idx="5">
                  <c:v>9.6221465087340724E-2</c:v>
                </c:pt>
              </c:numCache>
            </c:numRef>
          </c:val>
        </c:ser>
        <c:ser>
          <c:idx val="2"/>
          <c:order val="2"/>
          <c:tx>
            <c:strRef>
              <c:f>Sheet2!$K$347</c:f>
              <c:strCache>
                <c:ptCount val="1"/>
                <c:pt idx="0">
                  <c:v>OX21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errBars>
            <c:errBarType val="plus"/>
            <c:errValType val="cust"/>
            <c:plus>
              <c:numRef>
                <c:f>Sheet2!$P$357:$P$362</c:f>
                <c:numCache>
                  <c:formatCode>General</c:formatCode>
                  <c:ptCount val="6"/>
                  <c:pt idx="0">
                    <c:v>1.7696174277132524E-2</c:v>
                  </c:pt>
                  <c:pt idx="1">
                    <c:v>1.0575209855720179E-2</c:v>
                  </c:pt>
                  <c:pt idx="2">
                    <c:v>3.5475387554100798E-3</c:v>
                  </c:pt>
                  <c:pt idx="3">
                    <c:v>2.3231388956012843E-3</c:v>
                  </c:pt>
                  <c:pt idx="4">
                    <c:v>1.9557417631721821E-3</c:v>
                  </c:pt>
                  <c:pt idx="5">
                    <c:v>3.4630035926297362E-3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Sheet2!$H$348:$H$353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10</c:v>
                </c:pt>
                <c:pt idx="5">
                  <c:v>50</c:v>
                </c:pt>
              </c:numCache>
            </c:numRef>
          </c:cat>
          <c:val>
            <c:numRef>
              <c:f>Sheet2!$K$348:$K$353</c:f>
              <c:numCache>
                <c:formatCode>General</c:formatCode>
                <c:ptCount val="6"/>
                <c:pt idx="0">
                  <c:v>1</c:v>
                </c:pt>
                <c:pt idx="1">
                  <c:v>0.40571452346635112</c:v>
                </c:pt>
                <c:pt idx="2">
                  <c:v>0.15288562046411339</c:v>
                </c:pt>
                <c:pt idx="3">
                  <c:v>0.11001208925566365</c:v>
                </c:pt>
                <c:pt idx="4">
                  <c:v>7.7892476662979021E-2</c:v>
                </c:pt>
                <c:pt idx="5">
                  <c:v>9.2486824943853324E-2</c:v>
                </c:pt>
              </c:numCache>
            </c:numRef>
          </c:val>
        </c:ser>
        <c:axId val="64525056"/>
        <c:axId val="64526592"/>
      </c:barChart>
      <c:catAx>
        <c:axId val="64525056"/>
        <c:scaling>
          <c:orientation val="minMax"/>
        </c:scaling>
        <c:axPos val="b"/>
        <c:numFmt formatCode="General" sourceLinked="1"/>
        <c:tickLblPos val="nextTo"/>
        <c:spPr>
          <a:ln w="15875">
            <a:solidFill>
              <a:prstClr val="black"/>
            </a:solidFill>
          </a:ln>
        </c:spPr>
        <c:txPr>
          <a:bodyPr/>
          <a:lstStyle/>
          <a:p>
            <a:pPr>
              <a:defRPr sz="800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  <c:crossAx val="64526592"/>
        <c:crosses val="autoZero"/>
        <c:auto val="1"/>
        <c:lblAlgn val="ctr"/>
        <c:lblOffset val="100"/>
      </c:catAx>
      <c:valAx>
        <c:axId val="64526592"/>
        <c:scaling>
          <c:orientation val="minMax"/>
          <c:max val="1.2"/>
          <c:min val="0"/>
        </c:scaling>
        <c:axPos val="l"/>
        <c:numFmt formatCode="General" sourceLinked="1"/>
        <c:tickLblPos val="nextTo"/>
        <c:spPr>
          <a:ln w="15875">
            <a:solidFill>
              <a:prstClr val="black"/>
            </a:solidFill>
          </a:ln>
        </c:spPr>
        <c:txPr>
          <a:bodyPr/>
          <a:lstStyle/>
          <a:p>
            <a:pPr>
              <a:defRPr sz="700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  <c:crossAx val="64525056"/>
        <c:crosses val="autoZero"/>
        <c:crossBetween val="between"/>
        <c:majorUnit val="0.4"/>
      </c:valAx>
      <c:spPr>
        <a:ln w="15875">
          <a:solidFill>
            <a:prstClr val="black"/>
          </a:solidFill>
        </a:ln>
      </c:spPr>
    </c:plotArea>
    <c:legend>
      <c:legendPos val="r"/>
      <c:legendEntry>
        <c:idx val="1"/>
        <c:txPr>
          <a:bodyPr/>
          <a:lstStyle/>
          <a:p>
            <a:pPr>
              <a:defRPr sz="800" i="1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800" i="1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25285187007874038"/>
          <c:y val="9.7645313867016706E-2"/>
          <c:w val="0.48216535433070867"/>
          <c:h val="0.25115157480314959"/>
        </c:manualLayout>
      </c:layout>
      <c:txPr>
        <a:bodyPr/>
        <a:lstStyle/>
        <a:p>
          <a:pPr>
            <a:defRPr sz="800">
              <a:latin typeface="Helvetica" pitchFamily="34" charset="0"/>
              <a:cs typeface="Helvetica" pitchFamily="34" charset="0"/>
            </a:defRPr>
          </a:pPr>
          <a:endParaRPr lang="en-US"/>
        </a:p>
      </c:txPr>
    </c:legend>
    <c:plotVisOnly val="1"/>
  </c:chart>
  <c:spPr>
    <a:ln>
      <a:noFill/>
    </a:ln>
  </c:sp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66207ED-49C3-4B14-A090-70B1ADC782BA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2C21229-3DBA-48F8-84F6-4C7A746E3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Helvetica" pitchFamily="34" charset="0"/>
                <a:cs typeface="Helvetica" pitchFamily="34" charset="0"/>
              </a:rPr>
              <a:t>Figure S3. Over-expression of BZS1 shows shorter hypocotyl lengths in the blue and Red lights. (A) Phenotypes of wild-type and BZS1-ox plants (L8 and L21) in blue light at 10</a:t>
            </a:r>
            <a:r>
              <a:rPr lang="el-GR" smtClean="0">
                <a:latin typeface="Helvetica" pitchFamily="34" charset="0"/>
                <a:cs typeface="Helvetica" pitchFamily="34" charset="0"/>
              </a:rPr>
              <a:t>μ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mol/m</a:t>
            </a:r>
            <a:r>
              <a:rPr lang="en-US" baseline="30000" smtClean="0">
                <a:latin typeface="Helvetica" pitchFamily="34" charset="0"/>
                <a:cs typeface="Helvetica" pitchFamily="34" charset="0"/>
              </a:rPr>
              <a:t>2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/s. (B) Relative hypocotyl length of wild-type and BZS1-ox transgenic lines (L8 and L21) under various fluence level of blue light. Error bar indicate standard error.  (C) Phenotypes of wild-type and BZS1-ox plants (L8 and L21) in red light at 10</a:t>
            </a:r>
            <a:r>
              <a:rPr lang="el-GR" smtClean="0">
                <a:latin typeface="Helvetica" pitchFamily="34" charset="0"/>
                <a:cs typeface="Helvetica" pitchFamily="34" charset="0"/>
              </a:rPr>
              <a:t>μ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mol/m</a:t>
            </a:r>
            <a:r>
              <a:rPr lang="en-US" baseline="30000" smtClean="0">
                <a:latin typeface="Helvetica" pitchFamily="34" charset="0"/>
                <a:cs typeface="Helvetica" pitchFamily="34" charset="0"/>
              </a:rPr>
              <a:t>2</a:t>
            </a:r>
            <a:r>
              <a:rPr lang="en-US" smtClean="0">
                <a:latin typeface="Helvetica" pitchFamily="34" charset="0"/>
                <a:cs typeface="Helvetica" pitchFamily="34" charset="0"/>
              </a:rPr>
              <a:t>/s. (D) Relative hypocotyl length of wild-type and BZS1-ox transgenic lines (L8 and L21) under various fluence level of red light. Error bars indicate standard error.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047035-2E5D-4426-ACBB-572FC2071126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F11A4-08FC-47F0-94FC-3839D7A3DD0D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2EDA8-1613-4A3A-84F4-C1B6E3761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CD5B8-5A6E-4C37-B406-27EDF84620D7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2803E-8FCD-4520-B91E-D03624D7F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451E2-3497-4CD5-A965-18FD8FF4E595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343AD-9669-4130-ACA4-568E92F06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ECC72-3E23-4F33-B395-B829BC313065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5AE27-BB00-43CA-A160-FBB3C7DB0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3E409-85FA-4695-9171-DAB0F7F9D2B7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31AD9-6FA5-4711-99BB-4444AE15F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BDE3-E2D0-47E1-A3B6-0C3BA029EA68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1DEA8-308B-4712-9393-0E934F53F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72489-E82E-4DE3-B6F6-F266BCD91A4A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8B8B4-5FB3-47B5-A2FF-DE6ACB563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F18CB-AAB0-42A2-962B-068872287574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7BC08-5AE5-4E2C-9633-C68B8A0B1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68522-D076-4326-9BE4-D86B565375CE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EC384-9E4A-4FF9-B947-7A085C914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7524E-C494-4C43-BE1F-FDCD59AB387B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5435C-CD47-442B-BA1C-0FCCF0D69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6B342-7B3C-404D-BA95-73C6AC174312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A7912-38E2-4C80-A48B-EC12A6336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D7183E-6671-482A-AE58-D0482B12411D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271883-53D3-48D7-A643-5770CA3E1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7"/>
          <p:cNvGrpSpPr>
            <a:grpSpLocks noChangeAspect="1"/>
          </p:cNvGrpSpPr>
          <p:nvPr/>
        </p:nvGrpSpPr>
        <p:grpSpPr bwMode="auto">
          <a:xfrm>
            <a:off x="971550" y="333375"/>
            <a:ext cx="1863725" cy="1463675"/>
            <a:chOff x="1066800" y="304800"/>
            <a:chExt cx="1762125" cy="1382713"/>
          </a:xfrm>
        </p:grpSpPr>
        <p:grpSp>
          <p:nvGrpSpPr>
            <p:cNvPr id="4119" name="Group 33"/>
            <p:cNvGrpSpPr>
              <a:grpSpLocks/>
            </p:cNvGrpSpPr>
            <p:nvPr/>
          </p:nvGrpSpPr>
          <p:grpSpPr bwMode="auto">
            <a:xfrm>
              <a:off x="1143000" y="381000"/>
              <a:ext cx="1685925" cy="1306513"/>
              <a:chOff x="3048000" y="4876800"/>
              <a:chExt cx="1685925" cy="1306513"/>
            </a:xfrm>
          </p:grpSpPr>
          <p:pic>
            <p:nvPicPr>
              <p:cNvPr id="4121" name="Picture 46" descr="blue 10 .tif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8000" y="4876800"/>
                <a:ext cx="1554163" cy="130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22" name="TextBox 54"/>
              <p:cNvSpPr txBox="1">
                <a:spLocks noChangeArrowheads="1"/>
              </p:cNvSpPr>
              <p:nvPr/>
            </p:nvSpPr>
            <p:spPr bwMode="auto">
              <a:xfrm>
                <a:off x="4114800" y="4876800"/>
                <a:ext cx="533400" cy="1744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Blue 10</a:t>
                </a:r>
              </a:p>
            </p:txBody>
          </p:sp>
          <p:sp>
            <p:nvSpPr>
              <p:cNvPr id="4123" name="TextBox 10"/>
              <p:cNvSpPr txBox="1">
                <a:spLocks noChangeArrowheads="1"/>
              </p:cNvSpPr>
              <p:nvPr/>
            </p:nvSpPr>
            <p:spPr bwMode="auto">
              <a:xfrm>
                <a:off x="3362325" y="5695950"/>
                <a:ext cx="1371600" cy="1745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  WT                </a:t>
                </a:r>
                <a:r>
                  <a:rPr lang="en-US" sz="600" i="1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OX8 </a:t>
                </a:r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          </a:t>
                </a:r>
                <a:r>
                  <a:rPr lang="en-US" sz="600" i="1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OX21</a:t>
                </a:r>
              </a:p>
            </p:txBody>
          </p:sp>
          <p:sp>
            <p:nvSpPr>
              <p:cNvPr id="4124" name="TextBox 58"/>
              <p:cNvSpPr txBox="1">
                <a:spLocks noChangeArrowheads="1"/>
              </p:cNvSpPr>
              <p:nvPr/>
            </p:nvSpPr>
            <p:spPr bwMode="auto">
              <a:xfrm>
                <a:off x="3943350" y="5838825"/>
                <a:ext cx="685800" cy="1744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BZS1-OX</a:t>
                </a:r>
              </a:p>
            </p:txBody>
          </p:sp>
          <p:cxnSp>
            <p:nvCxnSpPr>
              <p:cNvPr id="13" name="Straight Connector 12"/>
              <p:cNvCxnSpPr/>
              <p:nvPr/>
            </p:nvCxnSpPr>
            <p:spPr bwMode="auto">
              <a:xfrm rot="10800000" flipH="1">
                <a:off x="3851361" y="5877376"/>
                <a:ext cx="54935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20" name="TextBox 26"/>
            <p:cNvSpPr txBox="1">
              <a:spLocks noChangeArrowheads="1"/>
            </p:cNvSpPr>
            <p:nvPr/>
          </p:nvSpPr>
          <p:spPr bwMode="auto">
            <a:xfrm>
              <a:off x="1066800" y="304800"/>
              <a:ext cx="381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A</a:t>
              </a:r>
            </a:p>
          </p:txBody>
        </p:sp>
      </p:grpSp>
      <p:sp>
        <p:nvSpPr>
          <p:cNvPr id="4099" name="Rectangle 28"/>
          <p:cNvSpPr>
            <a:spLocks noChangeArrowheads="1"/>
          </p:cNvSpPr>
          <p:nvPr/>
        </p:nvSpPr>
        <p:spPr bwMode="auto">
          <a:xfrm>
            <a:off x="2667000" y="295275"/>
            <a:ext cx="2873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Helvetica" pitchFamily="34" charset="0"/>
                <a:cs typeface="Helvetica" pitchFamily="34" charset="0"/>
              </a:rPr>
              <a:t>B</a:t>
            </a:r>
          </a:p>
        </p:txBody>
      </p:sp>
      <p:grpSp>
        <p:nvGrpSpPr>
          <p:cNvPr id="4100" name="Group 31"/>
          <p:cNvGrpSpPr>
            <a:grpSpLocks noChangeAspect="1"/>
          </p:cNvGrpSpPr>
          <p:nvPr/>
        </p:nvGrpSpPr>
        <p:grpSpPr bwMode="auto">
          <a:xfrm>
            <a:off x="981075" y="1895475"/>
            <a:ext cx="1797050" cy="1325563"/>
            <a:chOff x="1057275" y="1866900"/>
            <a:chExt cx="1724025" cy="1271588"/>
          </a:xfrm>
        </p:grpSpPr>
        <p:grpSp>
          <p:nvGrpSpPr>
            <p:cNvPr id="4112" name="Group 35"/>
            <p:cNvGrpSpPr>
              <a:grpSpLocks/>
            </p:cNvGrpSpPr>
            <p:nvPr/>
          </p:nvGrpSpPr>
          <p:grpSpPr bwMode="auto">
            <a:xfrm>
              <a:off x="1104900" y="1914525"/>
              <a:ext cx="1676400" cy="1223963"/>
              <a:chOff x="5029200" y="4800600"/>
              <a:chExt cx="1676400" cy="1223963"/>
            </a:xfrm>
          </p:grpSpPr>
          <p:pic>
            <p:nvPicPr>
              <p:cNvPr id="4114" name="Picture 47" descr="Red 10.tif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029200" y="4800600"/>
                <a:ext cx="1620838" cy="1223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15" name="TextBox 55"/>
              <p:cNvSpPr txBox="1">
                <a:spLocks noChangeArrowheads="1"/>
              </p:cNvSpPr>
              <p:nvPr/>
            </p:nvSpPr>
            <p:spPr bwMode="auto">
              <a:xfrm>
                <a:off x="6172200" y="4800600"/>
                <a:ext cx="533400" cy="177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Red 10</a:t>
                </a:r>
              </a:p>
            </p:txBody>
          </p:sp>
          <p:sp>
            <p:nvSpPr>
              <p:cNvPr id="4116" name="TextBox 10"/>
              <p:cNvSpPr txBox="1">
                <a:spLocks noChangeArrowheads="1"/>
              </p:cNvSpPr>
              <p:nvPr/>
            </p:nvSpPr>
            <p:spPr bwMode="auto">
              <a:xfrm>
                <a:off x="5257800" y="5648325"/>
                <a:ext cx="1447800" cy="184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WT                   </a:t>
                </a:r>
                <a:r>
                  <a:rPr lang="en-US" sz="600" i="1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OX8</a:t>
                </a:r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               </a:t>
                </a:r>
                <a:r>
                  <a:rPr lang="en-US" sz="600" i="1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OX21</a:t>
                </a:r>
              </a:p>
            </p:txBody>
          </p:sp>
          <p:sp>
            <p:nvSpPr>
              <p:cNvPr id="4117" name="TextBox 63"/>
              <p:cNvSpPr txBox="1">
                <a:spLocks noChangeArrowheads="1"/>
              </p:cNvSpPr>
              <p:nvPr/>
            </p:nvSpPr>
            <p:spPr bwMode="auto">
              <a:xfrm>
                <a:off x="5838825" y="5791200"/>
                <a:ext cx="685800" cy="184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rPr>
                  <a:t>BZS1-OX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 bwMode="auto">
              <a:xfrm rot="10800000" flipH="1">
                <a:off x="5832927" y="5809839"/>
                <a:ext cx="54827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13" name="Rectangle 29"/>
            <p:cNvSpPr>
              <a:spLocks noChangeArrowheads="1"/>
            </p:cNvSpPr>
            <p:nvPr/>
          </p:nvSpPr>
          <p:spPr bwMode="auto">
            <a:xfrm>
              <a:off x="1057275" y="1866900"/>
              <a:ext cx="29527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</a:t>
              </a:r>
            </a:p>
          </p:txBody>
        </p:sp>
      </p:grpSp>
      <p:sp>
        <p:nvSpPr>
          <p:cNvPr id="4101" name="Rectangle 30"/>
          <p:cNvSpPr>
            <a:spLocks noChangeArrowheads="1"/>
          </p:cNvSpPr>
          <p:nvPr/>
        </p:nvSpPr>
        <p:spPr bwMode="auto">
          <a:xfrm>
            <a:off x="2667000" y="1733550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Helvetica" pitchFamily="34" charset="0"/>
                <a:cs typeface="Helvetica" pitchFamily="34" charset="0"/>
              </a:rPr>
              <a:t>D</a:t>
            </a:r>
          </a:p>
        </p:txBody>
      </p:sp>
      <p:sp>
        <p:nvSpPr>
          <p:cNvPr id="4102" name="TextBox 28"/>
          <p:cNvSpPr txBox="1">
            <a:spLocks noChangeArrowheads="1"/>
          </p:cNvSpPr>
          <p:nvPr/>
        </p:nvSpPr>
        <p:spPr bwMode="auto">
          <a:xfrm>
            <a:off x="609600" y="3733800"/>
            <a:ext cx="579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Helvetica" pitchFamily="34" charset="0"/>
                <a:cs typeface="Helvetica" pitchFamily="34" charset="0"/>
              </a:rPr>
              <a:t>Figure S3. Over-expression of BZS1 shows shorter hypocotyl lengths in the blue and Red lights. </a:t>
            </a:r>
          </a:p>
        </p:txBody>
      </p:sp>
      <p:sp>
        <p:nvSpPr>
          <p:cNvPr id="4103" name="Rectangle 28"/>
          <p:cNvSpPr>
            <a:spLocks noChangeArrowheads="1"/>
          </p:cNvSpPr>
          <p:nvPr/>
        </p:nvSpPr>
        <p:spPr bwMode="auto">
          <a:xfrm>
            <a:off x="914400" y="4419600"/>
            <a:ext cx="5029200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>
                <a:latin typeface="Helvetica" pitchFamily="34" charset="0"/>
                <a:cs typeface="Helvetica" pitchFamily="34" charset="0"/>
              </a:rPr>
              <a:t>(A) Phenotypes of wild-type and BZS1-OX plants (OX8 and OX21) in blue light at 10</a:t>
            </a:r>
            <a:r>
              <a:rPr lang="el-GR" sz="1100">
                <a:latin typeface="Helvetica" pitchFamily="34" charset="0"/>
                <a:cs typeface="Helvetica" pitchFamily="34" charset="0"/>
              </a:rPr>
              <a:t>μ</a:t>
            </a:r>
            <a:r>
              <a:rPr lang="en-US" sz="1100">
                <a:latin typeface="Helvetica" pitchFamily="34" charset="0"/>
                <a:cs typeface="Helvetica" pitchFamily="34" charset="0"/>
              </a:rPr>
              <a:t>mol/m</a:t>
            </a:r>
            <a:r>
              <a:rPr lang="en-US" sz="1100" baseline="30000">
                <a:latin typeface="Helvetica" pitchFamily="34" charset="0"/>
                <a:cs typeface="Helvetica" pitchFamily="34" charset="0"/>
              </a:rPr>
              <a:t>2</a:t>
            </a:r>
            <a:r>
              <a:rPr lang="en-US" sz="1100">
                <a:latin typeface="Helvetica" pitchFamily="34" charset="0"/>
                <a:cs typeface="Helvetica" pitchFamily="34" charset="0"/>
              </a:rPr>
              <a:t>/s. (B) Relative hypocotyl length of wild-type and BZS1-OX transgenic lines (OX8 and OX21) under various fluence level of blue light. Error bars indicate standard error.  (C) Phenotypes of wild-type and BZS1-ox plants (OX8 and OX21) in red light at 10</a:t>
            </a:r>
            <a:r>
              <a:rPr lang="el-GR" sz="1100">
                <a:latin typeface="Helvetica" pitchFamily="34" charset="0"/>
                <a:cs typeface="Helvetica" pitchFamily="34" charset="0"/>
              </a:rPr>
              <a:t>μ</a:t>
            </a:r>
            <a:r>
              <a:rPr lang="en-US" sz="1100">
                <a:latin typeface="Helvetica" pitchFamily="34" charset="0"/>
                <a:cs typeface="Helvetica" pitchFamily="34" charset="0"/>
              </a:rPr>
              <a:t>mol/m</a:t>
            </a:r>
            <a:r>
              <a:rPr lang="en-US" sz="1100" baseline="30000">
                <a:latin typeface="Helvetica" pitchFamily="34" charset="0"/>
                <a:cs typeface="Helvetica" pitchFamily="34" charset="0"/>
              </a:rPr>
              <a:t>2</a:t>
            </a:r>
            <a:r>
              <a:rPr lang="en-US" sz="1100">
                <a:latin typeface="Helvetica" pitchFamily="34" charset="0"/>
                <a:cs typeface="Helvetica" pitchFamily="34" charset="0"/>
              </a:rPr>
              <a:t>/s. (D) Relative hypocotyl length of wild-type and BZS1-ox transgenic lines (OX8 and OX21) under various fluence level of red light. Error bars indicate standard error (n=30).</a:t>
            </a:r>
          </a:p>
        </p:txBody>
      </p:sp>
      <p:grpSp>
        <p:nvGrpSpPr>
          <p:cNvPr id="4104" name="Group 31"/>
          <p:cNvGrpSpPr>
            <a:grpSpLocks/>
          </p:cNvGrpSpPr>
          <p:nvPr/>
        </p:nvGrpSpPr>
        <p:grpSpPr bwMode="auto">
          <a:xfrm>
            <a:off x="2686050" y="1892300"/>
            <a:ext cx="2438400" cy="1546225"/>
            <a:chOff x="4953000" y="1524000"/>
            <a:chExt cx="2438400" cy="1546457"/>
          </a:xfrm>
        </p:grpSpPr>
        <p:sp>
          <p:nvSpPr>
            <p:cNvPr id="4109" name="Rectangle 5"/>
            <p:cNvSpPr>
              <a:spLocks noChangeArrowheads="1"/>
            </p:cNvSpPr>
            <p:nvPr/>
          </p:nvSpPr>
          <p:spPr bwMode="auto">
            <a:xfrm rot="-5400000">
              <a:off x="4406482" y="2137194"/>
              <a:ext cx="1353722" cy="203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Helvetica" pitchFamily="34" charset="0"/>
                  <a:cs typeface="Helvetica" pitchFamily="34" charset="0"/>
                </a:rPr>
                <a:t>Relative hypocotyl length </a:t>
              </a:r>
            </a:p>
          </p:txBody>
        </p:sp>
        <p:sp>
          <p:nvSpPr>
            <p:cNvPr id="4110" name="Rectangle 22"/>
            <p:cNvSpPr>
              <a:spLocks noChangeArrowheads="1"/>
            </p:cNvSpPr>
            <p:nvPr/>
          </p:nvSpPr>
          <p:spPr bwMode="auto">
            <a:xfrm>
              <a:off x="5448300" y="2867025"/>
              <a:ext cx="1795898" cy="203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Helvetica" pitchFamily="34" charset="0"/>
                  <a:cs typeface="Helvetica" pitchFamily="34" charset="0"/>
                </a:rPr>
                <a:t>Red Fluence level (</a:t>
              </a:r>
              <a:r>
                <a:rPr lang="el-GR" sz="800">
                  <a:latin typeface="Helvetica" pitchFamily="34" charset="0"/>
                  <a:cs typeface="Helvetica" pitchFamily="34" charset="0"/>
                </a:rPr>
                <a:t>μ</a:t>
              </a:r>
              <a:r>
                <a:rPr lang="en-US" sz="800">
                  <a:latin typeface="Helvetica" pitchFamily="34" charset="0"/>
                  <a:cs typeface="Helvetica" pitchFamily="34" charset="0"/>
                </a:rPr>
                <a:t>mol/m2/s)</a:t>
              </a:r>
            </a:p>
          </p:txBody>
        </p:sp>
        <p:graphicFrame>
          <p:nvGraphicFramePr>
            <p:cNvPr id="31" name="Chart 30"/>
            <p:cNvGraphicFramePr>
              <a:graphicFrameLocks noChangeAspect="1"/>
            </p:cNvGraphicFramePr>
            <p:nvPr/>
          </p:nvGraphicFramePr>
          <p:xfrm>
            <a:off x="4953000" y="1524000"/>
            <a:ext cx="2438400" cy="14630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4105" name="Group 33"/>
          <p:cNvGrpSpPr>
            <a:grpSpLocks/>
          </p:cNvGrpSpPr>
          <p:nvPr/>
        </p:nvGrpSpPr>
        <p:grpSpPr bwMode="auto">
          <a:xfrm>
            <a:off x="2870200" y="295275"/>
            <a:ext cx="2559050" cy="1614488"/>
            <a:chOff x="5289550" y="942975"/>
            <a:chExt cx="2559050" cy="1614488"/>
          </a:xfrm>
        </p:grpSpPr>
        <p:sp>
          <p:nvSpPr>
            <p:cNvPr id="4106" name="Rectangle 22"/>
            <p:cNvSpPr>
              <a:spLocks noChangeArrowheads="1"/>
            </p:cNvSpPr>
            <p:nvPr/>
          </p:nvSpPr>
          <p:spPr bwMode="auto">
            <a:xfrm>
              <a:off x="5657850" y="2343150"/>
              <a:ext cx="1760538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Helvetica" pitchFamily="34" charset="0"/>
                  <a:cs typeface="Helvetica" pitchFamily="34" charset="0"/>
                </a:rPr>
                <a:t>Blue Fluence level (</a:t>
              </a:r>
              <a:r>
                <a:rPr lang="el-GR" sz="800">
                  <a:latin typeface="Helvetica" pitchFamily="34" charset="0"/>
                  <a:cs typeface="Helvetica" pitchFamily="34" charset="0"/>
                </a:rPr>
                <a:t>μ</a:t>
              </a:r>
              <a:r>
                <a:rPr lang="en-US" sz="800">
                  <a:latin typeface="Helvetica" pitchFamily="34" charset="0"/>
                  <a:cs typeface="Helvetica" pitchFamily="34" charset="0"/>
                </a:rPr>
                <a:t>mol/m2/s)</a:t>
              </a:r>
            </a:p>
          </p:txBody>
        </p:sp>
        <p:sp>
          <p:nvSpPr>
            <p:cNvPr id="4107" name="Rectangle 5"/>
            <p:cNvSpPr>
              <a:spLocks noChangeArrowheads="1"/>
            </p:cNvSpPr>
            <p:nvPr/>
          </p:nvSpPr>
          <p:spPr bwMode="auto">
            <a:xfrm rot="-5400000">
              <a:off x="4679156" y="1553369"/>
              <a:ext cx="143668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Helvetica" pitchFamily="34" charset="0"/>
                  <a:cs typeface="Helvetica" pitchFamily="34" charset="0"/>
                </a:rPr>
                <a:t>Relative hypocotyl length </a:t>
              </a:r>
            </a:p>
          </p:txBody>
        </p:sp>
        <p:graphicFrame>
          <p:nvGraphicFramePr>
            <p:cNvPr id="33" name="Chart 32"/>
            <p:cNvGraphicFramePr>
              <a:graphicFrameLocks noChangeAspect="1"/>
            </p:cNvGraphicFramePr>
            <p:nvPr/>
          </p:nvGraphicFramePr>
          <p:xfrm>
            <a:off x="5410200" y="990600"/>
            <a:ext cx="2438400" cy="14630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7212</TotalTime>
  <Words>286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宋体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caroline</dc:creator>
  <cp:lastModifiedBy>caroline</cp:lastModifiedBy>
  <cp:revision>110</cp:revision>
  <dcterms:created xsi:type="dcterms:W3CDTF">2011-02-13T03:20:50Z</dcterms:created>
  <dcterms:modified xsi:type="dcterms:W3CDTF">2012-03-08T21:04:19Z</dcterms:modified>
</cp:coreProperties>
</file>