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tiff" ContentType="image/tif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>
    <p:restoredLeft sz="15620"/>
    <p:restoredTop sz="68005" autoAdjust="0"/>
  </p:normalViewPr>
  <p:slideViewPr>
    <p:cSldViewPr showGuides="1">
      <p:cViewPr varScale="1">
        <p:scale>
          <a:sx n="72" d="100"/>
          <a:sy n="72" d="100"/>
        </p:scale>
        <p:origin x="-1890" y="-96"/>
      </p:cViewPr>
      <p:guideLst>
        <p:guide orient="horz" pos="96"/>
        <p:guide pos="5664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2F27C31-2644-44ED-95D4-4E9A36907B0B}" type="datetimeFigureOut">
              <a:rPr lang="en-US" smtClean="0"/>
              <a:pPr/>
              <a:t>10/11/2012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D1757A6-9FA5-48AB-B467-843EAA199A7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Supplementary figure 2</a:t>
            </a:r>
            <a:endParaRPr lang="en-US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Representative case harboring a 9pb insertion mutation V769_D770insASV 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Panels A (40X magnification) and B (100X magnification) show the prominent solid growth pattern – a  histologic feature that may be over-represented in lung cancers with </a:t>
            </a:r>
            <a:r>
              <a:rPr lang="en-US" sz="12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EGFR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exon 20 insertions compared to classic </a:t>
            </a:r>
            <a:r>
              <a:rPr lang="en-US" sz="12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EGFR 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mutations.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Panel C - Electrophoretogram of the sizing assay shows a heterozygous 9bp insertion (arrow); asterisk marks the wild-type peak (*).  This case was concurrently tested for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indels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in </a:t>
            </a:r>
            <a:r>
              <a:rPr lang="en-US" sz="12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EGFR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exon 19 and </a:t>
            </a:r>
            <a:r>
              <a:rPr lang="en-US" sz="12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HER2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/ </a:t>
            </a:r>
            <a:r>
              <a:rPr lang="en-US" sz="12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ERBB2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exon 20 using a multiplex assay and illustrates the mutually exclusive nature of these mutations.  Panel D - Sanger sequencing defines the insertion as a p. V769_D770insASV (c.2308_2309ins9 [CCAGCGTGG duplication]). The duplicated sequence is inserted starting at the position indicated by the arrow. </a:t>
            </a:r>
          </a:p>
          <a:p>
            <a:r>
              <a:rPr lang="en-US" dirty="0" smtClean="0"/>
              <a:t> 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1757A6-9FA5-48AB-B467-843EAA199A79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89382E-1C66-4891-A49A-B41EFB318011}" type="datetimeFigureOut">
              <a:rPr lang="en-US" smtClean="0"/>
              <a:pPr/>
              <a:t>10/11/2012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4B7570-8D9E-48A2-B12D-4BDF78AAD8C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89382E-1C66-4891-A49A-B41EFB318011}" type="datetimeFigureOut">
              <a:rPr lang="en-US" smtClean="0"/>
              <a:pPr/>
              <a:t>10/11/2012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4B7570-8D9E-48A2-B12D-4BDF78AAD8C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89382E-1C66-4891-A49A-B41EFB318011}" type="datetimeFigureOut">
              <a:rPr lang="en-US" smtClean="0"/>
              <a:pPr/>
              <a:t>10/11/2012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4B7570-8D9E-48A2-B12D-4BDF78AAD8C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89382E-1C66-4891-A49A-B41EFB318011}" type="datetimeFigureOut">
              <a:rPr lang="en-US" smtClean="0"/>
              <a:pPr/>
              <a:t>10/11/2012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4B7570-8D9E-48A2-B12D-4BDF78AAD8C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89382E-1C66-4891-A49A-B41EFB318011}" type="datetimeFigureOut">
              <a:rPr lang="en-US" smtClean="0"/>
              <a:pPr/>
              <a:t>10/11/2012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4B7570-8D9E-48A2-B12D-4BDF78AAD8C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89382E-1C66-4891-A49A-B41EFB318011}" type="datetimeFigureOut">
              <a:rPr lang="en-US" smtClean="0"/>
              <a:pPr/>
              <a:t>10/11/2012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4B7570-8D9E-48A2-B12D-4BDF78AAD8C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89382E-1C66-4891-A49A-B41EFB318011}" type="datetimeFigureOut">
              <a:rPr lang="en-US" smtClean="0"/>
              <a:pPr/>
              <a:t>10/11/2012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4B7570-8D9E-48A2-B12D-4BDF78AAD8C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89382E-1C66-4891-A49A-B41EFB318011}" type="datetimeFigureOut">
              <a:rPr lang="en-US" smtClean="0"/>
              <a:pPr/>
              <a:t>10/11/2012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4B7570-8D9E-48A2-B12D-4BDF78AAD8C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89382E-1C66-4891-A49A-B41EFB318011}" type="datetimeFigureOut">
              <a:rPr lang="en-US" smtClean="0"/>
              <a:pPr/>
              <a:t>10/11/2012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4B7570-8D9E-48A2-B12D-4BDF78AAD8C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89382E-1C66-4891-A49A-B41EFB318011}" type="datetimeFigureOut">
              <a:rPr lang="en-US" smtClean="0"/>
              <a:pPr/>
              <a:t>10/11/2012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4B7570-8D9E-48A2-B12D-4BDF78AAD8C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89382E-1C66-4891-A49A-B41EFB318011}" type="datetimeFigureOut">
              <a:rPr lang="en-US" smtClean="0"/>
              <a:pPr/>
              <a:t>10/11/2012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4B7570-8D9E-48A2-B12D-4BDF78AAD8C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89382E-1C66-4891-A49A-B41EFB318011}" type="datetimeFigureOut">
              <a:rPr lang="en-US" smtClean="0"/>
              <a:pPr/>
              <a:t>10/11/2012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4B7570-8D9E-48A2-B12D-4BDF78AAD8C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tiff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Ex 20 10X S12-9475_151.tif"/>
          <p:cNvPicPr>
            <a:picLocks noChangeAspect="1"/>
          </p:cNvPicPr>
          <p:nvPr/>
        </p:nvPicPr>
        <p:blipFill>
          <a:blip r:embed="rId3" cstate="print">
            <a:lum bright="-10000" contrast="10000"/>
          </a:blip>
          <a:stretch>
            <a:fillRect/>
          </a:stretch>
        </p:blipFill>
        <p:spPr>
          <a:xfrm>
            <a:off x="914400" y="2514600"/>
            <a:ext cx="3124200" cy="234315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5" name="Picture 4" descr="Ex 20 4X S12-9475_150.tif"/>
          <p:cNvPicPr>
            <a:picLocks noChangeAspect="1"/>
          </p:cNvPicPr>
          <p:nvPr/>
        </p:nvPicPr>
        <p:blipFill>
          <a:blip r:embed="rId4" cstate="print">
            <a:lum bright="-10000" contrast="10000"/>
          </a:blip>
          <a:stretch>
            <a:fillRect/>
          </a:stretch>
        </p:blipFill>
        <p:spPr>
          <a:xfrm>
            <a:off x="914400" y="152400"/>
            <a:ext cx="3124200" cy="234315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6" name="TextBox 5"/>
          <p:cNvSpPr txBox="1"/>
          <p:nvPr/>
        </p:nvSpPr>
        <p:spPr>
          <a:xfrm>
            <a:off x="533400" y="76200"/>
            <a:ext cx="2603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A</a:t>
            </a:r>
            <a:endParaRPr lang="en-US" b="1" dirty="0"/>
          </a:p>
        </p:txBody>
      </p:sp>
      <p:sp>
        <p:nvSpPr>
          <p:cNvPr id="7" name="TextBox 6"/>
          <p:cNvSpPr txBox="1"/>
          <p:nvPr/>
        </p:nvSpPr>
        <p:spPr>
          <a:xfrm>
            <a:off x="533400" y="2514600"/>
            <a:ext cx="2517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B</a:t>
            </a:r>
            <a:endParaRPr lang="en-US" b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 cstate="print">
            <a:lum bright="-20000" contrast="32000"/>
          </a:blip>
          <a:srcRect l="9565" t="7679" r="9565" b="24948"/>
          <a:stretch>
            <a:fillRect/>
          </a:stretch>
        </p:blipFill>
        <p:spPr bwMode="auto">
          <a:xfrm rot="5400000">
            <a:off x="5600701" y="1333500"/>
            <a:ext cx="2057398" cy="441960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6" cstate="print">
            <a:lum bright="-20000" contrast="40000"/>
          </a:blip>
          <a:srcRect t="807" b="6437"/>
          <a:stretch>
            <a:fillRect/>
          </a:stretch>
        </p:blipFill>
        <p:spPr bwMode="auto">
          <a:xfrm rot="5400000">
            <a:off x="5600700" y="-723900"/>
            <a:ext cx="2057400" cy="4419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11" name="TextBox 10"/>
          <p:cNvSpPr txBox="1"/>
          <p:nvPr/>
        </p:nvSpPr>
        <p:spPr>
          <a:xfrm>
            <a:off x="4495800" y="652046"/>
            <a:ext cx="4340316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sz="1600" dirty="0" smtClean="0"/>
              <a:t>WT – forward sequence </a:t>
            </a:r>
            <a:endParaRPr lang="en-US" sz="1600" dirty="0"/>
          </a:p>
        </p:txBody>
      </p:sp>
      <p:cxnSp>
        <p:nvCxnSpPr>
          <p:cNvPr id="12" name="Straight Arrow Connector 11"/>
          <p:cNvCxnSpPr/>
          <p:nvPr/>
        </p:nvCxnSpPr>
        <p:spPr>
          <a:xfrm>
            <a:off x="6629400" y="3352800"/>
            <a:ext cx="0" cy="30480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4498884" y="2557046"/>
            <a:ext cx="4340316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r"/>
            <a:endParaRPr lang="en-US" sz="1600" dirty="0"/>
          </a:p>
        </p:txBody>
      </p:sp>
      <p:sp>
        <p:nvSpPr>
          <p:cNvPr id="13" name="Left Bracket 12"/>
          <p:cNvSpPr/>
          <p:nvPr/>
        </p:nvSpPr>
        <p:spPr>
          <a:xfrm rot="5400000">
            <a:off x="5753100" y="2095500"/>
            <a:ext cx="76200" cy="1524000"/>
          </a:xfrm>
          <a:prstGeom prst="leftBracket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4953000" y="2514601"/>
            <a:ext cx="1752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Duplicated sequence</a:t>
            </a:r>
            <a:endParaRPr lang="en-US" sz="1400" dirty="0"/>
          </a:p>
        </p:txBody>
      </p:sp>
      <p:sp>
        <p:nvSpPr>
          <p:cNvPr id="16" name="Rectangle 15"/>
          <p:cNvSpPr/>
          <p:nvPr/>
        </p:nvSpPr>
        <p:spPr>
          <a:xfrm>
            <a:off x="6853503" y="2514600"/>
            <a:ext cx="190949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V769_D770insASV</a:t>
            </a:r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7" cstate="print">
            <a:lum bright="-40000" contrast="60000"/>
          </a:blip>
          <a:srcRect t="5491" r="1051" b="8145"/>
          <a:stretch>
            <a:fillRect/>
          </a:stretch>
        </p:blipFill>
        <p:spPr bwMode="auto">
          <a:xfrm>
            <a:off x="502920" y="4953000"/>
            <a:ext cx="8369224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TextBox 18"/>
          <p:cNvSpPr txBox="1"/>
          <p:nvPr/>
        </p:nvSpPr>
        <p:spPr>
          <a:xfrm>
            <a:off x="3581400" y="5181600"/>
            <a:ext cx="152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i="1" dirty="0" smtClean="0"/>
              <a:t>EGFR</a:t>
            </a:r>
            <a:r>
              <a:rPr lang="en-US" sz="1400" dirty="0" smtClean="0"/>
              <a:t> exon 20</a:t>
            </a:r>
          </a:p>
          <a:p>
            <a:pPr algn="ctr"/>
            <a:r>
              <a:rPr lang="en-US" sz="1400" dirty="0" smtClean="0"/>
              <a:t>(9bp insertion)</a:t>
            </a:r>
            <a:endParaRPr lang="en-US" sz="1400" dirty="0"/>
          </a:p>
        </p:txBody>
      </p:sp>
      <p:cxnSp>
        <p:nvCxnSpPr>
          <p:cNvPr id="20" name="Straight Arrow Connector 19"/>
          <p:cNvCxnSpPr/>
          <p:nvPr/>
        </p:nvCxnSpPr>
        <p:spPr bwMode="auto">
          <a:xfrm flipH="1">
            <a:off x="3581400" y="5410200"/>
            <a:ext cx="155576" cy="381000"/>
          </a:xfrm>
          <a:prstGeom prst="straightConnector1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1" name="TextBox 20"/>
          <p:cNvSpPr txBox="1"/>
          <p:nvPr/>
        </p:nvSpPr>
        <p:spPr>
          <a:xfrm>
            <a:off x="5181600" y="5181600"/>
            <a:ext cx="86772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i="1" dirty="0" smtClean="0"/>
              <a:t>EGFR</a:t>
            </a:r>
            <a:r>
              <a:rPr lang="en-US" sz="1400" dirty="0" smtClean="0"/>
              <a:t> </a:t>
            </a:r>
          </a:p>
          <a:p>
            <a:pPr algn="ctr"/>
            <a:r>
              <a:rPr lang="en-US" sz="1400" dirty="0" smtClean="0"/>
              <a:t>exon 19</a:t>
            </a:r>
          </a:p>
          <a:p>
            <a:pPr algn="ctr"/>
            <a:r>
              <a:rPr lang="en-US" sz="1400" dirty="0" smtClean="0"/>
              <a:t>(WT)</a:t>
            </a:r>
            <a:endParaRPr lang="en-US" sz="1400" dirty="0"/>
          </a:p>
        </p:txBody>
      </p:sp>
      <p:sp>
        <p:nvSpPr>
          <p:cNvPr id="22" name="TextBox 21"/>
          <p:cNvSpPr txBox="1"/>
          <p:nvPr/>
        </p:nvSpPr>
        <p:spPr>
          <a:xfrm>
            <a:off x="6629400" y="5257800"/>
            <a:ext cx="86772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i="1" dirty="0" smtClean="0"/>
              <a:t>HER </a:t>
            </a:r>
          </a:p>
          <a:p>
            <a:pPr algn="ctr"/>
            <a:r>
              <a:rPr lang="en-US" sz="1400" dirty="0" smtClean="0"/>
              <a:t>exon 20</a:t>
            </a:r>
          </a:p>
          <a:p>
            <a:pPr algn="ctr"/>
            <a:r>
              <a:rPr lang="en-US" sz="1400" dirty="0" smtClean="0"/>
              <a:t>(WT)</a:t>
            </a:r>
            <a:endParaRPr lang="en-US" sz="1400" dirty="0"/>
          </a:p>
        </p:txBody>
      </p:sp>
      <p:sp>
        <p:nvSpPr>
          <p:cNvPr id="23" name="TextBox 22"/>
          <p:cNvSpPr txBox="1"/>
          <p:nvPr/>
        </p:nvSpPr>
        <p:spPr>
          <a:xfrm>
            <a:off x="3048000" y="5115580"/>
            <a:ext cx="4003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*</a:t>
            </a:r>
            <a:endParaRPr lang="en-US" sz="2800" dirty="0"/>
          </a:p>
        </p:txBody>
      </p:sp>
      <p:sp>
        <p:nvSpPr>
          <p:cNvPr id="24" name="TextBox 23"/>
          <p:cNvSpPr txBox="1"/>
          <p:nvPr/>
        </p:nvSpPr>
        <p:spPr>
          <a:xfrm>
            <a:off x="228600" y="4876800"/>
            <a:ext cx="2517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</a:t>
            </a:r>
            <a:endParaRPr lang="en-US" b="1" dirty="0"/>
          </a:p>
        </p:txBody>
      </p:sp>
      <p:sp>
        <p:nvSpPr>
          <p:cNvPr id="25" name="TextBox 24"/>
          <p:cNvSpPr txBox="1"/>
          <p:nvPr/>
        </p:nvSpPr>
        <p:spPr>
          <a:xfrm>
            <a:off x="4343400" y="0"/>
            <a:ext cx="2517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D</a:t>
            </a:r>
            <a:endParaRPr lang="en-US" b="1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202</TotalTime>
  <Words>63</Words>
  <Application>Microsoft Office PowerPoint</Application>
  <PresentationFormat>On-screen Show (4:3)</PresentationFormat>
  <Paragraphs>22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MSKCC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arcilam</dc:creator>
  <cp:lastModifiedBy>arcilam</cp:lastModifiedBy>
  <cp:revision>23</cp:revision>
  <dcterms:created xsi:type="dcterms:W3CDTF">2012-10-10T18:09:59Z</dcterms:created>
  <dcterms:modified xsi:type="dcterms:W3CDTF">2012-10-11T12:52:53Z</dcterms:modified>
</cp:coreProperties>
</file>