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24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93" autoAdjust="0"/>
  </p:normalViewPr>
  <p:slideViewPr>
    <p:cSldViewPr>
      <p:cViewPr>
        <p:scale>
          <a:sx n="60" d="100"/>
          <a:sy n="60" d="100"/>
        </p:scale>
        <p:origin x="-1123" y="-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1288C-E3A9-4D08-AF96-072709FE4F13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87DF51-51F6-49AA-BDDF-1E9DD780AF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792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228600"/>
            <a:ext cx="6553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 err="1" smtClean="0">
                <a:latin typeface="Arial" pitchFamily="34" charset="0"/>
                <a:cs typeface="Arial" pitchFamily="34" charset="0"/>
              </a:rPr>
              <a:t>Suppl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 File 1: Brood-dependent </a:t>
            </a:r>
            <a:r>
              <a:rPr lang="en-US" sz="1100" b="1" dirty="0">
                <a:latin typeface="Arial" pitchFamily="34" charset="0"/>
                <a:cs typeface="Arial" pitchFamily="34" charset="0"/>
              </a:rPr>
              <a:t>sensitivity to pyriproxyfen 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sz="1100" b="1" i="1" dirty="0" smtClean="0">
                <a:latin typeface="Arial" pitchFamily="34" charset="0"/>
                <a:cs typeface="Arial" pitchFamily="34" charset="0"/>
              </a:rPr>
              <a:t>Daphnia </a:t>
            </a:r>
            <a:r>
              <a:rPr lang="en-US" sz="1100" b="1" i="1" dirty="0">
                <a:latin typeface="Arial" pitchFamily="34" charset="0"/>
                <a:cs typeface="Arial" pitchFamily="34" charset="0"/>
              </a:rPr>
              <a:t>magna</a:t>
            </a:r>
            <a:r>
              <a:rPr lang="en-US" sz="1100" b="1" dirty="0">
                <a:latin typeface="Arial" pitchFamily="34" charset="0"/>
                <a:cs typeface="Arial" pitchFamily="34" charset="0"/>
              </a:rPr>
              <a:t>.  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Female </a:t>
            </a:r>
            <a:r>
              <a:rPr lang="en-US" sz="1100" i="1" dirty="0">
                <a:latin typeface="Arial" pitchFamily="34" charset="0"/>
                <a:cs typeface="Arial" pitchFamily="34" charset="0"/>
              </a:rPr>
              <a:t>Daphnia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100" i="1" dirty="0">
                <a:latin typeface="Arial" pitchFamily="34" charset="0"/>
                <a:cs typeface="Arial" pitchFamily="34" charset="0"/>
              </a:rPr>
              <a:t>magna 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at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7, 14, and 21-days old were treated with 155 pM pyriproxyfen for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12 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days or until four broods were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produced.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None 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of the untreated daphnids from any of the assays produced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males (data not shown).  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Data are shown as mean </a:t>
            </a:r>
            <a:r>
              <a:rPr lang="en-US" sz="1100" u="sng" dirty="0">
                <a:latin typeface="Arial" pitchFamily="34" charset="0"/>
                <a:cs typeface="Arial" pitchFamily="34" charset="0"/>
              </a:rPr>
              <a:t>+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SEM. (a) Indicates a significant difference in the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number 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of neonates produced, (b) indicates a significant difference in the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number 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of male neonates produced, and (c) indicates a significant difference in the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number 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of female neonates produced compared to the 21-day old </a:t>
            </a:r>
            <a:r>
              <a:rPr lang="en-US" sz="1100" i="1" dirty="0">
                <a:latin typeface="Arial" pitchFamily="34" charset="0"/>
                <a:cs typeface="Arial" pitchFamily="34" charset="0"/>
              </a:rPr>
              <a:t>Daphnia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.  Statistical differences were analyzed by ANOVA followed by Dunnett’s multiple comparison test. An (*) indicates p &lt; 0.05 and (**) indicates p &lt; 0.01</a:t>
            </a:r>
            <a:r>
              <a:rPr lang="en-US" sz="1100" dirty="0"/>
              <a:t>.</a:t>
            </a:r>
          </a:p>
        </p:txBody>
      </p:sp>
      <p:grpSp>
        <p:nvGrpSpPr>
          <p:cNvPr id="1262" name="Group 1261"/>
          <p:cNvGrpSpPr/>
          <p:nvPr/>
        </p:nvGrpSpPr>
        <p:grpSpPr>
          <a:xfrm>
            <a:off x="322718" y="1961235"/>
            <a:ext cx="6122651" cy="4264162"/>
            <a:chOff x="367674" y="1351520"/>
            <a:chExt cx="6122651" cy="4264162"/>
          </a:xfrm>
        </p:grpSpPr>
        <p:sp>
          <p:nvSpPr>
            <p:cNvPr id="296" name="TextBox 295"/>
            <p:cNvSpPr txBox="1"/>
            <p:nvPr/>
          </p:nvSpPr>
          <p:spPr>
            <a:xfrm>
              <a:off x="1172573" y="1351520"/>
              <a:ext cx="59917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Male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" name="Rectangle 296"/>
            <p:cNvSpPr/>
            <p:nvPr/>
          </p:nvSpPr>
          <p:spPr>
            <a:xfrm>
              <a:off x="912247" y="1435883"/>
              <a:ext cx="248458" cy="1390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912247" y="1688396"/>
              <a:ext cx="246039" cy="1459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9" name="TextBox 298"/>
            <p:cNvSpPr txBox="1"/>
            <p:nvPr/>
          </p:nvSpPr>
          <p:spPr>
            <a:xfrm>
              <a:off x="1158286" y="1605750"/>
              <a:ext cx="8265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Female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0" name="TextBox 299"/>
            <p:cNvSpPr txBox="1"/>
            <p:nvPr/>
          </p:nvSpPr>
          <p:spPr>
            <a:xfrm>
              <a:off x="1210068" y="2142856"/>
              <a:ext cx="8707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Brood-2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" name="Rectangle 306"/>
            <p:cNvSpPr/>
            <p:nvPr/>
          </p:nvSpPr>
          <p:spPr>
            <a:xfrm>
              <a:off x="3353761" y="2163561"/>
              <a:ext cx="87075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Brood-3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" name="Rectangle 320"/>
            <p:cNvSpPr/>
            <p:nvPr/>
          </p:nvSpPr>
          <p:spPr>
            <a:xfrm>
              <a:off x="5294289" y="2168877"/>
              <a:ext cx="87075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Brood-4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" name="Rectangle 561"/>
            <p:cNvSpPr>
              <a:spLocks noChangeArrowheads="1"/>
            </p:cNvSpPr>
            <p:nvPr/>
          </p:nvSpPr>
          <p:spPr bwMode="auto">
            <a:xfrm>
              <a:off x="5585449" y="4992842"/>
              <a:ext cx="254878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14d</a:t>
              </a:r>
              <a:endPara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4" name="Group 323"/>
            <p:cNvGrpSpPr/>
            <p:nvPr/>
          </p:nvGrpSpPr>
          <p:grpSpPr>
            <a:xfrm>
              <a:off x="367674" y="2499054"/>
              <a:ext cx="6122651" cy="3116628"/>
              <a:chOff x="142712" y="5791200"/>
              <a:chExt cx="6122651" cy="3116628"/>
            </a:xfrm>
          </p:grpSpPr>
          <p:sp>
            <p:nvSpPr>
              <p:cNvPr id="325" name="Rectangle 551"/>
              <p:cNvSpPr>
                <a:spLocks noChangeArrowheads="1"/>
              </p:cNvSpPr>
              <p:nvPr/>
            </p:nvSpPr>
            <p:spPr bwMode="auto">
              <a:xfrm>
                <a:off x="5278334" y="7175854"/>
                <a:ext cx="359569" cy="908051"/>
              </a:xfrm>
              <a:prstGeom prst="rect">
                <a:avLst/>
              </a:prstGeom>
              <a:solidFill>
                <a:srgbClr val="A0A0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6" name="Rectangle 547"/>
              <p:cNvSpPr>
                <a:spLocks noChangeArrowheads="1"/>
              </p:cNvSpPr>
              <p:nvPr/>
            </p:nvSpPr>
            <p:spPr bwMode="auto">
              <a:xfrm>
                <a:off x="4741362" y="6756754"/>
                <a:ext cx="358379" cy="973667"/>
              </a:xfrm>
              <a:prstGeom prst="rect">
                <a:avLst/>
              </a:prstGeom>
              <a:solidFill>
                <a:srgbClr val="A0A0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" name="Rectangle 512"/>
              <p:cNvSpPr>
                <a:spLocks noChangeArrowheads="1"/>
              </p:cNvSpPr>
              <p:nvPr/>
            </p:nvSpPr>
            <p:spPr bwMode="auto">
              <a:xfrm>
                <a:off x="3913878" y="7597071"/>
                <a:ext cx="370285" cy="457200"/>
              </a:xfrm>
              <a:prstGeom prst="rect">
                <a:avLst/>
              </a:prstGeom>
              <a:solidFill>
                <a:srgbClr val="A0A0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" name="Rectangle 508"/>
              <p:cNvSpPr>
                <a:spLocks noChangeArrowheads="1"/>
              </p:cNvSpPr>
              <p:nvPr/>
            </p:nvSpPr>
            <p:spPr bwMode="auto">
              <a:xfrm>
                <a:off x="3361428" y="6540854"/>
                <a:ext cx="367904" cy="1416051"/>
              </a:xfrm>
              <a:prstGeom prst="rect">
                <a:avLst/>
              </a:prstGeom>
              <a:solidFill>
                <a:srgbClr val="A0A0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" name="Rectangle 504"/>
              <p:cNvSpPr>
                <a:spLocks noChangeArrowheads="1"/>
              </p:cNvSpPr>
              <p:nvPr/>
            </p:nvSpPr>
            <p:spPr bwMode="auto">
              <a:xfrm>
                <a:off x="2806597" y="6832955"/>
                <a:ext cx="370285" cy="167217"/>
              </a:xfrm>
              <a:prstGeom prst="rect">
                <a:avLst/>
              </a:prstGeom>
              <a:solidFill>
                <a:srgbClr val="A0A0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" name="Rectangle 469"/>
              <p:cNvSpPr>
                <a:spLocks noChangeArrowheads="1"/>
              </p:cNvSpPr>
              <p:nvPr/>
            </p:nvSpPr>
            <p:spPr bwMode="auto">
              <a:xfrm>
                <a:off x="1917200" y="7480654"/>
                <a:ext cx="369094" cy="704851"/>
              </a:xfrm>
              <a:prstGeom prst="rect">
                <a:avLst/>
              </a:prstGeom>
              <a:solidFill>
                <a:srgbClr val="A0A0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" name="TextBox 330"/>
              <p:cNvSpPr txBox="1"/>
              <p:nvPr/>
            </p:nvSpPr>
            <p:spPr>
              <a:xfrm rot="16200000">
                <a:off x="-809632" y="6963484"/>
                <a:ext cx="221246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 Neonates/Adult Female</a:t>
                </a:r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" name="Rectangle 448"/>
              <p:cNvSpPr>
                <a:spLocks noChangeArrowheads="1"/>
              </p:cNvSpPr>
              <p:nvPr/>
            </p:nvSpPr>
            <p:spPr bwMode="auto">
              <a:xfrm>
                <a:off x="719431" y="6138687"/>
                <a:ext cx="1652588" cy="21018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" name="Rectangle 449"/>
              <p:cNvSpPr>
                <a:spLocks noChangeArrowheads="1"/>
              </p:cNvSpPr>
              <p:nvPr/>
            </p:nvSpPr>
            <p:spPr bwMode="auto">
              <a:xfrm>
                <a:off x="811109" y="7675387"/>
                <a:ext cx="369094" cy="56938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" name="Freeform 450"/>
              <p:cNvSpPr>
                <a:spLocks/>
              </p:cNvSpPr>
              <p:nvPr/>
            </p:nvSpPr>
            <p:spPr bwMode="auto">
              <a:xfrm>
                <a:off x="811109" y="7675387"/>
                <a:ext cx="367904" cy="569384"/>
              </a:xfrm>
              <a:custGeom>
                <a:avLst/>
                <a:gdLst/>
                <a:ahLst/>
                <a:cxnLst>
                  <a:cxn ang="0">
                    <a:pos x="0" y="269"/>
                  </a:cxn>
                  <a:cxn ang="0">
                    <a:pos x="0" y="269"/>
                  </a:cxn>
                  <a:cxn ang="0">
                    <a:pos x="0" y="0"/>
                  </a:cxn>
                  <a:cxn ang="0">
                    <a:pos x="331" y="0"/>
                  </a:cxn>
                  <a:cxn ang="0">
                    <a:pos x="331" y="269"/>
                  </a:cxn>
                </a:cxnLst>
                <a:rect l="0" t="0" r="r" b="b"/>
                <a:pathLst>
                  <a:path w="331" h="269">
                    <a:moveTo>
                      <a:pt x="0" y="269"/>
                    </a:moveTo>
                    <a:lnTo>
                      <a:pt x="0" y="269"/>
                    </a:lnTo>
                    <a:lnTo>
                      <a:pt x="0" y="0"/>
                    </a:lnTo>
                    <a:lnTo>
                      <a:pt x="331" y="0"/>
                    </a:lnTo>
                    <a:lnTo>
                      <a:pt x="331" y="269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" name="Freeform 451"/>
              <p:cNvSpPr>
                <a:spLocks/>
              </p:cNvSpPr>
              <p:nvPr/>
            </p:nvSpPr>
            <p:spPr bwMode="auto">
              <a:xfrm>
                <a:off x="903978" y="7603421"/>
                <a:ext cx="184547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6" y="0"/>
                  </a:cxn>
                  <a:cxn ang="0">
                    <a:pos x="0" y="0"/>
                  </a:cxn>
                </a:cxnLst>
                <a:rect l="0" t="0" r="r" b="b"/>
                <a:pathLst>
                  <a:path w="166">
                    <a:moveTo>
                      <a:pt x="0" y="0"/>
                    </a:moveTo>
                    <a:lnTo>
                      <a:pt x="166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" name="Line 452"/>
              <p:cNvSpPr>
                <a:spLocks noChangeShapeType="1"/>
              </p:cNvSpPr>
              <p:nvPr/>
            </p:nvSpPr>
            <p:spPr bwMode="auto">
              <a:xfrm>
                <a:off x="995656" y="7603421"/>
                <a:ext cx="1191" cy="71967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" name="Rectangle 453"/>
              <p:cNvSpPr>
                <a:spLocks noChangeArrowheads="1"/>
              </p:cNvSpPr>
              <p:nvPr/>
            </p:nvSpPr>
            <p:spPr bwMode="auto">
              <a:xfrm>
                <a:off x="1364750" y="6559905"/>
                <a:ext cx="367904" cy="168486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" name="Freeform 454"/>
              <p:cNvSpPr>
                <a:spLocks/>
              </p:cNvSpPr>
              <p:nvPr/>
            </p:nvSpPr>
            <p:spPr bwMode="auto">
              <a:xfrm>
                <a:off x="1364750" y="6559905"/>
                <a:ext cx="367904" cy="1684867"/>
              </a:xfrm>
              <a:custGeom>
                <a:avLst/>
                <a:gdLst/>
                <a:ahLst/>
                <a:cxnLst>
                  <a:cxn ang="0">
                    <a:pos x="0" y="796"/>
                  </a:cxn>
                  <a:cxn ang="0">
                    <a:pos x="0" y="796"/>
                  </a:cxn>
                  <a:cxn ang="0">
                    <a:pos x="0" y="0"/>
                  </a:cxn>
                  <a:cxn ang="0">
                    <a:pos x="331" y="0"/>
                  </a:cxn>
                  <a:cxn ang="0">
                    <a:pos x="331" y="796"/>
                  </a:cxn>
                </a:cxnLst>
                <a:rect l="0" t="0" r="r" b="b"/>
                <a:pathLst>
                  <a:path w="331" h="796">
                    <a:moveTo>
                      <a:pt x="0" y="796"/>
                    </a:moveTo>
                    <a:lnTo>
                      <a:pt x="0" y="796"/>
                    </a:lnTo>
                    <a:lnTo>
                      <a:pt x="0" y="0"/>
                    </a:lnTo>
                    <a:lnTo>
                      <a:pt x="331" y="0"/>
                    </a:lnTo>
                    <a:lnTo>
                      <a:pt x="331" y="796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" name="Freeform 455"/>
              <p:cNvSpPr>
                <a:spLocks/>
              </p:cNvSpPr>
              <p:nvPr/>
            </p:nvSpPr>
            <p:spPr bwMode="auto">
              <a:xfrm>
                <a:off x="1456428" y="6418088"/>
                <a:ext cx="184547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6" y="0"/>
                  </a:cxn>
                  <a:cxn ang="0">
                    <a:pos x="0" y="0"/>
                  </a:cxn>
                </a:cxnLst>
                <a:rect l="0" t="0" r="r" b="b"/>
                <a:pathLst>
                  <a:path w="166">
                    <a:moveTo>
                      <a:pt x="0" y="0"/>
                    </a:moveTo>
                    <a:lnTo>
                      <a:pt x="166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" name="Line 456"/>
              <p:cNvSpPr>
                <a:spLocks noChangeShapeType="1"/>
              </p:cNvSpPr>
              <p:nvPr/>
            </p:nvSpPr>
            <p:spPr bwMode="auto">
              <a:xfrm>
                <a:off x="1549297" y="6418088"/>
                <a:ext cx="1191" cy="141817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1" name="Rectangle 457"/>
              <p:cNvSpPr>
                <a:spLocks noChangeArrowheads="1"/>
              </p:cNvSpPr>
              <p:nvPr/>
            </p:nvSpPr>
            <p:spPr bwMode="auto">
              <a:xfrm>
                <a:off x="1917200" y="8185505"/>
                <a:ext cx="369094" cy="5926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" name="Freeform 458"/>
              <p:cNvSpPr>
                <a:spLocks/>
              </p:cNvSpPr>
              <p:nvPr/>
            </p:nvSpPr>
            <p:spPr bwMode="auto">
              <a:xfrm>
                <a:off x="1917200" y="8185505"/>
                <a:ext cx="367904" cy="59267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0" y="28"/>
                  </a:cxn>
                  <a:cxn ang="0">
                    <a:pos x="0" y="0"/>
                  </a:cxn>
                  <a:cxn ang="0">
                    <a:pos x="331" y="0"/>
                  </a:cxn>
                  <a:cxn ang="0">
                    <a:pos x="331" y="28"/>
                  </a:cxn>
                </a:cxnLst>
                <a:rect l="0" t="0" r="r" b="b"/>
                <a:pathLst>
                  <a:path w="331" h="28">
                    <a:moveTo>
                      <a:pt x="0" y="28"/>
                    </a:moveTo>
                    <a:lnTo>
                      <a:pt x="0" y="28"/>
                    </a:lnTo>
                    <a:lnTo>
                      <a:pt x="0" y="0"/>
                    </a:lnTo>
                    <a:lnTo>
                      <a:pt x="331" y="0"/>
                    </a:lnTo>
                    <a:lnTo>
                      <a:pt x="331" y="28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" name="Freeform 459"/>
              <p:cNvSpPr>
                <a:spLocks/>
              </p:cNvSpPr>
              <p:nvPr/>
            </p:nvSpPr>
            <p:spPr bwMode="auto">
              <a:xfrm>
                <a:off x="2010069" y="8136821"/>
                <a:ext cx="184547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6" y="0"/>
                  </a:cxn>
                  <a:cxn ang="0">
                    <a:pos x="0" y="0"/>
                  </a:cxn>
                </a:cxnLst>
                <a:rect l="0" t="0" r="r" b="b"/>
                <a:pathLst>
                  <a:path w="166">
                    <a:moveTo>
                      <a:pt x="0" y="0"/>
                    </a:moveTo>
                    <a:lnTo>
                      <a:pt x="166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" name="Line 460"/>
              <p:cNvSpPr>
                <a:spLocks noChangeShapeType="1"/>
              </p:cNvSpPr>
              <p:nvPr/>
            </p:nvSpPr>
            <p:spPr bwMode="auto">
              <a:xfrm>
                <a:off x="2101746" y="8136821"/>
                <a:ext cx="1191" cy="48684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" name="Rectangle 461"/>
              <p:cNvSpPr>
                <a:spLocks noChangeArrowheads="1"/>
              </p:cNvSpPr>
              <p:nvPr/>
            </p:nvSpPr>
            <p:spPr bwMode="auto">
              <a:xfrm>
                <a:off x="811109" y="7633054"/>
                <a:ext cx="369094" cy="42333"/>
              </a:xfrm>
              <a:prstGeom prst="rect">
                <a:avLst/>
              </a:prstGeom>
              <a:solidFill>
                <a:srgbClr val="A0A0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6" name="Freeform 462"/>
              <p:cNvSpPr>
                <a:spLocks/>
              </p:cNvSpPr>
              <p:nvPr/>
            </p:nvSpPr>
            <p:spPr bwMode="auto">
              <a:xfrm>
                <a:off x="811109" y="7633054"/>
                <a:ext cx="367904" cy="42333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0"/>
                  </a:cxn>
                  <a:cxn ang="0">
                    <a:pos x="331" y="0"/>
                  </a:cxn>
                  <a:cxn ang="0">
                    <a:pos x="331" y="20"/>
                  </a:cxn>
                  <a:cxn ang="0">
                    <a:pos x="0" y="20"/>
                  </a:cxn>
                </a:cxnLst>
                <a:rect l="0" t="0" r="r" b="b"/>
                <a:pathLst>
                  <a:path w="331" h="20">
                    <a:moveTo>
                      <a:pt x="0" y="20"/>
                    </a:moveTo>
                    <a:lnTo>
                      <a:pt x="0" y="20"/>
                    </a:lnTo>
                    <a:lnTo>
                      <a:pt x="0" y="0"/>
                    </a:lnTo>
                    <a:lnTo>
                      <a:pt x="331" y="0"/>
                    </a:lnTo>
                    <a:lnTo>
                      <a:pt x="331" y="20"/>
                    </a:lnTo>
                    <a:lnTo>
                      <a:pt x="0" y="20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7" name="Freeform 463"/>
              <p:cNvSpPr>
                <a:spLocks/>
              </p:cNvSpPr>
              <p:nvPr/>
            </p:nvSpPr>
            <p:spPr bwMode="auto">
              <a:xfrm>
                <a:off x="903978" y="7594954"/>
                <a:ext cx="184547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6" y="0"/>
                  </a:cxn>
                  <a:cxn ang="0">
                    <a:pos x="0" y="0"/>
                  </a:cxn>
                </a:cxnLst>
                <a:rect l="0" t="0" r="r" b="b"/>
                <a:pathLst>
                  <a:path w="166">
                    <a:moveTo>
                      <a:pt x="0" y="0"/>
                    </a:moveTo>
                    <a:lnTo>
                      <a:pt x="166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8" name="Line 464"/>
              <p:cNvSpPr>
                <a:spLocks noChangeShapeType="1"/>
              </p:cNvSpPr>
              <p:nvPr/>
            </p:nvSpPr>
            <p:spPr bwMode="auto">
              <a:xfrm>
                <a:off x="995656" y="7594955"/>
                <a:ext cx="1191" cy="38100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9" name="Rectangle 465"/>
              <p:cNvSpPr>
                <a:spLocks noChangeArrowheads="1"/>
              </p:cNvSpPr>
              <p:nvPr/>
            </p:nvSpPr>
            <p:spPr bwMode="auto">
              <a:xfrm>
                <a:off x="1364750" y="6490054"/>
                <a:ext cx="367904" cy="69851"/>
              </a:xfrm>
              <a:prstGeom prst="rect">
                <a:avLst/>
              </a:prstGeom>
              <a:solidFill>
                <a:srgbClr val="A0A0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0" name="Freeform 466"/>
              <p:cNvSpPr>
                <a:spLocks/>
              </p:cNvSpPr>
              <p:nvPr/>
            </p:nvSpPr>
            <p:spPr bwMode="auto">
              <a:xfrm>
                <a:off x="1364750" y="6490054"/>
                <a:ext cx="367904" cy="69851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33"/>
                  </a:cxn>
                  <a:cxn ang="0">
                    <a:pos x="0" y="0"/>
                  </a:cxn>
                  <a:cxn ang="0">
                    <a:pos x="331" y="0"/>
                  </a:cxn>
                  <a:cxn ang="0">
                    <a:pos x="331" y="33"/>
                  </a:cxn>
                  <a:cxn ang="0">
                    <a:pos x="0" y="33"/>
                  </a:cxn>
                </a:cxnLst>
                <a:rect l="0" t="0" r="r" b="b"/>
                <a:pathLst>
                  <a:path w="331" h="33">
                    <a:moveTo>
                      <a:pt x="0" y="33"/>
                    </a:moveTo>
                    <a:lnTo>
                      <a:pt x="0" y="33"/>
                    </a:lnTo>
                    <a:lnTo>
                      <a:pt x="0" y="0"/>
                    </a:lnTo>
                    <a:lnTo>
                      <a:pt x="331" y="0"/>
                    </a:lnTo>
                    <a:lnTo>
                      <a:pt x="331" y="33"/>
                    </a:lnTo>
                    <a:lnTo>
                      <a:pt x="0" y="33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1" name="Freeform 467"/>
              <p:cNvSpPr>
                <a:spLocks/>
              </p:cNvSpPr>
              <p:nvPr/>
            </p:nvSpPr>
            <p:spPr bwMode="auto">
              <a:xfrm>
                <a:off x="1456428" y="6449838"/>
                <a:ext cx="184547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6" y="0"/>
                  </a:cxn>
                  <a:cxn ang="0">
                    <a:pos x="0" y="0"/>
                  </a:cxn>
                </a:cxnLst>
                <a:rect l="0" t="0" r="r" b="b"/>
                <a:pathLst>
                  <a:path w="166">
                    <a:moveTo>
                      <a:pt x="0" y="0"/>
                    </a:moveTo>
                    <a:lnTo>
                      <a:pt x="166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2" name="Line 468"/>
              <p:cNvSpPr>
                <a:spLocks noChangeShapeType="1"/>
              </p:cNvSpPr>
              <p:nvPr/>
            </p:nvSpPr>
            <p:spPr bwMode="auto">
              <a:xfrm>
                <a:off x="1549297" y="6449839"/>
                <a:ext cx="1191" cy="40217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3" name="Freeform 470"/>
              <p:cNvSpPr>
                <a:spLocks/>
              </p:cNvSpPr>
              <p:nvPr/>
            </p:nvSpPr>
            <p:spPr bwMode="auto">
              <a:xfrm>
                <a:off x="1917200" y="7480654"/>
                <a:ext cx="367904" cy="704851"/>
              </a:xfrm>
              <a:custGeom>
                <a:avLst/>
                <a:gdLst/>
                <a:ahLst/>
                <a:cxnLst>
                  <a:cxn ang="0">
                    <a:pos x="0" y="333"/>
                  </a:cxn>
                  <a:cxn ang="0">
                    <a:pos x="0" y="333"/>
                  </a:cxn>
                  <a:cxn ang="0">
                    <a:pos x="0" y="0"/>
                  </a:cxn>
                  <a:cxn ang="0">
                    <a:pos x="331" y="0"/>
                  </a:cxn>
                  <a:cxn ang="0">
                    <a:pos x="331" y="333"/>
                  </a:cxn>
                  <a:cxn ang="0">
                    <a:pos x="0" y="333"/>
                  </a:cxn>
                </a:cxnLst>
                <a:rect l="0" t="0" r="r" b="b"/>
                <a:pathLst>
                  <a:path w="331" h="333">
                    <a:moveTo>
                      <a:pt x="0" y="333"/>
                    </a:moveTo>
                    <a:lnTo>
                      <a:pt x="0" y="333"/>
                    </a:lnTo>
                    <a:lnTo>
                      <a:pt x="0" y="0"/>
                    </a:lnTo>
                    <a:lnTo>
                      <a:pt x="331" y="0"/>
                    </a:lnTo>
                    <a:lnTo>
                      <a:pt x="331" y="333"/>
                    </a:lnTo>
                    <a:lnTo>
                      <a:pt x="0" y="333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4" name="Freeform 471"/>
              <p:cNvSpPr>
                <a:spLocks/>
              </p:cNvSpPr>
              <p:nvPr/>
            </p:nvSpPr>
            <p:spPr bwMode="auto">
              <a:xfrm>
                <a:off x="2010069" y="7406572"/>
                <a:ext cx="184547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6" y="0"/>
                  </a:cxn>
                  <a:cxn ang="0">
                    <a:pos x="0" y="0"/>
                  </a:cxn>
                </a:cxnLst>
                <a:rect l="0" t="0" r="r" b="b"/>
                <a:pathLst>
                  <a:path w="166">
                    <a:moveTo>
                      <a:pt x="0" y="0"/>
                    </a:moveTo>
                    <a:lnTo>
                      <a:pt x="166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5" name="Line 472"/>
              <p:cNvSpPr>
                <a:spLocks noChangeShapeType="1"/>
              </p:cNvSpPr>
              <p:nvPr/>
            </p:nvSpPr>
            <p:spPr bwMode="auto">
              <a:xfrm>
                <a:off x="2101746" y="7406572"/>
                <a:ext cx="1191" cy="74084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6" name="Line 473"/>
              <p:cNvSpPr>
                <a:spLocks noChangeShapeType="1"/>
              </p:cNvSpPr>
              <p:nvPr/>
            </p:nvSpPr>
            <p:spPr bwMode="auto">
              <a:xfrm>
                <a:off x="719431" y="8244771"/>
                <a:ext cx="1658541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" name="Line 474"/>
              <p:cNvSpPr>
                <a:spLocks noChangeShapeType="1"/>
              </p:cNvSpPr>
              <p:nvPr/>
            </p:nvSpPr>
            <p:spPr bwMode="auto">
              <a:xfrm>
                <a:off x="995656" y="8244771"/>
                <a:ext cx="1191" cy="6138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" name="Rectangle 475"/>
              <p:cNvSpPr>
                <a:spLocks noChangeArrowheads="1"/>
              </p:cNvSpPr>
              <p:nvPr/>
            </p:nvSpPr>
            <p:spPr bwMode="auto">
              <a:xfrm>
                <a:off x="923028" y="8310388"/>
                <a:ext cx="16991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7d</a:t>
                </a:r>
                <a:endParaRPr kumimoji="0" lang="en-US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" name="Line 476"/>
              <p:cNvSpPr>
                <a:spLocks noChangeShapeType="1"/>
              </p:cNvSpPr>
              <p:nvPr/>
            </p:nvSpPr>
            <p:spPr bwMode="auto">
              <a:xfrm>
                <a:off x="1549297" y="8244771"/>
                <a:ext cx="1191" cy="6138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" name="Rectangle 477"/>
              <p:cNvSpPr>
                <a:spLocks noChangeArrowheads="1"/>
              </p:cNvSpPr>
              <p:nvPr/>
            </p:nvSpPr>
            <p:spPr bwMode="auto">
              <a:xfrm>
                <a:off x="1451665" y="8310388"/>
                <a:ext cx="25487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14d</a:t>
                </a:r>
                <a:endParaRPr kumimoji="0" lang="en-US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" name="Line 478"/>
              <p:cNvSpPr>
                <a:spLocks noChangeShapeType="1"/>
              </p:cNvSpPr>
              <p:nvPr/>
            </p:nvSpPr>
            <p:spPr bwMode="auto">
              <a:xfrm>
                <a:off x="2101746" y="8244771"/>
                <a:ext cx="1191" cy="6138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" name="Rectangle 479"/>
              <p:cNvSpPr>
                <a:spLocks noChangeArrowheads="1"/>
              </p:cNvSpPr>
              <p:nvPr/>
            </p:nvSpPr>
            <p:spPr bwMode="auto">
              <a:xfrm>
                <a:off x="2004115" y="8310388"/>
                <a:ext cx="25487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21d</a:t>
                </a:r>
                <a:endParaRPr kumimoji="0" lang="en-US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" name="Line 480"/>
              <p:cNvSpPr>
                <a:spLocks noChangeShapeType="1"/>
              </p:cNvSpPr>
              <p:nvPr/>
            </p:nvSpPr>
            <p:spPr bwMode="auto">
              <a:xfrm flipV="1">
                <a:off x="719431" y="6138688"/>
                <a:ext cx="1191" cy="210608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" name="Line 481"/>
              <p:cNvSpPr>
                <a:spLocks noChangeShapeType="1"/>
              </p:cNvSpPr>
              <p:nvPr/>
            </p:nvSpPr>
            <p:spPr bwMode="auto">
              <a:xfrm flipH="1">
                <a:off x="687285" y="8244771"/>
                <a:ext cx="32147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5" name="Rectangle 482"/>
              <p:cNvSpPr>
                <a:spLocks noChangeArrowheads="1"/>
              </p:cNvSpPr>
              <p:nvPr/>
            </p:nvSpPr>
            <p:spPr bwMode="auto">
              <a:xfrm>
                <a:off x="561928" y="8149521"/>
                <a:ext cx="70532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6" name="Line 483"/>
              <p:cNvSpPr>
                <a:spLocks noChangeShapeType="1"/>
              </p:cNvSpPr>
              <p:nvPr/>
            </p:nvSpPr>
            <p:spPr bwMode="auto">
              <a:xfrm flipH="1">
                <a:off x="687285" y="7717721"/>
                <a:ext cx="32147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" name="Rectangle 484"/>
              <p:cNvSpPr>
                <a:spLocks noChangeArrowheads="1"/>
              </p:cNvSpPr>
              <p:nvPr/>
            </p:nvSpPr>
            <p:spPr bwMode="auto">
              <a:xfrm>
                <a:off x="561928" y="7622472"/>
                <a:ext cx="70532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8" name="Line 485"/>
              <p:cNvSpPr>
                <a:spLocks noChangeShapeType="1"/>
              </p:cNvSpPr>
              <p:nvPr/>
            </p:nvSpPr>
            <p:spPr bwMode="auto">
              <a:xfrm flipH="1">
                <a:off x="687285" y="7190672"/>
                <a:ext cx="32147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9" name="Rectangle 486"/>
              <p:cNvSpPr>
                <a:spLocks noChangeArrowheads="1"/>
              </p:cNvSpPr>
              <p:nvPr/>
            </p:nvSpPr>
            <p:spPr bwMode="auto">
              <a:xfrm>
                <a:off x="511922" y="7097539"/>
                <a:ext cx="141064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0" name="Line 487"/>
              <p:cNvSpPr>
                <a:spLocks noChangeShapeType="1"/>
              </p:cNvSpPr>
              <p:nvPr/>
            </p:nvSpPr>
            <p:spPr bwMode="auto">
              <a:xfrm flipH="1">
                <a:off x="687285" y="6665738"/>
                <a:ext cx="32147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1" name="Rectangle 488"/>
              <p:cNvSpPr>
                <a:spLocks noChangeArrowheads="1"/>
              </p:cNvSpPr>
              <p:nvPr/>
            </p:nvSpPr>
            <p:spPr bwMode="auto">
              <a:xfrm>
                <a:off x="511922" y="6570488"/>
                <a:ext cx="141064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2" name="Line 489"/>
              <p:cNvSpPr>
                <a:spLocks noChangeShapeType="1"/>
              </p:cNvSpPr>
              <p:nvPr/>
            </p:nvSpPr>
            <p:spPr bwMode="auto">
              <a:xfrm flipH="1">
                <a:off x="687285" y="6138688"/>
                <a:ext cx="32147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3" name="Rectangle 490"/>
              <p:cNvSpPr>
                <a:spLocks noChangeArrowheads="1"/>
              </p:cNvSpPr>
              <p:nvPr/>
            </p:nvSpPr>
            <p:spPr bwMode="auto">
              <a:xfrm>
                <a:off x="511922" y="6043439"/>
                <a:ext cx="141064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4" name="Rectangle 491"/>
              <p:cNvSpPr>
                <a:spLocks noChangeArrowheads="1"/>
              </p:cNvSpPr>
              <p:nvPr/>
            </p:nvSpPr>
            <p:spPr bwMode="auto">
              <a:xfrm>
                <a:off x="2714919" y="6136571"/>
                <a:ext cx="1654969" cy="2108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5" name="Rectangle 492"/>
              <p:cNvSpPr>
                <a:spLocks noChangeArrowheads="1"/>
              </p:cNvSpPr>
              <p:nvPr/>
            </p:nvSpPr>
            <p:spPr bwMode="auto">
              <a:xfrm>
                <a:off x="2806597" y="7000172"/>
                <a:ext cx="370285" cy="124671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6" name="Freeform 493"/>
              <p:cNvSpPr>
                <a:spLocks/>
              </p:cNvSpPr>
              <p:nvPr/>
            </p:nvSpPr>
            <p:spPr bwMode="auto">
              <a:xfrm>
                <a:off x="2806597" y="7000172"/>
                <a:ext cx="369094" cy="1246717"/>
              </a:xfrm>
              <a:custGeom>
                <a:avLst/>
                <a:gdLst/>
                <a:ahLst/>
                <a:cxnLst>
                  <a:cxn ang="0">
                    <a:pos x="0" y="589"/>
                  </a:cxn>
                  <a:cxn ang="0">
                    <a:pos x="0" y="589"/>
                  </a:cxn>
                  <a:cxn ang="0">
                    <a:pos x="0" y="0"/>
                  </a:cxn>
                  <a:cxn ang="0">
                    <a:pos x="332" y="0"/>
                  </a:cxn>
                  <a:cxn ang="0">
                    <a:pos x="332" y="589"/>
                  </a:cxn>
                </a:cxnLst>
                <a:rect l="0" t="0" r="r" b="b"/>
                <a:pathLst>
                  <a:path w="332" h="589">
                    <a:moveTo>
                      <a:pt x="0" y="589"/>
                    </a:moveTo>
                    <a:lnTo>
                      <a:pt x="0" y="589"/>
                    </a:lnTo>
                    <a:lnTo>
                      <a:pt x="0" y="0"/>
                    </a:lnTo>
                    <a:lnTo>
                      <a:pt x="332" y="0"/>
                    </a:lnTo>
                    <a:lnTo>
                      <a:pt x="332" y="589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7" name="Freeform 494"/>
              <p:cNvSpPr>
                <a:spLocks/>
              </p:cNvSpPr>
              <p:nvPr/>
            </p:nvSpPr>
            <p:spPr bwMode="auto">
              <a:xfrm>
                <a:off x="2899466" y="6818138"/>
                <a:ext cx="184547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6" y="0"/>
                  </a:cxn>
                  <a:cxn ang="0">
                    <a:pos x="0" y="0"/>
                  </a:cxn>
                </a:cxnLst>
                <a:rect l="0" t="0" r="r" b="b"/>
                <a:pathLst>
                  <a:path w="166">
                    <a:moveTo>
                      <a:pt x="0" y="0"/>
                    </a:moveTo>
                    <a:lnTo>
                      <a:pt x="166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8" name="Line 495"/>
              <p:cNvSpPr>
                <a:spLocks noChangeShapeType="1"/>
              </p:cNvSpPr>
              <p:nvPr/>
            </p:nvSpPr>
            <p:spPr bwMode="auto">
              <a:xfrm>
                <a:off x="2991144" y="6818139"/>
                <a:ext cx="1191" cy="182033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9" name="Rectangle 496"/>
              <p:cNvSpPr>
                <a:spLocks noChangeArrowheads="1"/>
              </p:cNvSpPr>
              <p:nvPr/>
            </p:nvSpPr>
            <p:spPr bwMode="auto">
              <a:xfrm>
                <a:off x="3361428" y="7956905"/>
                <a:ext cx="367904" cy="28998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0" name="Freeform 497"/>
              <p:cNvSpPr>
                <a:spLocks/>
              </p:cNvSpPr>
              <p:nvPr/>
            </p:nvSpPr>
            <p:spPr bwMode="auto">
              <a:xfrm>
                <a:off x="3361427" y="7956905"/>
                <a:ext cx="366713" cy="289984"/>
              </a:xfrm>
              <a:custGeom>
                <a:avLst/>
                <a:gdLst/>
                <a:ahLst/>
                <a:cxnLst>
                  <a:cxn ang="0">
                    <a:pos x="0" y="137"/>
                  </a:cxn>
                  <a:cxn ang="0">
                    <a:pos x="0" y="137"/>
                  </a:cxn>
                  <a:cxn ang="0">
                    <a:pos x="0" y="0"/>
                  </a:cxn>
                  <a:cxn ang="0">
                    <a:pos x="331" y="0"/>
                  </a:cxn>
                  <a:cxn ang="0">
                    <a:pos x="331" y="137"/>
                  </a:cxn>
                </a:cxnLst>
                <a:rect l="0" t="0" r="r" b="b"/>
                <a:pathLst>
                  <a:path w="331" h="137">
                    <a:moveTo>
                      <a:pt x="0" y="137"/>
                    </a:moveTo>
                    <a:lnTo>
                      <a:pt x="0" y="137"/>
                    </a:lnTo>
                    <a:lnTo>
                      <a:pt x="0" y="0"/>
                    </a:lnTo>
                    <a:lnTo>
                      <a:pt x="331" y="0"/>
                    </a:lnTo>
                    <a:lnTo>
                      <a:pt x="331" y="137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1" name="Freeform 498"/>
              <p:cNvSpPr>
                <a:spLocks/>
              </p:cNvSpPr>
              <p:nvPr/>
            </p:nvSpPr>
            <p:spPr bwMode="auto">
              <a:xfrm>
                <a:off x="3453107" y="7770638"/>
                <a:ext cx="184547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6" y="0"/>
                  </a:cxn>
                  <a:cxn ang="0">
                    <a:pos x="0" y="0"/>
                  </a:cxn>
                </a:cxnLst>
                <a:rect l="0" t="0" r="r" b="b"/>
                <a:pathLst>
                  <a:path w="166">
                    <a:moveTo>
                      <a:pt x="0" y="0"/>
                    </a:moveTo>
                    <a:lnTo>
                      <a:pt x="166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2" name="Line 499"/>
              <p:cNvSpPr>
                <a:spLocks noChangeShapeType="1"/>
              </p:cNvSpPr>
              <p:nvPr/>
            </p:nvSpPr>
            <p:spPr bwMode="auto">
              <a:xfrm>
                <a:off x="3545975" y="7770638"/>
                <a:ext cx="1191" cy="186267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3" name="Rectangle 500"/>
              <p:cNvSpPr>
                <a:spLocks noChangeArrowheads="1"/>
              </p:cNvSpPr>
              <p:nvPr/>
            </p:nvSpPr>
            <p:spPr bwMode="auto">
              <a:xfrm>
                <a:off x="3913878" y="8054272"/>
                <a:ext cx="370285" cy="19261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4" name="Freeform 501"/>
              <p:cNvSpPr>
                <a:spLocks/>
              </p:cNvSpPr>
              <p:nvPr/>
            </p:nvSpPr>
            <p:spPr bwMode="auto">
              <a:xfrm>
                <a:off x="3913878" y="8054272"/>
                <a:ext cx="369094" cy="192617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0" y="91"/>
                  </a:cxn>
                  <a:cxn ang="0">
                    <a:pos x="0" y="0"/>
                  </a:cxn>
                  <a:cxn ang="0">
                    <a:pos x="332" y="0"/>
                  </a:cxn>
                  <a:cxn ang="0">
                    <a:pos x="332" y="91"/>
                  </a:cxn>
                </a:cxnLst>
                <a:rect l="0" t="0" r="r" b="b"/>
                <a:pathLst>
                  <a:path w="332" h="91">
                    <a:moveTo>
                      <a:pt x="0" y="91"/>
                    </a:moveTo>
                    <a:lnTo>
                      <a:pt x="0" y="91"/>
                    </a:lnTo>
                    <a:lnTo>
                      <a:pt x="0" y="0"/>
                    </a:lnTo>
                    <a:lnTo>
                      <a:pt x="332" y="0"/>
                    </a:lnTo>
                    <a:lnTo>
                      <a:pt x="332" y="91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5" name="Freeform 502"/>
              <p:cNvSpPr>
                <a:spLocks/>
              </p:cNvSpPr>
              <p:nvPr/>
            </p:nvSpPr>
            <p:spPr bwMode="auto">
              <a:xfrm>
                <a:off x="4006747" y="7973838"/>
                <a:ext cx="184547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6" y="0"/>
                  </a:cxn>
                  <a:cxn ang="0">
                    <a:pos x="0" y="0"/>
                  </a:cxn>
                </a:cxnLst>
                <a:rect l="0" t="0" r="r" b="b"/>
                <a:pathLst>
                  <a:path w="166">
                    <a:moveTo>
                      <a:pt x="0" y="0"/>
                    </a:moveTo>
                    <a:lnTo>
                      <a:pt x="166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6" name="Line 503"/>
              <p:cNvSpPr>
                <a:spLocks noChangeShapeType="1"/>
              </p:cNvSpPr>
              <p:nvPr/>
            </p:nvSpPr>
            <p:spPr bwMode="auto">
              <a:xfrm>
                <a:off x="4099615" y="7973839"/>
                <a:ext cx="1191" cy="80433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7" name="Freeform 505"/>
              <p:cNvSpPr>
                <a:spLocks/>
              </p:cNvSpPr>
              <p:nvPr/>
            </p:nvSpPr>
            <p:spPr bwMode="auto">
              <a:xfrm>
                <a:off x="2806597" y="6832955"/>
                <a:ext cx="369094" cy="167217"/>
              </a:xfrm>
              <a:custGeom>
                <a:avLst/>
                <a:gdLst/>
                <a:ahLst/>
                <a:cxnLst>
                  <a:cxn ang="0">
                    <a:pos x="0" y="79"/>
                  </a:cxn>
                  <a:cxn ang="0">
                    <a:pos x="0" y="79"/>
                  </a:cxn>
                  <a:cxn ang="0">
                    <a:pos x="0" y="0"/>
                  </a:cxn>
                  <a:cxn ang="0">
                    <a:pos x="332" y="0"/>
                  </a:cxn>
                  <a:cxn ang="0">
                    <a:pos x="332" y="79"/>
                  </a:cxn>
                  <a:cxn ang="0">
                    <a:pos x="0" y="79"/>
                  </a:cxn>
                </a:cxnLst>
                <a:rect l="0" t="0" r="r" b="b"/>
                <a:pathLst>
                  <a:path w="332" h="79">
                    <a:moveTo>
                      <a:pt x="0" y="79"/>
                    </a:moveTo>
                    <a:lnTo>
                      <a:pt x="0" y="79"/>
                    </a:lnTo>
                    <a:lnTo>
                      <a:pt x="0" y="0"/>
                    </a:lnTo>
                    <a:lnTo>
                      <a:pt x="332" y="0"/>
                    </a:lnTo>
                    <a:lnTo>
                      <a:pt x="332" y="79"/>
                    </a:lnTo>
                    <a:lnTo>
                      <a:pt x="0" y="79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8" name="Freeform 506"/>
              <p:cNvSpPr>
                <a:spLocks/>
              </p:cNvSpPr>
              <p:nvPr/>
            </p:nvSpPr>
            <p:spPr bwMode="auto">
              <a:xfrm>
                <a:off x="2899466" y="6663621"/>
                <a:ext cx="184547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6" y="0"/>
                  </a:cxn>
                  <a:cxn ang="0">
                    <a:pos x="0" y="0"/>
                  </a:cxn>
                </a:cxnLst>
                <a:rect l="0" t="0" r="r" b="b"/>
                <a:pathLst>
                  <a:path w="166">
                    <a:moveTo>
                      <a:pt x="0" y="0"/>
                    </a:moveTo>
                    <a:lnTo>
                      <a:pt x="166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9" name="Line 507"/>
              <p:cNvSpPr>
                <a:spLocks noChangeShapeType="1"/>
              </p:cNvSpPr>
              <p:nvPr/>
            </p:nvSpPr>
            <p:spPr bwMode="auto">
              <a:xfrm>
                <a:off x="2991144" y="6663621"/>
                <a:ext cx="1191" cy="169333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0" name="Freeform 509"/>
              <p:cNvSpPr>
                <a:spLocks/>
              </p:cNvSpPr>
              <p:nvPr/>
            </p:nvSpPr>
            <p:spPr bwMode="auto">
              <a:xfrm>
                <a:off x="3361427" y="6540854"/>
                <a:ext cx="366713" cy="1416051"/>
              </a:xfrm>
              <a:custGeom>
                <a:avLst/>
                <a:gdLst/>
                <a:ahLst/>
                <a:cxnLst>
                  <a:cxn ang="0">
                    <a:pos x="0" y="669"/>
                  </a:cxn>
                  <a:cxn ang="0">
                    <a:pos x="0" y="669"/>
                  </a:cxn>
                  <a:cxn ang="0">
                    <a:pos x="0" y="0"/>
                  </a:cxn>
                  <a:cxn ang="0">
                    <a:pos x="331" y="0"/>
                  </a:cxn>
                  <a:cxn ang="0">
                    <a:pos x="331" y="669"/>
                  </a:cxn>
                  <a:cxn ang="0">
                    <a:pos x="0" y="669"/>
                  </a:cxn>
                </a:cxnLst>
                <a:rect l="0" t="0" r="r" b="b"/>
                <a:pathLst>
                  <a:path w="331" h="669">
                    <a:moveTo>
                      <a:pt x="0" y="669"/>
                    </a:moveTo>
                    <a:lnTo>
                      <a:pt x="0" y="669"/>
                    </a:lnTo>
                    <a:lnTo>
                      <a:pt x="0" y="0"/>
                    </a:lnTo>
                    <a:lnTo>
                      <a:pt x="331" y="0"/>
                    </a:lnTo>
                    <a:lnTo>
                      <a:pt x="331" y="669"/>
                    </a:lnTo>
                    <a:lnTo>
                      <a:pt x="0" y="669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1" name="Freeform 510"/>
              <p:cNvSpPr>
                <a:spLocks/>
              </p:cNvSpPr>
              <p:nvPr/>
            </p:nvSpPr>
            <p:spPr bwMode="auto">
              <a:xfrm>
                <a:off x="3453107" y="6498521"/>
                <a:ext cx="184547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6" y="0"/>
                  </a:cxn>
                  <a:cxn ang="0">
                    <a:pos x="0" y="0"/>
                  </a:cxn>
                </a:cxnLst>
                <a:rect l="0" t="0" r="r" b="b"/>
                <a:pathLst>
                  <a:path w="166">
                    <a:moveTo>
                      <a:pt x="0" y="0"/>
                    </a:moveTo>
                    <a:lnTo>
                      <a:pt x="166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2" name="Line 511"/>
              <p:cNvSpPr>
                <a:spLocks noChangeShapeType="1"/>
              </p:cNvSpPr>
              <p:nvPr/>
            </p:nvSpPr>
            <p:spPr bwMode="auto">
              <a:xfrm>
                <a:off x="3545975" y="6498521"/>
                <a:ext cx="1191" cy="42333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3" name="Freeform 513"/>
              <p:cNvSpPr>
                <a:spLocks/>
              </p:cNvSpPr>
              <p:nvPr/>
            </p:nvSpPr>
            <p:spPr bwMode="auto">
              <a:xfrm>
                <a:off x="3913878" y="7597071"/>
                <a:ext cx="369094" cy="457200"/>
              </a:xfrm>
              <a:custGeom>
                <a:avLst/>
                <a:gdLst/>
                <a:ahLst/>
                <a:cxnLst>
                  <a:cxn ang="0">
                    <a:pos x="0" y="216"/>
                  </a:cxn>
                  <a:cxn ang="0">
                    <a:pos x="0" y="216"/>
                  </a:cxn>
                  <a:cxn ang="0">
                    <a:pos x="0" y="0"/>
                  </a:cxn>
                  <a:cxn ang="0">
                    <a:pos x="332" y="0"/>
                  </a:cxn>
                  <a:cxn ang="0">
                    <a:pos x="332" y="216"/>
                  </a:cxn>
                  <a:cxn ang="0">
                    <a:pos x="0" y="216"/>
                  </a:cxn>
                </a:cxnLst>
                <a:rect l="0" t="0" r="r" b="b"/>
                <a:pathLst>
                  <a:path w="332" h="216">
                    <a:moveTo>
                      <a:pt x="0" y="216"/>
                    </a:moveTo>
                    <a:lnTo>
                      <a:pt x="0" y="216"/>
                    </a:lnTo>
                    <a:lnTo>
                      <a:pt x="0" y="0"/>
                    </a:lnTo>
                    <a:lnTo>
                      <a:pt x="332" y="0"/>
                    </a:lnTo>
                    <a:lnTo>
                      <a:pt x="332" y="216"/>
                    </a:lnTo>
                    <a:lnTo>
                      <a:pt x="0" y="216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4" name="Freeform 514"/>
              <p:cNvSpPr>
                <a:spLocks/>
              </p:cNvSpPr>
              <p:nvPr/>
            </p:nvSpPr>
            <p:spPr bwMode="auto">
              <a:xfrm>
                <a:off x="4006747" y="7529338"/>
                <a:ext cx="184547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6" y="0"/>
                  </a:cxn>
                  <a:cxn ang="0">
                    <a:pos x="0" y="0"/>
                  </a:cxn>
                </a:cxnLst>
                <a:rect l="0" t="0" r="r" b="b"/>
                <a:pathLst>
                  <a:path w="166">
                    <a:moveTo>
                      <a:pt x="0" y="0"/>
                    </a:moveTo>
                    <a:lnTo>
                      <a:pt x="166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5" name="Line 515"/>
              <p:cNvSpPr>
                <a:spLocks noChangeShapeType="1"/>
              </p:cNvSpPr>
              <p:nvPr/>
            </p:nvSpPr>
            <p:spPr bwMode="auto">
              <a:xfrm>
                <a:off x="4099615" y="7529338"/>
                <a:ext cx="1191" cy="67733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6" name="Line 516"/>
              <p:cNvSpPr>
                <a:spLocks noChangeShapeType="1"/>
              </p:cNvSpPr>
              <p:nvPr/>
            </p:nvSpPr>
            <p:spPr bwMode="auto">
              <a:xfrm>
                <a:off x="2714919" y="8246888"/>
                <a:ext cx="1660922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" name="Line 517"/>
              <p:cNvSpPr>
                <a:spLocks noChangeShapeType="1"/>
              </p:cNvSpPr>
              <p:nvPr/>
            </p:nvSpPr>
            <p:spPr bwMode="auto">
              <a:xfrm>
                <a:off x="2991144" y="8246888"/>
                <a:ext cx="1191" cy="6350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" name="Rectangle 518"/>
              <p:cNvSpPr>
                <a:spLocks noChangeArrowheads="1"/>
              </p:cNvSpPr>
              <p:nvPr/>
            </p:nvSpPr>
            <p:spPr bwMode="auto">
              <a:xfrm>
                <a:off x="2918516" y="8312505"/>
                <a:ext cx="16991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7d</a:t>
                </a:r>
                <a:endParaRPr kumimoji="0" lang="en-US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9" name="Line 519"/>
              <p:cNvSpPr>
                <a:spLocks noChangeShapeType="1"/>
              </p:cNvSpPr>
              <p:nvPr/>
            </p:nvSpPr>
            <p:spPr bwMode="auto">
              <a:xfrm>
                <a:off x="3545975" y="8246888"/>
                <a:ext cx="1191" cy="6350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0" name="Rectangle 520"/>
              <p:cNvSpPr>
                <a:spLocks noChangeArrowheads="1"/>
              </p:cNvSpPr>
              <p:nvPr/>
            </p:nvSpPr>
            <p:spPr bwMode="auto">
              <a:xfrm>
                <a:off x="3448343" y="8312505"/>
                <a:ext cx="25487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14d</a:t>
                </a:r>
                <a:endParaRPr kumimoji="0" lang="en-US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1" name="Line 521"/>
              <p:cNvSpPr>
                <a:spLocks noChangeShapeType="1"/>
              </p:cNvSpPr>
              <p:nvPr/>
            </p:nvSpPr>
            <p:spPr bwMode="auto">
              <a:xfrm>
                <a:off x="4099615" y="8246888"/>
                <a:ext cx="1191" cy="6350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2" name="Rectangle 522"/>
              <p:cNvSpPr>
                <a:spLocks noChangeArrowheads="1"/>
              </p:cNvSpPr>
              <p:nvPr/>
            </p:nvSpPr>
            <p:spPr bwMode="auto">
              <a:xfrm>
                <a:off x="4001984" y="8312505"/>
                <a:ext cx="25487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21d</a:t>
                </a:r>
                <a:endParaRPr kumimoji="0" lang="en-US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3" name="Line 523"/>
              <p:cNvSpPr>
                <a:spLocks noChangeShapeType="1"/>
              </p:cNvSpPr>
              <p:nvPr/>
            </p:nvSpPr>
            <p:spPr bwMode="auto">
              <a:xfrm flipV="1">
                <a:off x="2714919" y="6136572"/>
                <a:ext cx="1191" cy="21103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4" name="Line 524"/>
              <p:cNvSpPr>
                <a:spLocks noChangeShapeType="1"/>
              </p:cNvSpPr>
              <p:nvPr/>
            </p:nvSpPr>
            <p:spPr bwMode="auto">
              <a:xfrm flipH="1">
                <a:off x="2682772" y="8246888"/>
                <a:ext cx="32147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5" name="Rectangle 525"/>
              <p:cNvSpPr>
                <a:spLocks noChangeArrowheads="1"/>
              </p:cNvSpPr>
              <p:nvPr/>
            </p:nvSpPr>
            <p:spPr bwMode="auto">
              <a:xfrm>
                <a:off x="2579188" y="8153755"/>
                <a:ext cx="70532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6" name="Line 526"/>
              <p:cNvSpPr>
                <a:spLocks noChangeShapeType="1"/>
              </p:cNvSpPr>
              <p:nvPr/>
            </p:nvSpPr>
            <p:spPr bwMode="auto">
              <a:xfrm flipH="1">
                <a:off x="2682772" y="7719838"/>
                <a:ext cx="32147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7" name="Rectangle 527"/>
              <p:cNvSpPr>
                <a:spLocks noChangeArrowheads="1"/>
              </p:cNvSpPr>
              <p:nvPr/>
            </p:nvSpPr>
            <p:spPr bwMode="auto">
              <a:xfrm>
                <a:off x="2579188" y="7624588"/>
                <a:ext cx="70532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8" name="Line 528"/>
              <p:cNvSpPr>
                <a:spLocks noChangeShapeType="1"/>
              </p:cNvSpPr>
              <p:nvPr/>
            </p:nvSpPr>
            <p:spPr bwMode="auto">
              <a:xfrm flipH="1">
                <a:off x="2682772" y="7192788"/>
                <a:ext cx="32147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9" name="Rectangle 529"/>
              <p:cNvSpPr>
                <a:spLocks noChangeArrowheads="1"/>
              </p:cNvSpPr>
              <p:nvPr/>
            </p:nvSpPr>
            <p:spPr bwMode="auto">
              <a:xfrm>
                <a:off x="2529181" y="7097539"/>
                <a:ext cx="141064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0" name="Line 530"/>
              <p:cNvSpPr>
                <a:spLocks noChangeShapeType="1"/>
              </p:cNvSpPr>
              <p:nvPr/>
            </p:nvSpPr>
            <p:spPr bwMode="auto">
              <a:xfrm flipH="1">
                <a:off x="2682772" y="6663621"/>
                <a:ext cx="32147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1" name="Rectangle 531"/>
              <p:cNvSpPr>
                <a:spLocks noChangeArrowheads="1"/>
              </p:cNvSpPr>
              <p:nvPr/>
            </p:nvSpPr>
            <p:spPr bwMode="auto">
              <a:xfrm>
                <a:off x="2529181" y="6570488"/>
                <a:ext cx="141064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" name="Line 532"/>
              <p:cNvSpPr>
                <a:spLocks noChangeShapeType="1"/>
              </p:cNvSpPr>
              <p:nvPr/>
            </p:nvSpPr>
            <p:spPr bwMode="auto">
              <a:xfrm flipH="1">
                <a:off x="2682772" y="6136572"/>
                <a:ext cx="32147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3" name="Rectangle 533"/>
              <p:cNvSpPr>
                <a:spLocks noChangeArrowheads="1"/>
              </p:cNvSpPr>
              <p:nvPr/>
            </p:nvSpPr>
            <p:spPr bwMode="auto">
              <a:xfrm>
                <a:off x="2529181" y="6041321"/>
                <a:ext cx="141064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4" name="Rectangle 535"/>
              <p:cNvSpPr>
                <a:spLocks noChangeArrowheads="1"/>
              </p:cNvSpPr>
              <p:nvPr/>
            </p:nvSpPr>
            <p:spPr bwMode="auto">
              <a:xfrm>
                <a:off x="4741362" y="7730421"/>
                <a:ext cx="358379" cy="49106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5" name="Freeform 536"/>
              <p:cNvSpPr>
                <a:spLocks/>
              </p:cNvSpPr>
              <p:nvPr/>
            </p:nvSpPr>
            <p:spPr bwMode="auto">
              <a:xfrm>
                <a:off x="4741362" y="7730421"/>
                <a:ext cx="357188" cy="491067"/>
              </a:xfrm>
              <a:custGeom>
                <a:avLst/>
                <a:gdLst/>
                <a:ahLst/>
                <a:cxnLst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0"/>
                  </a:cxn>
                  <a:cxn ang="0">
                    <a:pos x="322" y="0"/>
                  </a:cxn>
                  <a:cxn ang="0">
                    <a:pos x="322" y="232"/>
                  </a:cxn>
                </a:cxnLst>
                <a:rect l="0" t="0" r="r" b="b"/>
                <a:pathLst>
                  <a:path w="322" h="232">
                    <a:moveTo>
                      <a:pt x="0" y="232"/>
                    </a:moveTo>
                    <a:lnTo>
                      <a:pt x="0" y="232"/>
                    </a:lnTo>
                    <a:lnTo>
                      <a:pt x="0" y="0"/>
                    </a:lnTo>
                    <a:lnTo>
                      <a:pt x="322" y="0"/>
                    </a:lnTo>
                    <a:lnTo>
                      <a:pt x="322" y="232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6" name="Freeform 537"/>
              <p:cNvSpPr>
                <a:spLocks/>
              </p:cNvSpPr>
              <p:nvPr/>
            </p:nvSpPr>
            <p:spPr bwMode="auto">
              <a:xfrm>
                <a:off x="4831850" y="7514521"/>
                <a:ext cx="178594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1" y="0"/>
                  </a:cxn>
                  <a:cxn ang="0">
                    <a:pos x="0" y="0"/>
                  </a:cxn>
                </a:cxnLst>
                <a:rect l="0" t="0" r="r" b="b"/>
                <a:pathLst>
                  <a:path w="161">
                    <a:moveTo>
                      <a:pt x="0" y="0"/>
                    </a:moveTo>
                    <a:lnTo>
                      <a:pt x="161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7" name="Line 538"/>
              <p:cNvSpPr>
                <a:spLocks noChangeShapeType="1"/>
              </p:cNvSpPr>
              <p:nvPr/>
            </p:nvSpPr>
            <p:spPr bwMode="auto">
              <a:xfrm>
                <a:off x="4919956" y="7514521"/>
                <a:ext cx="1191" cy="21590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8" name="Rectangle 539"/>
              <p:cNvSpPr>
                <a:spLocks noChangeArrowheads="1"/>
              </p:cNvSpPr>
              <p:nvPr/>
            </p:nvSpPr>
            <p:spPr bwMode="auto">
              <a:xfrm>
                <a:off x="5278334" y="8083905"/>
                <a:ext cx="359569" cy="13758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9" name="Freeform 540"/>
              <p:cNvSpPr>
                <a:spLocks/>
              </p:cNvSpPr>
              <p:nvPr/>
            </p:nvSpPr>
            <p:spPr bwMode="auto">
              <a:xfrm>
                <a:off x="5278334" y="8083905"/>
                <a:ext cx="358379" cy="137584"/>
              </a:xfrm>
              <a:custGeom>
                <a:avLst/>
                <a:gdLst/>
                <a:ahLst/>
                <a:cxnLst>
                  <a:cxn ang="0">
                    <a:pos x="0" y="65"/>
                  </a:cxn>
                  <a:cxn ang="0">
                    <a:pos x="0" y="65"/>
                  </a:cxn>
                  <a:cxn ang="0">
                    <a:pos x="0" y="0"/>
                  </a:cxn>
                  <a:cxn ang="0">
                    <a:pos x="322" y="0"/>
                  </a:cxn>
                  <a:cxn ang="0">
                    <a:pos x="322" y="65"/>
                  </a:cxn>
                </a:cxnLst>
                <a:rect l="0" t="0" r="r" b="b"/>
                <a:pathLst>
                  <a:path w="322" h="65">
                    <a:moveTo>
                      <a:pt x="0" y="65"/>
                    </a:moveTo>
                    <a:lnTo>
                      <a:pt x="0" y="65"/>
                    </a:lnTo>
                    <a:lnTo>
                      <a:pt x="0" y="0"/>
                    </a:lnTo>
                    <a:lnTo>
                      <a:pt x="322" y="0"/>
                    </a:lnTo>
                    <a:lnTo>
                      <a:pt x="322" y="65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0" name="Freeform 541"/>
              <p:cNvSpPr>
                <a:spLocks/>
              </p:cNvSpPr>
              <p:nvPr/>
            </p:nvSpPr>
            <p:spPr bwMode="auto">
              <a:xfrm>
                <a:off x="5368822" y="8024638"/>
                <a:ext cx="178594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1" y="0"/>
                  </a:cxn>
                  <a:cxn ang="0">
                    <a:pos x="0" y="0"/>
                  </a:cxn>
                </a:cxnLst>
                <a:rect l="0" t="0" r="r" b="b"/>
                <a:pathLst>
                  <a:path w="161">
                    <a:moveTo>
                      <a:pt x="0" y="0"/>
                    </a:moveTo>
                    <a:lnTo>
                      <a:pt x="161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1" name="Line 542"/>
              <p:cNvSpPr>
                <a:spLocks noChangeShapeType="1"/>
              </p:cNvSpPr>
              <p:nvPr/>
            </p:nvSpPr>
            <p:spPr bwMode="auto">
              <a:xfrm>
                <a:off x="5458119" y="8024638"/>
                <a:ext cx="1191" cy="59267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" name="Rectangle 543"/>
              <p:cNvSpPr>
                <a:spLocks noChangeArrowheads="1"/>
              </p:cNvSpPr>
              <p:nvPr/>
            </p:nvSpPr>
            <p:spPr bwMode="auto">
              <a:xfrm>
                <a:off x="5816496" y="6959954"/>
                <a:ext cx="358379" cy="126153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3" name="Freeform 544"/>
              <p:cNvSpPr>
                <a:spLocks/>
              </p:cNvSpPr>
              <p:nvPr/>
            </p:nvSpPr>
            <p:spPr bwMode="auto">
              <a:xfrm>
                <a:off x="5816496" y="6959954"/>
                <a:ext cx="357188" cy="1261533"/>
              </a:xfrm>
              <a:custGeom>
                <a:avLst/>
                <a:gdLst/>
                <a:ahLst/>
                <a:cxnLst>
                  <a:cxn ang="0">
                    <a:pos x="0" y="596"/>
                  </a:cxn>
                  <a:cxn ang="0">
                    <a:pos x="0" y="596"/>
                  </a:cxn>
                  <a:cxn ang="0">
                    <a:pos x="0" y="0"/>
                  </a:cxn>
                  <a:cxn ang="0">
                    <a:pos x="322" y="0"/>
                  </a:cxn>
                  <a:cxn ang="0">
                    <a:pos x="322" y="596"/>
                  </a:cxn>
                </a:cxnLst>
                <a:rect l="0" t="0" r="r" b="b"/>
                <a:pathLst>
                  <a:path w="322" h="596">
                    <a:moveTo>
                      <a:pt x="0" y="596"/>
                    </a:moveTo>
                    <a:lnTo>
                      <a:pt x="0" y="596"/>
                    </a:lnTo>
                    <a:lnTo>
                      <a:pt x="0" y="0"/>
                    </a:lnTo>
                    <a:lnTo>
                      <a:pt x="322" y="0"/>
                    </a:lnTo>
                    <a:lnTo>
                      <a:pt x="322" y="596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4" name="Freeform 545"/>
              <p:cNvSpPr>
                <a:spLocks/>
              </p:cNvSpPr>
              <p:nvPr/>
            </p:nvSpPr>
            <p:spPr bwMode="auto">
              <a:xfrm>
                <a:off x="5905794" y="6858354"/>
                <a:ext cx="178594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1" y="0"/>
                  </a:cxn>
                  <a:cxn ang="0">
                    <a:pos x="0" y="0"/>
                  </a:cxn>
                </a:cxnLst>
                <a:rect l="0" t="0" r="r" b="b"/>
                <a:pathLst>
                  <a:path w="161">
                    <a:moveTo>
                      <a:pt x="0" y="0"/>
                    </a:moveTo>
                    <a:lnTo>
                      <a:pt x="161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5" name="Line 546"/>
              <p:cNvSpPr>
                <a:spLocks noChangeShapeType="1"/>
              </p:cNvSpPr>
              <p:nvPr/>
            </p:nvSpPr>
            <p:spPr bwMode="auto">
              <a:xfrm>
                <a:off x="5996281" y="6858354"/>
                <a:ext cx="1191" cy="10160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6" name="Freeform 548"/>
              <p:cNvSpPr>
                <a:spLocks/>
              </p:cNvSpPr>
              <p:nvPr/>
            </p:nvSpPr>
            <p:spPr bwMode="auto">
              <a:xfrm>
                <a:off x="4741362" y="6756754"/>
                <a:ext cx="357188" cy="973667"/>
              </a:xfrm>
              <a:custGeom>
                <a:avLst/>
                <a:gdLst/>
                <a:ahLst/>
                <a:cxnLst>
                  <a:cxn ang="0">
                    <a:pos x="0" y="460"/>
                  </a:cxn>
                  <a:cxn ang="0">
                    <a:pos x="0" y="460"/>
                  </a:cxn>
                  <a:cxn ang="0">
                    <a:pos x="0" y="0"/>
                  </a:cxn>
                  <a:cxn ang="0">
                    <a:pos x="322" y="0"/>
                  </a:cxn>
                  <a:cxn ang="0">
                    <a:pos x="322" y="460"/>
                  </a:cxn>
                  <a:cxn ang="0">
                    <a:pos x="0" y="460"/>
                  </a:cxn>
                </a:cxnLst>
                <a:rect l="0" t="0" r="r" b="b"/>
                <a:pathLst>
                  <a:path w="322" h="460">
                    <a:moveTo>
                      <a:pt x="0" y="460"/>
                    </a:moveTo>
                    <a:lnTo>
                      <a:pt x="0" y="460"/>
                    </a:lnTo>
                    <a:lnTo>
                      <a:pt x="0" y="0"/>
                    </a:lnTo>
                    <a:lnTo>
                      <a:pt x="322" y="0"/>
                    </a:lnTo>
                    <a:lnTo>
                      <a:pt x="322" y="460"/>
                    </a:lnTo>
                    <a:lnTo>
                      <a:pt x="0" y="460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7" name="Freeform 549"/>
              <p:cNvSpPr>
                <a:spLocks/>
              </p:cNvSpPr>
              <p:nvPr/>
            </p:nvSpPr>
            <p:spPr bwMode="auto">
              <a:xfrm>
                <a:off x="4831850" y="6494288"/>
                <a:ext cx="178594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1" y="0"/>
                  </a:cxn>
                  <a:cxn ang="0">
                    <a:pos x="0" y="0"/>
                  </a:cxn>
                </a:cxnLst>
                <a:rect l="0" t="0" r="r" b="b"/>
                <a:pathLst>
                  <a:path w="161">
                    <a:moveTo>
                      <a:pt x="0" y="0"/>
                    </a:moveTo>
                    <a:lnTo>
                      <a:pt x="161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8" name="Line 550"/>
              <p:cNvSpPr>
                <a:spLocks noChangeShapeType="1"/>
              </p:cNvSpPr>
              <p:nvPr/>
            </p:nvSpPr>
            <p:spPr bwMode="auto">
              <a:xfrm>
                <a:off x="4919956" y="6494287"/>
                <a:ext cx="1191" cy="262467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9" name="Freeform 552"/>
              <p:cNvSpPr>
                <a:spLocks/>
              </p:cNvSpPr>
              <p:nvPr/>
            </p:nvSpPr>
            <p:spPr bwMode="auto">
              <a:xfrm>
                <a:off x="5278334" y="7175854"/>
                <a:ext cx="358379" cy="908051"/>
              </a:xfrm>
              <a:custGeom>
                <a:avLst/>
                <a:gdLst/>
                <a:ahLst/>
                <a:cxnLst>
                  <a:cxn ang="0">
                    <a:pos x="0" y="429"/>
                  </a:cxn>
                  <a:cxn ang="0">
                    <a:pos x="0" y="429"/>
                  </a:cxn>
                  <a:cxn ang="0">
                    <a:pos x="0" y="0"/>
                  </a:cxn>
                  <a:cxn ang="0">
                    <a:pos x="322" y="0"/>
                  </a:cxn>
                  <a:cxn ang="0">
                    <a:pos x="322" y="429"/>
                  </a:cxn>
                  <a:cxn ang="0">
                    <a:pos x="0" y="429"/>
                  </a:cxn>
                </a:cxnLst>
                <a:rect l="0" t="0" r="r" b="b"/>
                <a:pathLst>
                  <a:path w="322" h="429">
                    <a:moveTo>
                      <a:pt x="0" y="429"/>
                    </a:moveTo>
                    <a:lnTo>
                      <a:pt x="0" y="429"/>
                    </a:lnTo>
                    <a:lnTo>
                      <a:pt x="0" y="0"/>
                    </a:lnTo>
                    <a:lnTo>
                      <a:pt x="322" y="0"/>
                    </a:lnTo>
                    <a:lnTo>
                      <a:pt x="322" y="429"/>
                    </a:lnTo>
                    <a:lnTo>
                      <a:pt x="0" y="429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0" name="Freeform 553"/>
              <p:cNvSpPr>
                <a:spLocks/>
              </p:cNvSpPr>
              <p:nvPr/>
            </p:nvSpPr>
            <p:spPr bwMode="auto">
              <a:xfrm>
                <a:off x="5368822" y="7036154"/>
                <a:ext cx="178594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1" y="0"/>
                  </a:cxn>
                  <a:cxn ang="0">
                    <a:pos x="0" y="0"/>
                  </a:cxn>
                </a:cxnLst>
                <a:rect l="0" t="0" r="r" b="b"/>
                <a:pathLst>
                  <a:path w="161">
                    <a:moveTo>
                      <a:pt x="0" y="0"/>
                    </a:moveTo>
                    <a:lnTo>
                      <a:pt x="161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1" name="Line 554"/>
              <p:cNvSpPr>
                <a:spLocks noChangeShapeType="1"/>
              </p:cNvSpPr>
              <p:nvPr/>
            </p:nvSpPr>
            <p:spPr bwMode="auto">
              <a:xfrm>
                <a:off x="5458118" y="7036155"/>
                <a:ext cx="0" cy="13970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2" name="Rectangle 555"/>
              <p:cNvSpPr>
                <a:spLocks noChangeArrowheads="1"/>
              </p:cNvSpPr>
              <p:nvPr/>
            </p:nvSpPr>
            <p:spPr bwMode="auto">
              <a:xfrm>
                <a:off x="5816496" y="6959954"/>
                <a:ext cx="358379" cy="2117"/>
              </a:xfrm>
              <a:prstGeom prst="rect">
                <a:avLst/>
              </a:prstGeom>
              <a:solidFill>
                <a:srgbClr val="A0A0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3" name="Freeform 556"/>
              <p:cNvSpPr>
                <a:spLocks/>
              </p:cNvSpPr>
              <p:nvPr/>
            </p:nvSpPr>
            <p:spPr bwMode="auto">
              <a:xfrm>
                <a:off x="5816496" y="6959954"/>
                <a:ext cx="357188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322" y="0"/>
                  </a:cxn>
                  <a:cxn ang="0">
                    <a:pos x="322" y="0"/>
                  </a:cxn>
                  <a:cxn ang="0">
                    <a:pos x="0" y="0"/>
                  </a:cxn>
                </a:cxnLst>
                <a:rect l="0" t="0" r="r" b="b"/>
                <a:pathLst>
                  <a:path w="32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22" y="0"/>
                    </a:lnTo>
                    <a:lnTo>
                      <a:pt x="322" y="0"/>
                    </a:lnTo>
                    <a:lnTo>
                      <a:pt x="0" y="0"/>
                    </a:lnTo>
                  </a:path>
                </a:pathLst>
              </a:cu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4" name="Line 557"/>
              <p:cNvSpPr>
                <a:spLocks noChangeShapeType="1"/>
              </p:cNvSpPr>
              <p:nvPr/>
            </p:nvSpPr>
            <p:spPr bwMode="auto">
              <a:xfrm>
                <a:off x="4650875" y="8221488"/>
                <a:ext cx="1614488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5" name="Line 558"/>
              <p:cNvSpPr>
                <a:spLocks noChangeShapeType="1"/>
              </p:cNvSpPr>
              <p:nvPr/>
            </p:nvSpPr>
            <p:spPr bwMode="auto">
              <a:xfrm>
                <a:off x="4919956" y="8221487"/>
                <a:ext cx="1191" cy="5926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6" name="Rectangle 559"/>
              <p:cNvSpPr>
                <a:spLocks noChangeArrowheads="1"/>
              </p:cNvSpPr>
              <p:nvPr/>
            </p:nvSpPr>
            <p:spPr bwMode="auto">
              <a:xfrm>
                <a:off x="4847328" y="8284988"/>
                <a:ext cx="16991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7d</a:t>
                </a:r>
                <a:endParaRPr kumimoji="0" lang="en-US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7" name="Line 560"/>
              <p:cNvSpPr>
                <a:spLocks noChangeShapeType="1"/>
              </p:cNvSpPr>
              <p:nvPr/>
            </p:nvSpPr>
            <p:spPr bwMode="auto">
              <a:xfrm>
                <a:off x="5458119" y="8221487"/>
                <a:ext cx="1191" cy="5926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8" name="Line 562"/>
              <p:cNvSpPr>
                <a:spLocks noChangeShapeType="1"/>
              </p:cNvSpPr>
              <p:nvPr/>
            </p:nvSpPr>
            <p:spPr bwMode="auto">
              <a:xfrm>
                <a:off x="5996281" y="8221487"/>
                <a:ext cx="1191" cy="5926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9" name="Rectangle 563"/>
              <p:cNvSpPr>
                <a:spLocks noChangeArrowheads="1"/>
              </p:cNvSpPr>
              <p:nvPr/>
            </p:nvSpPr>
            <p:spPr bwMode="auto">
              <a:xfrm>
                <a:off x="5898650" y="8284988"/>
                <a:ext cx="25487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21d</a:t>
                </a:r>
                <a:endParaRPr kumimoji="0" lang="en-US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0" name="Line 564"/>
              <p:cNvSpPr>
                <a:spLocks noChangeShapeType="1"/>
              </p:cNvSpPr>
              <p:nvPr/>
            </p:nvSpPr>
            <p:spPr bwMode="auto">
              <a:xfrm flipV="1">
                <a:off x="4650875" y="6172554"/>
                <a:ext cx="1191" cy="204893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1" name="Line 565"/>
              <p:cNvSpPr>
                <a:spLocks noChangeShapeType="1"/>
              </p:cNvSpPr>
              <p:nvPr/>
            </p:nvSpPr>
            <p:spPr bwMode="auto">
              <a:xfrm flipH="1">
                <a:off x="4619919" y="8221488"/>
                <a:ext cx="30956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2" name="Rectangle 566"/>
              <p:cNvSpPr>
                <a:spLocks noChangeArrowheads="1"/>
              </p:cNvSpPr>
              <p:nvPr/>
            </p:nvSpPr>
            <p:spPr bwMode="auto">
              <a:xfrm>
                <a:off x="4516334" y="8128354"/>
                <a:ext cx="70532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3" name="Line 567"/>
              <p:cNvSpPr>
                <a:spLocks noChangeShapeType="1"/>
              </p:cNvSpPr>
              <p:nvPr/>
            </p:nvSpPr>
            <p:spPr bwMode="auto">
              <a:xfrm flipH="1">
                <a:off x="4619919" y="7709254"/>
                <a:ext cx="30956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Rectangle 568"/>
              <p:cNvSpPr>
                <a:spLocks noChangeArrowheads="1"/>
              </p:cNvSpPr>
              <p:nvPr/>
            </p:nvSpPr>
            <p:spPr bwMode="auto">
              <a:xfrm>
                <a:off x="4516334" y="7616121"/>
                <a:ext cx="70532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5" name="Line 569"/>
              <p:cNvSpPr>
                <a:spLocks noChangeShapeType="1"/>
              </p:cNvSpPr>
              <p:nvPr/>
            </p:nvSpPr>
            <p:spPr bwMode="auto">
              <a:xfrm flipH="1">
                <a:off x="4619919" y="7197021"/>
                <a:ext cx="30956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6" name="Rectangle 570"/>
              <p:cNvSpPr>
                <a:spLocks noChangeArrowheads="1"/>
              </p:cNvSpPr>
              <p:nvPr/>
            </p:nvSpPr>
            <p:spPr bwMode="auto">
              <a:xfrm>
                <a:off x="4466328" y="7103888"/>
                <a:ext cx="141064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7" name="Line 571"/>
              <p:cNvSpPr>
                <a:spLocks noChangeShapeType="1"/>
              </p:cNvSpPr>
              <p:nvPr/>
            </p:nvSpPr>
            <p:spPr bwMode="auto">
              <a:xfrm flipH="1">
                <a:off x="4619919" y="6684788"/>
                <a:ext cx="30956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8" name="Rectangle 572"/>
              <p:cNvSpPr>
                <a:spLocks noChangeArrowheads="1"/>
              </p:cNvSpPr>
              <p:nvPr/>
            </p:nvSpPr>
            <p:spPr bwMode="auto">
              <a:xfrm>
                <a:off x="4466328" y="6591655"/>
                <a:ext cx="141064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9" name="Line 573"/>
              <p:cNvSpPr>
                <a:spLocks noChangeShapeType="1"/>
              </p:cNvSpPr>
              <p:nvPr/>
            </p:nvSpPr>
            <p:spPr bwMode="auto">
              <a:xfrm flipH="1">
                <a:off x="4619919" y="6172554"/>
                <a:ext cx="30956" cy="211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0" name="Rectangle 574"/>
              <p:cNvSpPr>
                <a:spLocks noChangeArrowheads="1"/>
              </p:cNvSpPr>
              <p:nvPr/>
            </p:nvSpPr>
            <p:spPr bwMode="auto">
              <a:xfrm>
                <a:off x="4466328" y="6079421"/>
                <a:ext cx="141064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2" name="TextBox 451"/>
              <p:cNvSpPr txBox="1"/>
              <p:nvPr/>
            </p:nvSpPr>
            <p:spPr>
              <a:xfrm>
                <a:off x="1461191" y="8600051"/>
                <a:ext cx="36215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Age of </a:t>
                </a:r>
                <a:r>
                  <a:rPr lang="en-US" sz="1400" b="1" i="1" dirty="0" smtClean="0">
                    <a:latin typeface="Arial" pitchFamily="34" charset="0"/>
                    <a:cs typeface="Arial" pitchFamily="34" charset="0"/>
                  </a:rPr>
                  <a:t>Daphnia</a:t>
                </a:r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 exposed to pyriproxyfen</a:t>
                </a:r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3" name="TextBox 452"/>
              <p:cNvSpPr txBox="1"/>
              <p:nvPr/>
            </p:nvSpPr>
            <p:spPr>
              <a:xfrm>
                <a:off x="1371600" y="5791200"/>
                <a:ext cx="38824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a**</a:t>
                </a:r>
              </a:p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b**</a:t>
                </a:r>
              </a:p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c**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4" name="TextBox 453"/>
              <p:cNvSpPr txBox="1"/>
              <p:nvPr/>
            </p:nvSpPr>
            <p:spPr>
              <a:xfrm>
                <a:off x="2851299" y="6227153"/>
                <a:ext cx="38824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a**</a:t>
                </a:r>
              </a:p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c**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5" name="TextBox 454"/>
              <p:cNvSpPr txBox="1"/>
              <p:nvPr/>
            </p:nvSpPr>
            <p:spPr>
              <a:xfrm>
                <a:off x="3405965" y="6046392"/>
                <a:ext cx="38824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a**</a:t>
                </a:r>
              </a:p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b**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6" name="Rectangle 455"/>
              <p:cNvSpPr/>
              <p:nvPr/>
            </p:nvSpPr>
            <p:spPr>
              <a:xfrm>
                <a:off x="891365" y="7143322"/>
                <a:ext cx="38824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b**</a:t>
                </a:r>
              </a:p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c**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7" name="Rectangle 456"/>
              <p:cNvSpPr/>
              <p:nvPr/>
            </p:nvSpPr>
            <p:spPr>
              <a:xfrm>
                <a:off x="4756299" y="6067658"/>
                <a:ext cx="38824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b**</a:t>
                </a:r>
              </a:p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c**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8" name="Rectangle 457"/>
              <p:cNvSpPr/>
              <p:nvPr/>
            </p:nvSpPr>
            <p:spPr>
              <a:xfrm>
                <a:off x="5289699" y="6576254"/>
                <a:ext cx="38824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b**</a:t>
                </a:r>
              </a:p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c**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75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30498</TotalTime>
  <Words>205</Words>
  <Application>Microsoft Office PowerPoint</Application>
  <PresentationFormat>On-screen Show (4:3)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Dose dependent fecundity-day 7 to 17</dc:title>
  <dc:creator>User</dc:creator>
  <cp:lastModifiedBy>Windows User</cp:lastModifiedBy>
  <cp:revision>476</cp:revision>
  <dcterms:created xsi:type="dcterms:W3CDTF">2006-08-16T00:00:00Z</dcterms:created>
  <dcterms:modified xsi:type="dcterms:W3CDTF">2013-02-06T19:54:58Z</dcterms:modified>
</cp:coreProperties>
</file>