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147" y="-5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629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462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19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704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08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814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098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165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726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155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493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460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Rectangle 143"/>
          <p:cNvSpPr/>
          <p:nvPr/>
        </p:nvSpPr>
        <p:spPr>
          <a:xfrm>
            <a:off x="0" y="152400"/>
            <a:ext cx="65532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Supplementary File </a:t>
            </a:r>
            <a:r>
              <a:rPr lang="en-US" sz="1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3:  </a:t>
            </a:r>
            <a:r>
              <a:rPr lang="en-US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Brood wise fecundity and sensitivity in male production in 10-day old </a:t>
            </a:r>
            <a:r>
              <a:rPr lang="en-US" sz="1100" b="1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Daphnia magna</a:t>
            </a:r>
            <a:r>
              <a:rPr lang="en-US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Female </a:t>
            </a:r>
            <a:r>
              <a:rPr lang="en-US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Daphnia magna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that were 10 days old were exposed to 155 pM (50 ng /L) pyriproxyfen  for  0-12 days, and  production of  female and male neonates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from the first three 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and last three broods per adult female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were quantified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Data are shown as mean </a:t>
            </a:r>
            <a:r>
              <a:rPr lang="en-US" sz="1100" u="sng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SEM.  (a) Indicates a significant difference in the total number of neonates produced, (b) indicates a significant difference in the number of male neonates produced, and (c) indicates a significant difference in the total number of female neonates produced compared to the control.  Statistical differences were analyzed by ANOVA followed by </a:t>
            </a:r>
            <a:r>
              <a:rPr lang="en-US" sz="11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Dunnett’s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multiple comparison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test and an (*) indicates p &lt; 0.05 and (**) indicates p &lt; 0.01. </a:t>
            </a:r>
            <a:endParaRPr lang="en-US" sz="1100" dirty="0">
              <a:solidFill>
                <a:prstClr val="black"/>
              </a:solidFill>
            </a:endParaRPr>
          </a:p>
        </p:txBody>
      </p:sp>
      <p:grpSp>
        <p:nvGrpSpPr>
          <p:cNvPr id="278" name="Group 277"/>
          <p:cNvGrpSpPr/>
          <p:nvPr/>
        </p:nvGrpSpPr>
        <p:grpSpPr>
          <a:xfrm>
            <a:off x="130012" y="4521207"/>
            <a:ext cx="2678276" cy="2377070"/>
            <a:chOff x="130012" y="4521207"/>
            <a:chExt cx="2678276" cy="2377070"/>
          </a:xfrm>
        </p:grpSpPr>
        <p:sp>
          <p:nvSpPr>
            <p:cNvPr id="6290" name="Rectangle 42"/>
            <p:cNvSpPr>
              <a:spLocks noChangeArrowheads="1"/>
            </p:cNvSpPr>
            <p:nvPr/>
          </p:nvSpPr>
          <p:spPr bwMode="auto">
            <a:xfrm>
              <a:off x="2457450" y="5094288"/>
              <a:ext cx="280988" cy="78898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86" name="Rectangle 38"/>
            <p:cNvSpPr>
              <a:spLocks noChangeArrowheads="1"/>
            </p:cNvSpPr>
            <p:nvPr/>
          </p:nvSpPr>
          <p:spPr bwMode="auto">
            <a:xfrm>
              <a:off x="2036763" y="5137150"/>
              <a:ext cx="280988" cy="71913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82" name="Rectangle 34"/>
            <p:cNvSpPr>
              <a:spLocks noChangeArrowheads="1"/>
            </p:cNvSpPr>
            <p:nvPr/>
          </p:nvSpPr>
          <p:spPr bwMode="auto">
            <a:xfrm>
              <a:off x="1616075" y="5124450"/>
              <a:ext cx="280988" cy="682625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Rectangle 30"/>
            <p:cNvSpPr>
              <a:spLocks noChangeArrowheads="1"/>
            </p:cNvSpPr>
            <p:nvPr/>
          </p:nvSpPr>
          <p:spPr bwMode="auto">
            <a:xfrm>
              <a:off x="1195388" y="5003800"/>
              <a:ext cx="279400" cy="800100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176868" y="4521207"/>
              <a:ext cx="377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b**</a:t>
              </a:r>
            </a:p>
            <a:p>
              <a:r>
                <a:rPr lang="en-US" sz="1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c**</a:t>
              </a: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1634068" y="4597407"/>
              <a:ext cx="377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b**</a:t>
              </a:r>
            </a:p>
            <a:p>
              <a:r>
                <a:rPr lang="en-US" sz="1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c**</a:t>
              </a: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2015068" y="4597407"/>
              <a:ext cx="3770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b**</a:t>
              </a:r>
            </a:p>
            <a:p>
              <a:r>
                <a:rPr lang="en-US" sz="1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c**</a:t>
              </a: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2396068" y="4673607"/>
              <a:ext cx="3770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b**</a:t>
              </a:r>
            </a:p>
            <a:p>
              <a:r>
                <a:rPr lang="en-US" sz="1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c**</a:t>
              </a:r>
            </a:p>
          </p:txBody>
        </p:sp>
        <p:sp>
          <p:nvSpPr>
            <p:cNvPr id="145" name="TextBox 144"/>
            <p:cNvSpPr txBox="1"/>
            <p:nvPr/>
          </p:nvSpPr>
          <p:spPr>
            <a:xfrm rot="16200000">
              <a:off x="-847178" y="5613309"/>
              <a:ext cx="22621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Neonates/Adult Female  </a:t>
              </a:r>
            </a:p>
          </p:txBody>
        </p:sp>
        <p:sp>
          <p:nvSpPr>
            <p:cNvPr id="6151" name="Rectangle 7"/>
            <p:cNvSpPr>
              <a:spLocks noChangeArrowheads="1"/>
            </p:cNvSpPr>
            <p:nvPr/>
          </p:nvSpPr>
          <p:spPr bwMode="auto">
            <a:xfrm>
              <a:off x="703263" y="4648200"/>
              <a:ext cx="2098675" cy="1903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774700" y="4999038"/>
              <a:ext cx="279400" cy="1554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774700" y="4999038"/>
              <a:ext cx="279400" cy="1554163"/>
            </a:xfrm>
            <a:custGeom>
              <a:avLst/>
              <a:gdLst/>
              <a:ahLst/>
              <a:cxnLst>
                <a:cxn ang="0">
                  <a:pos x="0" y="979"/>
                </a:cxn>
                <a:cxn ang="0">
                  <a:pos x="0" y="979"/>
                </a:cxn>
                <a:cxn ang="0">
                  <a:pos x="0" y="0"/>
                </a:cxn>
                <a:cxn ang="0">
                  <a:pos x="239" y="0"/>
                </a:cxn>
                <a:cxn ang="0">
                  <a:pos x="239" y="979"/>
                </a:cxn>
              </a:cxnLst>
              <a:rect l="0" t="0" r="r" b="b"/>
              <a:pathLst>
                <a:path w="239" h="979">
                  <a:moveTo>
                    <a:pt x="0" y="979"/>
                  </a:moveTo>
                  <a:lnTo>
                    <a:pt x="0" y="979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979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844550" y="4938713"/>
              <a:ext cx="139700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0"/>
                </a:cxn>
                <a:cxn ang="0">
                  <a:pos x="0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>
              <a:off x="914400" y="4938713"/>
              <a:ext cx="1588" cy="603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195388" y="5803900"/>
              <a:ext cx="279400" cy="7493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195388" y="5803900"/>
              <a:ext cx="279400" cy="749300"/>
            </a:xfrm>
            <a:custGeom>
              <a:avLst/>
              <a:gdLst/>
              <a:ahLst/>
              <a:cxnLst>
                <a:cxn ang="0">
                  <a:pos x="0" y="472"/>
                </a:cxn>
                <a:cxn ang="0">
                  <a:pos x="0" y="472"/>
                </a:cxn>
                <a:cxn ang="0">
                  <a:pos x="0" y="0"/>
                </a:cxn>
                <a:cxn ang="0">
                  <a:pos x="239" y="0"/>
                </a:cxn>
                <a:cxn ang="0">
                  <a:pos x="239" y="472"/>
                </a:cxn>
              </a:cxnLst>
              <a:rect l="0" t="0" r="r" b="b"/>
              <a:pathLst>
                <a:path w="239" h="472">
                  <a:moveTo>
                    <a:pt x="0" y="472"/>
                  </a:moveTo>
                  <a:lnTo>
                    <a:pt x="0" y="472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472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265238" y="5765800"/>
              <a:ext cx="139700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0"/>
                </a:cxn>
                <a:cxn ang="0">
                  <a:pos x="0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>
              <a:off x="1335088" y="5765800"/>
              <a:ext cx="1588" cy="381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Rectangle 16"/>
            <p:cNvSpPr>
              <a:spLocks noChangeArrowheads="1"/>
            </p:cNvSpPr>
            <p:nvPr/>
          </p:nvSpPr>
          <p:spPr bwMode="auto">
            <a:xfrm>
              <a:off x="1616075" y="5807075"/>
              <a:ext cx="280988" cy="7461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616075" y="5807075"/>
              <a:ext cx="279400" cy="746125"/>
            </a:xfrm>
            <a:custGeom>
              <a:avLst/>
              <a:gdLst/>
              <a:ahLst/>
              <a:cxnLst>
                <a:cxn ang="0">
                  <a:pos x="0" y="470"/>
                </a:cxn>
                <a:cxn ang="0">
                  <a:pos x="0" y="470"/>
                </a:cxn>
                <a:cxn ang="0">
                  <a:pos x="0" y="0"/>
                </a:cxn>
                <a:cxn ang="0">
                  <a:pos x="239" y="0"/>
                </a:cxn>
                <a:cxn ang="0">
                  <a:pos x="239" y="470"/>
                </a:cxn>
              </a:cxnLst>
              <a:rect l="0" t="0" r="r" b="b"/>
              <a:pathLst>
                <a:path w="239" h="470">
                  <a:moveTo>
                    <a:pt x="0" y="470"/>
                  </a:moveTo>
                  <a:lnTo>
                    <a:pt x="0" y="470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470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1685925" y="5781675"/>
              <a:ext cx="139700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0"/>
                </a:cxn>
                <a:cxn ang="0">
                  <a:pos x="0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>
              <a:off x="1755775" y="5781675"/>
              <a:ext cx="1588" cy="254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2036763" y="5856288"/>
              <a:ext cx="280988" cy="69691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2036763" y="5856288"/>
              <a:ext cx="279400" cy="696913"/>
            </a:xfrm>
            <a:custGeom>
              <a:avLst/>
              <a:gdLst/>
              <a:ahLst/>
              <a:cxnLst>
                <a:cxn ang="0">
                  <a:pos x="0" y="439"/>
                </a:cxn>
                <a:cxn ang="0">
                  <a:pos x="0" y="439"/>
                </a:cxn>
                <a:cxn ang="0">
                  <a:pos x="0" y="0"/>
                </a:cxn>
                <a:cxn ang="0">
                  <a:pos x="239" y="0"/>
                </a:cxn>
                <a:cxn ang="0">
                  <a:pos x="239" y="439"/>
                </a:cxn>
              </a:cxnLst>
              <a:rect l="0" t="0" r="r" b="b"/>
              <a:pathLst>
                <a:path w="239" h="439">
                  <a:moveTo>
                    <a:pt x="0" y="439"/>
                  </a:moveTo>
                  <a:lnTo>
                    <a:pt x="0" y="439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439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2106613" y="5803900"/>
              <a:ext cx="1412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0"/>
                </a:cxn>
                <a:cxn ang="0">
                  <a:pos x="0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" name="Line 23"/>
            <p:cNvSpPr>
              <a:spLocks noChangeShapeType="1"/>
            </p:cNvSpPr>
            <p:nvPr/>
          </p:nvSpPr>
          <p:spPr bwMode="auto">
            <a:xfrm>
              <a:off x="2176463" y="5803900"/>
              <a:ext cx="1588" cy="523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>
              <a:off x="2457450" y="5883275"/>
              <a:ext cx="280988" cy="6699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2457450" y="5883275"/>
              <a:ext cx="279400" cy="669925"/>
            </a:xfrm>
            <a:custGeom>
              <a:avLst/>
              <a:gdLst/>
              <a:ahLst/>
              <a:cxnLst>
                <a:cxn ang="0">
                  <a:pos x="0" y="422"/>
                </a:cxn>
                <a:cxn ang="0">
                  <a:pos x="0" y="422"/>
                </a:cxn>
                <a:cxn ang="0">
                  <a:pos x="0" y="0"/>
                </a:cxn>
                <a:cxn ang="0">
                  <a:pos x="239" y="0"/>
                </a:cxn>
                <a:cxn ang="0">
                  <a:pos x="239" y="422"/>
                </a:cxn>
              </a:cxnLst>
              <a:rect l="0" t="0" r="r" b="b"/>
              <a:pathLst>
                <a:path w="239" h="422">
                  <a:moveTo>
                    <a:pt x="0" y="422"/>
                  </a:moveTo>
                  <a:lnTo>
                    <a:pt x="0" y="422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422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2527300" y="5829300"/>
              <a:ext cx="1412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0"/>
                </a:cxn>
                <a:cxn ang="0">
                  <a:pos x="0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Line 27"/>
            <p:cNvSpPr>
              <a:spLocks noChangeShapeType="1"/>
            </p:cNvSpPr>
            <p:nvPr/>
          </p:nvSpPr>
          <p:spPr bwMode="auto">
            <a:xfrm>
              <a:off x="2598738" y="5829300"/>
              <a:ext cx="1588" cy="539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774700" y="4999038"/>
              <a:ext cx="279400" cy="158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774700" y="4999038"/>
              <a:ext cx="279400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9" y="0"/>
                </a:cxn>
                <a:cxn ang="0">
                  <a:pos x="239" y="0"/>
                </a:cxn>
                <a:cxn ang="0">
                  <a:pos x="0" y="0"/>
                </a:cxn>
              </a:cxnLst>
              <a:rect l="0" t="0" r="r" b="b"/>
              <a:pathLst>
                <a:path w="239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0" y="0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1195388" y="5003800"/>
              <a:ext cx="279400" cy="800100"/>
            </a:xfrm>
            <a:custGeom>
              <a:avLst/>
              <a:gdLst/>
              <a:ahLst/>
              <a:cxnLst>
                <a:cxn ang="0">
                  <a:pos x="0" y="504"/>
                </a:cxn>
                <a:cxn ang="0">
                  <a:pos x="0" y="504"/>
                </a:cxn>
                <a:cxn ang="0">
                  <a:pos x="0" y="0"/>
                </a:cxn>
                <a:cxn ang="0">
                  <a:pos x="239" y="0"/>
                </a:cxn>
                <a:cxn ang="0">
                  <a:pos x="239" y="504"/>
                </a:cxn>
                <a:cxn ang="0">
                  <a:pos x="0" y="504"/>
                </a:cxn>
              </a:cxnLst>
              <a:rect l="0" t="0" r="r" b="b"/>
              <a:pathLst>
                <a:path w="239" h="504">
                  <a:moveTo>
                    <a:pt x="0" y="504"/>
                  </a:moveTo>
                  <a:lnTo>
                    <a:pt x="0" y="504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504"/>
                  </a:lnTo>
                  <a:lnTo>
                    <a:pt x="0" y="504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1265238" y="4940300"/>
              <a:ext cx="139700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0"/>
                </a:cxn>
                <a:cxn ang="0">
                  <a:pos x="0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Line 33"/>
            <p:cNvSpPr>
              <a:spLocks noChangeShapeType="1"/>
            </p:cNvSpPr>
            <p:nvPr/>
          </p:nvSpPr>
          <p:spPr bwMode="auto">
            <a:xfrm>
              <a:off x="1335088" y="4940300"/>
              <a:ext cx="1588" cy="635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83" name="Freeform 35"/>
            <p:cNvSpPr>
              <a:spLocks/>
            </p:cNvSpPr>
            <p:nvPr/>
          </p:nvSpPr>
          <p:spPr bwMode="auto">
            <a:xfrm>
              <a:off x="1616075" y="5124450"/>
              <a:ext cx="279400" cy="682625"/>
            </a:xfrm>
            <a:custGeom>
              <a:avLst/>
              <a:gdLst/>
              <a:ahLst/>
              <a:cxnLst>
                <a:cxn ang="0">
                  <a:pos x="0" y="430"/>
                </a:cxn>
                <a:cxn ang="0">
                  <a:pos x="0" y="430"/>
                </a:cxn>
                <a:cxn ang="0">
                  <a:pos x="0" y="0"/>
                </a:cxn>
                <a:cxn ang="0">
                  <a:pos x="239" y="0"/>
                </a:cxn>
                <a:cxn ang="0">
                  <a:pos x="239" y="430"/>
                </a:cxn>
                <a:cxn ang="0">
                  <a:pos x="0" y="430"/>
                </a:cxn>
              </a:cxnLst>
              <a:rect l="0" t="0" r="r" b="b"/>
              <a:pathLst>
                <a:path w="239" h="430">
                  <a:moveTo>
                    <a:pt x="0" y="430"/>
                  </a:moveTo>
                  <a:lnTo>
                    <a:pt x="0" y="430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430"/>
                  </a:lnTo>
                  <a:lnTo>
                    <a:pt x="0" y="430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84" name="Freeform 36"/>
            <p:cNvSpPr>
              <a:spLocks/>
            </p:cNvSpPr>
            <p:nvPr/>
          </p:nvSpPr>
          <p:spPr bwMode="auto">
            <a:xfrm>
              <a:off x="1685925" y="5102225"/>
              <a:ext cx="139700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0"/>
                </a:cxn>
                <a:cxn ang="0">
                  <a:pos x="0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85" name="Line 37"/>
            <p:cNvSpPr>
              <a:spLocks noChangeShapeType="1"/>
            </p:cNvSpPr>
            <p:nvPr/>
          </p:nvSpPr>
          <p:spPr bwMode="auto">
            <a:xfrm>
              <a:off x="1755775" y="5102225"/>
              <a:ext cx="1588" cy="222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87" name="Freeform 39"/>
            <p:cNvSpPr>
              <a:spLocks/>
            </p:cNvSpPr>
            <p:nvPr/>
          </p:nvSpPr>
          <p:spPr bwMode="auto">
            <a:xfrm>
              <a:off x="2036763" y="5137150"/>
              <a:ext cx="279400" cy="719138"/>
            </a:xfrm>
            <a:custGeom>
              <a:avLst/>
              <a:gdLst/>
              <a:ahLst/>
              <a:cxnLst>
                <a:cxn ang="0">
                  <a:pos x="0" y="453"/>
                </a:cxn>
                <a:cxn ang="0">
                  <a:pos x="0" y="453"/>
                </a:cxn>
                <a:cxn ang="0">
                  <a:pos x="0" y="0"/>
                </a:cxn>
                <a:cxn ang="0">
                  <a:pos x="239" y="0"/>
                </a:cxn>
                <a:cxn ang="0">
                  <a:pos x="239" y="453"/>
                </a:cxn>
                <a:cxn ang="0">
                  <a:pos x="0" y="453"/>
                </a:cxn>
              </a:cxnLst>
              <a:rect l="0" t="0" r="r" b="b"/>
              <a:pathLst>
                <a:path w="239" h="453">
                  <a:moveTo>
                    <a:pt x="0" y="453"/>
                  </a:moveTo>
                  <a:lnTo>
                    <a:pt x="0" y="453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453"/>
                  </a:lnTo>
                  <a:lnTo>
                    <a:pt x="0" y="453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88" name="Freeform 40"/>
            <p:cNvSpPr>
              <a:spLocks/>
            </p:cNvSpPr>
            <p:nvPr/>
          </p:nvSpPr>
          <p:spPr bwMode="auto">
            <a:xfrm>
              <a:off x="2106613" y="5059363"/>
              <a:ext cx="1412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0"/>
                </a:cxn>
                <a:cxn ang="0">
                  <a:pos x="0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89" name="Line 41"/>
            <p:cNvSpPr>
              <a:spLocks noChangeShapeType="1"/>
            </p:cNvSpPr>
            <p:nvPr/>
          </p:nvSpPr>
          <p:spPr bwMode="auto">
            <a:xfrm>
              <a:off x="2176463" y="5059363"/>
              <a:ext cx="1588" cy="777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91" name="Freeform 43"/>
            <p:cNvSpPr>
              <a:spLocks/>
            </p:cNvSpPr>
            <p:nvPr/>
          </p:nvSpPr>
          <p:spPr bwMode="auto">
            <a:xfrm>
              <a:off x="2457450" y="5094288"/>
              <a:ext cx="279400" cy="788988"/>
            </a:xfrm>
            <a:custGeom>
              <a:avLst/>
              <a:gdLst/>
              <a:ahLst/>
              <a:cxnLst>
                <a:cxn ang="0">
                  <a:pos x="0" y="497"/>
                </a:cxn>
                <a:cxn ang="0">
                  <a:pos x="0" y="497"/>
                </a:cxn>
                <a:cxn ang="0">
                  <a:pos x="0" y="0"/>
                </a:cxn>
                <a:cxn ang="0">
                  <a:pos x="239" y="0"/>
                </a:cxn>
                <a:cxn ang="0">
                  <a:pos x="239" y="497"/>
                </a:cxn>
                <a:cxn ang="0">
                  <a:pos x="0" y="497"/>
                </a:cxn>
              </a:cxnLst>
              <a:rect l="0" t="0" r="r" b="b"/>
              <a:pathLst>
                <a:path w="239" h="497">
                  <a:moveTo>
                    <a:pt x="0" y="497"/>
                  </a:moveTo>
                  <a:lnTo>
                    <a:pt x="0" y="497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497"/>
                  </a:lnTo>
                  <a:lnTo>
                    <a:pt x="0" y="497"/>
                  </a:lnTo>
                </a:path>
              </a:pathLst>
            </a:cu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92" name="Freeform 44"/>
            <p:cNvSpPr>
              <a:spLocks/>
            </p:cNvSpPr>
            <p:nvPr/>
          </p:nvSpPr>
          <p:spPr bwMode="auto">
            <a:xfrm>
              <a:off x="2527300" y="5041900"/>
              <a:ext cx="1412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0"/>
                </a:cxn>
                <a:cxn ang="0">
                  <a:pos x="0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93" name="Line 45"/>
            <p:cNvSpPr>
              <a:spLocks noChangeShapeType="1"/>
            </p:cNvSpPr>
            <p:nvPr/>
          </p:nvSpPr>
          <p:spPr bwMode="auto">
            <a:xfrm>
              <a:off x="2598738" y="5041900"/>
              <a:ext cx="1588" cy="523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94" name="Line 46"/>
            <p:cNvSpPr>
              <a:spLocks noChangeShapeType="1"/>
            </p:cNvSpPr>
            <p:nvPr/>
          </p:nvSpPr>
          <p:spPr bwMode="auto">
            <a:xfrm>
              <a:off x="703263" y="6553200"/>
              <a:ext cx="2105025" cy="1588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95" name="Line 47"/>
            <p:cNvSpPr>
              <a:spLocks noChangeShapeType="1"/>
            </p:cNvSpPr>
            <p:nvPr/>
          </p:nvSpPr>
          <p:spPr bwMode="auto">
            <a:xfrm>
              <a:off x="914400" y="6553200"/>
              <a:ext cx="1588" cy="5556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96" name="Rectangle 48"/>
            <p:cNvSpPr>
              <a:spLocks noChangeArrowheads="1"/>
            </p:cNvSpPr>
            <p:nvPr/>
          </p:nvSpPr>
          <p:spPr bwMode="auto">
            <a:xfrm>
              <a:off x="867883" y="6611938"/>
              <a:ext cx="114300" cy="211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 dirty="0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en-US" dirty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6297" name="Line 49"/>
            <p:cNvSpPr>
              <a:spLocks noChangeShapeType="1"/>
            </p:cNvSpPr>
            <p:nvPr/>
          </p:nvSpPr>
          <p:spPr bwMode="auto">
            <a:xfrm>
              <a:off x="1335088" y="6553200"/>
              <a:ext cx="1588" cy="5556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98" name="Rectangle 50"/>
            <p:cNvSpPr>
              <a:spLocks noChangeArrowheads="1"/>
            </p:cNvSpPr>
            <p:nvPr/>
          </p:nvSpPr>
          <p:spPr bwMode="auto">
            <a:xfrm>
              <a:off x="1299204" y="6611938"/>
              <a:ext cx="114300" cy="211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 dirty="0">
                  <a:solidFill>
                    <a:srgbClr val="000000"/>
                  </a:solidFill>
                  <a:latin typeface="Arial" pitchFamily="34" charset="0"/>
                </a:rPr>
                <a:t>2</a:t>
              </a:r>
              <a:endParaRPr lang="en-US" dirty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6299" name="Line 51"/>
            <p:cNvSpPr>
              <a:spLocks noChangeShapeType="1"/>
            </p:cNvSpPr>
            <p:nvPr/>
          </p:nvSpPr>
          <p:spPr bwMode="auto">
            <a:xfrm>
              <a:off x="1755775" y="6553200"/>
              <a:ext cx="1588" cy="5556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300" name="Rectangle 52"/>
            <p:cNvSpPr>
              <a:spLocks noChangeArrowheads="1"/>
            </p:cNvSpPr>
            <p:nvPr/>
          </p:nvSpPr>
          <p:spPr bwMode="auto">
            <a:xfrm>
              <a:off x="1714649" y="6611938"/>
              <a:ext cx="146050" cy="211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 dirty="0">
                  <a:solidFill>
                    <a:srgbClr val="000000"/>
                  </a:solidFill>
                  <a:latin typeface="Arial" pitchFamily="34" charset="0"/>
                </a:rPr>
                <a:t>4 </a:t>
              </a:r>
              <a:endParaRPr lang="en-US" dirty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6301" name="Line 53"/>
            <p:cNvSpPr>
              <a:spLocks noChangeShapeType="1"/>
            </p:cNvSpPr>
            <p:nvPr/>
          </p:nvSpPr>
          <p:spPr bwMode="auto">
            <a:xfrm>
              <a:off x="2176463" y="6553200"/>
              <a:ext cx="1588" cy="5556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302" name="Rectangle 54"/>
            <p:cNvSpPr>
              <a:spLocks noChangeArrowheads="1"/>
            </p:cNvSpPr>
            <p:nvPr/>
          </p:nvSpPr>
          <p:spPr bwMode="auto">
            <a:xfrm>
              <a:off x="2145970" y="6611938"/>
              <a:ext cx="146050" cy="211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 dirty="0">
                  <a:solidFill>
                    <a:srgbClr val="000000"/>
                  </a:solidFill>
                  <a:latin typeface="Arial" pitchFamily="34" charset="0"/>
                </a:rPr>
                <a:t>8 </a:t>
              </a:r>
              <a:endParaRPr lang="en-US" dirty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6303" name="Line 55"/>
            <p:cNvSpPr>
              <a:spLocks noChangeShapeType="1"/>
            </p:cNvSpPr>
            <p:nvPr/>
          </p:nvSpPr>
          <p:spPr bwMode="auto">
            <a:xfrm>
              <a:off x="2598738" y="6553200"/>
              <a:ext cx="0" cy="5556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144" name="Rectangle 56"/>
            <p:cNvSpPr>
              <a:spLocks noChangeArrowheads="1"/>
            </p:cNvSpPr>
            <p:nvPr/>
          </p:nvSpPr>
          <p:spPr bwMode="auto">
            <a:xfrm>
              <a:off x="2525233" y="6629400"/>
              <a:ext cx="174625" cy="211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 dirty="0">
                  <a:solidFill>
                    <a:srgbClr val="000000"/>
                  </a:solidFill>
                  <a:latin typeface="Arial" pitchFamily="34" charset="0"/>
                </a:rPr>
                <a:t>12</a:t>
              </a:r>
              <a:endParaRPr lang="en-US" dirty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6145" name="Line 57"/>
            <p:cNvSpPr>
              <a:spLocks noChangeShapeType="1"/>
            </p:cNvSpPr>
            <p:nvPr/>
          </p:nvSpPr>
          <p:spPr bwMode="auto">
            <a:xfrm flipV="1">
              <a:off x="703263" y="4648200"/>
              <a:ext cx="1588" cy="190500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147" name="Line 58"/>
            <p:cNvSpPr>
              <a:spLocks noChangeShapeType="1"/>
            </p:cNvSpPr>
            <p:nvPr/>
          </p:nvSpPr>
          <p:spPr bwMode="auto">
            <a:xfrm flipH="1">
              <a:off x="663575" y="6553200"/>
              <a:ext cx="39688" cy="1588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8" name="Rectangle 59"/>
            <p:cNvSpPr>
              <a:spLocks noChangeArrowheads="1"/>
            </p:cNvSpPr>
            <p:nvPr/>
          </p:nvSpPr>
          <p:spPr bwMode="auto">
            <a:xfrm>
              <a:off x="534988" y="6467475"/>
              <a:ext cx="114300" cy="211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9" name="Line 60"/>
            <p:cNvSpPr>
              <a:spLocks noChangeShapeType="1"/>
            </p:cNvSpPr>
            <p:nvPr/>
          </p:nvSpPr>
          <p:spPr bwMode="auto">
            <a:xfrm flipH="1">
              <a:off x="663575" y="6172200"/>
              <a:ext cx="39688" cy="1588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0" name="Rectangle 61"/>
            <p:cNvSpPr>
              <a:spLocks noChangeArrowheads="1"/>
            </p:cNvSpPr>
            <p:nvPr/>
          </p:nvSpPr>
          <p:spPr bwMode="auto">
            <a:xfrm>
              <a:off x="473075" y="6086475"/>
              <a:ext cx="176213" cy="211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>
                  <a:solidFill>
                    <a:srgbClr val="000000"/>
                  </a:solidFill>
                  <a:latin typeface="Arial" pitchFamily="34" charset="0"/>
                </a:rPr>
                <a:t>10</a:t>
              </a: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31" name="Line 62"/>
            <p:cNvSpPr>
              <a:spLocks noChangeShapeType="1"/>
            </p:cNvSpPr>
            <p:nvPr/>
          </p:nvSpPr>
          <p:spPr bwMode="auto">
            <a:xfrm flipH="1">
              <a:off x="663575" y="5791200"/>
              <a:ext cx="39688" cy="1588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2" name="Rectangle 63"/>
            <p:cNvSpPr>
              <a:spLocks noChangeArrowheads="1"/>
            </p:cNvSpPr>
            <p:nvPr/>
          </p:nvSpPr>
          <p:spPr bwMode="auto">
            <a:xfrm>
              <a:off x="473075" y="5705475"/>
              <a:ext cx="176213" cy="211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>
                  <a:solidFill>
                    <a:srgbClr val="000000"/>
                  </a:solidFill>
                  <a:latin typeface="Arial" pitchFamily="34" charset="0"/>
                </a:rPr>
                <a:t>20</a:t>
              </a: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33" name="Line 64"/>
            <p:cNvSpPr>
              <a:spLocks noChangeShapeType="1"/>
            </p:cNvSpPr>
            <p:nvPr/>
          </p:nvSpPr>
          <p:spPr bwMode="auto">
            <a:xfrm flipH="1">
              <a:off x="663575" y="5410200"/>
              <a:ext cx="39688" cy="1588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4" name="Rectangle 65"/>
            <p:cNvSpPr>
              <a:spLocks noChangeArrowheads="1"/>
            </p:cNvSpPr>
            <p:nvPr/>
          </p:nvSpPr>
          <p:spPr bwMode="auto">
            <a:xfrm>
              <a:off x="473075" y="5324475"/>
              <a:ext cx="176213" cy="211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>
                  <a:solidFill>
                    <a:srgbClr val="000000"/>
                  </a:solidFill>
                  <a:latin typeface="Arial" pitchFamily="34" charset="0"/>
                </a:rPr>
                <a:t>30</a:t>
              </a: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35" name="Line 66"/>
            <p:cNvSpPr>
              <a:spLocks noChangeShapeType="1"/>
            </p:cNvSpPr>
            <p:nvPr/>
          </p:nvSpPr>
          <p:spPr bwMode="auto">
            <a:xfrm flipH="1">
              <a:off x="663575" y="5029200"/>
              <a:ext cx="39688" cy="1588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6" name="Rectangle 67"/>
            <p:cNvSpPr>
              <a:spLocks noChangeArrowheads="1"/>
            </p:cNvSpPr>
            <p:nvPr/>
          </p:nvSpPr>
          <p:spPr bwMode="auto">
            <a:xfrm>
              <a:off x="473075" y="4943475"/>
              <a:ext cx="176213" cy="211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>
                  <a:solidFill>
                    <a:srgbClr val="000000"/>
                  </a:solidFill>
                  <a:latin typeface="Arial" pitchFamily="34" charset="0"/>
                </a:rPr>
                <a:t>40</a:t>
              </a: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47" name="Line 68"/>
            <p:cNvSpPr>
              <a:spLocks noChangeShapeType="1"/>
            </p:cNvSpPr>
            <p:nvPr/>
          </p:nvSpPr>
          <p:spPr bwMode="auto">
            <a:xfrm flipH="1">
              <a:off x="663575" y="4648200"/>
              <a:ext cx="39688" cy="1588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8" name="Rectangle 69"/>
            <p:cNvSpPr>
              <a:spLocks noChangeArrowheads="1"/>
            </p:cNvSpPr>
            <p:nvPr/>
          </p:nvSpPr>
          <p:spPr bwMode="auto">
            <a:xfrm>
              <a:off x="473075" y="4562475"/>
              <a:ext cx="176213" cy="211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>
                  <a:solidFill>
                    <a:srgbClr val="000000"/>
                  </a:solidFill>
                  <a:latin typeface="Arial" pitchFamily="34" charset="0"/>
                </a:rPr>
                <a:t>50</a:t>
              </a:r>
              <a:endParaRPr 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905000" y="6943064"/>
            <a:ext cx="30267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Days of exposure to pyriproxyfen</a:t>
            </a:r>
          </a:p>
        </p:txBody>
      </p:sp>
      <p:sp>
        <p:nvSpPr>
          <p:cNvPr id="6222" name="AutoShape 78"/>
          <p:cNvSpPr>
            <a:spLocks noChangeAspect="1" noChangeArrowheads="1" noTextEdit="1"/>
          </p:cNvSpPr>
          <p:nvPr/>
        </p:nvSpPr>
        <p:spPr bwMode="auto">
          <a:xfrm>
            <a:off x="3545682" y="3547931"/>
            <a:ext cx="2793206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1196645" y="3449704"/>
            <a:ext cx="1675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(A) First 3 broods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4202113" y="3440840"/>
            <a:ext cx="16546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(B) Last 3 broods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33400" y="3437864"/>
            <a:ext cx="2749550" cy="340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70"/>
          <p:cNvSpPr>
            <a:spLocks noChangeArrowheads="1"/>
          </p:cNvSpPr>
          <p:nvPr/>
        </p:nvSpPr>
        <p:spPr bwMode="auto">
          <a:xfrm>
            <a:off x="1130300" y="4137436"/>
            <a:ext cx="362279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3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Male</a:t>
            </a:r>
            <a:endParaRPr lang="en-US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71"/>
          <p:cNvSpPr>
            <a:spLocks noChangeArrowheads="1"/>
          </p:cNvSpPr>
          <p:nvPr/>
        </p:nvSpPr>
        <p:spPr bwMode="auto">
          <a:xfrm>
            <a:off x="895350" y="4175536"/>
            <a:ext cx="206375" cy="104775"/>
          </a:xfrm>
          <a:prstGeom prst="rect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Freeform 72"/>
          <p:cNvSpPr>
            <a:spLocks/>
          </p:cNvSpPr>
          <p:nvPr/>
        </p:nvSpPr>
        <p:spPr bwMode="auto">
          <a:xfrm>
            <a:off x="895350" y="4175536"/>
            <a:ext cx="206375" cy="10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176" y="0"/>
              </a:cxn>
              <a:cxn ang="0">
                <a:pos x="176" y="66"/>
              </a:cxn>
              <a:cxn ang="0">
                <a:pos x="0" y="66"/>
              </a:cxn>
              <a:cxn ang="0">
                <a:pos x="0" y="0"/>
              </a:cxn>
            </a:cxnLst>
            <a:rect l="0" t="0" r="r" b="b"/>
            <a:pathLst>
              <a:path w="176" h="66">
                <a:moveTo>
                  <a:pt x="0" y="0"/>
                </a:moveTo>
                <a:lnTo>
                  <a:pt x="0" y="0"/>
                </a:lnTo>
                <a:lnTo>
                  <a:pt x="176" y="0"/>
                </a:lnTo>
                <a:lnTo>
                  <a:pt x="176" y="66"/>
                </a:lnTo>
                <a:lnTo>
                  <a:pt x="0" y="66"/>
                </a:lnTo>
                <a:lnTo>
                  <a:pt x="0" y="0"/>
                </a:lnTo>
              </a:path>
            </a:pathLst>
          </a:cu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73"/>
          <p:cNvSpPr>
            <a:spLocks noChangeArrowheads="1"/>
          </p:cNvSpPr>
          <p:nvPr/>
        </p:nvSpPr>
        <p:spPr bwMode="auto">
          <a:xfrm>
            <a:off x="1130300" y="3918361"/>
            <a:ext cx="557845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3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Female</a:t>
            </a:r>
            <a:endParaRPr lang="en-US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74"/>
          <p:cNvSpPr>
            <a:spLocks noChangeArrowheads="1"/>
          </p:cNvSpPr>
          <p:nvPr/>
        </p:nvSpPr>
        <p:spPr bwMode="auto">
          <a:xfrm>
            <a:off x="895350" y="3956461"/>
            <a:ext cx="206375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Freeform 75"/>
          <p:cNvSpPr>
            <a:spLocks/>
          </p:cNvSpPr>
          <p:nvPr/>
        </p:nvSpPr>
        <p:spPr bwMode="auto">
          <a:xfrm>
            <a:off x="895350" y="3956461"/>
            <a:ext cx="206375" cy="10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176" y="0"/>
              </a:cxn>
              <a:cxn ang="0">
                <a:pos x="176" y="66"/>
              </a:cxn>
              <a:cxn ang="0">
                <a:pos x="0" y="66"/>
              </a:cxn>
              <a:cxn ang="0">
                <a:pos x="0" y="0"/>
              </a:cxn>
            </a:cxnLst>
            <a:rect l="0" t="0" r="r" b="b"/>
            <a:pathLst>
              <a:path w="176" h="66">
                <a:moveTo>
                  <a:pt x="0" y="0"/>
                </a:moveTo>
                <a:lnTo>
                  <a:pt x="0" y="0"/>
                </a:lnTo>
                <a:lnTo>
                  <a:pt x="176" y="0"/>
                </a:lnTo>
                <a:lnTo>
                  <a:pt x="176" y="66"/>
                </a:lnTo>
                <a:lnTo>
                  <a:pt x="0" y="66"/>
                </a:lnTo>
                <a:lnTo>
                  <a:pt x="0" y="0"/>
                </a:lnTo>
              </a:path>
            </a:pathLst>
          </a:custGeom>
          <a:noFill/>
          <a:ln w="206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77" name="Group 276"/>
          <p:cNvGrpSpPr/>
          <p:nvPr/>
        </p:nvGrpSpPr>
        <p:grpSpPr>
          <a:xfrm>
            <a:off x="3581400" y="4580864"/>
            <a:ext cx="2819400" cy="2209800"/>
            <a:chOff x="3429000" y="4648200"/>
            <a:chExt cx="2819400" cy="2209800"/>
          </a:xfrm>
        </p:grpSpPr>
        <p:sp>
          <p:nvSpPr>
            <p:cNvPr id="6328" name="Rectangle 110"/>
            <p:cNvSpPr>
              <a:spLocks noChangeArrowheads="1"/>
            </p:cNvSpPr>
            <p:nvPr/>
          </p:nvSpPr>
          <p:spPr bwMode="auto">
            <a:xfrm>
              <a:off x="5564188" y="5954713"/>
              <a:ext cx="287338" cy="498475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5122334" y="5350937"/>
              <a:ext cx="3545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a**</a:t>
              </a:r>
            </a:p>
            <a:p>
              <a:r>
                <a:rPr lang="en-US" sz="10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c**</a:t>
              </a: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5503334" y="5274737"/>
              <a:ext cx="35458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a**</a:t>
              </a:r>
            </a:p>
            <a:p>
              <a:r>
                <a:rPr lang="en-US" sz="10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b**</a:t>
              </a:r>
            </a:p>
            <a:p>
              <a:r>
                <a:rPr lang="en-US" sz="10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c**</a:t>
              </a:r>
            </a:p>
          </p:txBody>
        </p:sp>
        <p:sp>
          <p:nvSpPr>
            <p:cNvPr id="156" name="AutoShape 78"/>
            <p:cNvSpPr>
              <a:spLocks noChangeAspect="1" noChangeArrowheads="1" noTextEdit="1"/>
            </p:cNvSpPr>
            <p:nvPr/>
          </p:nvSpPr>
          <p:spPr bwMode="auto">
            <a:xfrm>
              <a:off x="3429000" y="4648200"/>
              <a:ext cx="2819400" cy="220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25" name="Rectangle 81"/>
            <p:cNvSpPr>
              <a:spLocks noChangeArrowheads="1"/>
            </p:cNvSpPr>
            <p:nvPr/>
          </p:nvSpPr>
          <p:spPr bwMode="auto">
            <a:xfrm>
              <a:off x="3760788" y="4883150"/>
              <a:ext cx="2155825" cy="1671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7" name="Rectangle 82"/>
            <p:cNvSpPr>
              <a:spLocks noChangeArrowheads="1"/>
            </p:cNvSpPr>
            <p:nvPr/>
          </p:nvSpPr>
          <p:spPr bwMode="auto">
            <a:xfrm>
              <a:off x="3832225" y="5221288"/>
              <a:ext cx="288925" cy="13350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8" name="Freeform 83"/>
            <p:cNvSpPr>
              <a:spLocks/>
            </p:cNvSpPr>
            <p:nvPr/>
          </p:nvSpPr>
          <p:spPr bwMode="auto">
            <a:xfrm>
              <a:off x="3832225" y="5221288"/>
              <a:ext cx="287338" cy="1335088"/>
            </a:xfrm>
            <a:custGeom>
              <a:avLst/>
              <a:gdLst/>
              <a:ahLst/>
              <a:cxnLst>
                <a:cxn ang="0">
                  <a:pos x="0" y="957"/>
                </a:cxn>
                <a:cxn ang="0">
                  <a:pos x="0" y="957"/>
                </a:cxn>
                <a:cxn ang="0">
                  <a:pos x="0" y="0"/>
                </a:cxn>
                <a:cxn ang="0">
                  <a:pos x="239" y="0"/>
                </a:cxn>
                <a:cxn ang="0">
                  <a:pos x="239" y="957"/>
                </a:cxn>
              </a:cxnLst>
              <a:rect l="0" t="0" r="r" b="b"/>
              <a:pathLst>
                <a:path w="239" h="957">
                  <a:moveTo>
                    <a:pt x="0" y="957"/>
                  </a:moveTo>
                  <a:lnTo>
                    <a:pt x="0" y="957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957"/>
                  </a:lnTo>
                </a:path>
              </a:pathLst>
            </a:cu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9" name="Freeform 84"/>
            <p:cNvSpPr>
              <a:spLocks/>
            </p:cNvSpPr>
            <p:nvPr/>
          </p:nvSpPr>
          <p:spPr bwMode="auto">
            <a:xfrm>
              <a:off x="3905250" y="5184775"/>
              <a:ext cx="144463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0"/>
                </a:cxn>
                <a:cxn ang="0">
                  <a:pos x="0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21" name="Line 85"/>
            <p:cNvSpPr>
              <a:spLocks noChangeShapeType="1"/>
            </p:cNvSpPr>
            <p:nvPr/>
          </p:nvSpPr>
          <p:spPr bwMode="auto">
            <a:xfrm>
              <a:off x="3976688" y="5184775"/>
              <a:ext cx="1588" cy="36513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04" name="Rectangle 86"/>
            <p:cNvSpPr>
              <a:spLocks noChangeArrowheads="1"/>
            </p:cNvSpPr>
            <p:nvPr/>
          </p:nvSpPr>
          <p:spPr bwMode="auto">
            <a:xfrm>
              <a:off x="4265613" y="5140325"/>
              <a:ext cx="288925" cy="14160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05" name="Freeform 87"/>
            <p:cNvSpPr>
              <a:spLocks/>
            </p:cNvSpPr>
            <p:nvPr/>
          </p:nvSpPr>
          <p:spPr bwMode="auto">
            <a:xfrm>
              <a:off x="4265613" y="5140325"/>
              <a:ext cx="287338" cy="1416050"/>
            </a:xfrm>
            <a:custGeom>
              <a:avLst/>
              <a:gdLst/>
              <a:ahLst/>
              <a:cxnLst>
                <a:cxn ang="0">
                  <a:pos x="0" y="1015"/>
                </a:cxn>
                <a:cxn ang="0">
                  <a:pos x="0" y="1015"/>
                </a:cxn>
                <a:cxn ang="0">
                  <a:pos x="0" y="0"/>
                </a:cxn>
                <a:cxn ang="0">
                  <a:pos x="239" y="0"/>
                </a:cxn>
                <a:cxn ang="0">
                  <a:pos x="239" y="1015"/>
                </a:cxn>
              </a:cxnLst>
              <a:rect l="0" t="0" r="r" b="b"/>
              <a:pathLst>
                <a:path w="239" h="1015">
                  <a:moveTo>
                    <a:pt x="0" y="1015"/>
                  </a:moveTo>
                  <a:lnTo>
                    <a:pt x="0" y="1015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1015"/>
                  </a:lnTo>
                </a:path>
              </a:pathLst>
            </a:cu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06" name="Freeform 88"/>
            <p:cNvSpPr>
              <a:spLocks/>
            </p:cNvSpPr>
            <p:nvPr/>
          </p:nvSpPr>
          <p:spPr bwMode="auto">
            <a:xfrm>
              <a:off x="4337050" y="5010150"/>
              <a:ext cx="144463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0"/>
                </a:cxn>
                <a:cxn ang="0">
                  <a:pos x="0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07" name="Line 89"/>
            <p:cNvSpPr>
              <a:spLocks noChangeShapeType="1"/>
            </p:cNvSpPr>
            <p:nvPr/>
          </p:nvSpPr>
          <p:spPr bwMode="auto">
            <a:xfrm>
              <a:off x="4410075" y="5010150"/>
              <a:ext cx="1588" cy="13017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08" name="Rectangle 90"/>
            <p:cNvSpPr>
              <a:spLocks noChangeArrowheads="1"/>
            </p:cNvSpPr>
            <p:nvPr/>
          </p:nvSpPr>
          <p:spPr bwMode="auto">
            <a:xfrm>
              <a:off x="4697413" y="5197475"/>
              <a:ext cx="288925" cy="13589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09" name="Freeform 91"/>
            <p:cNvSpPr>
              <a:spLocks/>
            </p:cNvSpPr>
            <p:nvPr/>
          </p:nvSpPr>
          <p:spPr bwMode="auto">
            <a:xfrm>
              <a:off x="4697413" y="5197475"/>
              <a:ext cx="287338" cy="1358900"/>
            </a:xfrm>
            <a:custGeom>
              <a:avLst/>
              <a:gdLst/>
              <a:ahLst/>
              <a:cxnLst>
                <a:cxn ang="0">
                  <a:pos x="0" y="974"/>
                </a:cxn>
                <a:cxn ang="0">
                  <a:pos x="0" y="974"/>
                </a:cxn>
                <a:cxn ang="0">
                  <a:pos x="0" y="0"/>
                </a:cxn>
                <a:cxn ang="0">
                  <a:pos x="239" y="0"/>
                </a:cxn>
                <a:cxn ang="0">
                  <a:pos x="239" y="974"/>
                </a:cxn>
              </a:cxnLst>
              <a:rect l="0" t="0" r="r" b="b"/>
              <a:pathLst>
                <a:path w="239" h="974">
                  <a:moveTo>
                    <a:pt x="0" y="974"/>
                  </a:moveTo>
                  <a:lnTo>
                    <a:pt x="0" y="974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974"/>
                  </a:lnTo>
                </a:path>
              </a:pathLst>
            </a:cu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10" name="Freeform 92"/>
            <p:cNvSpPr>
              <a:spLocks/>
            </p:cNvSpPr>
            <p:nvPr/>
          </p:nvSpPr>
          <p:spPr bwMode="auto">
            <a:xfrm>
              <a:off x="4770438" y="5102225"/>
              <a:ext cx="144463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0"/>
                </a:cxn>
                <a:cxn ang="0">
                  <a:pos x="0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11" name="Line 93"/>
            <p:cNvSpPr>
              <a:spLocks noChangeShapeType="1"/>
            </p:cNvSpPr>
            <p:nvPr/>
          </p:nvSpPr>
          <p:spPr bwMode="auto">
            <a:xfrm>
              <a:off x="4841875" y="5102225"/>
              <a:ext cx="1588" cy="9525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12" name="Rectangle 94"/>
            <p:cNvSpPr>
              <a:spLocks noChangeArrowheads="1"/>
            </p:cNvSpPr>
            <p:nvPr/>
          </p:nvSpPr>
          <p:spPr bwMode="auto">
            <a:xfrm>
              <a:off x="5130800" y="5910263"/>
              <a:ext cx="288925" cy="64611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13" name="Freeform 95"/>
            <p:cNvSpPr>
              <a:spLocks/>
            </p:cNvSpPr>
            <p:nvPr/>
          </p:nvSpPr>
          <p:spPr bwMode="auto">
            <a:xfrm>
              <a:off x="5130800" y="5910263"/>
              <a:ext cx="287338" cy="646113"/>
            </a:xfrm>
            <a:custGeom>
              <a:avLst/>
              <a:gdLst/>
              <a:ahLst/>
              <a:cxnLst>
                <a:cxn ang="0">
                  <a:pos x="0" y="463"/>
                </a:cxn>
                <a:cxn ang="0">
                  <a:pos x="0" y="463"/>
                </a:cxn>
                <a:cxn ang="0">
                  <a:pos x="0" y="0"/>
                </a:cxn>
                <a:cxn ang="0">
                  <a:pos x="239" y="0"/>
                </a:cxn>
                <a:cxn ang="0">
                  <a:pos x="239" y="463"/>
                </a:cxn>
              </a:cxnLst>
              <a:rect l="0" t="0" r="r" b="b"/>
              <a:pathLst>
                <a:path w="239" h="463">
                  <a:moveTo>
                    <a:pt x="0" y="463"/>
                  </a:moveTo>
                  <a:lnTo>
                    <a:pt x="0" y="463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463"/>
                  </a:lnTo>
                </a:path>
              </a:pathLst>
            </a:cu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14" name="Freeform 96"/>
            <p:cNvSpPr>
              <a:spLocks/>
            </p:cNvSpPr>
            <p:nvPr/>
          </p:nvSpPr>
          <p:spPr bwMode="auto">
            <a:xfrm>
              <a:off x="5202238" y="5762625"/>
              <a:ext cx="144463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0"/>
                </a:cxn>
                <a:cxn ang="0">
                  <a:pos x="0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15" name="Line 97"/>
            <p:cNvSpPr>
              <a:spLocks noChangeShapeType="1"/>
            </p:cNvSpPr>
            <p:nvPr/>
          </p:nvSpPr>
          <p:spPr bwMode="auto">
            <a:xfrm>
              <a:off x="5275263" y="5762625"/>
              <a:ext cx="1588" cy="147638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16" name="Rectangle 98"/>
            <p:cNvSpPr>
              <a:spLocks noChangeArrowheads="1"/>
            </p:cNvSpPr>
            <p:nvPr/>
          </p:nvSpPr>
          <p:spPr bwMode="auto">
            <a:xfrm>
              <a:off x="5564188" y="6453188"/>
              <a:ext cx="287338" cy="1031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17" name="Freeform 99"/>
            <p:cNvSpPr>
              <a:spLocks/>
            </p:cNvSpPr>
            <p:nvPr/>
          </p:nvSpPr>
          <p:spPr bwMode="auto">
            <a:xfrm>
              <a:off x="5564188" y="6453188"/>
              <a:ext cx="285750" cy="103188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0" y="74"/>
                </a:cxn>
                <a:cxn ang="0">
                  <a:pos x="0" y="0"/>
                </a:cxn>
                <a:cxn ang="0">
                  <a:pos x="239" y="0"/>
                </a:cxn>
                <a:cxn ang="0">
                  <a:pos x="239" y="74"/>
                </a:cxn>
              </a:cxnLst>
              <a:rect l="0" t="0" r="r" b="b"/>
              <a:pathLst>
                <a:path w="239" h="74">
                  <a:moveTo>
                    <a:pt x="0" y="74"/>
                  </a:moveTo>
                  <a:lnTo>
                    <a:pt x="0" y="74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74"/>
                  </a:lnTo>
                </a:path>
              </a:pathLst>
            </a:cu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18" name="Freeform 100"/>
            <p:cNvSpPr>
              <a:spLocks/>
            </p:cNvSpPr>
            <p:nvPr/>
          </p:nvSpPr>
          <p:spPr bwMode="auto">
            <a:xfrm>
              <a:off x="5635625" y="6423025"/>
              <a:ext cx="144463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0"/>
                </a:cxn>
                <a:cxn ang="0">
                  <a:pos x="0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19" name="Line 101"/>
            <p:cNvSpPr>
              <a:spLocks noChangeShapeType="1"/>
            </p:cNvSpPr>
            <p:nvPr/>
          </p:nvSpPr>
          <p:spPr bwMode="auto">
            <a:xfrm>
              <a:off x="5707063" y="6423025"/>
              <a:ext cx="1588" cy="30163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20" name="Rectangle 102"/>
            <p:cNvSpPr>
              <a:spLocks noChangeArrowheads="1"/>
            </p:cNvSpPr>
            <p:nvPr/>
          </p:nvSpPr>
          <p:spPr bwMode="auto">
            <a:xfrm>
              <a:off x="3832225" y="5221288"/>
              <a:ext cx="288925" cy="158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21" name="Freeform 103"/>
            <p:cNvSpPr>
              <a:spLocks/>
            </p:cNvSpPr>
            <p:nvPr/>
          </p:nvSpPr>
          <p:spPr bwMode="auto">
            <a:xfrm>
              <a:off x="3832225" y="5221288"/>
              <a:ext cx="28733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9" y="0"/>
                </a:cxn>
                <a:cxn ang="0">
                  <a:pos x="239" y="0"/>
                </a:cxn>
                <a:cxn ang="0">
                  <a:pos x="0" y="0"/>
                </a:cxn>
              </a:cxnLst>
              <a:rect l="0" t="0" r="r" b="b"/>
              <a:pathLst>
                <a:path w="239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22" name="Rectangle 104"/>
            <p:cNvSpPr>
              <a:spLocks noChangeArrowheads="1"/>
            </p:cNvSpPr>
            <p:nvPr/>
          </p:nvSpPr>
          <p:spPr bwMode="auto">
            <a:xfrm>
              <a:off x="4265613" y="5140325"/>
              <a:ext cx="288925" cy="158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23" name="Freeform 105"/>
            <p:cNvSpPr>
              <a:spLocks/>
            </p:cNvSpPr>
            <p:nvPr/>
          </p:nvSpPr>
          <p:spPr bwMode="auto">
            <a:xfrm>
              <a:off x="4265613" y="5140325"/>
              <a:ext cx="28733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9" y="0"/>
                </a:cxn>
                <a:cxn ang="0">
                  <a:pos x="239" y="0"/>
                </a:cxn>
                <a:cxn ang="0">
                  <a:pos x="0" y="0"/>
                </a:cxn>
              </a:cxnLst>
              <a:rect l="0" t="0" r="r" b="b"/>
              <a:pathLst>
                <a:path w="239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24" name="Rectangle 106"/>
            <p:cNvSpPr>
              <a:spLocks noChangeArrowheads="1"/>
            </p:cNvSpPr>
            <p:nvPr/>
          </p:nvSpPr>
          <p:spPr bwMode="auto">
            <a:xfrm>
              <a:off x="4697413" y="5197475"/>
              <a:ext cx="288925" cy="158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25" name="Freeform 107"/>
            <p:cNvSpPr>
              <a:spLocks/>
            </p:cNvSpPr>
            <p:nvPr/>
          </p:nvSpPr>
          <p:spPr bwMode="auto">
            <a:xfrm>
              <a:off x="4697413" y="5197475"/>
              <a:ext cx="28733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9" y="0"/>
                </a:cxn>
                <a:cxn ang="0">
                  <a:pos x="239" y="0"/>
                </a:cxn>
                <a:cxn ang="0">
                  <a:pos x="0" y="0"/>
                </a:cxn>
              </a:cxnLst>
              <a:rect l="0" t="0" r="r" b="b"/>
              <a:pathLst>
                <a:path w="239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26" name="Rectangle 108"/>
            <p:cNvSpPr>
              <a:spLocks noChangeArrowheads="1"/>
            </p:cNvSpPr>
            <p:nvPr/>
          </p:nvSpPr>
          <p:spPr bwMode="auto">
            <a:xfrm>
              <a:off x="5130800" y="5910263"/>
              <a:ext cx="288925" cy="158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27" name="Freeform 109"/>
            <p:cNvSpPr>
              <a:spLocks/>
            </p:cNvSpPr>
            <p:nvPr/>
          </p:nvSpPr>
          <p:spPr bwMode="auto">
            <a:xfrm>
              <a:off x="5130800" y="5910263"/>
              <a:ext cx="28733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39" y="0"/>
                </a:cxn>
                <a:cxn ang="0">
                  <a:pos x="239" y="0"/>
                </a:cxn>
                <a:cxn ang="0">
                  <a:pos x="0" y="0"/>
                </a:cxn>
              </a:cxnLst>
              <a:rect l="0" t="0" r="r" b="b"/>
              <a:pathLst>
                <a:path w="239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29" name="Freeform 111"/>
            <p:cNvSpPr>
              <a:spLocks/>
            </p:cNvSpPr>
            <p:nvPr/>
          </p:nvSpPr>
          <p:spPr bwMode="auto">
            <a:xfrm>
              <a:off x="5564188" y="5954713"/>
              <a:ext cx="285750" cy="498475"/>
            </a:xfrm>
            <a:custGeom>
              <a:avLst/>
              <a:gdLst/>
              <a:ahLst/>
              <a:cxnLst>
                <a:cxn ang="0">
                  <a:pos x="0" y="358"/>
                </a:cxn>
                <a:cxn ang="0">
                  <a:pos x="0" y="358"/>
                </a:cxn>
                <a:cxn ang="0">
                  <a:pos x="0" y="0"/>
                </a:cxn>
                <a:cxn ang="0">
                  <a:pos x="239" y="0"/>
                </a:cxn>
                <a:cxn ang="0">
                  <a:pos x="239" y="358"/>
                </a:cxn>
                <a:cxn ang="0">
                  <a:pos x="0" y="358"/>
                </a:cxn>
              </a:cxnLst>
              <a:rect l="0" t="0" r="r" b="b"/>
              <a:pathLst>
                <a:path w="239" h="358">
                  <a:moveTo>
                    <a:pt x="0" y="358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358"/>
                  </a:lnTo>
                  <a:lnTo>
                    <a:pt x="0" y="358"/>
                  </a:lnTo>
                </a:path>
              </a:pathLst>
            </a:cu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30" name="Freeform 112"/>
            <p:cNvSpPr>
              <a:spLocks/>
            </p:cNvSpPr>
            <p:nvPr/>
          </p:nvSpPr>
          <p:spPr bwMode="auto">
            <a:xfrm>
              <a:off x="5635625" y="5894388"/>
              <a:ext cx="144463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0"/>
                </a:cxn>
                <a:cxn ang="0">
                  <a:pos x="0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31" name="Line 113"/>
            <p:cNvSpPr>
              <a:spLocks noChangeShapeType="1"/>
            </p:cNvSpPr>
            <p:nvPr/>
          </p:nvSpPr>
          <p:spPr bwMode="auto">
            <a:xfrm>
              <a:off x="5707063" y="5894388"/>
              <a:ext cx="1588" cy="603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32" name="Line 114"/>
            <p:cNvSpPr>
              <a:spLocks noChangeShapeType="1"/>
            </p:cNvSpPr>
            <p:nvPr/>
          </p:nvSpPr>
          <p:spPr bwMode="auto">
            <a:xfrm>
              <a:off x="3760788" y="6556375"/>
              <a:ext cx="2163763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33" name="Line 115"/>
            <p:cNvSpPr>
              <a:spLocks noChangeShapeType="1"/>
            </p:cNvSpPr>
            <p:nvPr/>
          </p:nvSpPr>
          <p:spPr bwMode="auto">
            <a:xfrm>
              <a:off x="3976688" y="6556375"/>
              <a:ext cx="1588" cy="4921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34" name="Rectangle 116"/>
            <p:cNvSpPr>
              <a:spLocks noChangeArrowheads="1"/>
            </p:cNvSpPr>
            <p:nvPr/>
          </p:nvSpPr>
          <p:spPr bwMode="auto">
            <a:xfrm>
              <a:off x="3926516" y="6608763"/>
              <a:ext cx="105798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0 </a:t>
              </a:r>
              <a:endPara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35" name="Line 117"/>
            <p:cNvSpPr>
              <a:spLocks noChangeShapeType="1"/>
            </p:cNvSpPr>
            <p:nvPr/>
          </p:nvSpPr>
          <p:spPr bwMode="auto">
            <a:xfrm>
              <a:off x="4410075" y="6556375"/>
              <a:ext cx="1588" cy="4921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36" name="Rectangle 118"/>
            <p:cNvSpPr>
              <a:spLocks noChangeArrowheads="1"/>
            </p:cNvSpPr>
            <p:nvPr/>
          </p:nvSpPr>
          <p:spPr bwMode="auto">
            <a:xfrm>
              <a:off x="4370537" y="6608763"/>
              <a:ext cx="105798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 </a:t>
              </a:r>
              <a:endPara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37" name="Line 119"/>
            <p:cNvSpPr>
              <a:spLocks noChangeShapeType="1"/>
            </p:cNvSpPr>
            <p:nvPr/>
          </p:nvSpPr>
          <p:spPr bwMode="auto">
            <a:xfrm>
              <a:off x="4841875" y="6556375"/>
              <a:ext cx="1588" cy="4921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38" name="Rectangle 120"/>
            <p:cNvSpPr>
              <a:spLocks noChangeArrowheads="1"/>
            </p:cNvSpPr>
            <p:nvPr/>
          </p:nvSpPr>
          <p:spPr bwMode="auto">
            <a:xfrm>
              <a:off x="4802337" y="6608763"/>
              <a:ext cx="105798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 </a:t>
              </a:r>
              <a:endPara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39" name="Line 121"/>
            <p:cNvSpPr>
              <a:spLocks noChangeShapeType="1"/>
            </p:cNvSpPr>
            <p:nvPr/>
          </p:nvSpPr>
          <p:spPr bwMode="auto">
            <a:xfrm>
              <a:off x="5275263" y="6556375"/>
              <a:ext cx="0" cy="4921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40" name="Rectangle 122"/>
            <p:cNvSpPr>
              <a:spLocks noChangeArrowheads="1"/>
            </p:cNvSpPr>
            <p:nvPr/>
          </p:nvSpPr>
          <p:spPr bwMode="auto">
            <a:xfrm>
              <a:off x="5235724" y="6608763"/>
              <a:ext cx="0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8 </a:t>
              </a:r>
              <a:endPara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41" name="Line 123"/>
            <p:cNvSpPr>
              <a:spLocks noChangeShapeType="1"/>
            </p:cNvSpPr>
            <p:nvPr/>
          </p:nvSpPr>
          <p:spPr bwMode="auto">
            <a:xfrm>
              <a:off x="5707063" y="6556375"/>
              <a:ext cx="1588" cy="4921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42" name="Rectangle 124"/>
            <p:cNvSpPr>
              <a:spLocks noChangeArrowheads="1"/>
            </p:cNvSpPr>
            <p:nvPr/>
          </p:nvSpPr>
          <p:spPr bwMode="auto">
            <a:xfrm>
              <a:off x="5621338" y="6608763"/>
              <a:ext cx="141064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12</a:t>
              </a:r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43" name="Line 125"/>
            <p:cNvSpPr>
              <a:spLocks noChangeShapeType="1"/>
            </p:cNvSpPr>
            <p:nvPr/>
          </p:nvSpPr>
          <p:spPr bwMode="auto">
            <a:xfrm flipV="1">
              <a:off x="3760788" y="4883150"/>
              <a:ext cx="1588" cy="1673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44" name="Line 126"/>
            <p:cNvSpPr>
              <a:spLocks noChangeShapeType="1"/>
            </p:cNvSpPr>
            <p:nvPr/>
          </p:nvSpPr>
          <p:spPr bwMode="auto">
            <a:xfrm flipH="1">
              <a:off x="3717925" y="6556375"/>
              <a:ext cx="42863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45" name="Rectangle 127"/>
            <p:cNvSpPr>
              <a:spLocks noChangeArrowheads="1"/>
            </p:cNvSpPr>
            <p:nvPr/>
          </p:nvSpPr>
          <p:spPr bwMode="auto">
            <a:xfrm>
              <a:off x="3590925" y="6481763"/>
              <a:ext cx="70532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0</a:t>
              </a:r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46" name="Line 128"/>
            <p:cNvSpPr>
              <a:spLocks noChangeShapeType="1"/>
            </p:cNvSpPr>
            <p:nvPr/>
          </p:nvSpPr>
          <p:spPr bwMode="auto">
            <a:xfrm flipH="1">
              <a:off x="3717925" y="6221413"/>
              <a:ext cx="42863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47" name="Rectangle 129"/>
            <p:cNvSpPr>
              <a:spLocks noChangeArrowheads="1"/>
            </p:cNvSpPr>
            <p:nvPr/>
          </p:nvSpPr>
          <p:spPr bwMode="auto">
            <a:xfrm>
              <a:off x="3530600" y="6146800"/>
              <a:ext cx="141064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10</a:t>
              </a:r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48" name="Line 130"/>
            <p:cNvSpPr>
              <a:spLocks noChangeShapeType="1"/>
            </p:cNvSpPr>
            <p:nvPr/>
          </p:nvSpPr>
          <p:spPr bwMode="auto">
            <a:xfrm flipH="1">
              <a:off x="3717925" y="5886450"/>
              <a:ext cx="42863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49" name="Rectangle 131"/>
            <p:cNvSpPr>
              <a:spLocks noChangeArrowheads="1"/>
            </p:cNvSpPr>
            <p:nvPr/>
          </p:nvSpPr>
          <p:spPr bwMode="auto">
            <a:xfrm>
              <a:off x="3530600" y="5811838"/>
              <a:ext cx="141064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20</a:t>
              </a:r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50" name="Line 132"/>
            <p:cNvSpPr>
              <a:spLocks noChangeShapeType="1"/>
            </p:cNvSpPr>
            <p:nvPr/>
          </p:nvSpPr>
          <p:spPr bwMode="auto">
            <a:xfrm flipH="1">
              <a:off x="3717925" y="5551488"/>
              <a:ext cx="42863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51" name="Rectangle 133"/>
            <p:cNvSpPr>
              <a:spLocks noChangeArrowheads="1"/>
            </p:cNvSpPr>
            <p:nvPr/>
          </p:nvSpPr>
          <p:spPr bwMode="auto">
            <a:xfrm>
              <a:off x="3530600" y="5476875"/>
              <a:ext cx="141064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30</a:t>
              </a:r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52" name="Line 134"/>
            <p:cNvSpPr>
              <a:spLocks noChangeShapeType="1"/>
            </p:cNvSpPr>
            <p:nvPr/>
          </p:nvSpPr>
          <p:spPr bwMode="auto">
            <a:xfrm flipH="1">
              <a:off x="3717925" y="5218113"/>
              <a:ext cx="42863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53" name="Rectangle 135"/>
            <p:cNvSpPr>
              <a:spLocks noChangeArrowheads="1"/>
            </p:cNvSpPr>
            <p:nvPr/>
          </p:nvSpPr>
          <p:spPr bwMode="auto">
            <a:xfrm>
              <a:off x="3530600" y="5141913"/>
              <a:ext cx="141064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40</a:t>
              </a:r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54" name="Line 136"/>
            <p:cNvSpPr>
              <a:spLocks noChangeShapeType="1"/>
            </p:cNvSpPr>
            <p:nvPr/>
          </p:nvSpPr>
          <p:spPr bwMode="auto">
            <a:xfrm flipH="1">
              <a:off x="3717925" y="4883150"/>
              <a:ext cx="42863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55" name="Rectangle 137"/>
            <p:cNvSpPr>
              <a:spLocks noChangeArrowheads="1"/>
            </p:cNvSpPr>
            <p:nvPr/>
          </p:nvSpPr>
          <p:spPr bwMode="auto">
            <a:xfrm>
              <a:off x="3530600" y="4806950"/>
              <a:ext cx="141064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50</a:t>
              </a:r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024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1896</TotalTime>
  <Words>217</Words>
  <Application>Microsoft Office PowerPoint</Application>
  <PresentationFormat>On-screen Show (4:3)</PresentationFormat>
  <Paragraphs>42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1_Office Theme</vt:lpstr>
      <vt:lpstr>PowerPoint Presentation</vt:lpstr>
    </vt:vector>
  </TitlesOfParts>
  <Company>Clemson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7</cp:revision>
  <dcterms:created xsi:type="dcterms:W3CDTF">2012-10-30T18:36:17Z</dcterms:created>
  <dcterms:modified xsi:type="dcterms:W3CDTF">2013-02-06T21:59:03Z</dcterms:modified>
</cp:coreProperties>
</file>