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76" r:id="rId3"/>
    <p:sldId id="268" r:id="rId4"/>
    <p:sldId id="272" r:id="rId5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341" autoAdjust="0"/>
  </p:normalViewPr>
  <p:slideViewPr>
    <p:cSldViewPr snapToGrid="0" snapToObjects="1">
      <p:cViewPr varScale="1">
        <p:scale>
          <a:sx n="121" d="100"/>
          <a:sy n="121" d="100"/>
        </p:scale>
        <p:origin x="-128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2E481-2FC0-44CC-B00E-5A927FDC4A80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24837-197F-4613-A484-D21FE2EFA71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7DE2B-1E79-4F04-8A42-2020D217FF1A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3D0FD-19E7-48FA-A3E1-A78D64158C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68CA5-D94C-4B32-917D-7CE5DE100285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35710-5FC3-4FB5-AC2D-088EE12BC2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CC7F0-602A-4B53-9A62-71B33E559739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33B6-55DC-4C45-915D-D5A971A27D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DAE58-1C2A-4E45-946A-3BB03A5F6E46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6CD35-4D9A-4FDE-8CB3-211837A0EC7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A151-EC09-4BA7-BED8-EF51B268EF5C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2C062-18B4-491F-83B3-D4ED0D31AA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1681A-B7B8-4143-9F98-1F91FC6CAE59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E95E-71C6-4ABC-8184-4157A63B75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25C6F-F198-4CE1-AD21-FC7D6BBFE3B6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4C24F-A0EA-4D95-9E01-CBA6C80B210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1E8C-C9CB-43A7-8C0D-24AB0B345EFB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E5043-F5E9-4AC0-B3E3-CEEC02073D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72D00-F451-4607-9D63-3E700FD20C19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0C97B-7284-4B71-84B0-B07DF0F2D1E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AFAC6-B500-46E1-85F8-F50EBE36C47A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003A3-4145-4E64-8581-36AD949731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5DFEFB3-2DAC-4998-81DF-00AC097554F0}" type="datetimeFigureOut">
              <a:rPr lang="ja-JP" altLang="en-US"/>
              <a:pPr>
                <a:defRPr/>
              </a:pPr>
              <a:t>6/7/13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4015B8C-AA45-4020-AE9E-28D6131440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60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60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60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タイトル 1"/>
          <p:cNvSpPr txBox="1">
            <a:spLocks/>
          </p:cNvSpPr>
          <p:nvPr/>
        </p:nvSpPr>
        <p:spPr>
          <a:xfrm>
            <a:off x="0" y="25400"/>
            <a:ext cx="3988936" cy="808038"/>
          </a:xfrm>
          <a:prstGeom prst="rect">
            <a:avLst/>
          </a:prstGeom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pitchFamily="-60" charset="-128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9pPr>
          </a:lstStyle>
          <a:p>
            <a:r>
              <a:rPr lang="en-US" altLang="ja-JP" sz="3600" b="1" dirty="0" smtClean="0">
                <a:solidFill>
                  <a:srgbClr val="000000"/>
                </a:solidFill>
              </a:rPr>
              <a:t>Supplemental Fig. 1</a:t>
            </a:r>
            <a:endParaRPr lang="ja-JP" altLang="en-US" sz="3600" dirty="0" smtClean="0">
              <a:solidFill>
                <a:srgbClr val="000000"/>
              </a:solidFill>
            </a:endParaRPr>
          </a:p>
        </p:txBody>
      </p:sp>
      <p:grpSp>
        <p:nvGrpSpPr>
          <p:cNvPr id="4" name="図形グループ 3"/>
          <p:cNvGrpSpPr/>
          <p:nvPr/>
        </p:nvGrpSpPr>
        <p:grpSpPr>
          <a:xfrm>
            <a:off x="2644831" y="1730284"/>
            <a:ext cx="3659743" cy="2892737"/>
            <a:chOff x="2644831" y="1730284"/>
            <a:chExt cx="3659743" cy="2892737"/>
          </a:xfrm>
        </p:grpSpPr>
        <p:sp>
          <p:nvSpPr>
            <p:cNvPr id="57" name="Text Box 4"/>
            <p:cNvSpPr txBox="1">
              <a:spLocks noChangeArrowheads="1"/>
            </p:cNvSpPr>
            <p:nvPr/>
          </p:nvSpPr>
          <p:spPr bwMode="auto">
            <a:xfrm>
              <a:off x="3297237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58" name="Text Box 6"/>
            <p:cNvSpPr txBox="1">
              <a:spLocks noChangeArrowheads="1"/>
            </p:cNvSpPr>
            <p:nvPr/>
          </p:nvSpPr>
          <p:spPr bwMode="auto">
            <a:xfrm>
              <a:off x="3313112" y="265588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59" name="Text Box 8"/>
            <p:cNvSpPr txBox="1">
              <a:spLocks noChangeArrowheads="1"/>
            </p:cNvSpPr>
            <p:nvPr/>
          </p:nvSpPr>
          <p:spPr bwMode="auto">
            <a:xfrm>
              <a:off x="3297237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0" name="Text Box 9"/>
            <p:cNvSpPr txBox="1">
              <a:spLocks noChangeArrowheads="1"/>
            </p:cNvSpPr>
            <p:nvPr/>
          </p:nvSpPr>
          <p:spPr bwMode="auto">
            <a:xfrm>
              <a:off x="3506787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1" name="Text Box 12"/>
            <p:cNvSpPr txBox="1">
              <a:spLocks noChangeArrowheads="1"/>
            </p:cNvSpPr>
            <p:nvPr/>
          </p:nvSpPr>
          <p:spPr bwMode="auto">
            <a:xfrm>
              <a:off x="3508375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auto">
            <a:xfrm>
              <a:off x="3508375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3" name="Text Box 15"/>
            <p:cNvSpPr txBox="1">
              <a:spLocks noChangeArrowheads="1"/>
            </p:cNvSpPr>
            <p:nvPr/>
          </p:nvSpPr>
          <p:spPr bwMode="auto">
            <a:xfrm>
              <a:off x="3716337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4" name="Text Box 16"/>
            <p:cNvSpPr txBox="1">
              <a:spLocks noChangeArrowheads="1"/>
            </p:cNvSpPr>
            <p:nvPr/>
          </p:nvSpPr>
          <p:spPr bwMode="auto">
            <a:xfrm>
              <a:off x="3740150" y="282733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65" name="Text Box 17"/>
            <p:cNvSpPr txBox="1">
              <a:spLocks noChangeArrowheads="1"/>
            </p:cNvSpPr>
            <p:nvPr/>
          </p:nvSpPr>
          <p:spPr bwMode="auto">
            <a:xfrm>
              <a:off x="3716337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69" name="Text Box 27"/>
            <p:cNvSpPr txBox="1">
              <a:spLocks noChangeArrowheads="1"/>
            </p:cNvSpPr>
            <p:nvPr/>
          </p:nvSpPr>
          <p:spPr bwMode="auto">
            <a:xfrm>
              <a:off x="4048125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0" name="Text Box 28"/>
            <p:cNvSpPr txBox="1">
              <a:spLocks noChangeArrowheads="1"/>
            </p:cNvSpPr>
            <p:nvPr/>
          </p:nvSpPr>
          <p:spPr bwMode="auto">
            <a:xfrm>
              <a:off x="4071937" y="265588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71" name="Text Box 29"/>
            <p:cNvSpPr txBox="1">
              <a:spLocks noChangeArrowheads="1"/>
            </p:cNvSpPr>
            <p:nvPr/>
          </p:nvSpPr>
          <p:spPr bwMode="auto">
            <a:xfrm>
              <a:off x="4046537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2" name="Text Box 31"/>
            <p:cNvSpPr txBox="1">
              <a:spLocks noChangeArrowheads="1"/>
            </p:cNvSpPr>
            <p:nvPr/>
          </p:nvSpPr>
          <p:spPr bwMode="auto">
            <a:xfrm>
              <a:off x="4254500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4256087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>
              <a:off x="4256087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5" name="Text Box 35"/>
            <p:cNvSpPr txBox="1">
              <a:spLocks noChangeArrowheads="1"/>
            </p:cNvSpPr>
            <p:nvPr/>
          </p:nvSpPr>
          <p:spPr bwMode="auto">
            <a:xfrm>
              <a:off x="4468812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6" name="Text Box 36"/>
            <p:cNvSpPr txBox="1">
              <a:spLocks noChangeArrowheads="1"/>
            </p:cNvSpPr>
            <p:nvPr/>
          </p:nvSpPr>
          <p:spPr bwMode="auto">
            <a:xfrm>
              <a:off x="4491037" y="282733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77" name="Text Box 37"/>
            <p:cNvSpPr txBox="1">
              <a:spLocks noChangeArrowheads="1"/>
            </p:cNvSpPr>
            <p:nvPr/>
          </p:nvSpPr>
          <p:spPr bwMode="auto">
            <a:xfrm>
              <a:off x="4468812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8" name="Text Box 40"/>
            <p:cNvSpPr txBox="1">
              <a:spLocks noChangeArrowheads="1"/>
            </p:cNvSpPr>
            <p:nvPr/>
          </p:nvSpPr>
          <p:spPr bwMode="auto">
            <a:xfrm>
              <a:off x="4803775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79" name="Text Box 41"/>
            <p:cNvSpPr txBox="1">
              <a:spLocks noChangeArrowheads="1"/>
            </p:cNvSpPr>
            <p:nvPr/>
          </p:nvSpPr>
          <p:spPr bwMode="auto">
            <a:xfrm>
              <a:off x="4819650" y="265588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80" name="Text Box 42"/>
            <p:cNvSpPr txBox="1">
              <a:spLocks noChangeArrowheads="1"/>
            </p:cNvSpPr>
            <p:nvPr/>
          </p:nvSpPr>
          <p:spPr bwMode="auto">
            <a:xfrm>
              <a:off x="4802187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1" name="Text Box 44"/>
            <p:cNvSpPr txBox="1">
              <a:spLocks noChangeArrowheads="1"/>
            </p:cNvSpPr>
            <p:nvPr/>
          </p:nvSpPr>
          <p:spPr bwMode="auto">
            <a:xfrm>
              <a:off x="5019675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2" name="Text Box 45"/>
            <p:cNvSpPr txBox="1">
              <a:spLocks noChangeArrowheads="1"/>
            </p:cNvSpPr>
            <p:nvPr/>
          </p:nvSpPr>
          <p:spPr bwMode="auto">
            <a:xfrm>
              <a:off x="5013325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3" name="Text Box 46"/>
            <p:cNvSpPr txBox="1">
              <a:spLocks noChangeArrowheads="1"/>
            </p:cNvSpPr>
            <p:nvPr/>
          </p:nvSpPr>
          <p:spPr bwMode="auto">
            <a:xfrm>
              <a:off x="5013325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4" name="Text Box 48"/>
            <p:cNvSpPr txBox="1">
              <a:spLocks noChangeArrowheads="1"/>
            </p:cNvSpPr>
            <p:nvPr/>
          </p:nvSpPr>
          <p:spPr bwMode="auto">
            <a:xfrm>
              <a:off x="5222875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5" name="Text Box 49"/>
            <p:cNvSpPr txBox="1">
              <a:spLocks noChangeArrowheads="1"/>
            </p:cNvSpPr>
            <p:nvPr/>
          </p:nvSpPr>
          <p:spPr bwMode="auto">
            <a:xfrm>
              <a:off x="5245100" y="282733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86" name="Text Box 50"/>
            <p:cNvSpPr txBox="1">
              <a:spLocks noChangeArrowheads="1"/>
            </p:cNvSpPr>
            <p:nvPr/>
          </p:nvSpPr>
          <p:spPr bwMode="auto">
            <a:xfrm>
              <a:off x="5221287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7" name="Text Box 53"/>
            <p:cNvSpPr txBox="1">
              <a:spLocks noChangeArrowheads="1"/>
            </p:cNvSpPr>
            <p:nvPr/>
          </p:nvSpPr>
          <p:spPr bwMode="auto">
            <a:xfrm>
              <a:off x="5557837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88" name="Text Box 54"/>
            <p:cNvSpPr txBox="1">
              <a:spLocks noChangeArrowheads="1"/>
            </p:cNvSpPr>
            <p:nvPr/>
          </p:nvSpPr>
          <p:spPr bwMode="auto">
            <a:xfrm>
              <a:off x="5581650" y="265588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89" name="Text Box 55"/>
            <p:cNvSpPr txBox="1">
              <a:spLocks noChangeArrowheads="1"/>
            </p:cNvSpPr>
            <p:nvPr/>
          </p:nvSpPr>
          <p:spPr bwMode="auto">
            <a:xfrm>
              <a:off x="5556250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0" name="Text Box 57"/>
            <p:cNvSpPr txBox="1">
              <a:spLocks noChangeArrowheads="1"/>
            </p:cNvSpPr>
            <p:nvPr/>
          </p:nvSpPr>
          <p:spPr bwMode="auto">
            <a:xfrm>
              <a:off x="5765800" y="282733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1" name="Text Box 58"/>
            <p:cNvSpPr txBox="1">
              <a:spLocks noChangeArrowheads="1"/>
            </p:cNvSpPr>
            <p:nvPr/>
          </p:nvSpPr>
          <p:spPr bwMode="auto">
            <a:xfrm>
              <a:off x="5767387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2" name="Text Box 59"/>
            <p:cNvSpPr txBox="1">
              <a:spLocks noChangeArrowheads="1"/>
            </p:cNvSpPr>
            <p:nvPr/>
          </p:nvSpPr>
          <p:spPr bwMode="auto">
            <a:xfrm>
              <a:off x="5767387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3" name="Text Box 61"/>
            <p:cNvSpPr txBox="1">
              <a:spLocks noChangeArrowheads="1"/>
            </p:cNvSpPr>
            <p:nvPr/>
          </p:nvSpPr>
          <p:spPr bwMode="auto">
            <a:xfrm>
              <a:off x="5980112" y="2487613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4" name="Text Box 62"/>
            <p:cNvSpPr txBox="1">
              <a:spLocks noChangeArrowheads="1"/>
            </p:cNvSpPr>
            <p:nvPr/>
          </p:nvSpPr>
          <p:spPr bwMode="auto">
            <a:xfrm>
              <a:off x="6002337" y="282733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95" name="Text Box 63"/>
            <p:cNvSpPr txBox="1">
              <a:spLocks noChangeArrowheads="1"/>
            </p:cNvSpPr>
            <p:nvPr/>
          </p:nvSpPr>
          <p:spPr bwMode="auto">
            <a:xfrm>
              <a:off x="5978525" y="265588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6" name="Text Box 66"/>
            <p:cNvSpPr txBox="1">
              <a:spLocks noChangeArrowheads="1"/>
            </p:cNvSpPr>
            <p:nvPr/>
          </p:nvSpPr>
          <p:spPr bwMode="auto">
            <a:xfrm>
              <a:off x="3602037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7" name="Text Box 67"/>
            <p:cNvSpPr txBox="1">
              <a:spLocks noChangeArrowheads="1"/>
            </p:cNvSpPr>
            <p:nvPr/>
          </p:nvSpPr>
          <p:spPr bwMode="auto">
            <a:xfrm>
              <a:off x="3625850" y="4151315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98" name="Text Box 68"/>
            <p:cNvSpPr txBox="1">
              <a:spLocks noChangeArrowheads="1"/>
            </p:cNvSpPr>
            <p:nvPr/>
          </p:nvSpPr>
          <p:spPr bwMode="auto">
            <a:xfrm>
              <a:off x="3600450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99" name="Text Box 70"/>
            <p:cNvSpPr txBox="1">
              <a:spLocks noChangeArrowheads="1"/>
            </p:cNvSpPr>
            <p:nvPr/>
          </p:nvSpPr>
          <p:spPr bwMode="auto">
            <a:xfrm>
              <a:off x="3808412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0" name="Text Box 71"/>
            <p:cNvSpPr txBox="1">
              <a:spLocks noChangeArrowheads="1"/>
            </p:cNvSpPr>
            <p:nvPr/>
          </p:nvSpPr>
          <p:spPr bwMode="auto">
            <a:xfrm>
              <a:off x="3810000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1" name="Text Box 72"/>
            <p:cNvSpPr txBox="1">
              <a:spLocks noChangeArrowheads="1"/>
            </p:cNvSpPr>
            <p:nvPr/>
          </p:nvSpPr>
          <p:spPr bwMode="auto">
            <a:xfrm>
              <a:off x="3810000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2" name="Text Box 74"/>
            <p:cNvSpPr txBox="1">
              <a:spLocks noChangeArrowheads="1"/>
            </p:cNvSpPr>
            <p:nvPr/>
          </p:nvSpPr>
          <p:spPr bwMode="auto">
            <a:xfrm>
              <a:off x="4025900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3" name="Text Box 75"/>
            <p:cNvSpPr txBox="1">
              <a:spLocks noChangeArrowheads="1"/>
            </p:cNvSpPr>
            <p:nvPr/>
          </p:nvSpPr>
          <p:spPr bwMode="auto">
            <a:xfrm>
              <a:off x="4046537" y="431482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04" name="Text Box 76"/>
            <p:cNvSpPr txBox="1">
              <a:spLocks noChangeArrowheads="1"/>
            </p:cNvSpPr>
            <p:nvPr/>
          </p:nvSpPr>
          <p:spPr bwMode="auto">
            <a:xfrm>
              <a:off x="4019550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5" name="Text Box 79"/>
            <p:cNvSpPr txBox="1">
              <a:spLocks noChangeArrowheads="1"/>
            </p:cNvSpPr>
            <p:nvPr/>
          </p:nvSpPr>
          <p:spPr bwMode="auto">
            <a:xfrm>
              <a:off x="4374800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6" name="Text Box 80"/>
            <p:cNvSpPr txBox="1">
              <a:spLocks noChangeArrowheads="1"/>
            </p:cNvSpPr>
            <p:nvPr/>
          </p:nvSpPr>
          <p:spPr bwMode="auto">
            <a:xfrm>
              <a:off x="4398613" y="4151315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07" name="Text Box 81"/>
            <p:cNvSpPr txBox="1">
              <a:spLocks noChangeArrowheads="1"/>
            </p:cNvSpPr>
            <p:nvPr/>
          </p:nvSpPr>
          <p:spPr bwMode="auto">
            <a:xfrm>
              <a:off x="4373213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8" name="Text Box 83"/>
            <p:cNvSpPr txBox="1">
              <a:spLocks noChangeArrowheads="1"/>
            </p:cNvSpPr>
            <p:nvPr/>
          </p:nvSpPr>
          <p:spPr bwMode="auto">
            <a:xfrm>
              <a:off x="4581175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09" name="Text Box 84"/>
            <p:cNvSpPr txBox="1">
              <a:spLocks noChangeArrowheads="1"/>
            </p:cNvSpPr>
            <p:nvPr/>
          </p:nvSpPr>
          <p:spPr bwMode="auto">
            <a:xfrm>
              <a:off x="4582763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0" name="Text Box 85"/>
            <p:cNvSpPr txBox="1">
              <a:spLocks noChangeArrowheads="1"/>
            </p:cNvSpPr>
            <p:nvPr/>
          </p:nvSpPr>
          <p:spPr bwMode="auto">
            <a:xfrm>
              <a:off x="4582763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1" name="Text Box 87"/>
            <p:cNvSpPr txBox="1">
              <a:spLocks noChangeArrowheads="1"/>
            </p:cNvSpPr>
            <p:nvPr/>
          </p:nvSpPr>
          <p:spPr bwMode="auto">
            <a:xfrm>
              <a:off x="4793900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2" name="Text Box 88"/>
            <p:cNvSpPr txBox="1">
              <a:spLocks noChangeArrowheads="1"/>
            </p:cNvSpPr>
            <p:nvPr/>
          </p:nvSpPr>
          <p:spPr bwMode="auto">
            <a:xfrm>
              <a:off x="4816125" y="431482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13" name="Text Box 89"/>
            <p:cNvSpPr txBox="1">
              <a:spLocks noChangeArrowheads="1"/>
            </p:cNvSpPr>
            <p:nvPr/>
          </p:nvSpPr>
          <p:spPr bwMode="auto">
            <a:xfrm>
              <a:off x="4793900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4" name="Text Box 92"/>
            <p:cNvSpPr txBox="1">
              <a:spLocks noChangeArrowheads="1"/>
            </p:cNvSpPr>
            <p:nvPr/>
          </p:nvSpPr>
          <p:spPr bwMode="auto">
            <a:xfrm>
              <a:off x="5375275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5" name="Text Box 93"/>
            <p:cNvSpPr txBox="1">
              <a:spLocks noChangeArrowheads="1"/>
            </p:cNvSpPr>
            <p:nvPr/>
          </p:nvSpPr>
          <p:spPr bwMode="auto">
            <a:xfrm>
              <a:off x="5399087" y="4151315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16" name="Text Box 94"/>
            <p:cNvSpPr txBox="1">
              <a:spLocks noChangeArrowheads="1"/>
            </p:cNvSpPr>
            <p:nvPr/>
          </p:nvSpPr>
          <p:spPr bwMode="auto">
            <a:xfrm>
              <a:off x="5375275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7" name="Text Box 96"/>
            <p:cNvSpPr txBox="1">
              <a:spLocks noChangeArrowheads="1"/>
            </p:cNvSpPr>
            <p:nvPr/>
          </p:nvSpPr>
          <p:spPr bwMode="auto">
            <a:xfrm>
              <a:off x="5583237" y="4314828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18" name="Text Box 97"/>
            <p:cNvSpPr txBox="1">
              <a:spLocks noChangeArrowheads="1"/>
            </p:cNvSpPr>
            <p:nvPr/>
          </p:nvSpPr>
          <p:spPr bwMode="auto">
            <a:xfrm>
              <a:off x="5584825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20" name="Text Box 98"/>
            <p:cNvSpPr txBox="1">
              <a:spLocks noChangeArrowheads="1"/>
            </p:cNvSpPr>
            <p:nvPr/>
          </p:nvSpPr>
          <p:spPr bwMode="auto">
            <a:xfrm>
              <a:off x="5584825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21" name="Text Box 100"/>
            <p:cNvSpPr txBox="1">
              <a:spLocks noChangeArrowheads="1"/>
            </p:cNvSpPr>
            <p:nvPr/>
          </p:nvSpPr>
          <p:spPr bwMode="auto">
            <a:xfrm>
              <a:off x="5795962" y="3983040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22" name="Text Box 101"/>
            <p:cNvSpPr txBox="1">
              <a:spLocks noChangeArrowheads="1"/>
            </p:cNvSpPr>
            <p:nvPr/>
          </p:nvSpPr>
          <p:spPr bwMode="auto">
            <a:xfrm>
              <a:off x="5818187" y="4314828"/>
              <a:ext cx="24878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23" name="Text Box 102"/>
            <p:cNvSpPr txBox="1">
              <a:spLocks noChangeArrowheads="1"/>
            </p:cNvSpPr>
            <p:nvPr/>
          </p:nvSpPr>
          <p:spPr bwMode="auto">
            <a:xfrm>
              <a:off x="5795962" y="4151315"/>
              <a:ext cx="30008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24" name="Text Box 103"/>
            <p:cNvSpPr txBox="1">
              <a:spLocks noChangeArrowheads="1"/>
            </p:cNvSpPr>
            <p:nvPr/>
          </p:nvSpPr>
          <p:spPr bwMode="auto">
            <a:xfrm>
              <a:off x="3365500" y="1730284"/>
              <a:ext cx="5703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>
                  <a:latin typeface="Calibri"/>
                  <a:cs typeface="Calibri"/>
                </a:rPr>
                <a:t>GRK-2</a:t>
              </a:r>
            </a:p>
          </p:txBody>
        </p:sp>
        <p:sp>
          <p:nvSpPr>
            <p:cNvPr id="125" name="Text Box 104"/>
            <p:cNvSpPr txBox="1">
              <a:spLocks noChangeArrowheads="1"/>
            </p:cNvSpPr>
            <p:nvPr/>
          </p:nvSpPr>
          <p:spPr bwMode="auto">
            <a:xfrm>
              <a:off x="4116387" y="1730284"/>
              <a:ext cx="5703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>
                  <a:latin typeface="Calibri"/>
                  <a:cs typeface="Calibri"/>
                </a:rPr>
                <a:t>GRK-3</a:t>
              </a:r>
            </a:p>
          </p:txBody>
        </p:sp>
        <p:sp>
          <p:nvSpPr>
            <p:cNvPr id="126" name="Text Box 105"/>
            <p:cNvSpPr txBox="1">
              <a:spLocks noChangeArrowheads="1"/>
            </p:cNvSpPr>
            <p:nvPr/>
          </p:nvSpPr>
          <p:spPr bwMode="auto">
            <a:xfrm>
              <a:off x="4891087" y="1730284"/>
              <a:ext cx="5703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>
                  <a:latin typeface="Calibri"/>
                  <a:cs typeface="Calibri"/>
                </a:rPr>
                <a:t>GRK-5</a:t>
              </a:r>
            </a:p>
          </p:txBody>
        </p:sp>
        <p:sp>
          <p:nvSpPr>
            <p:cNvPr id="127" name="Text Box 106"/>
            <p:cNvSpPr txBox="1">
              <a:spLocks noChangeArrowheads="1"/>
            </p:cNvSpPr>
            <p:nvPr/>
          </p:nvSpPr>
          <p:spPr bwMode="auto">
            <a:xfrm>
              <a:off x="5626100" y="1730284"/>
              <a:ext cx="5703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>
                  <a:latin typeface="Calibri"/>
                  <a:cs typeface="Calibri"/>
                </a:rPr>
                <a:t>GRK-6</a:t>
              </a:r>
            </a:p>
          </p:txBody>
        </p:sp>
        <p:sp>
          <p:nvSpPr>
            <p:cNvPr id="128" name="Text Box 107"/>
            <p:cNvSpPr txBox="1">
              <a:spLocks noChangeArrowheads="1"/>
            </p:cNvSpPr>
            <p:nvPr/>
          </p:nvSpPr>
          <p:spPr bwMode="auto">
            <a:xfrm>
              <a:off x="3635373" y="3202518"/>
              <a:ext cx="62236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Calibri"/>
                  <a:cs typeface="Calibri"/>
                  <a:sym typeface="Symbol" charset="0"/>
                </a:rPr>
                <a:t>-arr</a:t>
              </a:r>
              <a:r>
                <a:rPr lang="en-US" altLang="ja-JP" sz="1200" dirty="0">
                  <a:latin typeface="Calibri"/>
                  <a:cs typeface="Calibri"/>
                  <a:sym typeface="Symbol" charset="0"/>
                </a:rPr>
                <a:t>-1</a:t>
              </a:r>
              <a:endParaRPr lang="en-US" altLang="ja-JP" sz="1200" dirty="0">
                <a:latin typeface="Calibri"/>
                <a:cs typeface="Calibri"/>
              </a:endParaRPr>
            </a:p>
          </p:txBody>
        </p:sp>
        <p:sp>
          <p:nvSpPr>
            <p:cNvPr id="129" name="Text Box 109"/>
            <p:cNvSpPr txBox="1">
              <a:spLocks noChangeArrowheads="1"/>
            </p:cNvSpPr>
            <p:nvPr/>
          </p:nvSpPr>
          <p:spPr bwMode="auto">
            <a:xfrm>
              <a:off x="4419597" y="3202518"/>
              <a:ext cx="62236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Calibri"/>
                  <a:cs typeface="Calibri"/>
                  <a:sym typeface="Symbol" charset="0"/>
                </a:rPr>
                <a:t>-arr</a:t>
              </a:r>
              <a:r>
                <a:rPr lang="en-US" altLang="ja-JP" sz="1200" dirty="0">
                  <a:latin typeface="Calibri"/>
                  <a:cs typeface="Calibri"/>
                  <a:sym typeface="Symbol" charset="0"/>
                </a:rPr>
                <a:t>-2</a:t>
              </a:r>
              <a:endParaRPr lang="en-US" altLang="ja-JP" sz="1200" dirty="0">
                <a:latin typeface="Calibri"/>
                <a:cs typeface="Calibri"/>
              </a:endParaRPr>
            </a:p>
          </p:txBody>
        </p:sp>
        <p:sp>
          <p:nvSpPr>
            <p:cNvPr id="130" name="Text Box 110"/>
            <p:cNvSpPr txBox="1">
              <a:spLocks noChangeArrowheads="1"/>
            </p:cNvSpPr>
            <p:nvPr/>
          </p:nvSpPr>
          <p:spPr bwMode="auto">
            <a:xfrm>
              <a:off x="5431060" y="3202518"/>
              <a:ext cx="56841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solidFill>
                    <a:srgbClr val="000000"/>
                  </a:solidFill>
                  <a:latin typeface="Calibri"/>
                  <a:cs typeface="Calibri"/>
                  <a:sym typeface="Symbol" charset="0"/>
                </a:rPr>
                <a:t>RPL19</a:t>
              </a:r>
              <a:endParaRPr lang="en-US" altLang="ja-JP" sz="12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31" name="Text Box 111"/>
            <p:cNvSpPr txBox="1">
              <a:spLocks noChangeArrowheads="1"/>
            </p:cNvSpPr>
            <p:nvPr/>
          </p:nvSpPr>
          <p:spPr bwMode="auto">
            <a:xfrm>
              <a:off x="2644831" y="2484438"/>
              <a:ext cx="671979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FSH</a:t>
              </a:r>
            </a:p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DES</a:t>
              </a:r>
            </a:p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oocytes</a:t>
              </a:r>
            </a:p>
          </p:txBody>
        </p:sp>
        <p:sp>
          <p:nvSpPr>
            <p:cNvPr id="132" name="Text Box 112"/>
            <p:cNvSpPr txBox="1">
              <a:spLocks noChangeArrowheads="1"/>
            </p:cNvSpPr>
            <p:nvPr/>
          </p:nvSpPr>
          <p:spPr bwMode="auto">
            <a:xfrm>
              <a:off x="2958099" y="3976690"/>
              <a:ext cx="671979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FSH</a:t>
              </a:r>
            </a:p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DES</a:t>
              </a:r>
            </a:p>
            <a:p>
              <a:pPr algn="r"/>
              <a:r>
                <a:rPr lang="en-US" altLang="ja-JP" sz="1200" dirty="0">
                  <a:latin typeface="Calibri"/>
                  <a:cs typeface="Calibri"/>
                </a:rPr>
                <a:t>oocytes</a:t>
              </a:r>
            </a:p>
          </p:txBody>
        </p:sp>
        <p:pic>
          <p:nvPicPr>
            <p:cNvPr id="136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324" y="1989745"/>
              <a:ext cx="3016250" cy="531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7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4489" y="3480423"/>
              <a:ext cx="1562100" cy="531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8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476" y="3480423"/>
              <a:ext cx="719138" cy="531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0120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767533" y="2668612"/>
            <a:ext cx="3260203" cy="1189014"/>
            <a:chOff x="2767533" y="2668612"/>
            <a:chExt cx="3260203" cy="1189014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3714750" y="2895601"/>
              <a:ext cx="2298699" cy="736600"/>
              <a:chOff x="2440" y="720"/>
              <a:chExt cx="1880" cy="944"/>
            </a:xfrm>
          </p:grpSpPr>
          <p:pic>
            <p:nvPicPr>
              <p:cNvPr id="19" name="Picture 8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0" y="720"/>
                <a:ext cx="1880" cy="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0" name="Picture 8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0" y="1200"/>
                <a:ext cx="1880" cy="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Text Box 84"/>
            <p:cNvSpPr txBox="1">
              <a:spLocks noChangeArrowheads="1"/>
            </p:cNvSpPr>
            <p:nvPr/>
          </p:nvSpPr>
          <p:spPr bwMode="auto">
            <a:xfrm>
              <a:off x="3767439" y="2668612"/>
              <a:ext cx="34603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0000"/>
                  </a:solidFill>
                  <a:latin typeface="+mj-lt"/>
                  <a:ea typeface="Osaka" charset="0"/>
                  <a:cs typeface="Calibri"/>
                </a:rPr>
                <a:t>6 </a:t>
              </a:r>
              <a:r>
                <a:rPr lang="en-US" altLang="ja-JP" sz="1000" dirty="0">
                  <a:solidFill>
                    <a:srgbClr val="000000"/>
                  </a:solidFill>
                  <a:latin typeface="+mj-lt"/>
                  <a:cs typeface="Calibri"/>
                </a:rPr>
                <a:t>h</a:t>
              </a:r>
            </a:p>
          </p:txBody>
        </p:sp>
        <p:sp>
          <p:nvSpPr>
            <p:cNvPr id="5" name="Text Box 85"/>
            <p:cNvSpPr txBox="1">
              <a:spLocks noChangeArrowheads="1"/>
            </p:cNvSpPr>
            <p:nvPr/>
          </p:nvSpPr>
          <p:spPr bwMode="auto">
            <a:xfrm>
              <a:off x="4343220" y="2668612"/>
              <a:ext cx="4110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0000"/>
                  </a:solidFill>
                  <a:latin typeface="+mj-lt"/>
                  <a:ea typeface="Osaka" charset="0"/>
                  <a:cs typeface="Calibri"/>
                </a:rPr>
                <a:t>12 h</a:t>
              </a:r>
              <a:endParaRPr lang="en-US" altLang="ja-JP" sz="1000" dirty="0">
                <a:solidFill>
                  <a:srgbClr val="000000"/>
                </a:solidFill>
                <a:latin typeface="+mj-lt"/>
                <a:cs typeface="Calibri"/>
              </a:endParaRPr>
            </a:p>
          </p:txBody>
        </p:sp>
        <p:sp>
          <p:nvSpPr>
            <p:cNvPr id="6" name="Text Box 86"/>
            <p:cNvSpPr txBox="1">
              <a:spLocks noChangeArrowheads="1"/>
            </p:cNvSpPr>
            <p:nvPr/>
          </p:nvSpPr>
          <p:spPr bwMode="auto">
            <a:xfrm>
              <a:off x="4943807" y="2668612"/>
              <a:ext cx="4110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0000"/>
                  </a:solidFill>
                  <a:latin typeface="+mj-lt"/>
                  <a:ea typeface="Osaka" charset="0"/>
                  <a:cs typeface="Calibri"/>
                </a:rPr>
                <a:t>24 h</a:t>
              </a:r>
              <a:endParaRPr lang="en-US" altLang="ja-JP" sz="1000" dirty="0">
                <a:solidFill>
                  <a:srgbClr val="000000"/>
                </a:solidFill>
                <a:latin typeface="+mj-lt"/>
                <a:cs typeface="Calibri"/>
              </a:endParaRPr>
            </a:p>
          </p:txBody>
        </p:sp>
        <p:sp>
          <p:nvSpPr>
            <p:cNvPr id="7" name="Text Box 87"/>
            <p:cNvSpPr txBox="1">
              <a:spLocks noChangeArrowheads="1"/>
            </p:cNvSpPr>
            <p:nvPr/>
          </p:nvSpPr>
          <p:spPr bwMode="auto">
            <a:xfrm>
              <a:off x="5564488" y="2668612"/>
              <a:ext cx="4110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0000"/>
                  </a:solidFill>
                  <a:latin typeface="+mj-lt"/>
                  <a:ea typeface="Osaka" charset="0"/>
                  <a:cs typeface="Calibri"/>
                </a:rPr>
                <a:t>48 h</a:t>
              </a:r>
              <a:endParaRPr lang="en-US" altLang="ja-JP" sz="1000" dirty="0">
                <a:solidFill>
                  <a:srgbClr val="000000"/>
                </a:solidFill>
                <a:latin typeface="+mj-lt"/>
                <a:cs typeface="Calibri"/>
              </a:endParaRPr>
            </a:p>
          </p:txBody>
        </p:sp>
        <p:sp>
          <p:nvSpPr>
            <p:cNvPr id="8" name="Text Box 88"/>
            <p:cNvSpPr txBox="1">
              <a:spLocks noChangeArrowheads="1"/>
            </p:cNvSpPr>
            <p:nvPr/>
          </p:nvSpPr>
          <p:spPr bwMode="auto">
            <a:xfrm>
              <a:off x="3151530" y="2925764"/>
              <a:ext cx="538222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100" dirty="0">
                  <a:solidFill>
                    <a:srgbClr val="000000"/>
                  </a:solidFill>
                  <a:latin typeface="Calibri"/>
                  <a:cs typeface="Calibri"/>
                </a:rPr>
                <a:t>GRK-</a:t>
              </a:r>
              <a:r>
                <a:rPr lang="en-US" altLang="ja-JP" sz="1100" dirty="0" smtClean="0">
                  <a:solidFill>
                    <a:srgbClr val="000000"/>
                  </a:solidFill>
                  <a:latin typeface="Calibri"/>
                  <a:cs typeface="Calibri"/>
                </a:rPr>
                <a:t>6</a:t>
              </a:r>
              <a:endParaRPr lang="en-US" altLang="ja-JP" sz="11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9" name="Text Box 89"/>
            <p:cNvSpPr txBox="1">
              <a:spLocks noChangeArrowheads="1"/>
            </p:cNvSpPr>
            <p:nvPr/>
          </p:nvSpPr>
          <p:spPr bwMode="auto">
            <a:xfrm>
              <a:off x="3153321" y="3306764"/>
              <a:ext cx="536431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100" dirty="0" smtClean="0">
                  <a:solidFill>
                    <a:srgbClr val="000000"/>
                  </a:solidFill>
                  <a:latin typeface="Calibri"/>
                  <a:cs typeface="Calibri"/>
                </a:rPr>
                <a:t>RPL19</a:t>
              </a:r>
              <a:endParaRPr lang="en-US" altLang="ja-JP" sz="11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Text Box 91"/>
            <p:cNvSpPr txBox="1">
              <a:spLocks noChangeArrowheads="1"/>
            </p:cNvSpPr>
            <p:nvPr/>
          </p:nvSpPr>
          <p:spPr bwMode="auto">
            <a:xfrm>
              <a:off x="3730625" y="3581401"/>
              <a:ext cx="24288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1" name="Text Box 92"/>
            <p:cNvSpPr txBox="1">
              <a:spLocks noChangeArrowheads="1"/>
            </p:cNvSpPr>
            <p:nvPr/>
          </p:nvSpPr>
          <p:spPr bwMode="auto">
            <a:xfrm>
              <a:off x="3910013" y="3581401"/>
              <a:ext cx="28733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2" name="Text Box 94"/>
            <p:cNvSpPr txBox="1">
              <a:spLocks noChangeArrowheads="1"/>
            </p:cNvSpPr>
            <p:nvPr/>
          </p:nvSpPr>
          <p:spPr bwMode="auto">
            <a:xfrm>
              <a:off x="4352925" y="3581401"/>
              <a:ext cx="24288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3" name="Text Box 95"/>
            <p:cNvSpPr txBox="1">
              <a:spLocks noChangeArrowheads="1"/>
            </p:cNvSpPr>
            <p:nvPr/>
          </p:nvSpPr>
          <p:spPr bwMode="auto">
            <a:xfrm>
              <a:off x="4533900" y="3581401"/>
              <a:ext cx="28733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4" name="Text Box 97"/>
            <p:cNvSpPr txBox="1">
              <a:spLocks noChangeArrowheads="1"/>
            </p:cNvSpPr>
            <p:nvPr/>
          </p:nvSpPr>
          <p:spPr bwMode="auto">
            <a:xfrm>
              <a:off x="4945245" y="3581401"/>
              <a:ext cx="24288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dirty="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5" name="Text Box 98"/>
            <p:cNvSpPr txBox="1">
              <a:spLocks noChangeArrowheads="1"/>
            </p:cNvSpPr>
            <p:nvPr/>
          </p:nvSpPr>
          <p:spPr bwMode="auto">
            <a:xfrm>
              <a:off x="5118282" y="3581401"/>
              <a:ext cx="28733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dirty="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6" name="Text Box 100"/>
            <p:cNvSpPr txBox="1">
              <a:spLocks noChangeArrowheads="1"/>
            </p:cNvSpPr>
            <p:nvPr/>
          </p:nvSpPr>
          <p:spPr bwMode="auto">
            <a:xfrm>
              <a:off x="5564187" y="3581401"/>
              <a:ext cx="24288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-</a:t>
              </a:r>
            </a:p>
          </p:txBody>
        </p:sp>
        <p:sp>
          <p:nvSpPr>
            <p:cNvPr id="17" name="Text Box 101"/>
            <p:cNvSpPr txBox="1">
              <a:spLocks noChangeArrowheads="1"/>
            </p:cNvSpPr>
            <p:nvPr/>
          </p:nvSpPr>
          <p:spPr bwMode="auto">
            <a:xfrm>
              <a:off x="5740399" y="3581401"/>
              <a:ext cx="28733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000000"/>
                  </a:solidFill>
                  <a:latin typeface="Calibri"/>
                  <a:ea typeface="Osaka" charset="0"/>
                  <a:cs typeface="Calibri"/>
                </a:rPr>
                <a:t>+</a:t>
              </a:r>
            </a:p>
          </p:txBody>
        </p:sp>
        <p:sp>
          <p:nvSpPr>
            <p:cNvPr id="18" name="Text Box 102"/>
            <p:cNvSpPr txBox="1">
              <a:spLocks noChangeArrowheads="1"/>
            </p:cNvSpPr>
            <p:nvPr/>
          </p:nvSpPr>
          <p:spPr bwMode="auto">
            <a:xfrm>
              <a:off x="2767533" y="3563208"/>
              <a:ext cx="973137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Calibri"/>
                  <a:cs typeface="Calibri"/>
                </a:rPr>
                <a:t>GRK-6 </a:t>
              </a:r>
              <a:r>
                <a:rPr lang="en-US" altLang="ja-JP" sz="12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siRNA</a:t>
              </a:r>
              <a:endParaRPr lang="en-US" altLang="ja-JP" sz="12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22" name="タイトル 1"/>
          <p:cNvSpPr txBox="1">
            <a:spLocks/>
          </p:cNvSpPr>
          <p:nvPr/>
        </p:nvSpPr>
        <p:spPr>
          <a:xfrm>
            <a:off x="0" y="25400"/>
            <a:ext cx="3988936" cy="808038"/>
          </a:xfrm>
          <a:prstGeom prst="rect">
            <a:avLst/>
          </a:prstGeom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pitchFamily="-60" charset="-128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60" charset="0"/>
                <a:ea typeface="ＭＳ Ｐゴシック" pitchFamily="-60" charset="-128"/>
                <a:cs typeface="ＭＳ Ｐゴシック" pitchFamily="-60" charset="-128"/>
              </a:defRPr>
            </a:lvl9pPr>
          </a:lstStyle>
          <a:p>
            <a:r>
              <a:rPr lang="en-US" altLang="ja-JP" sz="3600" b="1" dirty="0" smtClean="0">
                <a:solidFill>
                  <a:srgbClr val="000000"/>
                </a:solidFill>
              </a:rPr>
              <a:t>Supplemental Fig. 2</a:t>
            </a:r>
            <a:endParaRPr lang="ja-JP" altLang="en-US" sz="3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270858"/>
              </p:ext>
            </p:extLst>
          </p:nvPr>
        </p:nvGraphicFramePr>
        <p:xfrm>
          <a:off x="1638300" y="2349500"/>
          <a:ext cx="5867400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3" imgW="5867400" imgH="2159000" progId="Word.Document.12">
                  <p:embed/>
                </p:oleObj>
              </mc:Choice>
              <mc:Fallback>
                <p:oleObj name="Document" r:id="rId3" imgW="5867400" imgH="215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8300" y="2349500"/>
                        <a:ext cx="5867400" cy="215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652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781442"/>
              </p:ext>
            </p:extLst>
          </p:nvPr>
        </p:nvGraphicFramePr>
        <p:xfrm>
          <a:off x="1638300" y="2482850"/>
          <a:ext cx="5867400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Document" r:id="rId3" imgW="5867400" imgH="1892300" progId="Word.Document.12">
                  <p:embed/>
                </p:oleObj>
              </mc:Choice>
              <mc:Fallback>
                <p:oleObj name="Document" r:id="rId3" imgW="5867400" imgH="189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8300" y="2482850"/>
                        <a:ext cx="5867400" cy="189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048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124</Words>
  <Application>Microsoft Macintosh PowerPoint</Application>
  <PresentationFormat>On-screen Show (4:3)</PresentationFormat>
  <Paragraphs>93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ホワイト</vt:lpstr>
      <vt:lpstr>Microsoft Word Document</vt:lpstr>
      <vt:lpstr>PowerPoint Presentation</vt:lpstr>
      <vt:lpstr>PowerPoint Presentation</vt:lpstr>
      <vt:lpstr>PowerPoint Presentation</vt:lpstr>
      <vt:lpstr>PowerPoint Presentation</vt:lpstr>
    </vt:vector>
  </TitlesOfParts>
  <Company>岡山大学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 1</dc:title>
  <dc:creator>大塚 文男</dc:creator>
  <cp:lastModifiedBy>Shunichi Shimasaki</cp:lastModifiedBy>
  <cp:revision>117</cp:revision>
  <cp:lastPrinted>2011-09-27T13:17:30Z</cp:lastPrinted>
  <dcterms:created xsi:type="dcterms:W3CDTF">2011-09-27T01:35:57Z</dcterms:created>
  <dcterms:modified xsi:type="dcterms:W3CDTF">2013-06-08T00:05:37Z</dcterms:modified>
</cp:coreProperties>
</file>