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21" d="100"/>
          <a:sy n="121" d="100"/>
        </p:scale>
        <p:origin x="-144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image" Target="../media/image1.png"/><Relationship Id="rId4" Type="http://schemas.openxmlformats.org/officeDocument/2006/relationships/image" Target="../media/image4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50A0CE-5BEE-4B4A-8C20-5A409D53BFFF}" type="datetimeFigureOut">
              <a:rPr lang="en-US" smtClean="0"/>
              <a:t>5/28/2013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55BF779-19CA-4BF1-A500-81C9BA9921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719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57A122-6A54-442E-A371-7847BF881ECF}" type="slidenum">
              <a:rPr lang="en-US" smtClean="0">
                <a:solidFill>
                  <a:prstClr val="black"/>
                </a:solidFill>
              </a:rPr>
              <a:pPr/>
              <a:t>1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85230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9360AA-618A-49BF-99B5-FB317F828B3B}" type="datetimeFigureOut">
              <a:rPr lang="en-US" smtClean="0"/>
              <a:t>5/28/2013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3A1956-5C69-4427-8044-F1C78C817B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81448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9360AA-618A-49BF-99B5-FB317F828B3B}" type="datetimeFigureOut">
              <a:rPr lang="en-US" smtClean="0"/>
              <a:t>5/28/2013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3A1956-5C69-4427-8044-F1C78C817B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9089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9360AA-618A-49BF-99B5-FB317F828B3B}" type="datetimeFigureOut">
              <a:rPr lang="en-US" smtClean="0"/>
              <a:t>5/28/2013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3A1956-5C69-4427-8044-F1C78C817B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88173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9360AA-618A-49BF-99B5-FB317F828B3B}" type="datetimeFigureOut">
              <a:rPr lang="en-US" smtClean="0"/>
              <a:t>5/28/2013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3A1956-5C69-4427-8044-F1C78C817B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46175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9360AA-618A-49BF-99B5-FB317F828B3B}" type="datetimeFigureOut">
              <a:rPr lang="en-US" smtClean="0"/>
              <a:t>5/28/2013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3A1956-5C69-4427-8044-F1C78C817B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84148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9360AA-618A-49BF-99B5-FB317F828B3B}" type="datetimeFigureOut">
              <a:rPr lang="en-US" smtClean="0"/>
              <a:t>5/28/2013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3A1956-5C69-4427-8044-F1C78C817B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29052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9360AA-618A-49BF-99B5-FB317F828B3B}" type="datetimeFigureOut">
              <a:rPr lang="en-US" smtClean="0"/>
              <a:t>5/28/2013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3A1956-5C69-4427-8044-F1C78C817B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46415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9360AA-618A-49BF-99B5-FB317F828B3B}" type="datetimeFigureOut">
              <a:rPr lang="en-US" smtClean="0"/>
              <a:t>5/28/2013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3A1956-5C69-4427-8044-F1C78C817B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19608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9360AA-618A-49BF-99B5-FB317F828B3B}" type="datetimeFigureOut">
              <a:rPr lang="en-US" smtClean="0"/>
              <a:t>5/28/2013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3A1956-5C69-4427-8044-F1C78C817B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87296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9360AA-618A-49BF-99B5-FB317F828B3B}" type="datetimeFigureOut">
              <a:rPr lang="en-US" smtClean="0"/>
              <a:t>5/28/2013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3A1956-5C69-4427-8044-F1C78C817B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9785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9360AA-618A-49BF-99B5-FB317F828B3B}" type="datetimeFigureOut">
              <a:rPr lang="en-US" smtClean="0"/>
              <a:t>5/28/2013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3A1956-5C69-4427-8044-F1C78C817B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9813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9360AA-618A-49BF-99B5-FB317F828B3B}" type="datetimeFigureOut">
              <a:rPr lang="en-US" smtClean="0"/>
              <a:t>5/28/2013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3A1956-5C69-4427-8044-F1C78C817B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9310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13" Type="http://schemas.openxmlformats.org/officeDocument/2006/relationships/image" Target="../media/image4.png"/><Relationship Id="rId3" Type="http://schemas.openxmlformats.org/officeDocument/2006/relationships/notesSlide" Target="../notesSlides/notesSlide1.xml"/><Relationship Id="rId7" Type="http://schemas.openxmlformats.org/officeDocument/2006/relationships/image" Target="../media/image2.png"/><Relationship Id="rId12" Type="http://schemas.openxmlformats.org/officeDocument/2006/relationships/oleObject" Target="../embeddings/oleObject4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11" Type="http://schemas.openxmlformats.org/officeDocument/2006/relationships/image" Target="../media/image3.png"/><Relationship Id="rId5" Type="http://schemas.openxmlformats.org/officeDocument/2006/relationships/image" Target="../media/image1.png"/><Relationship Id="rId10" Type="http://schemas.openxmlformats.org/officeDocument/2006/relationships/oleObject" Target="../embeddings/oleObject3.bin"/><Relationship Id="rId4" Type="http://schemas.openxmlformats.org/officeDocument/2006/relationships/oleObject" Target="../embeddings/oleObject1.bin"/><Relationship Id="rId9" Type="http://schemas.openxmlformats.org/officeDocument/2006/relationships/image" Target="../media/image6.jpeg"/><Relationship Id="rId1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Text Box 3"/>
          <p:cNvSpPr txBox="1">
            <a:spLocks noChangeArrowheads="1"/>
          </p:cNvSpPr>
          <p:nvPr/>
        </p:nvSpPr>
        <p:spPr bwMode="auto">
          <a:xfrm>
            <a:off x="1778400" y="604837"/>
            <a:ext cx="1244893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ko-KR" sz="2400" b="1" dirty="0">
                <a:solidFill>
                  <a:prstClr val="black"/>
                </a:solidFill>
                <a:latin typeface="Arial" pitchFamily="34" charset="0"/>
                <a:ea typeface="굴림" pitchFamily="34" charset="-127"/>
                <a:cs typeface="Arial" pitchFamily="34" charset="0"/>
              </a:rPr>
              <a:t>Vehicle</a:t>
            </a:r>
            <a:endParaRPr lang="en-US" altLang="ko-KR" sz="2400" b="1" dirty="0">
              <a:solidFill>
                <a:prstClr val="black"/>
              </a:solidFill>
              <a:latin typeface="Arial" pitchFamily="34" charset="0"/>
              <a:ea typeface="굴림" pitchFamily="34" charset="-127"/>
              <a:cs typeface="Arial" pitchFamily="34" charset="0"/>
            </a:endParaRPr>
          </a:p>
        </p:txBody>
      </p:sp>
      <p:sp>
        <p:nvSpPr>
          <p:cNvPr id="62" name="Text Box 4"/>
          <p:cNvSpPr txBox="1">
            <a:spLocks noChangeArrowheads="1"/>
          </p:cNvSpPr>
          <p:nvPr/>
        </p:nvSpPr>
        <p:spPr bwMode="auto">
          <a:xfrm>
            <a:off x="6326588" y="604837"/>
            <a:ext cx="5572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ko-KR" sz="2400" b="1">
                <a:solidFill>
                  <a:prstClr val="black"/>
                </a:solidFill>
                <a:latin typeface="Arial" pitchFamily="34" charset="0"/>
                <a:ea typeface="굴림" pitchFamily="34" charset="-127"/>
                <a:cs typeface="Arial" pitchFamily="34" charset="0"/>
              </a:rPr>
              <a:t>E2</a:t>
            </a:r>
          </a:p>
        </p:txBody>
      </p:sp>
      <p:graphicFrame>
        <p:nvGraphicFramePr>
          <p:cNvPr id="64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42709052"/>
              </p:ext>
            </p:extLst>
          </p:nvPr>
        </p:nvGraphicFramePr>
        <p:xfrm>
          <a:off x="2388000" y="1138237"/>
          <a:ext cx="1905000" cy="20970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0" r:id="rId4" imgW="2542037" imgH="2901702" progId="Photoshop.Image.9">
                  <p:embed/>
                </p:oleObj>
              </mc:Choice>
              <mc:Fallback>
                <p:oleObj r:id="rId4" imgW="2542037" imgH="2901702" progId="Photoshop.Image.9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88000" y="1138237"/>
                        <a:ext cx="1905000" cy="20970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5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71129458"/>
              </p:ext>
            </p:extLst>
          </p:nvPr>
        </p:nvGraphicFramePr>
        <p:xfrm>
          <a:off x="2388000" y="3233737"/>
          <a:ext cx="1905000" cy="20970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1" r:id="rId6" imgW="2542037" imgH="2901702" progId="Photoshop.Image.9">
                  <p:embed/>
                </p:oleObj>
              </mc:Choice>
              <mc:Fallback>
                <p:oleObj r:id="rId6" imgW="2542037" imgH="2901702" progId="Photoshop.Image.9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88000" y="3233737"/>
                        <a:ext cx="1905000" cy="20970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67" name="Picture 9" descr="OVX 3month 10-10-07"/>
          <p:cNvPicPr>
            <a:picLocks noChangeAspect="1" noChangeArrowheads="1"/>
          </p:cNvPicPr>
          <p:nvPr/>
        </p:nvPicPr>
        <p:blipFill>
          <a:blip r:embed="rId8" cstate="print"/>
          <a:srcRect b="17741"/>
          <a:stretch>
            <a:fillRect/>
          </a:stretch>
        </p:blipFill>
        <p:spPr bwMode="auto">
          <a:xfrm>
            <a:off x="559200" y="1138237"/>
            <a:ext cx="1828800" cy="4191000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</p:spPr>
      </p:pic>
      <p:grpSp>
        <p:nvGrpSpPr>
          <p:cNvPr id="3" name="Group 2"/>
          <p:cNvGrpSpPr/>
          <p:nvPr/>
        </p:nvGrpSpPr>
        <p:grpSpPr>
          <a:xfrm>
            <a:off x="3589737" y="4872037"/>
            <a:ext cx="627063" cy="307777"/>
            <a:chOff x="4626200" y="6218591"/>
            <a:chExt cx="627063" cy="307777"/>
          </a:xfrm>
        </p:grpSpPr>
        <p:sp>
          <p:nvSpPr>
            <p:cNvPr id="66" name="Line 8"/>
            <p:cNvSpPr>
              <a:spLocks noChangeShapeType="1"/>
            </p:cNvSpPr>
            <p:nvPr/>
          </p:nvSpPr>
          <p:spPr bwMode="auto">
            <a:xfrm rot="16200000" flipH="1" flipV="1">
              <a:off x="4939732" y="6212836"/>
              <a:ext cx="0" cy="627063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8" name="Text Box 11"/>
            <p:cNvSpPr txBox="1">
              <a:spLocks noChangeArrowheads="1"/>
            </p:cNvSpPr>
            <p:nvPr/>
          </p:nvSpPr>
          <p:spPr bwMode="auto">
            <a:xfrm>
              <a:off x="4667862" y="6218591"/>
              <a:ext cx="543739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ko-KR" sz="1400" b="1" dirty="0">
                  <a:solidFill>
                    <a:prstClr val="black"/>
                  </a:solidFill>
                  <a:latin typeface="Arial" pitchFamily="34" charset="0"/>
                  <a:ea typeface="굴림" pitchFamily="34" charset="-127"/>
                  <a:cs typeface="Arial" pitchFamily="34" charset="0"/>
                </a:rPr>
                <a:t>1cm</a:t>
              </a:r>
            </a:p>
          </p:txBody>
        </p:sp>
      </p:grpSp>
      <p:sp>
        <p:nvSpPr>
          <p:cNvPr id="69" name="Text Box 13"/>
          <p:cNvSpPr txBox="1">
            <a:spLocks noChangeArrowheads="1"/>
          </p:cNvSpPr>
          <p:nvPr/>
        </p:nvSpPr>
        <p:spPr bwMode="auto">
          <a:xfrm>
            <a:off x="2536495" y="1180683"/>
            <a:ext cx="1806905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ko-KR" sz="1600" b="1" i="1" dirty="0">
                <a:solidFill>
                  <a:prstClr val="black"/>
                </a:solidFill>
                <a:latin typeface="Arial" pitchFamily="34" charset="0"/>
                <a:ea typeface="굴림" pitchFamily="34" charset="-127"/>
                <a:cs typeface="Arial" pitchFamily="34" charset="0"/>
              </a:rPr>
              <a:t>Wnt7a</a:t>
            </a:r>
            <a:r>
              <a:rPr lang="en-US" altLang="ko-KR" sz="1600" b="1" i="1" baseline="30000" dirty="0">
                <a:solidFill>
                  <a:prstClr val="black"/>
                </a:solidFill>
                <a:latin typeface="Arial" pitchFamily="34" charset="0"/>
                <a:ea typeface="굴림" pitchFamily="34" charset="-127"/>
                <a:cs typeface="Arial" pitchFamily="34" charset="0"/>
              </a:rPr>
              <a:t>cre+</a:t>
            </a:r>
            <a:r>
              <a:rPr lang="en-US" altLang="ko-KR" sz="1600" b="1" i="1" dirty="0">
                <a:solidFill>
                  <a:prstClr val="black"/>
                </a:solidFill>
                <a:latin typeface="Arial" pitchFamily="34" charset="0"/>
                <a:ea typeface="굴림" pitchFamily="34" charset="-127"/>
                <a:cs typeface="Arial" pitchFamily="34" charset="0"/>
              </a:rPr>
              <a:t> Mig-6</a:t>
            </a:r>
            <a:r>
              <a:rPr lang="en-US" altLang="ko-KR" sz="1600" b="1" i="1" baseline="30000" dirty="0">
                <a:solidFill>
                  <a:prstClr val="black"/>
                </a:solidFill>
                <a:latin typeface="Arial" pitchFamily="34" charset="0"/>
                <a:ea typeface="굴림" pitchFamily="34" charset="-127"/>
                <a:cs typeface="Arial" pitchFamily="34" charset="0"/>
              </a:rPr>
              <a:t>f/f</a:t>
            </a:r>
          </a:p>
        </p:txBody>
      </p:sp>
      <p:sp>
        <p:nvSpPr>
          <p:cNvPr id="70" name="Text Box 14"/>
          <p:cNvSpPr txBox="1">
            <a:spLocks noChangeArrowheads="1"/>
          </p:cNvSpPr>
          <p:nvPr/>
        </p:nvSpPr>
        <p:spPr bwMode="auto">
          <a:xfrm>
            <a:off x="768420" y="1180683"/>
            <a:ext cx="1475084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ko-KR" sz="1600" b="1" i="1" dirty="0" err="1">
                <a:solidFill>
                  <a:prstClr val="black"/>
                </a:solidFill>
                <a:latin typeface="Arial" pitchFamily="34" charset="0"/>
                <a:ea typeface="굴림" pitchFamily="34" charset="-127"/>
                <a:cs typeface="Arial" pitchFamily="34" charset="0"/>
              </a:rPr>
              <a:t>PR</a:t>
            </a:r>
            <a:r>
              <a:rPr lang="en-US" altLang="ko-KR" sz="1600" b="1" i="1" baseline="30000" dirty="0" err="1">
                <a:solidFill>
                  <a:prstClr val="black"/>
                </a:solidFill>
                <a:latin typeface="Arial" pitchFamily="34" charset="0"/>
                <a:ea typeface="굴림" pitchFamily="34" charset="-127"/>
                <a:cs typeface="Arial" pitchFamily="34" charset="0"/>
              </a:rPr>
              <a:t>cre</a:t>
            </a:r>
            <a:r>
              <a:rPr lang="en-US" altLang="ko-KR" sz="1600" b="1" i="1" baseline="30000" dirty="0">
                <a:solidFill>
                  <a:prstClr val="black"/>
                </a:solidFill>
                <a:latin typeface="Arial" pitchFamily="34" charset="0"/>
                <a:ea typeface="굴림" pitchFamily="34" charset="-127"/>
                <a:cs typeface="Arial" pitchFamily="34" charset="0"/>
              </a:rPr>
              <a:t>+</a:t>
            </a:r>
            <a:r>
              <a:rPr lang="en-US" altLang="ko-KR" sz="1600" b="1" i="1" dirty="0">
                <a:solidFill>
                  <a:prstClr val="black"/>
                </a:solidFill>
                <a:latin typeface="Arial" pitchFamily="34" charset="0"/>
                <a:ea typeface="굴림" pitchFamily="34" charset="-127"/>
                <a:cs typeface="Arial" pitchFamily="34" charset="0"/>
              </a:rPr>
              <a:t> Mig-6</a:t>
            </a:r>
            <a:r>
              <a:rPr lang="en-US" altLang="ko-KR" sz="1600" b="1" i="1" baseline="30000" dirty="0">
                <a:solidFill>
                  <a:prstClr val="black"/>
                </a:solidFill>
                <a:latin typeface="Arial" pitchFamily="34" charset="0"/>
                <a:ea typeface="굴림" pitchFamily="34" charset="-127"/>
                <a:cs typeface="Arial" pitchFamily="34" charset="0"/>
              </a:rPr>
              <a:t>f/f</a:t>
            </a:r>
          </a:p>
        </p:txBody>
      </p:sp>
      <p:sp>
        <p:nvSpPr>
          <p:cNvPr id="71" name="Text Box 15"/>
          <p:cNvSpPr txBox="1">
            <a:spLocks noChangeArrowheads="1"/>
          </p:cNvSpPr>
          <p:nvPr/>
        </p:nvSpPr>
        <p:spPr bwMode="auto">
          <a:xfrm>
            <a:off x="1025324" y="3271837"/>
            <a:ext cx="849913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ko-KR" sz="1600" b="1" i="1" dirty="0">
                <a:solidFill>
                  <a:prstClr val="black"/>
                </a:solidFill>
                <a:latin typeface="Arial" pitchFamily="34" charset="0"/>
                <a:ea typeface="굴림" pitchFamily="34" charset="-127"/>
                <a:cs typeface="Arial" pitchFamily="34" charset="0"/>
              </a:rPr>
              <a:t>Mig-6</a:t>
            </a:r>
            <a:r>
              <a:rPr lang="en-US" altLang="ko-KR" sz="1600" b="1" i="1" baseline="30000" dirty="0">
                <a:solidFill>
                  <a:prstClr val="black"/>
                </a:solidFill>
                <a:latin typeface="Arial" pitchFamily="34" charset="0"/>
                <a:ea typeface="굴림" pitchFamily="34" charset="-127"/>
                <a:cs typeface="Arial" pitchFamily="34" charset="0"/>
              </a:rPr>
              <a:t>f/f</a:t>
            </a:r>
            <a:endParaRPr lang="en-US" altLang="ko-KR" sz="1600" b="1" baseline="30000" dirty="0">
              <a:solidFill>
                <a:prstClr val="black"/>
              </a:solidFill>
              <a:latin typeface="Arial" pitchFamily="34" charset="0"/>
              <a:ea typeface="굴림" pitchFamily="34" charset="-127"/>
              <a:cs typeface="Arial" pitchFamily="34" charset="0"/>
            </a:endParaRPr>
          </a:p>
        </p:txBody>
      </p:sp>
      <p:sp>
        <p:nvSpPr>
          <p:cNvPr id="72" name="Text Box 16"/>
          <p:cNvSpPr txBox="1">
            <a:spLocks noChangeArrowheads="1"/>
          </p:cNvSpPr>
          <p:nvPr/>
        </p:nvSpPr>
        <p:spPr bwMode="auto">
          <a:xfrm>
            <a:off x="2995412" y="3271837"/>
            <a:ext cx="849913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ko-KR" sz="1600" b="1" i="1">
                <a:solidFill>
                  <a:prstClr val="black"/>
                </a:solidFill>
                <a:latin typeface="Arial" pitchFamily="34" charset="0"/>
                <a:ea typeface="굴림" pitchFamily="34" charset="-127"/>
                <a:cs typeface="Arial" pitchFamily="34" charset="0"/>
              </a:rPr>
              <a:t>Mig-6</a:t>
            </a:r>
            <a:r>
              <a:rPr lang="en-US" altLang="ko-KR" sz="1600" b="1" i="1" baseline="30000">
                <a:solidFill>
                  <a:prstClr val="black"/>
                </a:solidFill>
                <a:latin typeface="Arial" pitchFamily="34" charset="0"/>
                <a:ea typeface="굴림" pitchFamily="34" charset="-127"/>
                <a:cs typeface="Arial" pitchFamily="34" charset="0"/>
              </a:rPr>
              <a:t>f/f</a:t>
            </a:r>
            <a:endParaRPr lang="en-US" altLang="ko-KR" sz="1600" b="1" baseline="30000">
              <a:solidFill>
                <a:prstClr val="black"/>
              </a:solidFill>
              <a:latin typeface="Arial" pitchFamily="34" charset="0"/>
              <a:ea typeface="굴림" pitchFamily="34" charset="-127"/>
              <a:cs typeface="Arial" pitchFamily="34" charset="0"/>
            </a:endParaRPr>
          </a:p>
        </p:txBody>
      </p:sp>
      <p:pic>
        <p:nvPicPr>
          <p:cNvPr id="73" name="Picture 17" descr="OVX E2 3month PRcre Mig-6 ff"/>
          <p:cNvPicPr>
            <a:picLocks noChangeAspect="1" noChangeArrowheads="1"/>
          </p:cNvPicPr>
          <p:nvPr/>
        </p:nvPicPr>
        <p:blipFill>
          <a:blip r:embed="rId9" cstate="print"/>
          <a:srcRect r="48137" b="7114"/>
          <a:stretch>
            <a:fillRect/>
          </a:stretch>
        </p:blipFill>
        <p:spPr bwMode="auto">
          <a:xfrm>
            <a:off x="4826400" y="1138237"/>
            <a:ext cx="1901825" cy="4195763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</p:pic>
      <p:graphicFrame>
        <p:nvGraphicFramePr>
          <p:cNvPr id="74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21269095"/>
              </p:ext>
            </p:extLst>
          </p:nvPr>
        </p:nvGraphicFramePr>
        <p:xfrm>
          <a:off x="6731400" y="1138237"/>
          <a:ext cx="1901825" cy="20970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2" r:id="rId10" imgW="2542037" imgH="2901702" progId="Photoshop.Image.9">
                  <p:embed/>
                </p:oleObj>
              </mc:Choice>
              <mc:Fallback>
                <p:oleObj r:id="rId10" imgW="2542037" imgH="2901702" progId="Photoshop.Image.9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731400" y="1138237"/>
                        <a:ext cx="1901825" cy="20970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5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42700418"/>
              </p:ext>
            </p:extLst>
          </p:nvPr>
        </p:nvGraphicFramePr>
        <p:xfrm>
          <a:off x="6731400" y="3233737"/>
          <a:ext cx="1901825" cy="20970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3" r:id="rId12" imgW="2542037" imgH="2901702" progId="Photoshop.Image.9">
                  <p:embed/>
                </p:oleObj>
              </mc:Choice>
              <mc:Fallback>
                <p:oleObj r:id="rId12" imgW="2542037" imgH="2901702" progId="Photoshop.Image.9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731400" y="3233737"/>
                        <a:ext cx="1901825" cy="20970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8" name="Text Box 24"/>
          <p:cNvSpPr txBox="1">
            <a:spLocks noChangeArrowheads="1"/>
          </p:cNvSpPr>
          <p:nvPr/>
        </p:nvSpPr>
        <p:spPr bwMode="auto">
          <a:xfrm>
            <a:off x="5348087" y="3271837"/>
            <a:ext cx="849913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ko-KR" sz="1600" b="1" i="1">
                <a:solidFill>
                  <a:prstClr val="black"/>
                </a:solidFill>
                <a:latin typeface="Arial" pitchFamily="34" charset="0"/>
                <a:ea typeface="굴림" pitchFamily="34" charset="-127"/>
                <a:cs typeface="Arial" pitchFamily="34" charset="0"/>
              </a:rPr>
              <a:t>Mig-6</a:t>
            </a:r>
            <a:r>
              <a:rPr lang="en-US" altLang="ko-KR" sz="1600" b="1" i="1" baseline="30000">
                <a:solidFill>
                  <a:prstClr val="black"/>
                </a:solidFill>
                <a:latin typeface="Arial" pitchFamily="34" charset="0"/>
                <a:ea typeface="굴림" pitchFamily="34" charset="-127"/>
                <a:cs typeface="Arial" pitchFamily="34" charset="0"/>
              </a:rPr>
              <a:t>f/f</a:t>
            </a:r>
            <a:endParaRPr lang="en-US" altLang="ko-KR" sz="1600" b="1" baseline="30000">
              <a:solidFill>
                <a:prstClr val="black"/>
              </a:solidFill>
              <a:latin typeface="Arial" pitchFamily="34" charset="0"/>
              <a:ea typeface="굴림" pitchFamily="34" charset="-127"/>
              <a:cs typeface="Arial" pitchFamily="34" charset="0"/>
            </a:endParaRPr>
          </a:p>
        </p:txBody>
      </p:sp>
      <p:sp>
        <p:nvSpPr>
          <p:cNvPr id="79" name="Text Box 25"/>
          <p:cNvSpPr txBox="1">
            <a:spLocks noChangeArrowheads="1"/>
          </p:cNvSpPr>
          <p:nvPr/>
        </p:nvSpPr>
        <p:spPr bwMode="auto">
          <a:xfrm>
            <a:off x="7329287" y="3271837"/>
            <a:ext cx="849913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ko-KR" sz="1600" b="1" i="1">
                <a:solidFill>
                  <a:prstClr val="black"/>
                </a:solidFill>
                <a:latin typeface="Arial" pitchFamily="34" charset="0"/>
                <a:ea typeface="굴림" pitchFamily="34" charset="-127"/>
                <a:cs typeface="Arial" pitchFamily="34" charset="0"/>
              </a:rPr>
              <a:t>Mig-6</a:t>
            </a:r>
            <a:r>
              <a:rPr lang="en-US" altLang="ko-KR" sz="1600" b="1" i="1" baseline="30000">
                <a:solidFill>
                  <a:prstClr val="black"/>
                </a:solidFill>
                <a:latin typeface="Arial" pitchFamily="34" charset="0"/>
                <a:ea typeface="굴림" pitchFamily="34" charset="-127"/>
                <a:cs typeface="Arial" pitchFamily="34" charset="0"/>
              </a:rPr>
              <a:t>f/f</a:t>
            </a:r>
            <a:endParaRPr lang="en-US" altLang="ko-KR" sz="1600" b="1" baseline="30000">
              <a:solidFill>
                <a:prstClr val="black"/>
              </a:solidFill>
              <a:latin typeface="Arial" pitchFamily="34" charset="0"/>
              <a:ea typeface="굴림" pitchFamily="34" charset="-127"/>
              <a:cs typeface="Arial" pitchFamily="34" charset="0"/>
            </a:endParaRPr>
          </a:p>
        </p:txBody>
      </p:sp>
      <p:sp>
        <p:nvSpPr>
          <p:cNvPr id="80" name="Text Box 26"/>
          <p:cNvSpPr txBox="1">
            <a:spLocks noChangeArrowheads="1"/>
          </p:cNvSpPr>
          <p:nvPr/>
        </p:nvSpPr>
        <p:spPr bwMode="auto">
          <a:xfrm>
            <a:off x="6879895" y="1173483"/>
            <a:ext cx="1806905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ko-KR" sz="1600" b="1" i="1" dirty="0">
                <a:solidFill>
                  <a:prstClr val="black"/>
                </a:solidFill>
                <a:latin typeface="Arial" pitchFamily="34" charset="0"/>
                <a:ea typeface="굴림" pitchFamily="34" charset="-127"/>
                <a:cs typeface="Arial" pitchFamily="34" charset="0"/>
              </a:rPr>
              <a:t>Wnt7a</a:t>
            </a:r>
            <a:r>
              <a:rPr lang="en-US" altLang="ko-KR" sz="1600" b="1" i="1" baseline="30000" dirty="0">
                <a:solidFill>
                  <a:prstClr val="black"/>
                </a:solidFill>
                <a:latin typeface="Arial" pitchFamily="34" charset="0"/>
                <a:ea typeface="굴림" pitchFamily="34" charset="-127"/>
                <a:cs typeface="Arial" pitchFamily="34" charset="0"/>
              </a:rPr>
              <a:t>cre+</a:t>
            </a:r>
            <a:r>
              <a:rPr lang="en-US" altLang="ko-KR" sz="1600" b="1" i="1" dirty="0">
                <a:solidFill>
                  <a:prstClr val="black"/>
                </a:solidFill>
                <a:latin typeface="Arial" pitchFamily="34" charset="0"/>
                <a:ea typeface="굴림" pitchFamily="34" charset="-127"/>
                <a:cs typeface="Arial" pitchFamily="34" charset="0"/>
              </a:rPr>
              <a:t> Mig-6</a:t>
            </a:r>
            <a:r>
              <a:rPr lang="en-US" altLang="ko-KR" sz="1600" b="1" i="1" baseline="30000" dirty="0">
                <a:solidFill>
                  <a:prstClr val="black"/>
                </a:solidFill>
                <a:latin typeface="Arial" pitchFamily="34" charset="0"/>
                <a:ea typeface="굴림" pitchFamily="34" charset="-127"/>
                <a:cs typeface="Arial" pitchFamily="34" charset="0"/>
              </a:rPr>
              <a:t>f/f</a:t>
            </a:r>
          </a:p>
        </p:txBody>
      </p:sp>
      <p:sp>
        <p:nvSpPr>
          <p:cNvPr id="81" name="Text Box 27"/>
          <p:cNvSpPr txBox="1">
            <a:spLocks noChangeArrowheads="1"/>
          </p:cNvSpPr>
          <p:nvPr/>
        </p:nvSpPr>
        <p:spPr bwMode="auto">
          <a:xfrm>
            <a:off x="4947050" y="1138237"/>
            <a:ext cx="16224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ko-KR" b="1" i="1">
                <a:solidFill>
                  <a:prstClr val="black"/>
                </a:solidFill>
                <a:latin typeface="Arial" pitchFamily="34" charset="0"/>
                <a:ea typeface="굴림" pitchFamily="34" charset="-127"/>
                <a:cs typeface="Arial" pitchFamily="34" charset="0"/>
              </a:rPr>
              <a:t>PR</a:t>
            </a:r>
            <a:r>
              <a:rPr lang="en-US" altLang="ko-KR" b="1" i="1" baseline="30000">
                <a:solidFill>
                  <a:prstClr val="black"/>
                </a:solidFill>
                <a:latin typeface="Arial" pitchFamily="34" charset="0"/>
                <a:ea typeface="굴림" pitchFamily="34" charset="-127"/>
                <a:cs typeface="Arial" pitchFamily="34" charset="0"/>
              </a:rPr>
              <a:t>cre+</a:t>
            </a:r>
            <a:r>
              <a:rPr lang="en-US" altLang="ko-KR" b="1" i="1">
                <a:solidFill>
                  <a:prstClr val="black"/>
                </a:solidFill>
                <a:latin typeface="Arial" pitchFamily="34" charset="0"/>
                <a:ea typeface="굴림" pitchFamily="34" charset="-127"/>
                <a:cs typeface="Arial" pitchFamily="34" charset="0"/>
              </a:rPr>
              <a:t> Mig-6</a:t>
            </a:r>
            <a:r>
              <a:rPr lang="en-US" altLang="ko-KR" b="1" i="1" baseline="30000">
                <a:solidFill>
                  <a:prstClr val="black"/>
                </a:solidFill>
                <a:latin typeface="Arial" pitchFamily="34" charset="0"/>
                <a:ea typeface="굴림" pitchFamily="34" charset="-127"/>
                <a:cs typeface="Arial" pitchFamily="34" charset="0"/>
              </a:rPr>
              <a:t>f/f</a:t>
            </a:r>
          </a:p>
        </p:txBody>
      </p:sp>
      <p:sp>
        <p:nvSpPr>
          <p:cNvPr id="82" name="Rectangle 29"/>
          <p:cNvSpPr>
            <a:spLocks noChangeArrowheads="1"/>
          </p:cNvSpPr>
          <p:nvPr/>
        </p:nvSpPr>
        <p:spPr bwMode="auto">
          <a:xfrm>
            <a:off x="559200" y="1138237"/>
            <a:ext cx="1828800" cy="2133600"/>
          </a:xfrm>
          <a:prstGeom prst="rect">
            <a:avLst/>
          </a:prstGeom>
          <a:noFill/>
          <a:ln w="2857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latinLnBrk="1"/>
            <a:endParaRPr kumimoji="1" lang="en-US">
              <a:solidFill>
                <a:prstClr val="black"/>
              </a:solidFill>
              <a:latin typeface="Arial" pitchFamily="34" charset="0"/>
              <a:ea typeface="굴림" pitchFamily="34" charset="-127"/>
              <a:cs typeface="Arial" pitchFamily="34" charset="0"/>
            </a:endParaRPr>
          </a:p>
        </p:txBody>
      </p:sp>
      <p:sp>
        <p:nvSpPr>
          <p:cNvPr id="83" name="Rectangle 30"/>
          <p:cNvSpPr>
            <a:spLocks noChangeArrowheads="1"/>
          </p:cNvSpPr>
          <p:nvPr/>
        </p:nvSpPr>
        <p:spPr bwMode="auto">
          <a:xfrm>
            <a:off x="2388000" y="1138237"/>
            <a:ext cx="1895475" cy="2133600"/>
          </a:xfrm>
          <a:prstGeom prst="rect">
            <a:avLst/>
          </a:prstGeom>
          <a:noFill/>
          <a:ln w="2857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latinLnBrk="1"/>
            <a:endParaRPr kumimoji="1" lang="en-US">
              <a:solidFill>
                <a:prstClr val="black"/>
              </a:solidFill>
              <a:latin typeface="Arial" pitchFamily="34" charset="0"/>
              <a:ea typeface="굴림" pitchFamily="34" charset="-127"/>
              <a:cs typeface="Arial" pitchFamily="34" charset="0"/>
            </a:endParaRPr>
          </a:p>
        </p:txBody>
      </p:sp>
      <p:sp>
        <p:nvSpPr>
          <p:cNvPr id="84" name="Rectangle 31"/>
          <p:cNvSpPr>
            <a:spLocks noChangeArrowheads="1"/>
          </p:cNvSpPr>
          <p:nvPr/>
        </p:nvSpPr>
        <p:spPr bwMode="auto">
          <a:xfrm>
            <a:off x="2388000" y="3271837"/>
            <a:ext cx="1895475" cy="2057400"/>
          </a:xfrm>
          <a:prstGeom prst="rect">
            <a:avLst/>
          </a:prstGeom>
          <a:noFill/>
          <a:ln w="2857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latinLnBrk="1"/>
            <a:endParaRPr kumimoji="1" lang="en-US">
              <a:solidFill>
                <a:prstClr val="black"/>
              </a:solidFill>
              <a:latin typeface="Arial" pitchFamily="34" charset="0"/>
              <a:ea typeface="굴림" pitchFamily="34" charset="-127"/>
              <a:cs typeface="Arial" pitchFamily="34" charset="0"/>
            </a:endParaRPr>
          </a:p>
        </p:txBody>
      </p:sp>
      <p:sp>
        <p:nvSpPr>
          <p:cNvPr id="85" name="Rectangle 32"/>
          <p:cNvSpPr>
            <a:spLocks noChangeArrowheads="1"/>
          </p:cNvSpPr>
          <p:nvPr/>
        </p:nvSpPr>
        <p:spPr bwMode="auto">
          <a:xfrm>
            <a:off x="559200" y="3271837"/>
            <a:ext cx="1828800" cy="2057400"/>
          </a:xfrm>
          <a:prstGeom prst="rect">
            <a:avLst/>
          </a:prstGeom>
          <a:noFill/>
          <a:ln w="2857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latinLnBrk="1"/>
            <a:endParaRPr kumimoji="1" lang="en-US">
              <a:solidFill>
                <a:prstClr val="black"/>
              </a:solidFill>
              <a:latin typeface="Arial" pitchFamily="34" charset="0"/>
              <a:ea typeface="굴림" pitchFamily="34" charset="-127"/>
              <a:cs typeface="Arial" pitchFamily="34" charset="0"/>
            </a:endParaRPr>
          </a:p>
        </p:txBody>
      </p:sp>
      <p:sp>
        <p:nvSpPr>
          <p:cNvPr id="86" name="Rectangle 33"/>
          <p:cNvSpPr>
            <a:spLocks noChangeArrowheads="1"/>
          </p:cNvSpPr>
          <p:nvPr/>
        </p:nvSpPr>
        <p:spPr bwMode="auto">
          <a:xfrm>
            <a:off x="4826400" y="1138237"/>
            <a:ext cx="1905000" cy="2133600"/>
          </a:xfrm>
          <a:prstGeom prst="rect">
            <a:avLst/>
          </a:prstGeom>
          <a:noFill/>
          <a:ln w="2857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latinLnBrk="1"/>
            <a:endParaRPr kumimoji="1" lang="en-US">
              <a:solidFill>
                <a:prstClr val="black"/>
              </a:solidFill>
              <a:latin typeface="Arial" pitchFamily="34" charset="0"/>
              <a:ea typeface="굴림" pitchFamily="34" charset="-127"/>
              <a:cs typeface="Arial" pitchFamily="34" charset="0"/>
            </a:endParaRPr>
          </a:p>
        </p:txBody>
      </p:sp>
      <p:sp>
        <p:nvSpPr>
          <p:cNvPr id="87" name="Rectangle 34"/>
          <p:cNvSpPr>
            <a:spLocks noChangeArrowheads="1"/>
          </p:cNvSpPr>
          <p:nvPr/>
        </p:nvSpPr>
        <p:spPr bwMode="auto">
          <a:xfrm>
            <a:off x="4826400" y="3271837"/>
            <a:ext cx="1905000" cy="2057400"/>
          </a:xfrm>
          <a:prstGeom prst="rect">
            <a:avLst/>
          </a:prstGeom>
          <a:noFill/>
          <a:ln w="2857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latinLnBrk="1"/>
            <a:endParaRPr kumimoji="1" lang="en-US">
              <a:solidFill>
                <a:prstClr val="black"/>
              </a:solidFill>
              <a:latin typeface="Arial" pitchFamily="34" charset="0"/>
              <a:ea typeface="굴림" pitchFamily="34" charset="-127"/>
              <a:cs typeface="Arial" pitchFamily="34" charset="0"/>
            </a:endParaRPr>
          </a:p>
        </p:txBody>
      </p:sp>
      <p:sp>
        <p:nvSpPr>
          <p:cNvPr id="88" name="Rectangle 35"/>
          <p:cNvSpPr>
            <a:spLocks noChangeArrowheads="1"/>
          </p:cNvSpPr>
          <p:nvPr/>
        </p:nvSpPr>
        <p:spPr bwMode="auto">
          <a:xfrm>
            <a:off x="6731400" y="1138237"/>
            <a:ext cx="1905000" cy="2133600"/>
          </a:xfrm>
          <a:prstGeom prst="rect">
            <a:avLst/>
          </a:prstGeom>
          <a:noFill/>
          <a:ln w="2857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latinLnBrk="1"/>
            <a:endParaRPr kumimoji="1" lang="en-US">
              <a:solidFill>
                <a:prstClr val="black"/>
              </a:solidFill>
              <a:latin typeface="Arial" pitchFamily="34" charset="0"/>
              <a:ea typeface="굴림" pitchFamily="34" charset="-127"/>
              <a:cs typeface="Arial" pitchFamily="34" charset="0"/>
            </a:endParaRPr>
          </a:p>
        </p:txBody>
      </p:sp>
      <p:sp>
        <p:nvSpPr>
          <p:cNvPr id="89" name="Rectangle 36"/>
          <p:cNvSpPr>
            <a:spLocks noChangeArrowheads="1"/>
          </p:cNvSpPr>
          <p:nvPr/>
        </p:nvSpPr>
        <p:spPr bwMode="auto">
          <a:xfrm>
            <a:off x="6731400" y="3271837"/>
            <a:ext cx="1905000" cy="2057400"/>
          </a:xfrm>
          <a:prstGeom prst="rect">
            <a:avLst/>
          </a:prstGeom>
          <a:noFill/>
          <a:ln w="2857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latinLnBrk="1"/>
            <a:endParaRPr kumimoji="1" lang="en-US">
              <a:solidFill>
                <a:prstClr val="black"/>
              </a:solidFill>
              <a:latin typeface="Arial" pitchFamily="34" charset="0"/>
              <a:ea typeface="굴림" pitchFamily="34" charset="-127"/>
              <a:cs typeface="Arial" pitchFamily="34" charset="0"/>
            </a:endParaRPr>
          </a:p>
        </p:txBody>
      </p:sp>
      <p:pic>
        <p:nvPicPr>
          <p:cNvPr id="90" name="Picture 4" descr="ddd"/>
          <p:cNvPicPr>
            <a:picLocks noChangeAspect="1" noChangeArrowheads="1"/>
          </p:cNvPicPr>
          <p:nvPr/>
        </p:nvPicPr>
        <p:blipFill>
          <a:blip r:embed="rId14" cstate="print"/>
          <a:srcRect l="54419" t="30605" r="27322" b="40932"/>
          <a:stretch>
            <a:fillRect/>
          </a:stretch>
        </p:blipFill>
        <p:spPr bwMode="auto">
          <a:xfrm>
            <a:off x="4934894" y="1219087"/>
            <a:ext cx="1778000" cy="196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1" name="Oval 10"/>
          <p:cNvSpPr>
            <a:spLocks noChangeArrowheads="1"/>
          </p:cNvSpPr>
          <p:nvPr/>
        </p:nvSpPr>
        <p:spPr bwMode="auto">
          <a:xfrm>
            <a:off x="598841" y="1180351"/>
            <a:ext cx="195263" cy="207962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bIns="0" anchor="ctr" anchorCtr="1"/>
          <a:lstStyle/>
          <a:p>
            <a:pPr algn="ctr"/>
            <a:r>
              <a:rPr lang="en-US" altLang="ko-KR" dirty="0">
                <a:solidFill>
                  <a:prstClr val="black"/>
                </a:solidFill>
                <a:latin typeface="Arial" charset="0"/>
                <a:cs typeface="Arial" charset="0"/>
              </a:rPr>
              <a:t>a</a:t>
            </a:r>
          </a:p>
        </p:txBody>
      </p:sp>
      <p:sp>
        <p:nvSpPr>
          <p:cNvPr id="92" name="Oval 10"/>
          <p:cNvSpPr>
            <a:spLocks noChangeArrowheads="1"/>
          </p:cNvSpPr>
          <p:nvPr/>
        </p:nvSpPr>
        <p:spPr bwMode="auto">
          <a:xfrm>
            <a:off x="2416800" y="1180351"/>
            <a:ext cx="195263" cy="207962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bIns="0" anchor="ctr" anchorCtr="1"/>
          <a:lstStyle/>
          <a:p>
            <a:pPr algn="ctr"/>
            <a:r>
              <a:rPr lang="en-US" altLang="ko-KR" dirty="0">
                <a:solidFill>
                  <a:prstClr val="black"/>
                </a:solidFill>
                <a:latin typeface="Arial" charset="0"/>
                <a:cs typeface="Arial" charset="0"/>
              </a:rPr>
              <a:t>b</a:t>
            </a:r>
            <a:endParaRPr lang="en-US" altLang="ko-KR" dirty="0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93" name="Oval 10"/>
          <p:cNvSpPr>
            <a:spLocks noChangeArrowheads="1"/>
          </p:cNvSpPr>
          <p:nvPr/>
        </p:nvSpPr>
        <p:spPr bwMode="auto">
          <a:xfrm>
            <a:off x="598841" y="3298921"/>
            <a:ext cx="195263" cy="207962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bIns="0" anchor="ctr" anchorCtr="1"/>
          <a:lstStyle/>
          <a:p>
            <a:pPr algn="ctr"/>
            <a:r>
              <a:rPr lang="en-US" altLang="ko-KR" dirty="0">
                <a:solidFill>
                  <a:prstClr val="black"/>
                </a:solidFill>
                <a:latin typeface="Arial" charset="0"/>
                <a:cs typeface="Arial" charset="0"/>
              </a:rPr>
              <a:t>c</a:t>
            </a:r>
          </a:p>
        </p:txBody>
      </p:sp>
      <p:sp>
        <p:nvSpPr>
          <p:cNvPr id="94" name="Oval 10"/>
          <p:cNvSpPr>
            <a:spLocks noChangeArrowheads="1"/>
          </p:cNvSpPr>
          <p:nvPr/>
        </p:nvSpPr>
        <p:spPr bwMode="auto">
          <a:xfrm>
            <a:off x="2416800" y="3298921"/>
            <a:ext cx="195263" cy="207962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bIns="0" anchor="ctr" anchorCtr="1"/>
          <a:lstStyle/>
          <a:p>
            <a:pPr algn="ctr"/>
            <a:r>
              <a:rPr lang="en-US" altLang="ko-KR" dirty="0">
                <a:solidFill>
                  <a:prstClr val="black"/>
                </a:solidFill>
                <a:latin typeface="Arial" charset="0"/>
                <a:cs typeface="Arial" charset="0"/>
              </a:rPr>
              <a:t>d</a:t>
            </a:r>
            <a:endParaRPr lang="en-US" altLang="ko-KR" dirty="0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95" name="Oval 10"/>
          <p:cNvSpPr>
            <a:spLocks noChangeArrowheads="1"/>
          </p:cNvSpPr>
          <p:nvPr/>
        </p:nvSpPr>
        <p:spPr bwMode="auto">
          <a:xfrm>
            <a:off x="4864075" y="1173905"/>
            <a:ext cx="177512" cy="207962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bIns="0" anchor="ctr" anchorCtr="1"/>
          <a:lstStyle/>
          <a:p>
            <a:pPr algn="ctr"/>
            <a:r>
              <a:rPr lang="en-US" altLang="ko-KR" dirty="0">
                <a:solidFill>
                  <a:prstClr val="black"/>
                </a:solidFill>
                <a:latin typeface="Arial" charset="0"/>
                <a:cs typeface="Arial" charset="0"/>
              </a:rPr>
              <a:t>a</a:t>
            </a:r>
            <a:endParaRPr lang="en-US" altLang="ko-KR" dirty="0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96" name="Oval 10"/>
          <p:cNvSpPr>
            <a:spLocks noChangeArrowheads="1"/>
          </p:cNvSpPr>
          <p:nvPr/>
        </p:nvSpPr>
        <p:spPr bwMode="auto">
          <a:xfrm>
            <a:off x="6764737" y="1173905"/>
            <a:ext cx="195263" cy="207962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bIns="0" anchor="ctr" anchorCtr="1"/>
          <a:lstStyle/>
          <a:p>
            <a:pPr algn="ctr"/>
            <a:r>
              <a:rPr lang="en-US" altLang="ko-KR" dirty="0">
                <a:solidFill>
                  <a:prstClr val="black"/>
                </a:solidFill>
                <a:latin typeface="Arial" charset="0"/>
                <a:cs typeface="Arial" charset="0"/>
              </a:rPr>
              <a:t>b</a:t>
            </a:r>
            <a:endParaRPr lang="en-US" altLang="ko-KR" dirty="0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97" name="Oval 10"/>
          <p:cNvSpPr>
            <a:spLocks noChangeArrowheads="1"/>
          </p:cNvSpPr>
          <p:nvPr/>
        </p:nvSpPr>
        <p:spPr bwMode="auto">
          <a:xfrm>
            <a:off x="4855200" y="3292475"/>
            <a:ext cx="195263" cy="207962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bIns="0" anchor="ctr" anchorCtr="1"/>
          <a:lstStyle/>
          <a:p>
            <a:pPr algn="ctr"/>
            <a:r>
              <a:rPr lang="en-US" altLang="ko-KR" dirty="0">
                <a:solidFill>
                  <a:prstClr val="black"/>
                </a:solidFill>
                <a:latin typeface="Arial" charset="0"/>
                <a:cs typeface="Arial" charset="0"/>
              </a:rPr>
              <a:t>c</a:t>
            </a:r>
            <a:endParaRPr lang="en-US" altLang="ko-KR" dirty="0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98" name="Oval 10"/>
          <p:cNvSpPr>
            <a:spLocks noChangeArrowheads="1"/>
          </p:cNvSpPr>
          <p:nvPr/>
        </p:nvSpPr>
        <p:spPr bwMode="auto">
          <a:xfrm>
            <a:off x="6764737" y="3292475"/>
            <a:ext cx="195263" cy="207962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bIns="0" anchor="ctr" anchorCtr="1"/>
          <a:lstStyle/>
          <a:p>
            <a:pPr algn="ctr"/>
            <a:r>
              <a:rPr lang="en-US" altLang="ko-KR" dirty="0">
                <a:solidFill>
                  <a:prstClr val="black"/>
                </a:solidFill>
                <a:latin typeface="Arial" charset="0"/>
                <a:cs typeface="Arial" charset="0"/>
              </a:rPr>
              <a:t>d</a:t>
            </a:r>
            <a:endParaRPr lang="en-US" altLang="ko-KR" dirty="0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grpSp>
        <p:nvGrpSpPr>
          <p:cNvPr id="43" name="Group 42"/>
          <p:cNvGrpSpPr/>
          <p:nvPr/>
        </p:nvGrpSpPr>
        <p:grpSpPr>
          <a:xfrm>
            <a:off x="1702200" y="4872037"/>
            <a:ext cx="627063" cy="307777"/>
            <a:chOff x="4626200" y="6218591"/>
            <a:chExt cx="627063" cy="307777"/>
          </a:xfrm>
        </p:grpSpPr>
        <p:sp>
          <p:nvSpPr>
            <p:cNvPr id="44" name="Line 8"/>
            <p:cNvSpPr>
              <a:spLocks noChangeShapeType="1"/>
            </p:cNvSpPr>
            <p:nvPr/>
          </p:nvSpPr>
          <p:spPr bwMode="auto">
            <a:xfrm rot="16200000" flipH="1" flipV="1">
              <a:off x="4939732" y="6212836"/>
              <a:ext cx="0" cy="627063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5" name="Text Box 11"/>
            <p:cNvSpPr txBox="1">
              <a:spLocks noChangeArrowheads="1"/>
            </p:cNvSpPr>
            <p:nvPr/>
          </p:nvSpPr>
          <p:spPr bwMode="auto">
            <a:xfrm>
              <a:off x="4667862" y="6218591"/>
              <a:ext cx="543739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ko-KR" sz="1400" b="1" dirty="0">
                  <a:solidFill>
                    <a:prstClr val="black"/>
                  </a:solidFill>
                  <a:latin typeface="Arial" pitchFamily="34" charset="0"/>
                  <a:ea typeface="굴림" pitchFamily="34" charset="-127"/>
                  <a:cs typeface="Arial" pitchFamily="34" charset="0"/>
                </a:rPr>
                <a:t>1cm</a:t>
              </a:r>
            </a:p>
          </p:txBody>
        </p:sp>
      </p:grpSp>
      <p:grpSp>
        <p:nvGrpSpPr>
          <p:cNvPr id="46" name="Group 45"/>
          <p:cNvGrpSpPr/>
          <p:nvPr/>
        </p:nvGrpSpPr>
        <p:grpSpPr>
          <a:xfrm>
            <a:off x="3589737" y="2814637"/>
            <a:ext cx="627063" cy="307777"/>
            <a:chOff x="4626200" y="6218591"/>
            <a:chExt cx="627063" cy="307777"/>
          </a:xfrm>
        </p:grpSpPr>
        <p:sp>
          <p:nvSpPr>
            <p:cNvPr id="47" name="Line 8"/>
            <p:cNvSpPr>
              <a:spLocks noChangeShapeType="1"/>
            </p:cNvSpPr>
            <p:nvPr/>
          </p:nvSpPr>
          <p:spPr bwMode="auto">
            <a:xfrm rot="16200000" flipH="1" flipV="1">
              <a:off x="4939732" y="6212836"/>
              <a:ext cx="0" cy="627063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8" name="Text Box 11"/>
            <p:cNvSpPr txBox="1">
              <a:spLocks noChangeArrowheads="1"/>
            </p:cNvSpPr>
            <p:nvPr/>
          </p:nvSpPr>
          <p:spPr bwMode="auto">
            <a:xfrm>
              <a:off x="4667862" y="6218591"/>
              <a:ext cx="543739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ko-KR" sz="1400" b="1" dirty="0">
                  <a:solidFill>
                    <a:prstClr val="black"/>
                  </a:solidFill>
                  <a:latin typeface="Arial" pitchFamily="34" charset="0"/>
                  <a:ea typeface="굴림" pitchFamily="34" charset="-127"/>
                  <a:cs typeface="Arial" pitchFamily="34" charset="0"/>
                </a:rPr>
                <a:t>1cm</a:t>
              </a:r>
            </a:p>
          </p:txBody>
        </p:sp>
      </p:grpSp>
      <p:grpSp>
        <p:nvGrpSpPr>
          <p:cNvPr id="49" name="Group 48"/>
          <p:cNvGrpSpPr/>
          <p:nvPr/>
        </p:nvGrpSpPr>
        <p:grpSpPr>
          <a:xfrm>
            <a:off x="1702200" y="2814637"/>
            <a:ext cx="627063" cy="307777"/>
            <a:chOff x="4626200" y="6218591"/>
            <a:chExt cx="627063" cy="307777"/>
          </a:xfrm>
        </p:grpSpPr>
        <p:sp>
          <p:nvSpPr>
            <p:cNvPr id="50" name="Line 8"/>
            <p:cNvSpPr>
              <a:spLocks noChangeShapeType="1"/>
            </p:cNvSpPr>
            <p:nvPr/>
          </p:nvSpPr>
          <p:spPr bwMode="auto">
            <a:xfrm rot="16200000" flipH="1" flipV="1">
              <a:off x="4939732" y="6212836"/>
              <a:ext cx="0" cy="627063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1" name="Text Box 11"/>
            <p:cNvSpPr txBox="1">
              <a:spLocks noChangeArrowheads="1"/>
            </p:cNvSpPr>
            <p:nvPr/>
          </p:nvSpPr>
          <p:spPr bwMode="auto">
            <a:xfrm>
              <a:off x="4667862" y="6218591"/>
              <a:ext cx="543739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ko-KR" sz="1400" b="1" dirty="0">
                  <a:solidFill>
                    <a:prstClr val="black"/>
                  </a:solidFill>
                  <a:latin typeface="Arial" pitchFamily="34" charset="0"/>
                  <a:ea typeface="굴림" pitchFamily="34" charset="-127"/>
                  <a:cs typeface="Arial" pitchFamily="34" charset="0"/>
                </a:rPr>
                <a:t>1cm</a:t>
              </a:r>
            </a:p>
          </p:txBody>
        </p:sp>
      </p:grpSp>
      <p:grpSp>
        <p:nvGrpSpPr>
          <p:cNvPr id="52" name="Group 51"/>
          <p:cNvGrpSpPr/>
          <p:nvPr/>
        </p:nvGrpSpPr>
        <p:grpSpPr>
          <a:xfrm>
            <a:off x="7933137" y="4872037"/>
            <a:ext cx="627063" cy="307777"/>
            <a:chOff x="4626200" y="6218591"/>
            <a:chExt cx="627063" cy="307777"/>
          </a:xfrm>
        </p:grpSpPr>
        <p:sp>
          <p:nvSpPr>
            <p:cNvPr id="53" name="Line 8"/>
            <p:cNvSpPr>
              <a:spLocks noChangeShapeType="1"/>
            </p:cNvSpPr>
            <p:nvPr/>
          </p:nvSpPr>
          <p:spPr bwMode="auto">
            <a:xfrm rot="16200000" flipH="1" flipV="1">
              <a:off x="4939732" y="6212836"/>
              <a:ext cx="0" cy="627063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4" name="Text Box 11"/>
            <p:cNvSpPr txBox="1">
              <a:spLocks noChangeArrowheads="1"/>
            </p:cNvSpPr>
            <p:nvPr/>
          </p:nvSpPr>
          <p:spPr bwMode="auto">
            <a:xfrm>
              <a:off x="4667862" y="6218591"/>
              <a:ext cx="543739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ko-KR" sz="1400" b="1" dirty="0">
                  <a:solidFill>
                    <a:prstClr val="black"/>
                  </a:solidFill>
                  <a:latin typeface="Arial" pitchFamily="34" charset="0"/>
                  <a:ea typeface="굴림" pitchFamily="34" charset="-127"/>
                  <a:cs typeface="Arial" pitchFamily="34" charset="0"/>
                </a:rPr>
                <a:t>1cm</a:t>
              </a:r>
            </a:p>
          </p:txBody>
        </p:sp>
      </p:grpSp>
      <p:grpSp>
        <p:nvGrpSpPr>
          <p:cNvPr id="55" name="Group 54"/>
          <p:cNvGrpSpPr/>
          <p:nvPr/>
        </p:nvGrpSpPr>
        <p:grpSpPr>
          <a:xfrm>
            <a:off x="6045600" y="4872037"/>
            <a:ext cx="627063" cy="307777"/>
            <a:chOff x="4626200" y="6218591"/>
            <a:chExt cx="627063" cy="307777"/>
          </a:xfrm>
        </p:grpSpPr>
        <p:sp>
          <p:nvSpPr>
            <p:cNvPr id="56" name="Line 8"/>
            <p:cNvSpPr>
              <a:spLocks noChangeShapeType="1"/>
            </p:cNvSpPr>
            <p:nvPr/>
          </p:nvSpPr>
          <p:spPr bwMode="auto">
            <a:xfrm rot="16200000" flipH="1" flipV="1">
              <a:off x="4939732" y="6212836"/>
              <a:ext cx="0" cy="627063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7" name="Text Box 11"/>
            <p:cNvSpPr txBox="1">
              <a:spLocks noChangeArrowheads="1"/>
            </p:cNvSpPr>
            <p:nvPr/>
          </p:nvSpPr>
          <p:spPr bwMode="auto">
            <a:xfrm>
              <a:off x="4667862" y="6218591"/>
              <a:ext cx="543739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ko-KR" sz="1400" b="1" dirty="0">
                  <a:solidFill>
                    <a:prstClr val="black"/>
                  </a:solidFill>
                  <a:latin typeface="Arial" pitchFamily="34" charset="0"/>
                  <a:ea typeface="굴림" pitchFamily="34" charset="-127"/>
                  <a:cs typeface="Arial" pitchFamily="34" charset="0"/>
                </a:rPr>
                <a:t>1cm</a:t>
              </a:r>
            </a:p>
          </p:txBody>
        </p:sp>
      </p:grpSp>
      <p:grpSp>
        <p:nvGrpSpPr>
          <p:cNvPr id="58" name="Group 57"/>
          <p:cNvGrpSpPr/>
          <p:nvPr/>
        </p:nvGrpSpPr>
        <p:grpSpPr>
          <a:xfrm>
            <a:off x="7933137" y="2814637"/>
            <a:ext cx="627063" cy="307777"/>
            <a:chOff x="4626200" y="6218591"/>
            <a:chExt cx="627063" cy="307777"/>
          </a:xfrm>
        </p:grpSpPr>
        <p:sp>
          <p:nvSpPr>
            <p:cNvPr id="59" name="Line 8"/>
            <p:cNvSpPr>
              <a:spLocks noChangeShapeType="1"/>
            </p:cNvSpPr>
            <p:nvPr/>
          </p:nvSpPr>
          <p:spPr bwMode="auto">
            <a:xfrm rot="16200000" flipH="1" flipV="1">
              <a:off x="4939732" y="6212836"/>
              <a:ext cx="0" cy="627063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0" name="Text Box 11"/>
            <p:cNvSpPr txBox="1">
              <a:spLocks noChangeArrowheads="1"/>
            </p:cNvSpPr>
            <p:nvPr/>
          </p:nvSpPr>
          <p:spPr bwMode="auto">
            <a:xfrm>
              <a:off x="4667862" y="6218591"/>
              <a:ext cx="543739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ko-KR" sz="1400" b="1" dirty="0">
                  <a:solidFill>
                    <a:prstClr val="black"/>
                  </a:solidFill>
                  <a:latin typeface="Arial" pitchFamily="34" charset="0"/>
                  <a:ea typeface="굴림" pitchFamily="34" charset="-127"/>
                  <a:cs typeface="Arial" pitchFamily="34" charset="0"/>
                </a:rPr>
                <a:t>1cm</a:t>
              </a:r>
            </a:p>
          </p:txBody>
        </p:sp>
      </p:grpSp>
      <p:grpSp>
        <p:nvGrpSpPr>
          <p:cNvPr id="99" name="Group 98"/>
          <p:cNvGrpSpPr/>
          <p:nvPr/>
        </p:nvGrpSpPr>
        <p:grpSpPr>
          <a:xfrm>
            <a:off x="6045600" y="2814637"/>
            <a:ext cx="627063" cy="307777"/>
            <a:chOff x="4626200" y="6218591"/>
            <a:chExt cx="627063" cy="307777"/>
          </a:xfrm>
        </p:grpSpPr>
        <p:sp>
          <p:nvSpPr>
            <p:cNvPr id="100" name="Line 8"/>
            <p:cNvSpPr>
              <a:spLocks noChangeShapeType="1"/>
            </p:cNvSpPr>
            <p:nvPr/>
          </p:nvSpPr>
          <p:spPr bwMode="auto">
            <a:xfrm rot="16200000" flipH="1" flipV="1">
              <a:off x="4939732" y="6212836"/>
              <a:ext cx="0" cy="627063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1" name="Text Box 11"/>
            <p:cNvSpPr txBox="1">
              <a:spLocks noChangeArrowheads="1"/>
            </p:cNvSpPr>
            <p:nvPr/>
          </p:nvSpPr>
          <p:spPr bwMode="auto">
            <a:xfrm>
              <a:off x="4667862" y="6218591"/>
              <a:ext cx="543739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ko-KR" sz="1400" b="1" dirty="0">
                  <a:solidFill>
                    <a:prstClr val="black"/>
                  </a:solidFill>
                  <a:latin typeface="Arial" pitchFamily="34" charset="0"/>
                  <a:ea typeface="굴림" pitchFamily="34" charset="-127"/>
                  <a:cs typeface="Arial" pitchFamily="34" charset="0"/>
                </a:rPr>
                <a:t>1cm</a:t>
              </a:r>
            </a:p>
          </p:txBody>
        </p:sp>
      </p:grpSp>
      <p:sp>
        <p:nvSpPr>
          <p:cNvPr id="63" name="Text Box 6"/>
          <p:cNvSpPr txBox="1">
            <a:spLocks noChangeArrowheads="1"/>
          </p:cNvSpPr>
          <p:nvPr/>
        </p:nvSpPr>
        <p:spPr bwMode="auto">
          <a:xfrm>
            <a:off x="304800" y="314980"/>
            <a:ext cx="38735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ko-KR" sz="28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A</a:t>
            </a:r>
          </a:p>
        </p:txBody>
      </p:sp>
      <p:sp>
        <p:nvSpPr>
          <p:cNvPr id="76" name="Text Box 6"/>
          <p:cNvSpPr txBox="1">
            <a:spLocks noChangeArrowheads="1"/>
          </p:cNvSpPr>
          <p:nvPr/>
        </p:nvSpPr>
        <p:spPr bwMode="auto">
          <a:xfrm>
            <a:off x="4568949" y="314980"/>
            <a:ext cx="38735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ko-KR" sz="28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B</a:t>
            </a:r>
          </a:p>
        </p:txBody>
      </p:sp>
      <p:sp>
        <p:nvSpPr>
          <p:cNvPr id="77" name="TextBox 76"/>
          <p:cNvSpPr txBox="1"/>
          <p:nvPr/>
        </p:nvSpPr>
        <p:spPr>
          <a:xfrm>
            <a:off x="1" y="5657545"/>
            <a:ext cx="9143999" cy="8194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Supplemental Figure 2.</a:t>
            </a:r>
            <a:r>
              <a:rPr lang="en-US" sz="105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Steroid </a:t>
            </a:r>
            <a:r>
              <a:rPr lang="en-US" sz="105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hormone-dependent </a:t>
            </a:r>
            <a:r>
              <a:rPr lang="en-US" sz="105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formation of endometrial cancer induced the uteri of </a:t>
            </a:r>
            <a:r>
              <a:rPr lang="en-US" sz="1050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Wnt7a</a:t>
            </a:r>
            <a:r>
              <a:rPr lang="en-US" sz="1050" i="1" baseline="30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cre</a:t>
            </a:r>
            <a:r>
              <a:rPr lang="en-US" sz="1050" i="1" baseline="30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+</a:t>
            </a:r>
            <a:r>
              <a:rPr lang="en-US" sz="1050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Mig-6</a:t>
            </a:r>
            <a:r>
              <a:rPr lang="en-US" sz="1050" i="1" baseline="30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f/f </a:t>
            </a:r>
            <a:r>
              <a:rPr lang="en-US" sz="105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mice. (A) Gross anatomy of  ovariectomized </a:t>
            </a:r>
            <a:r>
              <a:rPr lang="en-US" sz="1050" i="1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PR</a:t>
            </a:r>
            <a:r>
              <a:rPr lang="en-US" sz="1050" i="1" baseline="30000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cre</a:t>
            </a:r>
            <a:r>
              <a:rPr lang="en-US" sz="1050" i="1" baseline="30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/+</a:t>
            </a:r>
            <a:r>
              <a:rPr lang="en-US" sz="1050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Mig-6</a:t>
            </a:r>
            <a:r>
              <a:rPr lang="en-US" sz="1050" i="1" baseline="30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f/f</a:t>
            </a:r>
            <a:r>
              <a:rPr lang="en-US" sz="105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mice (a</a:t>
            </a:r>
            <a:r>
              <a:rPr lang="en-US" sz="105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), </a:t>
            </a:r>
            <a:r>
              <a:rPr lang="en-US" sz="1050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Wnt7a</a:t>
            </a:r>
            <a:r>
              <a:rPr lang="en-US" sz="1050" i="1" baseline="30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cre</a:t>
            </a:r>
            <a:r>
              <a:rPr lang="en-US" sz="1050" i="1" baseline="30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+</a:t>
            </a:r>
            <a:r>
              <a:rPr lang="en-US" sz="1050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Mig-6</a:t>
            </a:r>
            <a:r>
              <a:rPr lang="en-US" sz="1050" i="1" baseline="30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f/f </a:t>
            </a:r>
            <a:r>
              <a:rPr lang="en-US" sz="105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mice (b) and </a:t>
            </a:r>
            <a:r>
              <a:rPr lang="en-US" sz="105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control mice  </a:t>
            </a:r>
            <a:r>
              <a:rPr lang="en-US" sz="105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(c and d</a:t>
            </a:r>
            <a:r>
              <a:rPr lang="en-US" sz="105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) treated </a:t>
            </a:r>
            <a:r>
              <a:rPr lang="en-US" sz="105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with Vehicle for 3 months.  (B) Gross anatomy of ovariectomized </a:t>
            </a:r>
            <a:r>
              <a:rPr lang="en-US" sz="1050" i="1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PR</a:t>
            </a:r>
            <a:r>
              <a:rPr lang="en-US" sz="1050" i="1" baseline="30000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cre</a:t>
            </a:r>
            <a:r>
              <a:rPr lang="en-US" sz="1050" i="1" baseline="30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/+</a:t>
            </a:r>
            <a:r>
              <a:rPr lang="en-US" sz="1050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Mig-6</a:t>
            </a:r>
            <a:r>
              <a:rPr lang="en-US" sz="1050" i="1" baseline="30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f/f</a:t>
            </a:r>
            <a:r>
              <a:rPr lang="en-US" sz="105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mice (a), </a:t>
            </a:r>
            <a:r>
              <a:rPr lang="en-US" sz="1050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Wnt7a</a:t>
            </a:r>
            <a:r>
              <a:rPr lang="en-US" sz="1050" i="1" baseline="30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cre+</a:t>
            </a:r>
            <a:r>
              <a:rPr lang="en-US" sz="1050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Mig-6</a:t>
            </a:r>
            <a:r>
              <a:rPr lang="en-US" sz="1050" i="1" baseline="30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f/f </a:t>
            </a:r>
            <a:r>
              <a:rPr lang="en-US" sz="105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mice (b) and control mice  (c and d) </a:t>
            </a:r>
            <a:r>
              <a:rPr lang="en-US" sz="105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treated with E2 for 3 months.</a:t>
            </a:r>
            <a:endParaRPr lang="en-US" sz="105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960033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128</Words>
  <Application>Microsoft Office PowerPoint</Application>
  <PresentationFormat>On-screen Show (4:3)</PresentationFormat>
  <Paragraphs>30</Paragraphs>
  <Slides>1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3" baseType="lpstr">
      <vt:lpstr>Office Theme</vt:lpstr>
      <vt:lpstr>Adobe Photoshop Image</vt:lpstr>
      <vt:lpstr>PowerPoint Presentation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Genecom87-Office</dc:creator>
  <cp:lastModifiedBy>Genecom87-Office</cp:lastModifiedBy>
  <cp:revision>2</cp:revision>
  <dcterms:created xsi:type="dcterms:W3CDTF">2013-05-29T02:09:36Z</dcterms:created>
  <dcterms:modified xsi:type="dcterms:W3CDTF">2013-05-29T02:11:28Z</dcterms:modified>
</cp:coreProperties>
</file>