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0A0CE-5BEE-4B4A-8C20-5A409D53BFFF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BF779-19CA-4BF1-A500-81C9BA992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7A122-6A54-442E-A371-7847BF881EC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13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14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1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61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1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0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41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6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2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360AA-618A-49BF-99B5-FB317F828B3B}" type="datetimeFigureOut">
              <a:rPr lang="en-US" smtClean="0"/>
              <a:t>5/28/2013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A1956-5C69-4427-8044-F1C78C81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3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11" Type="http://schemas.openxmlformats.org/officeDocument/2006/relationships/oleObject" Target="../embeddings/Microsoft_Excel_97-2003_Worksheet2.xls"/><Relationship Id="rId5" Type="http://schemas.openxmlformats.org/officeDocument/2006/relationships/image" Target="../media/image5.jpeg"/><Relationship Id="rId15" Type="http://schemas.openxmlformats.org/officeDocument/2006/relationships/image" Target="../media/image3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4.jpeg"/><Relationship Id="rId9" Type="http://schemas.openxmlformats.org/officeDocument/2006/relationships/image" Target="../media/image1.emf"/><Relationship Id="rId14" Type="http://schemas.openxmlformats.org/officeDocument/2006/relationships/oleObject" Target="../embeddings/Microsoft_Excel_97-2003_Worksheet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1" descr="C:\Users\TH\Desktop\New folder\110912 IHC for Wnt7acre Mig-6 paper\P4 3M\P4 3M PR\IHC PR P4 3M Ctrl 38637 x 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85800"/>
            <a:ext cx="2743200" cy="2057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69" name="Picture 2" descr="C:\Users\TH\Desktop\New folder\110912 IHC for Wnt7acre Mig-6 paper\P4 3M\P4 3M PR\IHC PR P4 3M PRcre Mig-6 38803 x 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685800"/>
            <a:ext cx="2743200" cy="2057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70" name="Picture 3" descr="C:\Users\TH\Desktop\New folder\110912 IHC for Wnt7acre Mig-6 paper\P4 3M\P4 3M PR\IHC PR P4 3M Wnt7acre Mig-6 34662 x 40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6539" y="685800"/>
            <a:ext cx="2743200" cy="2057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1000" y="147935"/>
            <a:ext cx="387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dirty="0">
                <a:solidFill>
                  <a:prstClr val="black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18030" y="347246"/>
            <a:ext cx="849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Mig-6</a:t>
            </a:r>
            <a:r>
              <a:rPr kumimoji="1" lang="en-US" altLang="ko-KR" sz="1600" b="1" i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f/f</a:t>
            </a:r>
            <a:endParaRPr kumimoji="1" lang="en-US" altLang="ko-KR" sz="1600" b="1" baseline="30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614423" y="347246"/>
            <a:ext cx="18069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Wnt7a</a:t>
            </a:r>
            <a:r>
              <a:rPr kumimoji="1" lang="en-US" altLang="ko-KR" sz="1600" b="1" i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cre+</a:t>
            </a:r>
            <a:r>
              <a:rPr kumimoji="1" lang="en-US" altLang="ko-KR" sz="16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Mig-6</a:t>
            </a:r>
            <a:r>
              <a:rPr kumimoji="1" lang="en-US" altLang="ko-KR" sz="1600" b="1" i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f/f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18402" y="347246"/>
            <a:ext cx="15135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kumimoji="1" lang="en-US" altLang="ko-KR" sz="1600" b="1" i="1" baseline="300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cre</a:t>
            </a:r>
            <a:r>
              <a:rPr kumimoji="1" lang="en-US" altLang="ko-KR" sz="1600" b="1" i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/+</a:t>
            </a:r>
            <a:r>
              <a:rPr kumimoji="1" lang="en-US" altLang="ko-KR" sz="1600" b="1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Mig-6</a:t>
            </a:r>
            <a:r>
              <a:rPr kumimoji="1" lang="en-US" altLang="ko-KR" sz="1600" b="1" i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f/f</a:t>
            </a: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503664" y="695093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3319720" y="695093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b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6168462" y="695093"/>
            <a:ext cx="195263" cy="207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altLang="ko-KR" dirty="0">
                <a:solidFill>
                  <a:prstClr val="black"/>
                </a:solidFill>
                <a:latin typeface="Arial" charset="0"/>
                <a:cs typeface="Arial" charset="0"/>
              </a:rPr>
              <a:t>c</a:t>
            </a:r>
            <a:endParaRPr lang="en-US" altLang="ko-K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2705114" y="2393104"/>
            <a:ext cx="486030" cy="230832"/>
            <a:chOff x="8270937" y="98105"/>
            <a:chExt cx="486030" cy="230832"/>
          </a:xfrm>
        </p:grpSpPr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8326500" y="320263"/>
              <a:ext cx="3749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8270937" y="98105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533770" y="2393104"/>
            <a:ext cx="486030" cy="230832"/>
            <a:chOff x="8270937" y="98105"/>
            <a:chExt cx="486030" cy="230832"/>
          </a:xfrm>
        </p:grpSpPr>
        <p:sp>
          <p:nvSpPr>
            <p:cNvPr id="63" name="Line 12"/>
            <p:cNvSpPr>
              <a:spLocks noChangeShapeType="1"/>
            </p:cNvSpPr>
            <p:nvPr/>
          </p:nvSpPr>
          <p:spPr bwMode="auto">
            <a:xfrm>
              <a:off x="8326500" y="320263"/>
              <a:ext cx="3749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18"/>
            <p:cNvSpPr>
              <a:spLocks noChangeArrowheads="1"/>
            </p:cNvSpPr>
            <p:nvPr/>
          </p:nvSpPr>
          <p:spPr bwMode="auto">
            <a:xfrm>
              <a:off x="8270937" y="98105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382906" y="2393104"/>
            <a:ext cx="486030" cy="230832"/>
            <a:chOff x="8270937" y="98105"/>
            <a:chExt cx="486030" cy="230832"/>
          </a:xfrm>
        </p:grpSpPr>
        <p:sp>
          <p:nvSpPr>
            <p:cNvPr id="66" name="Line 12"/>
            <p:cNvSpPr>
              <a:spLocks noChangeShapeType="1"/>
            </p:cNvSpPr>
            <p:nvPr/>
          </p:nvSpPr>
          <p:spPr bwMode="auto">
            <a:xfrm>
              <a:off x="8326500" y="320263"/>
              <a:ext cx="3749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Rectangle 18"/>
            <p:cNvSpPr>
              <a:spLocks noChangeArrowheads="1"/>
            </p:cNvSpPr>
            <p:nvPr/>
          </p:nvSpPr>
          <p:spPr bwMode="auto">
            <a:xfrm>
              <a:off x="8270937" y="98105"/>
              <a:ext cx="48603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>
                <a:defRPr/>
              </a:pP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50</a:t>
              </a:r>
              <a:r>
                <a:rPr lang="el-GR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μ</a:t>
              </a:r>
              <a:r>
                <a:rPr lang="en-US" altLang="ko-KR" sz="900" b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</a:t>
              </a:r>
              <a:endParaRPr lang="ko-KR" altLang="en-US" sz="900" b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endParaRPr>
            </a:p>
          </p:txBody>
        </p:sp>
      </p:grpSp>
      <p:sp>
        <p:nvSpPr>
          <p:cNvPr id="80" name="Text Box 6"/>
          <p:cNvSpPr txBox="1">
            <a:spLocks noChangeArrowheads="1"/>
          </p:cNvSpPr>
          <p:nvPr/>
        </p:nvSpPr>
        <p:spPr bwMode="auto">
          <a:xfrm>
            <a:off x="4191000" y="-8930"/>
            <a:ext cx="7579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solidFill>
                  <a:prstClr val="black"/>
                </a:solidFill>
                <a:latin typeface="Arial" charset="0"/>
                <a:cs typeface="Arial" charset="0"/>
              </a:rPr>
              <a:t>PR</a:t>
            </a:r>
            <a:endParaRPr lang="en-US" altLang="ko-KR" sz="24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0" y="5749466"/>
            <a:ext cx="9143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Supplemental Figure 3.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Expression of PR protein and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its target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genes in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after P4 treatment.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(A) </a:t>
            </a:r>
            <a:r>
              <a:rPr lang="en-US" sz="10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Immunohistochemical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analysis of PR in the uteri of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control  mice (a), </a:t>
            </a:r>
            <a:r>
              <a:rPr lang="en-US" sz="105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050" i="1" baseline="30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(b)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(c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after P4 treatment.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B) Quantitative RT-PCR analysis of PR target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genes,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Mig-6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Fst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Il13ra2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was performed on uteri of control, </a:t>
            </a:r>
            <a:r>
              <a:rPr lang="en-US" sz="105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en-US" sz="1050" i="1" baseline="30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mice and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Wnt7a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cre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Mig-6</a:t>
            </a:r>
            <a:r>
              <a:rPr lang="en-US" sz="1050" i="1" baseline="30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f/f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mice after vehicle or P4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treatment for 3 months.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results represent the relative expression of transcripts (transcript mean </a:t>
            </a:r>
            <a:r>
              <a:rPr lang="en-US" altLang="ko-KR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SE)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normalized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 18S </a:t>
            </a:r>
            <a:r>
              <a:rPr lang="en-US" sz="105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rRNA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for RNA isolated from five mice per group. *,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&lt; 0.05; **,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&lt; 0.01; ***, </a:t>
            </a:r>
            <a:r>
              <a:rPr lang="en-US" sz="105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10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&lt; 0.001</a:t>
            </a:r>
          </a:p>
        </p:txBody>
      </p:sp>
      <p:graphicFrame>
        <p:nvGraphicFramePr>
          <p:cNvPr id="8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740685"/>
              </p:ext>
            </p:extLst>
          </p:nvPr>
        </p:nvGraphicFramePr>
        <p:xfrm>
          <a:off x="6116539" y="3011800"/>
          <a:ext cx="2532063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Chart" r:id="rId8" imgW="2609788" imgH="2686109" progId="Excel.Sheet.8">
                  <p:embed/>
                </p:oleObj>
              </mc:Choice>
              <mc:Fallback>
                <p:oleObj name="Chart" r:id="rId8" imgW="2609788" imgH="268610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6539" y="3011800"/>
                        <a:ext cx="2532063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Text Box 25"/>
          <p:cNvSpPr txBox="1">
            <a:spLocks noChangeArrowheads="1"/>
          </p:cNvSpPr>
          <p:nvPr/>
        </p:nvSpPr>
        <p:spPr bwMode="auto">
          <a:xfrm>
            <a:off x="7037289" y="2975578"/>
            <a:ext cx="8354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Il13ra2</a:t>
            </a:r>
            <a:endParaRPr kumimoji="1" lang="en-US" altLang="ko-KR" sz="1600" b="1" baseline="3000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graphicFrame>
        <p:nvGraphicFramePr>
          <p:cNvPr id="9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3773602"/>
              </p:ext>
            </p:extLst>
          </p:nvPr>
        </p:nvGraphicFramePr>
        <p:xfrm>
          <a:off x="3429000" y="3011800"/>
          <a:ext cx="2532063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hart" r:id="rId11" imgW="2609788" imgH="2686109" progId="Excel.Sheet.8">
                  <p:embed/>
                </p:oleObj>
              </mc:Choice>
              <mc:Fallback>
                <p:oleObj name="Chart" r:id="rId11" imgW="2609788" imgH="268610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011800"/>
                        <a:ext cx="2532063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Text Box 13"/>
          <p:cNvSpPr txBox="1">
            <a:spLocks noChangeArrowheads="1"/>
          </p:cNvSpPr>
          <p:nvPr/>
        </p:nvSpPr>
        <p:spPr bwMode="auto">
          <a:xfrm>
            <a:off x="4411663" y="2975578"/>
            <a:ext cx="4924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 dirty="0" err="1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Fst</a:t>
            </a:r>
            <a:endParaRPr kumimoji="1" lang="en-US" altLang="ko-KR" sz="1600" b="1" i="1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00" name="Line 14"/>
          <p:cNvSpPr>
            <a:spLocks noChangeShapeType="1"/>
          </p:cNvSpPr>
          <p:nvPr/>
        </p:nvSpPr>
        <p:spPr bwMode="auto">
          <a:xfrm>
            <a:off x="5313363" y="4219888"/>
            <a:ext cx="220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2" name="Line 15"/>
          <p:cNvSpPr>
            <a:spLocks noChangeShapeType="1"/>
          </p:cNvSpPr>
          <p:nvPr/>
        </p:nvSpPr>
        <p:spPr bwMode="auto">
          <a:xfrm>
            <a:off x="5534025" y="4219888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" name="Text Box 16"/>
          <p:cNvSpPr txBox="1">
            <a:spLocks noChangeArrowheads="1"/>
          </p:cNvSpPr>
          <p:nvPr/>
        </p:nvSpPr>
        <p:spPr bwMode="auto">
          <a:xfrm>
            <a:off x="5289550" y="3948425"/>
            <a:ext cx="273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>
                <a:solidFill>
                  <a:prstClr val="black"/>
                </a:solidFill>
                <a:ea typeface="굴림" pitchFamily="34" charset="-127"/>
              </a:rPr>
              <a:t>*</a:t>
            </a:r>
          </a:p>
        </p:txBody>
      </p:sp>
      <p:sp>
        <p:nvSpPr>
          <p:cNvPr id="107" name="Line 17"/>
          <p:cNvSpPr>
            <a:spLocks noChangeShapeType="1"/>
          </p:cNvSpPr>
          <p:nvPr/>
        </p:nvSpPr>
        <p:spPr bwMode="auto">
          <a:xfrm>
            <a:off x="5313363" y="4224650"/>
            <a:ext cx="0" cy="639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graphicFrame>
        <p:nvGraphicFramePr>
          <p:cNvPr id="10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206309"/>
              </p:ext>
            </p:extLst>
          </p:nvPr>
        </p:nvGraphicFramePr>
        <p:xfrm>
          <a:off x="754411" y="3011800"/>
          <a:ext cx="2532062" cy="260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r:id="rId14" imgW="2530059" imgH="2603218" progId="Excel.Sheet.8">
                  <p:embed/>
                </p:oleObj>
              </mc:Choice>
              <mc:Fallback>
                <p:oleObj r:id="rId14" imgW="2530059" imgH="2603218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411" y="3011800"/>
                        <a:ext cx="2532062" cy="2605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Text Box 20"/>
          <p:cNvSpPr txBox="1">
            <a:spLocks noChangeArrowheads="1"/>
          </p:cNvSpPr>
          <p:nvPr/>
        </p:nvSpPr>
        <p:spPr bwMode="auto">
          <a:xfrm>
            <a:off x="1142583" y="5411684"/>
            <a:ext cx="8433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Vehicle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16" name="Text Box 21"/>
          <p:cNvSpPr txBox="1">
            <a:spLocks noChangeArrowheads="1"/>
          </p:cNvSpPr>
          <p:nvPr/>
        </p:nvSpPr>
        <p:spPr bwMode="auto">
          <a:xfrm>
            <a:off x="2476571" y="5411684"/>
            <a:ext cx="4347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P4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17" name="Text Box 22"/>
          <p:cNvSpPr txBox="1">
            <a:spLocks noChangeArrowheads="1"/>
          </p:cNvSpPr>
          <p:nvPr/>
        </p:nvSpPr>
        <p:spPr bwMode="auto">
          <a:xfrm rot="16200000">
            <a:off x="-370751" y="4201615"/>
            <a:ext cx="19944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Relative Expression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18" name="Text Box 22"/>
          <p:cNvSpPr txBox="1">
            <a:spLocks noChangeArrowheads="1"/>
          </p:cNvSpPr>
          <p:nvPr/>
        </p:nvSpPr>
        <p:spPr bwMode="auto">
          <a:xfrm rot="16200000">
            <a:off x="2406204" y="4201615"/>
            <a:ext cx="19944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Relative Expression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19" name="Text Box 22"/>
          <p:cNvSpPr txBox="1">
            <a:spLocks noChangeArrowheads="1"/>
          </p:cNvSpPr>
          <p:nvPr/>
        </p:nvSpPr>
        <p:spPr bwMode="auto">
          <a:xfrm rot="16200000">
            <a:off x="5115649" y="4201615"/>
            <a:ext cx="19944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Relative Expression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20" name="Text Box 6"/>
          <p:cNvSpPr txBox="1">
            <a:spLocks noChangeArrowheads="1"/>
          </p:cNvSpPr>
          <p:nvPr/>
        </p:nvSpPr>
        <p:spPr bwMode="auto">
          <a:xfrm>
            <a:off x="381000" y="2905780"/>
            <a:ext cx="387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800" dirty="0">
                <a:solidFill>
                  <a:prstClr val="black"/>
                </a:solidFill>
                <a:latin typeface="Arial" charset="0"/>
                <a:cs typeface="Arial" charset="0"/>
              </a:rPr>
              <a:t>B</a:t>
            </a:r>
            <a:endParaRPr lang="en-US" altLang="ko-KR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1" name="Text Box 11"/>
          <p:cNvSpPr txBox="1">
            <a:spLocks noChangeArrowheads="1"/>
          </p:cNvSpPr>
          <p:nvPr/>
        </p:nvSpPr>
        <p:spPr bwMode="auto">
          <a:xfrm>
            <a:off x="1489423" y="2975578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1"/>
            <a:r>
              <a:rPr kumimoji="1" lang="en-US" altLang="ko-KR" sz="1600" b="1" i="1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Mig-6</a:t>
            </a:r>
            <a:endParaRPr kumimoji="1" lang="en-US" altLang="ko-KR" sz="1600" b="1" baseline="300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 flipH="1">
            <a:off x="1295401" y="3948425"/>
            <a:ext cx="10096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1295400" y="3948425"/>
            <a:ext cx="0" cy="10398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308302" y="3948425"/>
            <a:ext cx="0" cy="91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590800" y="3948425"/>
            <a:ext cx="3573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2590800" y="3953034"/>
            <a:ext cx="0" cy="91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948129" y="3948425"/>
            <a:ext cx="0" cy="914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667000" y="4607238"/>
            <a:ext cx="0" cy="685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667000" y="4607238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2895600" y="4607238"/>
            <a:ext cx="0" cy="257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 Box 29"/>
          <p:cNvSpPr txBox="1">
            <a:spLocks noChangeArrowheads="1"/>
          </p:cNvSpPr>
          <p:nvPr/>
        </p:nvSpPr>
        <p:spPr bwMode="auto">
          <a:xfrm>
            <a:off x="1530400" y="3715140"/>
            <a:ext cx="5309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prstClr val="black"/>
                </a:solidFill>
                <a:ea typeface="굴림" pitchFamily="34" charset="-127"/>
              </a:rPr>
              <a:t>*</a:t>
            </a:r>
            <a:r>
              <a:rPr lang="en-US" altLang="ko-KR" dirty="0">
                <a:solidFill>
                  <a:prstClr val="black"/>
                </a:solidFill>
                <a:ea typeface="굴림" pitchFamily="34" charset="-127"/>
              </a:rPr>
              <a:t>**</a:t>
            </a:r>
            <a:endParaRPr lang="ko-KR" altLang="en-US" dirty="0">
              <a:solidFill>
                <a:prstClr val="black"/>
              </a:solidFill>
              <a:ea typeface="굴림" pitchFamily="34" charset="-127"/>
            </a:endParaRPr>
          </a:p>
        </p:txBody>
      </p:sp>
      <p:sp>
        <p:nvSpPr>
          <p:cNvPr id="132" name="Text Box 29"/>
          <p:cNvSpPr txBox="1">
            <a:spLocks noChangeArrowheads="1"/>
          </p:cNvSpPr>
          <p:nvPr/>
        </p:nvSpPr>
        <p:spPr bwMode="auto">
          <a:xfrm>
            <a:off x="2554255" y="3715140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prstClr val="black"/>
                </a:solidFill>
                <a:ea typeface="굴림" pitchFamily="34" charset="-127"/>
              </a:rPr>
              <a:t>*</a:t>
            </a:r>
            <a:r>
              <a:rPr lang="en-US" altLang="ko-KR" dirty="0">
                <a:solidFill>
                  <a:prstClr val="black"/>
                </a:solidFill>
                <a:ea typeface="굴림" pitchFamily="34" charset="-127"/>
              </a:rPr>
              <a:t>*</a:t>
            </a:r>
            <a:endParaRPr lang="ko-KR" altLang="en-US" dirty="0">
              <a:solidFill>
                <a:prstClr val="black"/>
              </a:solidFill>
              <a:ea typeface="굴림" pitchFamily="34" charset="-127"/>
            </a:endParaRPr>
          </a:p>
        </p:txBody>
      </p:sp>
      <p:sp>
        <p:nvSpPr>
          <p:cNvPr id="133" name="Text Box 29"/>
          <p:cNvSpPr txBox="1">
            <a:spLocks noChangeArrowheads="1"/>
          </p:cNvSpPr>
          <p:nvPr/>
        </p:nvSpPr>
        <p:spPr bwMode="auto">
          <a:xfrm>
            <a:off x="2631259" y="4389477"/>
            <a:ext cx="300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prstClr val="black"/>
                </a:solidFill>
                <a:ea typeface="굴림" pitchFamily="34" charset="-127"/>
              </a:rPr>
              <a:t>*</a:t>
            </a:r>
            <a:endParaRPr lang="ko-KR" altLang="en-US" dirty="0">
              <a:solidFill>
                <a:prstClr val="black"/>
              </a:solidFill>
              <a:ea typeface="굴림" pitchFamily="34" charset="-127"/>
            </a:endParaRPr>
          </a:p>
        </p:txBody>
      </p:sp>
      <p:sp>
        <p:nvSpPr>
          <p:cNvPr id="134" name="Text Box 20"/>
          <p:cNvSpPr txBox="1">
            <a:spLocks noChangeArrowheads="1"/>
          </p:cNvSpPr>
          <p:nvPr/>
        </p:nvSpPr>
        <p:spPr bwMode="auto">
          <a:xfrm>
            <a:off x="3870078" y="5411684"/>
            <a:ext cx="8433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Vehicle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35" name="Text Box 21"/>
          <p:cNvSpPr txBox="1">
            <a:spLocks noChangeArrowheads="1"/>
          </p:cNvSpPr>
          <p:nvPr/>
        </p:nvSpPr>
        <p:spPr bwMode="auto">
          <a:xfrm>
            <a:off x="5110929" y="5411684"/>
            <a:ext cx="4347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P4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36" name="Text Box 20"/>
          <p:cNvSpPr txBox="1">
            <a:spLocks noChangeArrowheads="1"/>
          </p:cNvSpPr>
          <p:nvPr/>
        </p:nvSpPr>
        <p:spPr bwMode="auto">
          <a:xfrm>
            <a:off x="6570946" y="5411684"/>
            <a:ext cx="8433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Vehicle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137" name="Text Box 21"/>
          <p:cNvSpPr txBox="1">
            <a:spLocks noChangeArrowheads="1"/>
          </p:cNvSpPr>
          <p:nvPr/>
        </p:nvSpPr>
        <p:spPr bwMode="auto">
          <a:xfrm>
            <a:off x="7786396" y="5411684"/>
            <a:ext cx="4347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>
                <a:solidFill>
                  <a:prstClr val="black"/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P4</a:t>
            </a:r>
            <a:endParaRPr lang="en-US" altLang="ko-KR" sz="1600" dirty="0">
              <a:solidFill>
                <a:prstClr val="black"/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1214298" y="3361143"/>
            <a:ext cx="608420" cy="418728"/>
            <a:chOff x="3813049" y="2514600"/>
            <a:chExt cx="608420" cy="418728"/>
          </a:xfrm>
        </p:grpSpPr>
        <p:sp>
          <p:nvSpPr>
            <p:cNvPr id="146" name="Rectangle 55"/>
            <p:cNvSpPr>
              <a:spLocks noChangeArrowheads="1"/>
            </p:cNvSpPr>
            <p:nvPr/>
          </p:nvSpPr>
          <p:spPr bwMode="auto">
            <a:xfrm>
              <a:off x="3844195" y="2763747"/>
              <a:ext cx="577274" cy="169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Wnt7a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</a:t>
              </a:r>
            </a:p>
          </p:txBody>
        </p:sp>
        <p:sp>
          <p:nvSpPr>
            <p:cNvPr id="147" name="Rectangle 56"/>
            <p:cNvSpPr>
              <a:spLocks noChangeArrowheads="1"/>
            </p:cNvSpPr>
            <p:nvPr/>
          </p:nvSpPr>
          <p:spPr bwMode="auto">
            <a:xfrm>
              <a:off x="3813049" y="2576034"/>
              <a:ext cx="56116" cy="75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3844195" y="2514600"/>
              <a:ext cx="355626" cy="1979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 </a:t>
              </a: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844195" y="2640600"/>
              <a:ext cx="525323" cy="1894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" b="1" i="1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PR</a:t>
              </a:r>
              <a:r>
                <a:rPr lang="en-US" altLang="ko-KR" sz="600" b="1" i="1" baseline="30000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</a:t>
              </a:r>
              <a:endParaRPr lang="en-US" sz="600" dirty="0">
                <a:solidFill>
                  <a:prstClr val="black"/>
                </a:solidFill>
              </a:endParaRPr>
            </a:p>
          </p:txBody>
        </p:sp>
        <p:sp>
          <p:nvSpPr>
            <p:cNvPr id="150" name="Rectangle 56"/>
            <p:cNvSpPr>
              <a:spLocks noChangeArrowheads="1"/>
            </p:cNvSpPr>
            <p:nvPr/>
          </p:nvSpPr>
          <p:spPr bwMode="auto">
            <a:xfrm>
              <a:off x="3813049" y="2697791"/>
              <a:ext cx="56116" cy="7503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Rectangle 56"/>
            <p:cNvSpPr>
              <a:spLocks noChangeArrowheads="1"/>
            </p:cNvSpPr>
            <p:nvPr/>
          </p:nvSpPr>
          <p:spPr bwMode="auto">
            <a:xfrm>
              <a:off x="3813049" y="2811021"/>
              <a:ext cx="56116" cy="750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962400" y="3361143"/>
            <a:ext cx="608420" cy="418728"/>
            <a:chOff x="3813049" y="2514600"/>
            <a:chExt cx="608420" cy="418728"/>
          </a:xfrm>
        </p:grpSpPr>
        <p:sp>
          <p:nvSpPr>
            <p:cNvPr id="76" name="Rectangle 55"/>
            <p:cNvSpPr>
              <a:spLocks noChangeArrowheads="1"/>
            </p:cNvSpPr>
            <p:nvPr/>
          </p:nvSpPr>
          <p:spPr bwMode="auto">
            <a:xfrm>
              <a:off x="3844195" y="2763747"/>
              <a:ext cx="577274" cy="169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Wnt7a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</a:t>
              </a:r>
            </a:p>
          </p:txBody>
        </p:sp>
        <p:sp>
          <p:nvSpPr>
            <p:cNvPr id="77" name="Rectangle 56"/>
            <p:cNvSpPr>
              <a:spLocks noChangeArrowheads="1"/>
            </p:cNvSpPr>
            <p:nvPr/>
          </p:nvSpPr>
          <p:spPr bwMode="auto">
            <a:xfrm>
              <a:off x="3813049" y="2576034"/>
              <a:ext cx="56116" cy="75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844195" y="2514600"/>
              <a:ext cx="355626" cy="1979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 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844195" y="2640600"/>
              <a:ext cx="525323" cy="1894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" b="1" i="1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PR</a:t>
              </a:r>
              <a:r>
                <a:rPr lang="en-US" altLang="ko-KR" sz="600" b="1" i="1" baseline="30000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</a:t>
              </a:r>
              <a:endParaRPr lang="en-US" sz="600" dirty="0">
                <a:solidFill>
                  <a:prstClr val="black"/>
                </a:solidFill>
              </a:endParaRPr>
            </a:p>
          </p:txBody>
        </p:sp>
        <p:sp>
          <p:nvSpPr>
            <p:cNvPr id="84" name="Rectangle 56"/>
            <p:cNvSpPr>
              <a:spLocks noChangeArrowheads="1"/>
            </p:cNvSpPr>
            <p:nvPr/>
          </p:nvSpPr>
          <p:spPr bwMode="auto">
            <a:xfrm>
              <a:off x="3813049" y="2697791"/>
              <a:ext cx="56116" cy="7503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56"/>
            <p:cNvSpPr>
              <a:spLocks noChangeArrowheads="1"/>
            </p:cNvSpPr>
            <p:nvPr/>
          </p:nvSpPr>
          <p:spPr bwMode="auto">
            <a:xfrm>
              <a:off x="3813049" y="2811021"/>
              <a:ext cx="56116" cy="750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630580" y="3361143"/>
            <a:ext cx="608420" cy="418728"/>
            <a:chOff x="3813049" y="2514600"/>
            <a:chExt cx="608420" cy="418728"/>
          </a:xfrm>
        </p:grpSpPr>
        <p:sp>
          <p:nvSpPr>
            <p:cNvPr id="87" name="Rectangle 55"/>
            <p:cNvSpPr>
              <a:spLocks noChangeArrowheads="1"/>
            </p:cNvSpPr>
            <p:nvPr/>
          </p:nvSpPr>
          <p:spPr bwMode="auto">
            <a:xfrm>
              <a:off x="3844195" y="2763747"/>
              <a:ext cx="577274" cy="169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Wnt7a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</a:t>
              </a:r>
            </a:p>
          </p:txBody>
        </p:sp>
        <p:sp>
          <p:nvSpPr>
            <p:cNvPr id="88" name="Rectangle 56"/>
            <p:cNvSpPr>
              <a:spLocks noChangeArrowheads="1"/>
            </p:cNvSpPr>
            <p:nvPr/>
          </p:nvSpPr>
          <p:spPr bwMode="auto">
            <a:xfrm>
              <a:off x="3813049" y="2576034"/>
              <a:ext cx="56116" cy="750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844195" y="2514600"/>
              <a:ext cx="355626" cy="1979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 </a:t>
              </a: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844195" y="2640600"/>
              <a:ext cx="525323" cy="1894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" b="1" i="1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PR</a:t>
              </a:r>
              <a:r>
                <a:rPr lang="en-US" altLang="ko-KR" sz="600" b="1" i="1" baseline="30000" dirty="0" err="1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cre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+</a:t>
              </a:r>
              <a:r>
                <a:rPr lang="en-US" altLang="ko-KR" sz="600" b="1" i="1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 Mig-6</a:t>
              </a:r>
              <a:r>
                <a:rPr lang="en-US" altLang="ko-KR" sz="600" b="1" i="1" baseline="30000" dirty="0">
                  <a:solidFill>
                    <a:prstClr val="black"/>
                  </a:solidFill>
                  <a:latin typeface="Arial" pitchFamily="34" charset="0"/>
                  <a:ea typeface="굴림" pitchFamily="34" charset="-127"/>
                  <a:cs typeface="Arial" pitchFamily="34" charset="0"/>
                </a:rPr>
                <a:t>f/f </a:t>
              </a:r>
              <a:endParaRPr lang="en-US" sz="600" dirty="0">
                <a:solidFill>
                  <a:prstClr val="black"/>
                </a:solidFill>
              </a:endParaRPr>
            </a:p>
          </p:txBody>
        </p:sp>
        <p:sp>
          <p:nvSpPr>
            <p:cNvPr id="91" name="Rectangle 56"/>
            <p:cNvSpPr>
              <a:spLocks noChangeArrowheads="1"/>
            </p:cNvSpPr>
            <p:nvPr/>
          </p:nvSpPr>
          <p:spPr bwMode="auto">
            <a:xfrm>
              <a:off x="3813049" y="2697791"/>
              <a:ext cx="56116" cy="7503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56"/>
            <p:cNvSpPr>
              <a:spLocks noChangeArrowheads="1"/>
            </p:cNvSpPr>
            <p:nvPr/>
          </p:nvSpPr>
          <p:spPr bwMode="auto">
            <a:xfrm>
              <a:off x="3813049" y="2811021"/>
              <a:ext cx="56116" cy="750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60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424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</Words>
  <Application>Microsoft Office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Chart</vt:lpstr>
      <vt:lpstr>Microsoft Excel 97-2003 Worksheet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Genecom87-Office</dc:creator>
  <cp:lastModifiedBy>Genecom87-Office</cp:lastModifiedBy>
  <cp:revision>3</cp:revision>
  <dcterms:created xsi:type="dcterms:W3CDTF">2013-05-29T02:09:36Z</dcterms:created>
  <dcterms:modified xsi:type="dcterms:W3CDTF">2013-05-29T02:12:26Z</dcterms:modified>
</cp:coreProperties>
</file>