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39" autoAdjust="0"/>
  </p:normalViewPr>
  <p:slideViewPr>
    <p:cSldViewPr showGuides="1">
      <p:cViewPr>
        <p:scale>
          <a:sx n="100" d="100"/>
          <a:sy n="100" d="100"/>
        </p:scale>
        <p:origin x="-1320" y="-180"/>
      </p:cViewPr>
      <p:guideLst>
        <p:guide orient="horz" pos="1440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2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6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77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1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8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7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3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8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2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7B70A-DFAA-44E0-9867-0F4D538916EE}" type="datetimeFigureOut">
              <a:rPr lang="en-US" smtClean="0"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EAC4D-2AFD-4D75-88F7-C07B0EC74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4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09800" y="1371600"/>
            <a:ext cx="402783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</a:rPr>
              <a:t>Suppl. Table 1. Summary of radiosensitization by MK8776</a:t>
            </a:r>
            <a:endParaRPr lang="en-US" sz="1200" b="1" dirty="0">
              <a:latin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09800" y="1571625"/>
            <a:ext cx="5184433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itchFamily="18" charset="0"/>
              </a:rPr>
              <a:t>Condition                    </a:t>
            </a:r>
            <a:r>
              <a:rPr lang="en-US" sz="1200" dirty="0" smtClean="0">
                <a:latin typeface="Times New Roman" pitchFamily="18" charset="0"/>
              </a:rPr>
              <a:t>            Radiation ER          Surviving Fraction                </a:t>
            </a:r>
          </a:p>
          <a:p>
            <a:r>
              <a:rPr lang="en-US" sz="1200" b="1" i="1" dirty="0" smtClean="0">
                <a:latin typeface="Times New Roman" pitchFamily="18" charset="0"/>
              </a:rPr>
              <a:t>AsPC-1</a:t>
            </a:r>
          </a:p>
          <a:p>
            <a:r>
              <a:rPr lang="en-US" sz="1200" dirty="0" smtClean="0">
                <a:latin typeface="Times New Roman" pitchFamily="18" charset="0"/>
              </a:rPr>
              <a:t>100nM </a:t>
            </a:r>
            <a:r>
              <a:rPr lang="en-US" sz="1200" dirty="0">
                <a:latin typeface="Times New Roman" pitchFamily="18" charset="0"/>
              </a:rPr>
              <a:t>Gem                           </a:t>
            </a:r>
            <a:r>
              <a:rPr lang="en-US" sz="1200" dirty="0" smtClean="0">
                <a:latin typeface="Times New Roman" pitchFamily="18" charset="0"/>
              </a:rPr>
              <a:t>	   1.1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en-US" sz="1200" dirty="0" smtClean="0">
                <a:latin typeface="Times New Roman" pitchFamily="18" charset="0"/>
              </a:rPr>
              <a:t>                     1.0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en-US" sz="1200" dirty="0" smtClean="0">
                <a:latin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250nM MK8776	   1.2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0.1                     0.7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0.2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Gem+MK8776	   1.6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0.1*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itchFamily="18" charset="0"/>
              </a:rPr>
              <a:t>†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0.6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MiaPaCa-2</a:t>
            </a:r>
            <a:endParaRPr lang="en-US" sz="1200" b="1" i="1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50nM Gem                                 1.2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0.1                     1.0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500nM MK8776	   1.2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en-US" sz="1200" baseline="30000" dirty="0" smtClean="0">
                <a:latin typeface="Times New Roman" pitchFamily="18" charset="0"/>
              </a:rPr>
              <a:t>                   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1.0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Gem+MK8776	   1.6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0.1*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itchFamily="18" charset="0"/>
              </a:rPr>
              <a:t>†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     0.9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BxPC-3</a:t>
            </a:r>
          </a:p>
          <a:p>
            <a:r>
              <a:rPr lang="en-US" sz="1200" dirty="0" smtClean="0">
                <a:latin typeface="Times New Roman" pitchFamily="18" charset="0"/>
              </a:rPr>
              <a:t>50nMGem                                  1.1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0.2                     1.1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0.2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500nM MK8776	   </a:t>
            </a:r>
            <a:r>
              <a:rPr lang="en-US" sz="1200" dirty="0">
                <a:latin typeface="Times New Roman" pitchFamily="18" charset="0"/>
              </a:rPr>
              <a:t>1.2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r>
              <a:rPr lang="en-US" sz="1200" baseline="30000" dirty="0">
                <a:latin typeface="Times New Roman" pitchFamily="18" charset="0"/>
              </a:rPr>
              <a:t>	 </a:t>
            </a:r>
            <a:r>
              <a:rPr lang="en-US" sz="1200" dirty="0" smtClean="0">
                <a:latin typeface="Times New Roman" pitchFamily="18" charset="0"/>
              </a:rPr>
              <a:t>        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0.8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1200" dirty="0" smtClean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Gem+MK8776	   1.7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0.3*	               0.6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Capan-1</a:t>
            </a:r>
          </a:p>
          <a:p>
            <a:r>
              <a:rPr lang="en-US" sz="1200" dirty="0" smtClean="0">
                <a:latin typeface="Times New Roman" pitchFamily="18" charset="0"/>
              </a:rPr>
              <a:t>50nM Gem		   1.3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	               0.9 ± 0.3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</a:rPr>
              <a:t>500nM </a:t>
            </a:r>
            <a:r>
              <a:rPr lang="en-US" sz="1200" dirty="0" smtClean="0">
                <a:latin typeface="Times New Roman" pitchFamily="18" charset="0"/>
              </a:rPr>
              <a:t>MK8776</a:t>
            </a:r>
            <a:r>
              <a:rPr lang="en-US" sz="1200" dirty="0">
                <a:latin typeface="Times New Roman" pitchFamily="18" charset="0"/>
              </a:rPr>
              <a:t>	   </a:t>
            </a:r>
            <a:r>
              <a:rPr lang="en-US" sz="1200" dirty="0" smtClean="0">
                <a:latin typeface="Times New Roman" pitchFamily="18" charset="0"/>
              </a:rPr>
              <a:t>0.9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0.1</a:t>
            </a:r>
            <a:r>
              <a:rPr lang="en-US" sz="1200" baseline="30000" dirty="0">
                <a:latin typeface="Times New Roman" pitchFamily="18" charset="0"/>
              </a:rPr>
              <a:t>                        </a:t>
            </a:r>
            <a:r>
              <a:rPr lang="en-US" sz="1200" dirty="0" smtClean="0">
                <a:latin typeface="Times New Roman" pitchFamily="18" charset="0"/>
              </a:rPr>
              <a:t>  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0.9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0.1</a:t>
            </a:r>
            <a:endParaRPr lang="en-US" sz="1200" dirty="0">
              <a:latin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</a:rPr>
              <a:t>Gem+MK8776</a:t>
            </a:r>
            <a:r>
              <a:rPr lang="en-US" sz="1200" dirty="0">
                <a:latin typeface="Times New Roman" pitchFamily="18" charset="0"/>
              </a:rPr>
              <a:t>	   </a:t>
            </a:r>
            <a:r>
              <a:rPr lang="en-US" sz="1200" dirty="0" smtClean="0">
                <a:latin typeface="Times New Roman" pitchFamily="18" charset="0"/>
              </a:rPr>
              <a:t>1.3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0.1                      0.9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286000" y="1594245"/>
            <a:ext cx="4419600" cy="7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2329561" y="1828800"/>
            <a:ext cx="4376039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284413" y="4724400"/>
            <a:ext cx="442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12849" y="4724400"/>
            <a:ext cx="45673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Pancreatic cancer cells were treated with gemcitabine (t=0-2h), followed by MK-8776 (t=23-48), and radiation (0-8Gy; t=24h). Radiosensitization was assessed by clonogenic survival. The mean radiation ER (enhancement ratio) ± standard error is shown for n=3-4 independent experiments. The associated cytotoxicity is illustrated (Surviving Fraction). Statistical significance (P&lt;0.05) versus control* or Gem</a:t>
            </a:r>
            <a:r>
              <a:rPr lang="en-US" sz="1200" baseline="30000" dirty="0" smtClean="0">
                <a:solidFill>
                  <a:prstClr val="black"/>
                </a:solidFill>
                <a:latin typeface="Times New Roman" pitchFamily="18" charset="0"/>
              </a:rPr>
              <a:t>†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</a:rPr>
              <a:t> are indicated. </a:t>
            </a:r>
          </a:p>
        </p:txBody>
      </p:sp>
    </p:spTree>
    <p:extLst>
      <p:ext uri="{BB962C8B-B14F-4D97-AF65-F5344CB8AC3E}">
        <p14:creationId xmlns:p14="http://schemas.microsoft.com/office/powerpoint/2010/main" val="13160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89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Meredith</dc:creator>
  <cp:lastModifiedBy>Morgan, Meredith</cp:lastModifiedBy>
  <cp:revision>154</cp:revision>
  <cp:lastPrinted>2012-07-17T17:42:16Z</cp:lastPrinted>
  <dcterms:created xsi:type="dcterms:W3CDTF">2012-05-01T18:39:04Z</dcterms:created>
  <dcterms:modified xsi:type="dcterms:W3CDTF">2013-06-07T17:28:20Z</dcterms:modified>
</cp:coreProperties>
</file>