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</p:sldIdLst>
  <p:sldSz cx="9144000" cy="6858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 autoAdjust="0"/>
    <p:restoredTop sz="94639" autoAdjust="0"/>
  </p:normalViewPr>
  <p:slideViewPr>
    <p:cSldViewPr showGuides="1">
      <p:cViewPr>
        <p:scale>
          <a:sx n="100" d="100"/>
          <a:sy n="100" d="100"/>
        </p:scale>
        <p:origin x="-1320" y="-180"/>
      </p:cViewPr>
      <p:guideLst>
        <p:guide orient="horz" pos="1440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70A-DFAA-44E0-9867-0F4D538916EE}" type="datetimeFigureOut">
              <a:rPr lang="en-US" smtClean="0"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AC4D-2AFD-4D75-88F7-C07B0EC74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121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70A-DFAA-44E0-9867-0F4D538916EE}" type="datetimeFigureOut">
              <a:rPr lang="en-US" smtClean="0"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AC4D-2AFD-4D75-88F7-C07B0EC74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78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70A-DFAA-44E0-9867-0F4D538916EE}" type="datetimeFigureOut">
              <a:rPr lang="en-US" smtClean="0"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AC4D-2AFD-4D75-88F7-C07B0EC74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962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70A-DFAA-44E0-9867-0F4D538916EE}" type="datetimeFigureOut">
              <a:rPr lang="en-US" smtClean="0"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AC4D-2AFD-4D75-88F7-C07B0EC74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64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70A-DFAA-44E0-9867-0F4D538916EE}" type="datetimeFigureOut">
              <a:rPr lang="en-US" smtClean="0"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AC4D-2AFD-4D75-88F7-C07B0EC74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774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70A-DFAA-44E0-9867-0F4D538916EE}" type="datetimeFigureOut">
              <a:rPr lang="en-US" smtClean="0"/>
              <a:t>6/7/2013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AC4D-2AFD-4D75-88F7-C07B0EC74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512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70A-DFAA-44E0-9867-0F4D538916EE}" type="datetimeFigureOut">
              <a:rPr lang="en-US" smtClean="0"/>
              <a:t>6/7/2013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AC4D-2AFD-4D75-88F7-C07B0EC74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382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70A-DFAA-44E0-9867-0F4D538916EE}" type="datetimeFigureOut">
              <a:rPr lang="en-US" smtClean="0"/>
              <a:t>6/7/2013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AC4D-2AFD-4D75-88F7-C07B0EC74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677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70A-DFAA-44E0-9867-0F4D538916EE}" type="datetimeFigureOut">
              <a:rPr lang="en-US" smtClean="0"/>
              <a:t>6/7/2013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AC4D-2AFD-4D75-88F7-C07B0EC74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536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70A-DFAA-44E0-9867-0F4D538916EE}" type="datetimeFigureOut">
              <a:rPr lang="en-US" smtClean="0"/>
              <a:t>6/7/2013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AC4D-2AFD-4D75-88F7-C07B0EC74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483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70A-DFAA-44E0-9867-0F4D538916EE}" type="datetimeFigureOut">
              <a:rPr lang="en-US" smtClean="0"/>
              <a:t>6/7/2013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AC4D-2AFD-4D75-88F7-C07B0EC74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120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7B70A-DFAA-44E0-9867-0F4D538916EE}" type="datetimeFigureOut">
              <a:rPr lang="en-US" smtClean="0"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EAC4D-2AFD-4D75-88F7-C07B0EC74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24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935504"/>
            <a:ext cx="2437871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76600" y="859304"/>
            <a:ext cx="7328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C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ontrol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" y="935504"/>
            <a:ext cx="2437871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3016679" y="1953558"/>
            <a:ext cx="152400" cy="15240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002280" y="2611904"/>
            <a:ext cx="256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907792" y="2480840"/>
            <a:ext cx="42351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" dirty="0" smtClean="0">
                <a:latin typeface="Arial" pitchFamily="34" charset="0"/>
                <a:cs typeface="Arial" pitchFamily="34" charset="0"/>
              </a:rPr>
              <a:t>100µM</a:t>
            </a:r>
            <a:endParaRPr lang="en-US" sz="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859304"/>
            <a:ext cx="1340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Positive control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166" y="935504"/>
            <a:ext cx="2437871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798609" y="859304"/>
            <a:ext cx="3870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RT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811929"/>
            <a:ext cx="2437871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62000" y="2745254"/>
            <a:ext cx="10583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MK8776+RT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209" y="2811929"/>
            <a:ext cx="2437871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276071" y="2763530"/>
            <a:ext cx="8210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Gem+RT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2900" y="173504"/>
            <a:ext cx="1830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Suppl. Fig. </a:t>
            </a:r>
            <a:r>
              <a:rPr lang="en-US" sz="2400" dirty="0"/>
              <a:t>6</a:t>
            </a:r>
            <a:r>
              <a:rPr lang="en-US" sz="2400" dirty="0" smtClean="0"/>
              <a:t>. 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762000" y="4745504"/>
            <a:ext cx="7620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Suppl. Fig. 6. 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Jejunal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crypt survival following MK8776, gemcitabine, and radiation.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Athymic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nude mice were treated with Gem (120mg/kg, Mon), MK8776 (50mg/kg, Mon-Fri), and radiation (2Gy/fraction, Mon-Fri) for one cycle. Seventy-two hours after the last fraction of radiation,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jejunal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segments were harvested and fixed for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haematoxylin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and eosin staining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. Positive control mice were treated similarly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except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with 500mg/kg Gem (Mon) and 3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Gy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/fraction (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Mon-Fri). Images were obtained using a 10x objective and illustrate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jejunal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crypts and villi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. A damaged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crypt (with invading neutrophils) in the positive control is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indicated by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an arrow. Images are representative of 2 independently-treated animals per treatment group. All specimens were evaluated by a pathologist for crypt viability. 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166" y="2789783"/>
            <a:ext cx="2437871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5830316" y="2764304"/>
            <a:ext cx="1489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Gem+MK8776+RT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638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3320</TotalTime>
  <Words>154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Michigan Hospital and Health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Morgan, Meredith</dc:creator>
  <cp:lastModifiedBy>Morgan, Meredith</cp:lastModifiedBy>
  <cp:revision>154</cp:revision>
  <cp:lastPrinted>2012-07-17T17:42:16Z</cp:lastPrinted>
  <dcterms:created xsi:type="dcterms:W3CDTF">2012-05-01T18:39:04Z</dcterms:created>
  <dcterms:modified xsi:type="dcterms:W3CDTF">2013-06-07T17:30:27Z</dcterms:modified>
</cp:coreProperties>
</file>