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1980" y="48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ndrine\AppData\Local\Microsoft\Windows\Temporary%20Internet%20Files\Content.IE5\X2ODCENC\Histos%20FGF2-9%20C2%20mia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ndrine\AppData\Local\Microsoft\Windows\Temporary%20Internet%20Files\Content.IE5\X2ODCENC\Histos%20FGF2-9%20C2%20mi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title>
      <c:tx>
        <c:rich>
          <a:bodyPr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-FR"/>
              <a:t>FGF9 </a:t>
            </a:r>
          </a:p>
        </c:rich>
      </c:tx>
      <c:layout>
        <c:manualLayout>
          <c:xMode val="edge"/>
          <c:yMode val="edge"/>
          <c:x val="0.46994584693306785"/>
          <c:y val="5.5745164960182017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5456699060158466"/>
          <c:y val="0.199089874857793"/>
          <c:w val="0.64637076255438908"/>
          <c:h val="0.66552901023890854"/>
        </c:manualLayout>
      </c:layout>
      <c:barChart>
        <c:barDir val="col"/>
        <c:grouping val="clustered"/>
        <c:ser>
          <c:idx val="0"/>
          <c:order val="0"/>
          <c:tx>
            <c:strRef>
              <c:f>Feuil1!$L$21</c:f>
              <c:strCache>
                <c:ptCount val="1"/>
                <c:pt idx="0">
                  <c:v>CAPAN2</c:v>
                </c:pt>
              </c:strCache>
            </c:strRef>
          </c:tx>
          <c:spPr>
            <a:solidFill>
              <a:srgbClr val="FFFFFF"/>
            </a:solidFill>
            <a:ln w="12700">
              <a:solidFill>
                <a:srgbClr val="000000"/>
              </a:solidFill>
              <a:prstDash val="solid"/>
            </a:ln>
          </c:spPr>
          <c:errBars>
            <c:errBarType val="plus"/>
            <c:errValType val="cust"/>
            <c:plus>
              <c:numRef>
                <c:f>Feuil1!$H$21:$J$21</c:f>
                <c:numCache>
                  <c:formatCode>General</c:formatCode>
                  <c:ptCount val="3"/>
                  <c:pt idx="0">
                    <c:v>0.24046799506222488</c:v>
                  </c:pt>
                  <c:pt idx="1">
                    <c:v>0.88395929932910344</c:v>
                  </c:pt>
                  <c:pt idx="2">
                    <c:v>0.32926197471622631</c:v>
                  </c:pt>
                </c:numCache>
              </c:numRef>
            </c:pl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strRef>
              <c:f>Feuil1!$M$20:$O$20</c:f>
              <c:strCache>
                <c:ptCount val="3"/>
                <c:pt idx="0">
                  <c:v>CTRL</c:v>
                </c:pt>
                <c:pt idx="1">
                  <c:v>FGFR3-IIIb</c:v>
                </c:pt>
                <c:pt idx="2">
                  <c:v>FGFR3-IIIc</c:v>
                </c:pt>
              </c:strCache>
            </c:strRef>
          </c:cat>
          <c:val>
            <c:numRef>
              <c:f>Feuil1!$M$21:$O$21</c:f>
              <c:numCache>
                <c:formatCode>General</c:formatCode>
                <c:ptCount val="3"/>
                <c:pt idx="0">
                  <c:v>1</c:v>
                </c:pt>
                <c:pt idx="1">
                  <c:v>2.864221778010835</c:v>
                </c:pt>
                <c:pt idx="2">
                  <c:v>2.3417932489293807</c:v>
                </c:pt>
              </c:numCache>
            </c:numRef>
          </c:val>
        </c:ser>
        <c:axId val="71944064"/>
        <c:axId val="71945600"/>
      </c:barChart>
      <c:catAx>
        <c:axId val="71944064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71945600"/>
        <c:crosses val="autoZero"/>
        <c:auto val="1"/>
        <c:lblAlgn val="ctr"/>
        <c:lblOffset val="100"/>
        <c:tickLblSkip val="1"/>
        <c:tickMarkSkip val="1"/>
      </c:catAx>
      <c:valAx>
        <c:axId val="71945600"/>
        <c:scaling>
          <c:orientation val="minMax"/>
        </c:scaling>
        <c:axPos val="l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71944064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title>
      <c:tx>
        <c:rich>
          <a:bodyPr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fr-FR"/>
              <a:t>FGF2 </a:t>
            </a:r>
          </a:p>
        </c:rich>
      </c:tx>
      <c:layout>
        <c:manualLayout>
          <c:xMode val="edge"/>
          <c:yMode val="edge"/>
          <c:x val="0.3840588769504763"/>
          <c:y val="3.5971223021582746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4975880736433661"/>
          <c:y val="0.20503597122302158"/>
          <c:w val="0.6352671989809755"/>
          <c:h val="0.64748201438848973"/>
        </c:manualLayout>
      </c:layout>
      <c:barChart>
        <c:barDir val="col"/>
        <c:grouping val="clustered"/>
        <c:ser>
          <c:idx val="0"/>
          <c:order val="0"/>
          <c:tx>
            <c:strRef>
              <c:f>Feuil1!$L$16</c:f>
              <c:strCache>
                <c:ptCount val="1"/>
                <c:pt idx="0">
                  <c:v>CAPAN2</c:v>
                </c:pt>
              </c:strCache>
            </c:strRef>
          </c:tx>
          <c:spPr>
            <a:solidFill>
              <a:srgbClr val="FFFFFF"/>
            </a:solidFill>
            <a:ln w="12700">
              <a:solidFill>
                <a:srgbClr val="000000"/>
              </a:solidFill>
              <a:prstDash val="solid"/>
            </a:ln>
          </c:spPr>
          <c:errBars>
            <c:errBarType val="plus"/>
            <c:errValType val="cust"/>
            <c:plus>
              <c:numRef>
                <c:f>Feuil1!$H$20:$J$20</c:f>
                <c:numCache>
                  <c:formatCode>General</c:formatCode>
                  <c:ptCount val="3"/>
                  <c:pt idx="0">
                    <c:v>0.38524609827447781</c:v>
                  </c:pt>
                  <c:pt idx="1">
                    <c:v>0.12625417899491337</c:v>
                  </c:pt>
                  <c:pt idx="2">
                    <c:v>0.40301544809897655</c:v>
                  </c:pt>
                </c:numCache>
              </c:numRef>
            </c:pl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strRef>
              <c:f>Feuil1!$M$15:$O$15</c:f>
              <c:strCache>
                <c:ptCount val="3"/>
                <c:pt idx="0">
                  <c:v>CTRL</c:v>
                </c:pt>
                <c:pt idx="1">
                  <c:v>FGFR3-IIIb</c:v>
                </c:pt>
                <c:pt idx="2">
                  <c:v>FGFR3-IIIc</c:v>
                </c:pt>
              </c:strCache>
            </c:strRef>
          </c:cat>
          <c:val>
            <c:numRef>
              <c:f>Feuil1!$M$16:$O$16</c:f>
              <c:numCache>
                <c:formatCode>General</c:formatCode>
                <c:ptCount val="3"/>
                <c:pt idx="0">
                  <c:v>1</c:v>
                </c:pt>
                <c:pt idx="1">
                  <c:v>1.3636901074418022</c:v>
                </c:pt>
                <c:pt idx="2">
                  <c:v>1.3931241497525282</c:v>
                </c:pt>
              </c:numCache>
            </c:numRef>
          </c:val>
        </c:ser>
        <c:ser>
          <c:idx val="1"/>
          <c:order val="1"/>
          <c:tx>
            <c:strRef>
              <c:f>Feuil1!$L$17</c:f>
              <c:strCache>
                <c:ptCount val="1"/>
                <c:pt idx="0">
                  <c:v>MIAPACA2</c:v>
                </c:pt>
              </c:strCache>
            </c:strRef>
          </c:tx>
          <c:spPr>
            <a:solidFill>
              <a:srgbClr val="000000"/>
            </a:solidFill>
            <a:ln w="12700">
              <a:solidFill>
                <a:srgbClr val="000000"/>
              </a:solidFill>
              <a:prstDash val="solid"/>
            </a:ln>
          </c:spPr>
          <c:errBars>
            <c:errBarType val="plus"/>
            <c:errValType val="cust"/>
            <c:plus>
              <c:numRef>
                <c:f>Feuil1!$B$20:$D$20</c:f>
                <c:numCache>
                  <c:formatCode>General</c:formatCode>
                  <c:ptCount val="3"/>
                  <c:pt idx="0">
                    <c:v>6.7046916400965093E-2</c:v>
                  </c:pt>
                  <c:pt idx="1">
                    <c:v>0.2114924625356164</c:v>
                  </c:pt>
                  <c:pt idx="2">
                    <c:v>3.8882798181286871E-2</c:v>
                  </c:pt>
                </c:numCache>
              </c:numRef>
            </c:pl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strRef>
              <c:f>Feuil1!$M$15:$O$15</c:f>
              <c:strCache>
                <c:ptCount val="3"/>
                <c:pt idx="0">
                  <c:v>CTRL</c:v>
                </c:pt>
                <c:pt idx="1">
                  <c:v>FGFR3-IIIb</c:v>
                </c:pt>
                <c:pt idx="2">
                  <c:v>FGFR3-IIIc</c:v>
                </c:pt>
              </c:strCache>
            </c:strRef>
          </c:cat>
          <c:val>
            <c:numRef>
              <c:f>Feuil1!$M$17:$O$17</c:f>
              <c:numCache>
                <c:formatCode>General</c:formatCode>
                <c:ptCount val="3"/>
                <c:pt idx="0">
                  <c:v>1</c:v>
                </c:pt>
                <c:pt idx="1">
                  <c:v>1.5652533794122805</c:v>
                </c:pt>
                <c:pt idx="2">
                  <c:v>1.5634642743879397</c:v>
                </c:pt>
              </c:numCache>
            </c:numRef>
          </c:val>
        </c:ser>
        <c:axId val="75261440"/>
        <c:axId val="75262976"/>
      </c:barChart>
      <c:catAx>
        <c:axId val="75261440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75262976"/>
        <c:crosses val="autoZero"/>
        <c:auto val="1"/>
        <c:lblAlgn val="ctr"/>
        <c:lblOffset val="100"/>
        <c:tickLblSkip val="1"/>
        <c:tickMarkSkip val="1"/>
      </c:catAx>
      <c:valAx>
        <c:axId val="75262976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8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fr-FR" dirty="0"/>
                  <a:t>Relative </a:t>
                </a:r>
                <a:r>
                  <a:rPr lang="fr-FR" dirty="0" err="1"/>
                  <a:t>mRNA</a:t>
                </a:r>
                <a:r>
                  <a:rPr lang="fr-FR" dirty="0"/>
                  <a:t> </a:t>
                </a:r>
                <a:r>
                  <a:rPr lang="fr-FR" dirty="0" err="1" smtClean="0"/>
                  <a:t>levels</a:t>
                </a:r>
                <a:endParaRPr lang="fr-FR" dirty="0"/>
              </a:p>
            </c:rich>
          </c:tx>
          <c:layout>
            <c:manualLayout>
              <c:xMode val="edge"/>
              <c:yMode val="edge"/>
              <c:x val="3.6334612585191598E-3"/>
              <c:y val="0.26179113413377414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75261440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82560185491519467"/>
          <c:y val="1.2527891849300577E-2"/>
          <c:w val="0.17149798907851441"/>
          <c:h val="0.14028776978417271"/>
        </c:manualLayout>
      </c:layout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73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fr-FR"/>
        </a:p>
      </c:txPr>
    </c:legend>
    <c:plotVisOnly val="1"/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8FFA3-67D5-4A9A-9AA5-BB66978E6501}" type="datetimeFigureOut">
              <a:rPr lang="fr-FR" smtClean="0"/>
              <a:pPr/>
              <a:t>07/06/2013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5B936-BB1E-4B3A-882B-76CD6B659D0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8FFA3-67D5-4A9A-9AA5-BB66978E6501}" type="datetimeFigureOut">
              <a:rPr lang="fr-FR" smtClean="0"/>
              <a:pPr/>
              <a:t>07/06/2013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5B936-BB1E-4B3A-882B-76CD6B659D0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8FFA3-67D5-4A9A-9AA5-BB66978E6501}" type="datetimeFigureOut">
              <a:rPr lang="fr-FR" smtClean="0"/>
              <a:pPr/>
              <a:t>07/06/2013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5B936-BB1E-4B3A-882B-76CD6B659D0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8FFA3-67D5-4A9A-9AA5-BB66978E6501}" type="datetimeFigureOut">
              <a:rPr lang="fr-FR" smtClean="0"/>
              <a:pPr/>
              <a:t>07/06/2013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5B936-BB1E-4B3A-882B-76CD6B659D0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8FFA3-67D5-4A9A-9AA5-BB66978E6501}" type="datetimeFigureOut">
              <a:rPr lang="fr-FR" smtClean="0"/>
              <a:pPr/>
              <a:t>07/06/2013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5B936-BB1E-4B3A-882B-76CD6B659D0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8FFA3-67D5-4A9A-9AA5-BB66978E6501}" type="datetimeFigureOut">
              <a:rPr lang="fr-FR" smtClean="0"/>
              <a:pPr/>
              <a:t>07/06/2013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5B936-BB1E-4B3A-882B-76CD6B659D0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8FFA3-67D5-4A9A-9AA5-BB66978E6501}" type="datetimeFigureOut">
              <a:rPr lang="fr-FR" smtClean="0"/>
              <a:pPr/>
              <a:t>07/06/2013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5B936-BB1E-4B3A-882B-76CD6B659D0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8FFA3-67D5-4A9A-9AA5-BB66978E6501}" type="datetimeFigureOut">
              <a:rPr lang="fr-FR" smtClean="0"/>
              <a:pPr/>
              <a:t>07/06/2013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5B936-BB1E-4B3A-882B-76CD6B659D0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8FFA3-67D5-4A9A-9AA5-BB66978E6501}" type="datetimeFigureOut">
              <a:rPr lang="fr-FR" smtClean="0"/>
              <a:pPr/>
              <a:t>07/06/2013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5B936-BB1E-4B3A-882B-76CD6B659D0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8FFA3-67D5-4A9A-9AA5-BB66978E6501}" type="datetimeFigureOut">
              <a:rPr lang="fr-FR" smtClean="0"/>
              <a:pPr/>
              <a:t>07/06/2013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5B936-BB1E-4B3A-882B-76CD6B659D0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8FFA3-67D5-4A9A-9AA5-BB66978E6501}" type="datetimeFigureOut">
              <a:rPr lang="fr-FR" smtClean="0"/>
              <a:pPr/>
              <a:t>07/06/2013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5B936-BB1E-4B3A-882B-76CD6B659D0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8FFA3-67D5-4A9A-9AA5-BB66978E6501}" type="datetimeFigureOut">
              <a:rPr lang="fr-FR" smtClean="0"/>
              <a:pPr/>
              <a:t>07/06/2013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5B936-BB1E-4B3A-882B-76CD6B659D0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Feuille_Microsoft_Office_Excel_97-20031.xls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e 40"/>
          <p:cNvGrpSpPr/>
          <p:nvPr/>
        </p:nvGrpSpPr>
        <p:grpSpPr>
          <a:xfrm>
            <a:off x="3727450" y="4817110"/>
            <a:ext cx="3263900" cy="2293620"/>
            <a:chOff x="3727450" y="4817110"/>
            <a:chExt cx="3263900" cy="2293620"/>
          </a:xfrm>
        </p:grpSpPr>
        <p:graphicFrame>
          <p:nvGraphicFramePr>
            <p:cNvPr id="32" name="Chart 11"/>
            <p:cNvGraphicFramePr>
              <a:graphicFrameLocks/>
            </p:cNvGraphicFramePr>
            <p:nvPr/>
          </p:nvGraphicFramePr>
          <p:xfrm>
            <a:off x="3727450" y="4817110"/>
            <a:ext cx="3263900" cy="22936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9" name="ZoneTexte 38"/>
            <p:cNvSpPr txBox="1"/>
            <p:nvPr/>
          </p:nvSpPr>
          <p:spPr>
            <a:xfrm>
              <a:off x="5822950" y="5588000"/>
              <a:ext cx="3770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***</a:t>
              </a:r>
              <a:endParaRPr lang="fr-FR" sz="1000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5124450" y="5181600"/>
              <a:ext cx="312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**</a:t>
              </a:r>
              <a:endParaRPr lang="fr-FR" sz="1000" dirty="0"/>
            </a:p>
          </p:txBody>
        </p:sp>
      </p:grpSp>
      <p:graphicFrame>
        <p:nvGraphicFramePr>
          <p:cNvPr id="31" name="Chart 9"/>
          <p:cNvGraphicFramePr>
            <a:graphicFrameLocks/>
          </p:cNvGraphicFramePr>
          <p:nvPr/>
        </p:nvGraphicFramePr>
        <p:xfrm>
          <a:off x="304800" y="4838700"/>
          <a:ext cx="3627120" cy="2325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439293" y="920552"/>
            <a:ext cx="6435154" cy="3353886"/>
            <a:chOff x="67" y="195"/>
            <a:chExt cx="4304" cy="2090"/>
          </a:xfrm>
        </p:grpSpPr>
        <p:graphicFrame>
          <p:nvGraphicFramePr>
            <p:cNvPr id="5" name="Object 30"/>
            <p:cNvGraphicFramePr>
              <a:graphicFrameLocks noChangeAspect="1"/>
            </p:cNvGraphicFramePr>
            <p:nvPr/>
          </p:nvGraphicFramePr>
          <p:xfrm>
            <a:off x="337" y="195"/>
            <a:ext cx="3381" cy="1967"/>
          </p:xfrm>
          <a:graphic>
            <a:graphicData uri="http://schemas.openxmlformats.org/presentationml/2006/ole">
              <p:oleObj spid="_x0000_s1026" name="Graphique" r:id="rId5" imgW="11791950" imgH="4886325" progId="Excel.Sheet.8">
                <p:embed/>
              </p:oleObj>
            </a:graphicData>
          </a:graphic>
        </p:graphicFrame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455" y="2110"/>
              <a:ext cx="67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200" dirty="0" err="1" smtClean="0">
                  <a:latin typeface="Calibri" pitchFamily="34" charset="0"/>
                  <a:cs typeface="Calibri" pitchFamily="34" charset="0"/>
                </a:rPr>
                <a:t>Capan</a:t>
              </a:r>
              <a:r>
                <a:rPr lang="fr-FR" sz="1200" dirty="0" smtClean="0">
                  <a:latin typeface="Calibri" pitchFamily="34" charset="0"/>
                  <a:cs typeface="Calibri" pitchFamily="34" charset="0"/>
                </a:rPr>
                <a:t>-2</a:t>
              </a:r>
              <a:endParaRPr lang="fr-FR" sz="12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1285" y="2112"/>
              <a:ext cx="669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200" dirty="0" err="1" smtClean="0">
                  <a:latin typeface="Calibri" pitchFamily="34" charset="0"/>
                  <a:cs typeface="Calibri" pitchFamily="34" charset="0"/>
                </a:rPr>
                <a:t>BxPC</a:t>
              </a:r>
              <a:r>
                <a:rPr lang="fr-FR" sz="1200" dirty="0" smtClean="0">
                  <a:latin typeface="Calibri" pitchFamily="34" charset="0"/>
                  <a:cs typeface="Calibri" pitchFamily="34" charset="0"/>
                </a:rPr>
                <a:t>-3</a:t>
              </a:r>
              <a:endParaRPr lang="fr-FR" sz="12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2042" y="2112"/>
              <a:ext cx="831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200" dirty="0" smtClean="0">
                  <a:latin typeface="Calibri" pitchFamily="34" charset="0"/>
                  <a:cs typeface="Calibri" pitchFamily="34" charset="0"/>
                </a:rPr>
                <a:t>Mia </a:t>
              </a:r>
              <a:r>
                <a:rPr lang="fr-FR" sz="1200" dirty="0" err="1" smtClean="0">
                  <a:latin typeface="Calibri" pitchFamily="34" charset="0"/>
                  <a:cs typeface="Calibri" pitchFamily="34" charset="0"/>
                </a:rPr>
                <a:t>PaCa</a:t>
              </a:r>
              <a:r>
                <a:rPr lang="fr-FR" sz="1200" dirty="0" smtClean="0">
                  <a:latin typeface="Calibri" pitchFamily="34" charset="0"/>
                  <a:cs typeface="Calibri" pitchFamily="34" charset="0"/>
                </a:rPr>
                <a:t>-2</a:t>
              </a:r>
              <a:endParaRPr lang="fr-FR" sz="12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2945" y="2112"/>
              <a:ext cx="669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200" dirty="0" smtClean="0">
                  <a:latin typeface="Calibri" pitchFamily="34" charset="0"/>
                  <a:cs typeface="Calibri" pitchFamily="34" charset="0"/>
                </a:rPr>
                <a:t>PANC-1</a:t>
              </a:r>
              <a:endParaRPr lang="fr-FR" sz="12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 rot="16200000">
              <a:off x="-458" y="996"/>
              <a:ext cx="1242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200" dirty="0">
                  <a:latin typeface="Calibri" pitchFamily="34" charset="0"/>
                  <a:cs typeface="Calibri" pitchFamily="34" charset="0"/>
                </a:rPr>
                <a:t>Relative </a:t>
              </a:r>
              <a:r>
                <a:rPr lang="fr-FR" sz="1200" dirty="0" err="1">
                  <a:latin typeface="Calibri" pitchFamily="34" charset="0"/>
                  <a:cs typeface="Calibri" pitchFamily="34" charset="0"/>
                </a:rPr>
                <a:t>mRNA</a:t>
              </a:r>
              <a:r>
                <a:rPr lang="fr-FR" sz="12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fr-FR" sz="1200" dirty="0" err="1" smtClean="0">
                  <a:latin typeface="Calibri" pitchFamily="34" charset="0"/>
                  <a:cs typeface="Calibri" pitchFamily="34" charset="0"/>
                </a:rPr>
                <a:t>levels</a:t>
              </a:r>
              <a:endParaRPr lang="fr-FR" sz="12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261" y="2012"/>
              <a:ext cx="158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200">
                  <a:latin typeface="Calibri" pitchFamily="34" charset="0"/>
                  <a:cs typeface="Calibri" pitchFamily="34" charset="0"/>
                </a:rPr>
                <a:t>0</a:t>
              </a: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218" y="1803"/>
              <a:ext cx="256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200">
                  <a:latin typeface="Calibri" pitchFamily="34" charset="0"/>
                  <a:cs typeface="Calibri" pitchFamily="34" charset="0"/>
                </a:rPr>
                <a:t>2</a:t>
              </a:r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209" y="1610"/>
              <a:ext cx="253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200">
                  <a:latin typeface="Calibri" pitchFamily="34" charset="0"/>
                  <a:cs typeface="Calibri" pitchFamily="34" charset="0"/>
                </a:rPr>
                <a:t>4</a:t>
              </a: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52" y="1409"/>
              <a:ext cx="169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200">
                  <a:latin typeface="Calibri" pitchFamily="34" charset="0"/>
                  <a:cs typeface="Calibri" pitchFamily="34" charset="0"/>
                </a:rPr>
                <a:t>6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249" y="1205"/>
              <a:ext cx="177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200">
                  <a:latin typeface="Calibri" pitchFamily="34" charset="0"/>
                  <a:cs typeface="Calibri" pitchFamily="34" charset="0"/>
                </a:rPr>
                <a:t>8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139" y="1004"/>
              <a:ext cx="34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200">
                  <a:latin typeface="Calibri" pitchFamily="34" charset="0"/>
                  <a:cs typeface="Calibri" pitchFamily="34" charset="0"/>
                </a:rPr>
                <a:t>10</a:t>
              </a:r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162" y="802"/>
              <a:ext cx="286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200">
                  <a:latin typeface="Calibri" pitchFamily="34" charset="0"/>
                  <a:cs typeface="Calibri" pitchFamily="34" charset="0"/>
                </a:rPr>
                <a:t>12</a:t>
              </a:r>
            </a:p>
          </p:txBody>
        </p:sp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174" y="608"/>
              <a:ext cx="266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200">
                  <a:latin typeface="Calibri" pitchFamily="34" charset="0"/>
                  <a:cs typeface="Calibri" pitchFamily="34" charset="0"/>
                </a:rPr>
                <a:t>14</a:t>
              </a:r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192" y="404"/>
              <a:ext cx="244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200">
                  <a:latin typeface="Calibri" pitchFamily="34" charset="0"/>
                  <a:cs typeface="Calibri" pitchFamily="34" charset="0"/>
                </a:rPr>
                <a:t>16</a:t>
              </a:r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92" y="203"/>
              <a:ext cx="248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fr-FR" sz="1200">
                  <a:latin typeface="Calibri" pitchFamily="34" charset="0"/>
                  <a:cs typeface="Calibri" pitchFamily="34" charset="0"/>
                </a:rPr>
                <a:t>18</a:t>
              </a:r>
            </a:p>
          </p:txBody>
        </p:sp>
        <p:grpSp>
          <p:nvGrpSpPr>
            <p:cNvPr id="21" name="Group 39"/>
            <p:cNvGrpSpPr>
              <a:grpSpLocks/>
            </p:cNvGrpSpPr>
            <p:nvPr/>
          </p:nvGrpSpPr>
          <p:grpSpPr bwMode="auto">
            <a:xfrm>
              <a:off x="3718" y="327"/>
              <a:ext cx="653" cy="1721"/>
              <a:chOff x="3718" y="327"/>
              <a:chExt cx="653" cy="1721"/>
            </a:xfrm>
          </p:grpSpPr>
          <p:pic>
            <p:nvPicPr>
              <p:cNvPr id="22" name="Picture 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r="70239"/>
              <a:stretch>
                <a:fillRect/>
              </a:stretch>
            </p:blipFill>
            <p:spPr bwMode="auto">
              <a:xfrm>
                <a:off x="3718" y="327"/>
                <a:ext cx="211" cy="172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3" name="Text Box 32"/>
              <p:cNvSpPr txBox="1">
                <a:spLocks noChangeArrowheads="1"/>
              </p:cNvSpPr>
              <p:nvPr/>
            </p:nvSpPr>
            <p:spPr bwMode="auto">
              <a:xfrm>
                <a:off x="3846" y="339"/>
                <a:ext cx="510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fr-FR" sz="1200" dirty="0">
                    <a:latin typeface="Calibri" pitchFamily="34" charset="0"/>
                    <a:cs typeface="Calibri" pitchFamily="34" charset="0"/>
                  </a:rPr>
                  <a:t>FGF1</a:t>
                </a:r>
              </a:p>
            </p:txBody>
          </p:sp>
          <p:sp>
            <p:nvSpPr>
              <p:cNvPr id="24" name="Text Box 33"/>
              <p:cNvSpPr txBox="1">
                <a:spLocks noChangeArrowheads="1"/>
              </p:cNvSpPr>
              <p:nvPr/>
            </p:nvSpPr>
            <p:spPr bwMode="auto">
              <a:xfrm>
                <a:off x="3851" y="588"/>
                <a:ext cx="510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fr-FR" sz="1200" dirty="0">
                    <a:latin typeface="Calibri" pitchFamily="34" charset="0"/>
                    <a:cs typeface="Calibri" pitchFamily="34" charset="0"/>
                  </a:rPr>
                  <a:t>FGF2</a:t>
                </a:r>
              </a:p>
            </p:txBody>
          </p:sp>
          <p:sp>
            <p:nvSpPr>
              <p:cNvPr id="25" name="Text Box 34"/>
              <p:cNvSpPr txBox="1">
                <a:spLocks noChangeArrowheads="1"/>
              </p:cNvSpPr>
              <p:nvPr/>
            </p:nvSpPr>
            <p:spPr bwMode="auto">
              <a:xfrm>
                <a:off x="3846" y="836"/>
                <a:ext cx="510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fr-FR" sz="1200" dirty="0">
                    <a:latin typeface="Calibri" pitchFamily="34" charset="0"/>
                    <a:cs typeface="Calibri" pitchFamily="34" charset="0"/>
                  </a:rPr>
                  <a:t>FGF4</a:t>
                </a:r>
              </a:p>
            </p:txBody>
          </p:sp>
          <p:sp>
            <p:nvSpPr>
              <p:cNvPr id="26" name="Text Box 35"/>
              <p:cNvSpPr txBox="1">
                <a:spLocks noChangeArrowheads="1"/>
              </p:cNvSpPr>
              <p:nvPr/>
            </p:nvSpPr>
            <p:spPr bwMode="auto">
              <a:xfrm>
                <a:off x="3861" y="1083"/>
                <a:ext cx="510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fr-FR" sz="1200" dirty="0">
                    <a:latin typeface="Calibri" pitchFamily="34" charset="0"/>
                    <a:cs typeface="Calibri" pitchFamily="34" charset="0"/>
                  </a:rPr>
                  <a:t>FGF8</a:t>
                </a:r>
              </a:p>
            </p:txBody>
          </p:sp>
          <p:sp>
            <p:nvSpPr>
              <p:cNvPr id="27" name="Text Box 36"/>
              <p:cNvSpPr txBox="1">
                <a:spLocks noChangeArrowheads="1"/>
              </p:cNvSpPr>
              <p:nvPr/>
            </p:nvSpPr>
            <p:spPr bwMode="auto">
              <a:xfrm>
                <a:off x="3856" y="1322"/>
                <a:ext cx="510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fr-FR" sz="1200">
                    <a:latin typeface="Calibri" pitchFamily="34" charset="0"/>
                    <a:cs typeface="Calibri" pitchFamily="34" charset="0"/>
                  </a:rPr>
                  <a:t>FGF9</a:t>
                </a:r>
              </a:p>
            </p:txBody>
          </p:sp>
          <p:sp>
            <p:nvSpPr>
              <p:cNvPr id="28" name="Text Box 37"/>
              <p:cNvSpPr txBox="1">
                <a:spLocks noChangeArrowheads="1"/>
              </p:cNvSpPr>
              <p:nvPr/>
            </p:nvSpPr>
            <p:spPr bwMode="auto">
              <a:xfrm>
                <a:off x="3850" y="1574"/>
                <a:ext cx="510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fr-FR" sz="1200" dirty="0">
                    <a:latin typeface="Calibri" pitchFamily="34" charset="0"/>
                    <a:cs typeface="Calibri" pitchFamily="34" charset="0"/>
                  </a:rPr>
                  <a:t>FGF17</a:t>
                </a:r>
              </a:p>
            </p:txBody>
          </p:sp>
          <p:sp>
            <p:nvSpPr>
              <p:cNvPr id="29" name="Text Box 38"/>
              <p:cNvSpPr txBox="1">
                <a:spLocks noChangeArrowheads="1"/>
              </p:cNvSpPr>
              <p:nvPr/>
            </p:nvSpPr>
            <p:spPr bwMode="auto">
              <a:xfrm>
                <a:off x="3844" y="1825"/>
                <a:ext cx="510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fr-FR" sz="1200" dirty="0">
                    <a:latin typeface="Calibri" pitchFamily="34" charset="0"/>
                    <a:cs typeface="Calibri" pitchFamily="34" charset="0"/>
                  </a:rPr>
                  <a:t>FGF18</a:t>
                </a:r>
              </a:p>
            </p:txBody>
          </p:sp>
        </p:grpSp>
      </p:grpSp>
      <p:sp>
        <p:nvSpPr>
          <p:cNvPr id="30" name="ZoneTexte 29"/>
          <p:cNvSpPr txBox="1"/>
          <p:nvPr/>
        </p:nvSpPr>
        <p:spPr>
          <a:xfrm>
            <a:off x="342900" y="769620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A</a:t>
            </a:r>
            <a:endParaRPr lang="fr-FR" sz="1200" b="1" dirty="0"/>
          </a:p>
        </p:txBody>
      </p:sp>
      <p:sp>
        <p:nvSpPr>
          <p:cNvPr id="33" name="ZoneTexte 32"/>
          <p:cNvSpPr txBox="1"/>
          <p:nvPr/>
        </p:nvSpPr>
        <p:spPr>
          <a:xfrm>
            <a:off x="381000" y="4572000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B</a:t>
            </a:r>
            <a:endParaRPr lang="fr-FR" sz="1200" b="1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3093" y="7618918"/>
            <a:ext cx="611051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Supplemental figure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Calibri" pitchFamily="34" charset="0"/>
              </a:rPr>
              <a:t>6</a:t>
            </a:r>
            <a:endParaRPr kumimoji="0" lang="en-US" sz="11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SimSun" pitchFamily="2" charset="-122"/>
              <a:cs typeface="Calibri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1765300" y="5518150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*</a:t>
            </a:r>
            <a:endParaRPr lang="fr-FR" sz="1000" dirty="0"/>
          </a:p>
        </p:txBody>
      </p:sp>
      <p:sp>
        <p:nvSpPr>
          <p:cNvPr id="36" name="ZoneTexte 35"/>
          <p:cNvSpPr txBox="1"/>
          <p:nvPr/>
        </p:nvSpPr>
        <p:spPr>
          <a:xfrm>
            <a:off x="1962150" y="528320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**</a:t>
            </a:r>
            <a:endParaRPr lang="fr-FR" sz="1000" dirty="0"/>
          </a:p>
        </p:txBody>
      </p:sp>
      <p:sp>
        <p:nvSpPr>
          <p:cNvPr id="37" name="ZoneTexte 36"/>
          <p:cNvSpPr txBox="1"/>
          <p:nvPr/>
        </p:nvSpPr>
        <p:spPr>
          <a:xfrm>
            <a:off x="2457450" y="5289550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***</a:t>
            </a:r>
            <a:endParaRPr lang="fr-FR" sz="1000" dirty="0"/>
          </a:p>
        </p:txBody>
      </p:sp>
      <p:sp>
        <p:nvSpPr>
          <p:cNvPr id="38" name="ZoneTexte 37"/>
          <p:cNvSpPr txBox="1"/>
          <p:nvPr/>
        </p:nvSpPr>
        <p:spPr>
          <a:xfrm>
            <a:off x="2692400" y="5441950"/>
            <a:ext cx="3770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***</a:t>
            </a:r>
            <a:endParaRPr lang="fr-FR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41</Words>
  <Application>Microsoft Office PowerPoint</Application>
  <PresentationFormat>Format A4 (210 x 297 mm)</PresentationFormat>
  <Paragraphs>34</Paragraphs>
  <Slides>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Graphique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Sandrine</dc:creator>
  <cp:lastModifiedBy>Sandrine</cp:lastModifiedBy>
  <cp:revision>17</cp:revision>
  <dcterms:created xsi:type="dcterms:W3CDTF">2013-05-31T14:27:21Z</dcterms:created>
  <dcterms:modified xsi:type="dcterms:W3CDTF">2013-06-07T15:21:40Z</dcterms:modified>
</cp:coreProperties>
</file>