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4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F2705-D340-47F2-91F9-8FD8E913B88E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1F2EC-4660-4F97-A2DB-97FB5852A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F2705-D340-47F2-91F9-8FD8E913B88E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1F2EC-4660-4F97-A2DB-97FB5852A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F2705-D340-47F2-91F9-8FD8E913B88E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1F2EC-4660-4F97-A2DB-97FB5852A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F2705-D340-47F2-91F9-8FD8E913B88E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1F2EC-4660-4F97-A2DB-97FB5852A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F2705-D340-47F2-91F9-8FD8E913B88E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1F2EC-4660-4F97-A2DB-97FB5852A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F2705-D340-47F2-91F9-8FD8E913B88E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1F2EC-4660-4F97-A2DB-97FB5852A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F2705-D340-47F2-91F9-8FD8E913B88E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1F2EC-4660-4F97-A2DB-97FB5852A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F2705-D340-47F2-91F9-8FD8E913B88E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1F2EC-4660-4F97-A2DB-97FB5852A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F2705-D340-47F2-91F9-8FD8E913B88E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1F2EC-4660-4F97-A2DB-97FB5852A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F2705-D340-47F2-91F9-8FD8E913B88E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1F2EC-4660-4F97-A2DB-97FB5852A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F2705-D340-47F2-91F9-8FD8E913B88E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1F2EC-4660-4F97-A2DB-97FB5852A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F2705-D340-47F2-91F9-8FD8E913B88E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1F2EC-4660-4F97-A2DB-97FB5852A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34" Type="http://schemas.openxmlformats.org/officeDocument/2006/relationships/image" Target="../media/image33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33" Type="http://schemas.openxmlformats.org/officeDocument/2006/relationships/image" Target="../media/image32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32" Type="http://schemas.openxmlformats.org/officeDocument/2006/relationships/image" Target="../media/image31.jpeg"/><Relationship Id="rId5" Type="http://schemas.openxmlformats.org/officeDocument/2006/relationships/image" Target="../media/image4.pn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Relationship Id="rId35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" y="350850"/>
            <a:ext cx="4659796" cy="8229600"/>
            <a:chOff x="0" y="350850"/>
            <a:chExt cx="4742971" cy="8376493"/>
          </a:xfrm>
        </p:grpSpPr>
        <p:grpSp>
          <p:nvGrpSpPr>
            <p:cNvPr id="3" name="Group 227"/>
            <p:cNvGrpSpPr/>
            <p:nvPr/>
          </p:nvGrpSpPr>
          <p:grpSpPr>
            <a:xfrm>
              <a:off x="3829050" y="2523744"/>
              <a:ext cx="859536" cy="859536"/>
              <a:chOff x="4191000" y="1600200"/>
              <a:chExt cx="859536" cy="859536"/>
            </a:xfrm>
          </p:grpSpPr>
          <p:pic>
            <p:nvPicPr>
              <p:cNvPr id="199" name="Picture 2" descr="N:\Data Manuscripts Grants\Manuscripts\Progesterone Therapy Manuscript\data\Progesterone therapy in endometrial cancer\PR addback in PTENKras\prether\gfp\IHC\PR\Image0001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191000" y="1600200"/>
                <a:ext cx="859536" cy="8595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sp>
            <p:nvSpPr>
              <p:cNvPr id="200" name="Freeform 199"/>
              <p:cNvSpPr/>
              <p:nvPr/>
            </p:nvSpPr>
            <p:spPr>
              <a:xfrm>
                <a:off x="4200525" y="1600200"/>
                <a:ext cx="828675" cy="781050"/>
              </a:xfrm>
              <a:custGeom>
                <a:avLst/>
                <a:gdLst>
                  <a:gd name="connsiteX0" fmla="*/ 828675 w 828675"/>
                  <a:gd name="connsiteY0" fmla="*/ 781050 h 781050"/>
                  <a:gd name="connsiteX1" fmla="*/ 704850 w 828675"/>
                  <a:gd name="connsiteY1" fmla="*/ 647700 h 781050"/>
                  <a:gd name="connsiteX2" fmla="*/ 571500 w 828675"/>
                  <a:gd name="connsiteY2" fmla="*/ 514350 h 781050"/>
                  <a:gd name="connsiteX3" fmla="*/ 381000 w 828675"/>
                  <a:gd name="connsiteY3" fmla="*/ 438150 h 781050"/>
                  <a:gd name="connsiteX4" fmla="*/ 133350 w 828675"/>
                  <a:gd name="connsiteY4" fmla="*/ 438150 h 781050"/>
                  <a:gd name="connsiteX5" fmla="*/ 9525 w 828675"/>
                  <a:gd name="connsiteY5" fmla="*/ 495300 h 781050"/>
                  <a:gd name="connsiteX6" fmla="*/ 0 w 828675"/>
                  <a:gd name="connsiteY6" fmla="*/ 0 h 781050"/>
                  <a:gd name="connsiteX7" fmla="*/ 828675 w 828675"/>
                  <a:gd name="connsiteY7" fmla="*/ 28575 h 781050"/>
                  <a:gd name="connsiteX8" fmla="*/ 828675 w 828675"/>
                  <a:gd name="connsiteY8" fmla="*/ 78105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8675" h="781050">
                    <a:moveTo>
                      <a:pt x="828675" y="781050"/>
                    </a:moveTo>
                    <a:lnTo>
                      <a:pt x="704850" y="647700"/>
                    </a:lnTo>
                    <a:lnTo>
                      <a:pt x="571500" y="514350"/>
                    </a:lnTo>
                    <a:lnTo>
                      <a:pt x="381000" y="438150"/>
                    </a:lnTo>
                    <a:lnTo>
                      <a:pt x="133350" y="438150"/>
                    </a:lnTo>
                    <a:lnTo>
                      <a:pt x="9525" y="495300"/>
                    </a:lnTo>
                    <a:lnTo>
                      <a:pt x="0" y="0"/>
                    </a:lnTo>
                    <a:lnTo>
                      <a:pt x="828675" y="28575"/>
                    </a:lnTo>
                    <a:lnTo>
                      <a:pt x="828675" y="781050"/>
                    </a:lnTo>
                    <a:close/>
                  </a:path>
                </a:pathLst>
              </a:custGeom>
              <a:noFill/>
              <a:ln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" name="Group 236"/>
            <p:cNvGrpSpPr/>
            <p:nvPr/>
          </p:nvGrpSpPr>
          <p:grpSpPr>
            <a:xfrm flipV="1">
              <a:off x="3817239" y="3592830"/>
              <a:ext cx="859536" cy="859536"/>
              <a:chOff x="4800600" y="3733800"/>
              <a:chExt cx="1524000" cy="1524000"/>
            </a:xfrm>
          </p:grpSpPr>
          <p:pic>
            <p:nvPicPr>
              <p:cNvPr id="197" name="Picture 3" descr="N:\Data Manuscripts Grants\Manuscripts\Progesterone Therapy Manuscript\data\Progesterone therapy in endometrial cancer\PR addback in PTENKras\prether\pr-gfp\IHC\PR\Image0161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800600" y="3733800"/>
                <a:ext cx="1524000" cy="1524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sp>
            <p:nvSpPr>
              <p:cNvPr id="198" name="Freeform 197"/>
              <p:cNvSpPr/>
              <p:nvPr/>
            </p:nvSpPr>
            <p:spPr>
              <a:xfrm>
                <a:off x="4810125" y="4286250"/>
                <a:ext cx="1504950" cy="933450"/>
              </a:xfrm>
              <a:custGeom>
                <a:avLst/>
                <a:gdLst>
                  <a:gd name="connsiteX0" fmla="*/ 885825 w 1504950"/>
                  <a:gd name="connsiteY0" fmla="*/ 38100 h 933450"/>
                  <a:gd name="connsiteX1" fmla="*/ 771525 w 1504950"/>
                  <a:gd name="connsiteY1" fmla="*/ 123825 h 933450"/>
                  <a:gd name="connsiteX2" fmla="*/ 647700 w 1504950"/>
                  <a:gd name="connsiteY2" fmla="*/ 180975 h 933450"/>
                  <a:gd name="connsiteX3" fmla="*/ 409575 w 1504950"/>
                  <a:gd name="connsiteY3" fmla="*/ 200025 h 933450"/>
                  <a:gd name="connsiteX4" fmla="*/ 200025 w 1504950"/>
                  <a:gd name="connsiteY4" fmla="*/ 114300 h 933450"/>
                  <a:gd name="connsiteX5" fmla="*/ 114300 w 1504950"/>
                  <a:gd name="connsiteY5" fmla="*/ 0 h 933450"/>
                  <a:gd name="connsiteX6" fmla="*/ 38100 w 1504950"/>
                  <a:gd name="connsiteY6" fmla="*/ 209550 h 933450"/>
                  <a:gd name="connsiteX7" fmla="*/ 0 w 1504950"/>
                  <a:gd name="connsiteY7" fmla="*/ 257175 h 933450"/>
                  <a:gd name="connsiteX8" fmla="*/ 9525 w 1504950"/>
                  <a:gd name="connsiteY8" fmla="*/ 876300 h 933450"/>
                  <a:gd name="connsiteX9" fmla="*/ 238125 w 1504950"/>
                  <a:gd name="connsiteY9" fmla="*/ 771525 h 933450"/>
                  <a:gd name="connsiteX10" fmla="*/ 419100 w 1504950"/>
                  <a:gd name="connsiteY10" fmla="*/ 714375 h 933450"/>
                  <a:gd name="connsiteX11" fmla="*/ 657225 w 1504950"/>
                  <a:gd name="connsiteY11" fmla="*/ 704850 h 933450"/>
                  <a:gd name="connsiteX12" fmla="*/ 866775 w 1504950"/>
                  <a:gd name="connsiteY12" fmla="*/ 752475 h 933450"/>
                  <a:gd name="connsiteX13" fmla="*/ 990600 w 1504950"/>
                  <a:gd name="connsiteY13" fmla="*/ 914400 h 933450"/>
                  <a:gd name="connsiteX14" fmla="*/ 1190625 w 1504950"/>
                  <a:gd name="connsiteY14" fmla="*/ 933450 h 933450"/>
                  <a:gd name="connsiteX15" fmla="*/ 1343025 w 1504950"/>
                  <a:gd name="connsiteY15" fmla="*/ 666750 h 933450"/>
                  <a:gd name="connsiteX16" fmla="*/ 1504950 w 1504950"/>
                  <a:gd name="connsiteY16" fmla="*/ 485775 h 933450"/>
                  <a:gd name="connsiteX17" fmla="*/ 1504950 w 1504950"/>
                  <a:gd name="connsiteY17" fmla="*/ 323850 h 933450"/>
                  <a:gd name="connsiteX18" fmla="*/ 1238250 w 1504950"/>
                  <a:gd name="connsiteY18" fmla="*/ 323850 h 933450"/>
                  <a:gd name="connsiteX19" fmla="*/ 1038225 w 1504950"/>
                  <a:gd name="connsiteY19" fmla="*/ 180975 h 933450"/>
                  <a:gd name="connsiteX20" fmla="*/ 885825 w 1504950"/>
                  <a:gd name="connsiteY20" fmla="*/ 38100 h 933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04950" h="933450">
                    <a:moveTo>
                      <a:pt x="885825" y="38100"/>
                    </a:moveTo>
                    <a:lnTo>
                      <a:pt x="771525" y="123825"/>
                    </a:lnTo>
                    <a:lnTo>
                      <a:pt x="647700" y="180975"/>
                    </a:lnTo>
                    <a:lnTo>
                      <a:pt x="409575" y="200025"/>
                    </a:lnTo>
                    <a:lnTo>
                      <a:pt x="200025" y="114300"/>
                    </a:lnTo>
                    <a:lnTo>
                      <a:pt x="114300" y="0"/>
                    </a:lnTo>
                    <a:lnTo>
                      <a:pt x="38100" y="209550"/>
                    </a:lnTo>
                    <a:lnTo>
                      <a:pt x="0" y="257175"/>
                    </a:lnTo>
                    <a:lnTo>
                      <a:pt x="9525" y="876300"/>
                    </a:lnTo>
                    <a:lnTo>
                      <a:pt x="238125" y="771525"/>
                    </a:lnTo>
                    <a:lnTo>
                      <a:pt x="419100" y="714375"/>
                    </a:lnTo>
                    <a:lnTo>
                      <a:pt x="657225" y="704850"/>
                    </a:lnTo>
                    <a:lnTo>
                      <a:pt x="866775" y="752475"/>
                    </a:lnTo>
                    <a:lnTo>
                      <a:pt x="990600" y="914400"/>
                    </a:lnTo>
                    <a:lnTo>
                      <a:pt x="1190625" y="933450"/>
                    </a:lnTo>
                    <a:lnTo>
                      <a:pt x="1343025" y="666750"/>
                    </a:lnTo>
                    <a:lnTo>
                      <a:pt x="1504950" y="485775"/>
                    </a:lnTo>
                    <a:lnTo>
                      <a:pt x="1504950" y="323850"/>
                    </a:lnTo>
                    <a:lnTo>
                      <a:pt x="1238250" y="323850"/>
                    </a:lnTo>
                    <a:lnTo>
                      <a:pt x="1038225" y="180975"/>
                    </a:lnTo>
                    <a:lnTo>
                      <a:pt x="885825" y="38100"/>
                    </a:lnTo>
                    <a:close/>
                  </a:path>
                </a:pathLst>
              </a:custGeom>
              <a:noFill/>
              <a:ln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" name="Picture 7" descr="N:\Data Manuscripts Grants\Manuscripts\Progesterone Therapy Manuscript\data\Progesterone therapy in endometrial cancer\PR addback in PTENKras\hPgRGFP P4\IHC\PTEN\Image0006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30544" y="5804421"/>
              <a:ext cx="822960" cy="8229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2033506" y="809649"/>
              <a:ext cx="198797" cy="213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c</a:t>
              </a:r>
              <a:endParaRPr lang="en-US" sz="1100" b="1" dirty="0"/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6200000">
              <a:off x="2942308" y="760956"/>
              <a:ext cx="561848" cy="1783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6200000">
              <a:off x="3058683" y="1242133"/>
              <a:ext cx="304799" cy="178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 rot="16200000">
              <a:off x="2341086" y="1060734"/>
              <a:ext cx="53572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Stroma</a:t>
              </a:r>
              <a:endParaRPr lang="en-US" sz="9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2891699" y="985256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Stroma </a:t>
              </a:r>
            </a:p>
            <a:p>
              <a:r>
                <a:rPr lang="en-US" sz="900" b="1" dirty="0" smtClean="0"/>
                <a:t>+ GFP</a:t>
              </a:r>
              <a:endParaRPr lang="en-US" sz="9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3434057" y="931279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Stroma </a:t>
              </a:r>
            </a:p>
            <a:p>
              <a:r>
                <a:rPr lang="en-US" sz="900" b="1" dirty="0" smtClean="0"/>
                <a:t>+ hPR-GFP</a:t>
              </a:r>
              <a:endParaRPr lang="en-US" sz="900" b="1" dirty="0"/>
            </a:p>
          </p:txBody>
        </p:sp>
        <p:sp>
          <p:nvSpPr>
            <p:cNvPr id="12" name="Rectangle 40"/>
            <p:cNvSpPr>
              <a:spLocks noChangeArrowheads="1"/>
            </p:cNvSpPr>
            <p:nvPr/>
          </p:nvSpPr>
          <p:spPr bwMode="auto">
            <a:xfrm>
              <a:off x="2010088" y="1518028"/>
              <a:ext cx="25167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PR-B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" name="Rectangle 40"/>
            <p:cNvSpPr>
              <a:spLocks noChangeArrowheads="1"/>
            </p:cNvSpPr>
            <p:nvPr/>
          </p:nvSpPr>
          <p:spPr bwMode="auto">
            <a:xfrm>
              <a:off x="2010088" y="1706610"/>
              <a:ext cx="256480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PR-A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4" name="Rectangle 40"/>
            <p:cNvSpPr>
              <a:spLocks noChangeArrowheads="1"/>
            </p:cNvSpPr>
            <p:nvPr/>
          </p:nvSpPr>
          <p:spPr bwMode="auto">
            <a:xfrm>
              <a:off x="2010088" y="2060778"/>
              <a:ext cx="168316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Erk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H="1">
              <a:off x="2283028" y="1604167"/>
              <a:ext cx="11707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2283028" y="1787101"/>
              <a:ext cx="11707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2283028" y="2141181"/>
              <a:ext cx="11707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48844" y="790170"/>
              <a:ext cx="211859" cy="213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b</a:t>
              </a:r>
              <a:endParaRPr lang="en-US" sz="1100" b="1" dirty="0"/>
            </a:p>
          </p:txBody>
        </p:sp>
        <p:pic>
          <p:nvPicPr>
            <p:cNvPr id="19" name="Picture 18" descr="ER and PR Hela cells 30s exposure.jp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>
            <a:xfrm>
              <a:off x="941089" y="1600200"/>
              <a:ext cx="618175" cy="381000"/>
            </a:xfrm>
            <a:prstGeom prst="rect">
              <a:avLst/>
            </a:prstGeom>
          </p:spPr>
        </p:pic>
        <p:pic>
          <p:nvPicPr>
            <p:cNvPr id="20" name="Picture 19" descr="ER and PR Hela cells 30s exposure.jpg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>
            <a:xfrm>
              <a:off x="941089" y="2026920"/>
              <a:ext cx="615867" cy="259080"/>
            </a:xfrm>
            <a:prstGeom prst="rect">
              <a:avLst/>
            </a:prstGeom>
          </p:spPr>
        </p:pic>
        <p:grpSp>
          <p:nvGrpSpPr>
            <p:cNvPr id="21" name="Group 38"/>
            <p:cNvGrpSpPr/>
            <p:nvPr/>
          </p:nvGrpSpPr>
          <p:grpSpPr>
            <a:xfrm>
              <a:off x="934716" y="574558"/>
              <a:ext cx="640606" cy="1097280"/>
              <a:chOff x="978863" y="933874"/>
              <a:chExt cx="833877" cy="1428328"/>
            </a:xfrm>
          </p:grpSpPr>
          <p:sp>
            <p:nvSpPr>
              <p:cNvPr id="194" name="TextBox 193"/>
              <p:cNvSpPr txBox="1"/>
              <p:nvPr/>
            </p:nvSpPr>
            <p:spPr>
              <a:xfrm rot="16200000">
                <a:off x="824300" y="1893262"/>
                <a:ext cx="609600" cy="3004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 smtClean="0"/>
                  <a:t>HeLa</a:t>
                </a:r>
                <a:endParaRPr lang="en-US" sz="900" b="1" dirty="0"/>
              </a:p>
            </p:txBody>
          </p:sp>
          <p:sp>
            <p:nvSpPr>
              <p:cNvPr id="195" name="TextBox 194"/>
              <p:cNvSpPr txBox="1"/>
              <p:nvPr/>
            </p:nvSpPr>
            <p:spPr>
              <a:xfrm rot="16200000">
                <a:off x="643538" y="1497801"/>
                <a:ext cx="1428328" cy="3004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 smtClean="0"/>
                  <a:t>HeLa + hPR-GFP </a:t>
                </a:r>
                <a:endParaRPr lang="en-US" sz="900" b="1" dirty="0"/>
              </a:p>
            </p:txBody>
          </p:sp>
          <p:sp>
            <p:nvSpPr>
              <p:cNvPr id="196" name="TextBox 195"/>
              <p:cNvSpPr txBox="1"/>
              <p:nvPr/>
            </p:nvSpPr>
            <p:spPr>
              <a:xfrm rot="16200000">
                <a:off x="1067366" y="1616827"/>
                <a:ext cx="1190273" cy="3004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 smtClean="0"/>
                  <a:t>HeLa + GFP</a:t>
                </a:r>
                <a:endParaRPr lang="en-US" sz="900" b="1" dirty="0"/>
              </a:p>
            </p:txBody>
          </p:sp>
        </p:grpSp>
        <p:sp>
          <p:nvSpPr>
            <p:cNvPr id="22" name="Rectangle 40"/>
            <p:cNvSpPr>
              <a:spLocks noChangeArrowheads="1"/>
            </p:cNvSpPr>
            <p:nvPr/>
          </p:nvSpPr>
          <p:spPr bwMode="auto">
            <a:xfrm>
              <a:off x="590037" y="1642918"/>
              <a:ext cx="25167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PR-B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" name="Rectangle 40"/>
            <p:cNvSpPr>
              <a:spLocks noChangeArrowheads="1"/>
            </p:cNvSpPr>
            <p:nvPr/>
          </p:nvSpPr>
          <p:spPr bwMode="auto">
            <a:xfrm>
              <a:off x="590037" y="1807139"/>
              <a:ext cx="256480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PR-A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 flipH="1">
              <a:off x="853281" y="1729057"/>
              <a:ext cx="11707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853281" y="1887629"/>
              <a:ext cx="11707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40"/>
            <p:cNvSpPr>
              <a:spLocks noChangeArrowheads="1"/>
            </p:cNvSpPr>
            <p:nvPr/>
          </p:nvSpPr>
          <p:spPr bwMode="auto">
            <a:xfrm>
              <a:off x="590037" y="2068148"/>
              <a:ext cx="168316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b="1" dirty="0" err="1" smtClean="0">
                  <a:solidFill>
                    <a:srgbClr val="000000"/>
                  </a:solidFill>
                </a:rPr>
                <a:t>Erk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 flipH="1">
              <a:off x="853281" y="2156247"/>
              <a:ext cx="11707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0" y="362783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A</a:t>
              </a:r>
              <a:endParaRPr lang="en-US" sz="1400" b="1" dirty="0"/>
            </a:p>
          </p:txBody>
        </p:sp>
        <p:grpSp>
          <p:nvGrpSpPr>
            <p:cNvPr id="29" name="Group 102"/>
            <p:cNvGrpSpPr>
              <a:grpSpLocks/>
            </p:cNvGrpSpPr>
            <p:nvPr/>
          </p:nvGrpSpPr>
          <p:grpSpPr>
            <a:xfrm>
              <a:off x="508984" y="365760"/>
              <a:ext cx="4233987" cy="457200"/>
              <a:chOff x="268465" y="685800"/>
              <a:chExt cx="6659384" cy="609600"/>
            </a:xfrm>
          </p:grpSpPr>
          <p:cxnSp>
            <p:nvCxnSpPr>
              <p:cNvPr id="186" name="Straight Connector 185"/>
              <p:cNvCxnSpPr/>
              <p:nvPr/>
            </p:nvCxnSpPr>
            <p:spPr>
              <a:xfrm rot="10800000" flipH="1">
                <a:off x="426719" y="990600"/>
                <a:ext cx="64719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7" name="Rectangle 186"/>
              <p:cNvSpPr/>
              <p:nvPr/>
            </p:nvSpPr>
            <p:spPr>
              <a:xfrm>
                <a:off x="268465" y="838201"/>
                <a:ext cx="731938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900"/>
                  </a:lnSpc>
                </a:pPr>
                <a:r>
                  <a:rPr lang="en-US" sz="800" b="1" dirty="0" smtClean="0"/>
                  <a:t>5’LTR</a:t>
                </a:r>
                <a:endParaRPr lang="en-US" sz="800" b="1" dirty="0"/>
              </a:p>
            </p:txBody>
          </p:sp>
          <p:sp>
            <p:nvSpPr>
              <p:cNvPr id="188" name="Rectangle 187"/>
              <p:cNvSpPr/>
              <p:nvPr/>
            </p:nvSpPr>
            <p:spPr>
              <a:xfrm>
                <a:off x="6195911" y="838201"/>
                <a:ext cx="731938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900"/>
                  </a:lnSpc>
                </a:pPr>
                <a:r>
                  <a:rPr lang="en-US" sz="800" b="1" dirty="0" smtClean="0"/>
                  <a:t>3’LTR</a:t>
                </a:r>
                <a:endParaRPr lang="en-US" sz="800" b="1" dirty="0"/>
              </a:p>
            </p:txBody>
          </p:sp>
          <p:sp>
            <p:nvSpPr>
              <p:cNvPr id="189" name="Right Arrow 188"/>
              <p:cNvSpPr/>
              <p:nvPr/>
            </p:nvSpPr>
            <p:spPr>
              <a:xfrm>
                <a:off x="1059927" y="685800"/>
                <a:ext cx="1188721" cy="609600"/>
              </a:xfrm>
              <a:prstGeom prst="rightArrow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900"/>
                  </a:lnSpc>
                </a:pPr>
                <a:r>
                  <a:rPr lang="en-US" sz="800" b="1" dirty="0" smtClean="0"/>
                  <a:t>Ubiquitin</a:t>
                </a:r>
              </a:p>
              <a:p>
                <a:pPr algn="ctr">
                  <a:lnSpc>
                    <a:spcPts val="900"/>
                  </a:lnSpc>
                </a:pPr>
                <a:r>
                  <a:rPr lang="en-US" sz="800" b="1" dirty="0" smtClean="0"/>
                  <a:t>Promoter</a:t>
                </a:r>
                <a:endParaRPr lang="en-US" sz="800" b="1" dirty="0"/>
              </a:p>
            </p:txBody>
          </p:sp>
          <p:sp>
            <p:nvSpPr>
              <p:cNvPr id="190" name="Right Arrow 189"/>
              <p:cNvSpPr/>
              <p:nvPr/>
            </p:nvSpPr>
            <p:spPr>
              <a:xfrm>
                <a:off x="3300107" y="685800"/>
                <a:ext cx="1188720" cy="609600"/>
              </a:xfrm>
              <a:prstGeom prst="rightArrow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900"/>
                  </a:lnSpc>
                </a:pPr>
                <a:r>
                  <a:rPr lang="en-US" sz="800" b="1" dirty="0" smtClean="0"/>
                  <a:t>CMV</a:t>
                </a:r>
              </a:p>
              <a:p>
                <a:pPr algn="ctr">
                  <a:lnSpc>
                    <a:spcPts val="900"/>
                  </a:lnSpc>
                </a:pPr>
                <a:r>
                  <a:rPr lang="en-US" sz="800" b="1" dirty="0" smtClean="0"/>
                  <a:t>Promoter</a:t>
                </a:r>
                <a:endParaRPr lang="en-US" sz="800" b="1" dirty="0"/>
              </a:p>
            </p:txBody>
          </p:sp>
          <p:sp>
            <p:nvSpPr>
              <p:cNvPr id="191" name="Snip Diagonal Corner Rectangle 190"/>
              <p:cNvSpPr/>
              <p:nvPr/>
            </p:nvSpPr>
            <p:spPr>
              <a:xfrm>
                <a:off x="4562637" y="838200"/>
                <a:ext cx="838200" cy="304800"/>
              </a:xfrm>
              <a:prstGeom prst="snip2Diag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900"/>
                  </a:lnSpc>
                </a:pPr>
                <a:r>
                  <a:rPr lang="en-US" sz="800" b="1" dirty="0" smtClean="0"/>
                  <a:t>GFP</a:t>
                </a:r>
                <a:endParaRPr lang="en-US" sz="800" b="1" dirty="0"/>
              </a:p>
            </p:txBody>
          </p:sp>
          <p:sp>
            <p:nvSpPr>
              <p:cNvPr id="192" name="Rectangle 191"/>
              <p:cNvSpPr/>
              <p:nvPr/>
            </p:nvSpPr>
            <p:spPr>
              <a:xfrm>
                <a:off x="5471921" y="838201"/>
                <a:ext cx="660399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900"/>
                  </a:lnSpc>
                </a:pPr>
                <a:r>
                  <a:rPr lang="en-US" sz="800" b="1" dirty="0" smtClean="0"/>
                  <a:t>WRE</a:t>
                </a:r>
                <a:endParaRPr lang="en-US" sz="800" b="1" dirty="0"/>
              </a:p>
            </p:txBody>
          </p:sp>
          <p:sp>
            <p:nvSpPr>
              <p:cNvPr id="193" name="Rounded Rectangle 192"/>
              <p:cNvSpPr/>
              <p:nvPr/>
            </p:nvSpPr>
            <p:spPr>
              <a:xfrm>
                <a:off x="2303033" y="838201"/>
                <a:ext cx="924560" cy="304800"/>
              </a:xfrm>
              <a:prstGeom prst="round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900"/>
                  </a:lnSpc>
                </a:pPr>
                <a:r>
                  <a:rPr lang="en-US" sz="800" b="1" dirty="0" smtClean="0"/>
                  <a:t>hPR</a:t>
                </a:r>
                <a:endParaRPr lang="en-US" sz="800" b="1" dirty="0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0" y="7498080"/>
              <a:ext cx="2984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D</a:t>
              </a:r>
              <a:endParaRPr lang="en-US" sz="14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0040" y="7513320"/>
              <a:ext cx="1554480" cy="35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1000" b="1" dirty="0" smtClean="0"/>
                <a:t>Progesterone treated </a:t>
              </a:r>
            </a:p>
            <a:p>
              <a:pPr>
                <a:lnSpc>
                  <a:spcPts val="1000"/>
                </a:lnSpc>
              </a:pPr>
              <a:r>
                <a:rPr lang="en-US" sz="1000" b="1" dirty="0" smtClean="0"/>
                <a:t>PTENKO/Kras + hPR-GFP 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282190" y="7538293"/>
              <a:ext cx="1554480" cy="35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1000" b="1" dirty="0" smtClean="0"/>
                <a:t>Placebo treated </a:t>
              </a:r>
            </a:p>
            <a:p>
              <a:pPr>
                <a:lnSpc>
                  <a:spcPts val="1000"/>
                </a:lnSpc>
              </a:pPr>
              <a:r>
                <a:rPr lang="en-US" sz="1000" b="1" dirty="0" smtClean="0"/>
                <a:t>PTENKO/Kras + hPR-GFP </a:t>
              </a:r>
            </a:p>
          </p:txBody>
        </p:sp>
        <p:grpSp>
          <p:nvGrpSpPr>
            <p:cNvPr id="33" name="Group 232"/>
            <p:cNvGrpSpPr>
              <a:grpSpLocks noChangeAspect="1"/>
            </p:cNvGrpSpPr>
            <p:nvPr/>
          </p:nvGrpSpPr>
          <p:grpSpPr>
            <a:xfrm>
              <a:off x="320040" y="7827853"/>
              <a:ext cx="1737360" cy="899490"/>
              <a:chOff x="-2514600" y="5594422"/>
              <a:chExt cx="2040583" cy="1056480"/>
            </a:xfrm>
          </p:grpSpPr>
          <p:pic>
            <p:nvPicPr>
              <p:cNvPr id="174" name="Picture 14" descr="N:\Data Manuscripts Grants\Manuscripts\Progesterone Therapy Manuscript\data\Progesterone therapy in endometrial cancer\PR addback in PTENKras\hPgRGFP P4\IHC\HE\Image0106.jp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 rot="10800000">
                <a:off x="-2514600" y="5638800"/>
                <a:ext cx="1009773" cy="100976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pic>
            <p:nvPicPr>
              <p:cNvPr id="175" name="Picture 15" descr="N:\Data Manuscripts Grants\Manuscripts\Progesterone Therapy Manuscript\data\Progesterone therapy in endometrial cancer\PR addback in PTENKras\hPgRGFP P4\IHC\HE\Image0107.jpg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 rot="16200000">
                <a:off x="-1483786" y="5641133"/>
                <a:ext cx="1009765" cy="100977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sp>
            <p:nvSpPr>
              <p:cNvPr id="176" name="Oval 175"/>
              <p:cNvSpPr/>
              <p:nvPr/>
            </p:nvSpPr>
            <p:spPr>
              <a:xfrm rot="1914632">
                <a:off x="-1159901" y="5890933"/>
                <a:ext cx="448788" cy="28049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7" name="Oval 176"/>
              <p:cNvSpPr/>
              <p:nvPr/>
            </p:nvSpPr>
            <p:spPr>
              <a:xfrm rot="19694877">
                <a:off x="-2323707" y="6062705"/>
                <a:ext cx="448788" cy="201953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8" name="TextBox 177"/>
              <p:cNvSpPr txBox="1"/>
              <p:nvPr/>
            </p:nvSpPr>
            <p:spPr>
              <a:xfrm>
                <a:off x="-1928184" y="5594422"/>
                <a:ext cx="45557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2mm</a:t>
                </a:r>
                <a:endParaRPr lang="en-US" sz="1000" dirty="0"/>
              </a:p>
            </p:txBody>
          </p:sp>
          <p:cxnSp>
            <p:nvCxnSpPr>
              <p:cNvPr id="179" name="Straight Connector 178"/>
              <p:cNvCxnSpPr/>
              <p:nvPr/>
            </p:nvCxnSpPr>
            <p:spPr>
              <a:xfrm>
                <a:off x="-1748409" y="5810891"/>
                <a:ext cx="10058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0" name="TextBox 179"/>
              <p:cNvSpPr txBox="1"/>
              <p:nvPr/>
            </p:nvSpPr>
            <p:spPr>
              <a:xfrm>
                <a:off x="-943146" y="5594422"/>
                <a:ext cx="45557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2mm</a:t>
                </a:r>
                <a:endParaRPr lang="en-US" sz="1000" dirty="0"/>
              </a:p>
            </p:txBody>
          </p:sp>
          <p:cxnSp>
            <p:nvCxnSpPr>
              <p:cNvPr id="181" name="Straight Connector 180"/>
              <p:cNvCxnSpPr/>
              <p:nvPr/>
            </p:nvCxnSpPr>
            <p:spPr>
              <a:xfrm>
                <a:off x="-763371" y="5810891"/>
                <a:ext cx="10058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2" name="Oval 181"/>
              <p:cNvSpPr/>
              <p:nvPr/>
            </p:nvSpPr>
            <p:spPr>
              <a:xfrm>
                <a:off x="-2473112" y="5681404"/>
                <a:ext cx="188851" cy="188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3" name="TextBox 182"/>
              <p:cNvSpPr txBox="1"/>
              <p:nvPr/>
            </p:nvSpPr>
            <p:spPr>
              <a:xfrm>
                <a:off x="-2513275" y="5617492"/>
                <a:ext cx="233474" cy="2349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/>
                  <a:t>a</a:t>
                </a:r>
                <a:endParaRPr lang="en-US" sz="1100" b="1" dirty="0"/>
              </a:p>
            </p:txBody>
          </p:sp>
          <p:sp>
            <p:nvSpPr>
              <p:cNvPr id="184" name="Oval 183"/>
              <p:cNvSpPr/>
              <p:nvPr/>
            </p:nvSpPr>
            <p:spPr>
              <a:xfrm>
                <a:off x="-1423565" y="5664151"/>
                <a:ext cx="188851" cy="188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5" name="TextBox 184"/>
              <p:cNvSpPr txBox="1"/>
              <p:nvPr/>
            </p:nvSpPr>
            <p:spPr>
              <a:xfrm>
                <a:off x="-1463727" y="5600239"/>
                <a:ext cx="260008" cy="2616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/>
                  <a:t>b</a:t>
                </a:r>
                <a:endParaRPr lang="en-US" sz="1100" b="1" dirty="0"/>
              </a:p>
            </p:txBody>
          </p:sp>
        </p:grpSp>
        <p:grpSp>
          <p:nvGrpSpPr>
            <p:cNvPr id="34" name="Group 233"/>
            <p:cNvGrpSpPr>
              <a:grpSpLocks noChangeAspect="1"/>
            </p:cNvGrpSpPr>
            <p:nvPr/>
          </p:nvGrpSpPr>
          <p:grpSpPr>
            <a:xfrm>
              <a:off x="2301240" y="7827853"/>
              <a:ext cx="1686496" cy="878000"/>
              <a:chOff x="-2539065" y="7194622"/>
              <a:chExt cx="2024838" cy="1054143"/>
            </a:xfrm>
          </p:grpSpPr>
          <p:pic>
            <p:nvPicPr>
              <p:cNvPr id="162" name="Picture 19" descr="N:\Data Manuscripts Grants\Manuscripts\Progesterone Therapy Manuscript\data\Progesterone therapy in endometrial cancer\PR addback in PTENKras\hPgR Plac\IHC\HE\Image0001.jpg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-2539065" y="7239000"/>
                <a:ext cx="1009773" cy="100976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pic>
            <p:nvPicPr>
              <p:cNvPr id="163" name="Picture 20" descr="N:\Data Manuscripts Grants\Manuscripts\Progesterone Therapy Manuscript\data\Progesterone therapy in endometrial cancer\PR addback in PTENKras\hPgR Plac\IHC\HE\Image0002.jpg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-1524000" y="7239000"/>
                <a:ext cx="1009773" cy="100976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sp>
            <p:nvSpPr>
              <p:cNvPr id="164" name="Freeform 163"/>
              <p:cNvSpPr/>
              <p:nvPr/>
            </p:nvSpPr>
            <p:spPr>
              <a:xfrm>
                <a:off x="-2307261" y="7422112"/>
                <a:ext cx="736690" cy="609669"/>
              </a:xfrm>
              <a:custGeom>
                <a:avLst/>
                <a:gdLst>
                  <a:gd name="connsiteX0" fmla="*/ 414068 w 1000664"/>
                  <a:gd name="connsiteY0" fmla="*/ 17253 h 828136"/>
                  <a:gd name="connsiteX1" fmla="*/ 69011 w 1000664"/>
                  <a:gd name="connsiteY1" fmla="*/ 86264 h 828136"/>
                  <a:gd name="connsiteX2" fmla="*/ 0 w 1000664"/>
                  <a:gd name="connsiteY2" fmla="*/ 362310 h 828136"/>
                  <a:gd name="connsiteX3" fmla="*/ 34506 w 1000664"/>
                  <a:gd name="connsiteY3" fmla="*/ 621102 h 828136"/>
                  <a:gd name="connsiteX4" fmla="*/ 207034 w 1000664"/>
                  <a:gd name="connsiteY4" fmla="*/ 690114 h 828136"/>
                  <a:gd name="connsiteX5" fmla="*/ 483079 w 1000664"/>
                  <a:gd name="connsiteY5" fmla="*/ 759125 h 828136"/>
                  <a:gd name="connsiteX6" fmla="*/ 690113 w 1000664"/>
                  <a:gd name="connsiteY6" fmla="*/ 793630 h 828136"/>
                  <a:gd name="connsiteX7" fmla="*/ 983411 w 1000664"/>
                  <a:gd name="connsiteY7" fmla="*/ 828136 h 828136"/>
                  <a:gd name="connsiteX8" fmla="*/ 1000664 w 1000664"/>
                  <a:gd name="connsiteY8" fmla="*/ 603849 h 828136"/>
                  <a:gd name="connsiteX9" fmla="*/ 810883 w 1000664"/>
                  <a:gd name="connsiteY9" fmla="*/ 293298 h 828136"/>
                  <a:gd name="connsiteX10" fmla="*/ 655608 w 1000664"/>
                  <a:gd name="connsiteY10" fmla="*/ 86264 h 828136"/>
                  <a:gd name="connsiteX11" fmla="*/ 362310 w 1000664"/>
                  <a:gd name="connsiteY11" fmla="*/ 0 h 828136"/>
                  <a:gd name="connsiteX12" fmla="*/ 189781 w 1000664"/>
                  <a:gd name="connsiteY12" fmla="*/ 69012 h 828136"/>
                  <a:gd name="connsiteX13" fmla="*/ 189781 w 1000664"/>
                  <a:gd name="connsiteY13" fmla="*/ 69012 h 828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00664" h="828136">
                    <a:moveTo>
                      <a:pt x="414068" y="17253"/>
                    </a:moveTo>
                    <a:lnTo>
                      <a:pt x="69011" y="86264"/>
                    </a:lnTo>
                    <a:lnTo>
                      <a:pt x="0" y="362310"/>
                    </a:lnTo>
                    <a:lnTo>
                      <a:pt x="34506" y="621102"/>
                    </a:lnTo>
                    <a:lnTo>
                      <a:pt x="207034" y="690114"/>
                    </a:lnTo>
                    <a:lnTo>
                      <a:pt x="483079" y="759125"/>
                    </a:lnTo>
                    <a:lnTo>
                      <a:pt x="690113" y="793630"/>
                    </a:lnTo>
                    <a:lnTo>
                      <a:pt x="983411" y="828136"/>
                    </a:lnTo>
                    <a:lnTo>
                      <a:pt x="1000664" y="603849"/>
                    </a:lnTo>
                    <a:lnTo>
                      <a:pt x="810883" y="293298"/>
                    </a:lnTo>
                    <a:lnTo>
                      <a:pt x="655608" y="86264"/>
                    </a:lnTo>
                    <a:lnTo>
                      <a:pt x="362310" y="0"/>
                    </a:lnTo>
                    <a:lnTo>
                      <a:pt x="189781" y="69012"/>
                    </a:lnTo>
                    <a:lnTo>
                      <a:pt x="189781" y="69012"/>
                    </a:lnTo>
                  </a:path>
                </a:pathLst>
              </a:cu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5" name="Freeform 164"/>
              <p:cNvSpPr/>
              <p:nvPr/>
            </p:nvSpPr>
            <p:spPr>
              <a:xfrm>
                <a:off x="-1545169" y="7231591"/>
                <a:ext cx="863705" cy="838295"/>
              </a:xfrm>
              <a:custGeom>
                <a:avLst/>
                <a:gdLst>
                  <a:gd name="connsiteX0" fmla="*/ 172528 w 1173192"/>
                  <a:gd name="connsiteY0" fmla="*/ 1121434 h 1138687"/>
                  <a:gd name="connsiteX1" fmla="*/ 621102 w 1173192"/>
                  <a:gd name="connsiteY1" fmla="*/ 1104181 h 1138687"/>
                  <a:gd name="connsiteX2" fmla="*/ 1069675 w 1173192"/>
                  <a:gd name="connsiteY2" fmla="*/ 793630 h 1138687"/>
                  <a:gd name="connsiteX3" fmla="*/ 1173192 w 1173192"/>
                  <a:gd name="connsiteY3" fmla="*/ 448574 h 1138687"/>
                  <a:gd name="connsiteX4" fmla="*/ 1069675 w 1173192"/>
                  <a:gd name="connsiteY4" fmla="*/ 138023 h 1138687"/>
                  <a:gd name="connsiteX5" fmla="*/ 793630 w 1173192"/>
                  <a:gd name="connsiteY5" fmla="*/ 0 h 1138687"/>
                  <a:gd name="connsiteX6" fmla="*/ 345057 w 1173192"/>
                  <a:gd name="connsiteY6" fmla="*/ 69012 h 1138687"/>
                  <a:gd name="connsiteX7" fmla="*/ 103517 w 1173192"/>
                  <a:gd name="connsiteY7" fmla="*/ 276045 h 1138687"/>
                  <a:gd name="connsiteX8" fmla="*/ 0 w 1173192"/>
                  <a:gd name="connsiteY8" fmla="*/ 621102 h 1138687"/>
                  <a:gd name="connsiteX9" fmla="*/ 69011 w 1173192"/>
                  <a:gd name="connsiteY9" fmla="*/ 931653 h 1138687"/>
                  <a:gd name="connsiteX10" fmla="*/ 224287 w 1173192"/>
                  <a:gd name="connsiteY10" fmla="*/ 1138687 h 1138687"/>
                  <a:gd name="connsiteX11" fmla="*/ 224287 w 1173192"/>
                  <a:gd name="connsiteY11" fmla="*/ 1121434 h 1138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73192" h="1138687">
                    <a:moveTo>
                      <a:pt x="172528" y="1121434"/>
                    </a:moveTo>
                    <a:lnTo>
                      <a:pt x="621102" y="1104181"/>
                    </a:lnTo>
                    <a:lnTo>
                      <a:pt x="1069675" y="793630"/>
                    </a:lnTo>
                    <a:lnTo>
                      <a:pt x="1173192" y="448574"/>
                    </a:lnTo>
                    <a:lnTo>
                      <a:pt x="1069675" y="138023"/>
                    </a:lnTo>
                    <a:lnTo>
                      <a:pt x="793630" y="0"/>
                    </a:lnTo>
                    <a:lnTo>
                      <a:pt x="345057" y="69012"/>
                    </a:lnTo>
                    <a:lnTo>
                      <a:pt x="103517" y="276045"/>
                    </a:lnTo>
                    <a:lnTo>
                      <a:pt x="0" y="621102"/>
                    </a:lnTo>
                    <a:lnTo>
                      <a:pt x="69011" y="931653"/>
                    </a:lnTo>
                    <a:lnTo>
                      <a:pt x="224287" y="1138687"/>
                    </a:lnTo>
                    <a:lnTo>
                      <a:pt x="224287" y="1121434"/>
                    </a:lnTo>
                  </a:path>
                </a:pathLst>
              </a:cu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6" name="TextBox 118"/>
              <p:cNvSpPr txBox="1"/>
              <p:nvPr/>
            </p:nvSpPr>
            <p:spPr>
              <a:xfrm>
                <a:off x="-2006579" y="7194622"/>
                <a:ext cx="455575" cy="246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2mm</a:t>
                </a:r>
                <a:endParaRPr lang="en-US" sz="1000" dirty="0"/>
              </a:p>
            </p:txBody>
          </p:sp>
          <p:cxnSp>
            <p:nvCxnSpPr>
              <p:cNvPr id="167" name="Straight Connector 166"/>
              <p:cNvCxnSpPr/>
              <p:nvPr/>
            </p:nvCxnSpPr>
            <p:spPr>
              <a:xfrm>
                <a:off x="-1713996" y="7411588"/>
                <a:ext cx="10058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8" name="TextBox 167"/>
              <p:cNvSpPr txBox="1"/>
              <p:nvPr/>
            </p:nvSpPr>
            <p:spPr>
              <a:xfrm>
                <a:off x="-1002082" y="7194622"/>
                <a:ext cx="455575" cy="246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2mm</a:t>
                </a:r>
                <a:endParaRPr lang="en-US" sz="1000" dirty="0"/>
              </a:p>
            </p:txBody>
          </p:sp>
          <p:cxnSp>
            <p:nvCxnSpPr>
              <p:cNvPr id="169" name="Straight Connector 168"/>
              <p:cNvCxnSpPr/>
              <p:nvPr/>
            </p:nvCxnSpPr>
            <p:spPr>
              <a:xfrm>
                <a:off x="-728958" y="7411588"/>
                <a:ext cx="10058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0" name="Oval 169"/>
              <p:cNvSpPr/>
              <p:nvPr/>
            </p:nvSpPr>
            <p:spPr>
              <a:xfrm>
                <a:off x="-2445887" y="7270665"/>
                <a:ext cx="188851" cy="188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-2494170" y="7198632"/>
                <a:ext cx="292924" cy="314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/>
                  <a:t>c</a:t>
                </a:r>
                <a:endParaRPr lang="en-US" sz="1100" b="1" dirty="0"/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-1465352" y="7253412"/>
                <a:ext cx="188851" cy="188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-1528884" y="7196627"/>
                <a:ext cx="312170" cy="314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/>
                  <a:t>d</a:t>
                </a:r>
                <a:endParaRPr lang="en-US" sz="1100" b="1" dirty="0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237527" y="350850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a</a:t>
              </a:r>
              <a:endParaRPr lang="en-US" sz="1400" b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1411" y="2270760"/>
              <a:ext cx="253681" cy="273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B</a:t>
              </a:r>
              <a:endParaRPr lang="en-US" sz="1400" b="1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28602" y="2283461"/>
              <a:ext cx="28308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PTENKO/Kras + GFP  pre-therapy</a:t>
              </a:r>
              <a:endParaRPr lang="en-US" sz="1200" b="1" dirty="0"/>
            </a:p>
          </p:txBody>
        </p:sp>
        <p:grpSp>
          <p:nvGrpSpPr>
            <p:cNvPr id="38" name="Group 229"/>
            <p:cNvGrpSpPr>
              <a:grpSpLocks noChangeAspect="1"/>
            </p:cNvGrpSpPr>
            <p:nvPr/>
          </p:nvGrpSpPr>
          <p:grpSpPr>
            <a:xfrm>
              <a:off x="228600" y="2464611"/>
              <a:ext cx="4459603" cy="1997145"/>
              <a:chOff x="414437" y="2834030"/>
              <a:chExt cx="5334442" cy="2388931"/>
            </a:xfrm>
          </p:grpSpPr>
          <p:pic>
            <p:nvPicPr>
              <p:cNvPr id="108" name="Picture 13" descr="N:\Data Manuscripts Grants\Manuscripts\Progesterone Therapy Manuscript\data\Progesterone therapy in endometrial cancer\PR addback in PTENKras\prether\gfp\IHC\PR\Image0179.jpg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5256679" y="3442995"/>
                <a:ext cx="492200" cy="49220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pic>
            <p:nvPicPr>
              <p:cNvPr id="109" name="Picture 12" descr="N:\Data Manuscripts Grants\Manuscripts\Progesterone Therapy Manuscript\data\Progesterone therapy in endometrial cancer\PR addback in PTENKras\prether\gfp\IHC\pERK sc\Image0194.jpg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3672200" y="2903468"/>
                <a:ext cx="1028766" cy="102876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pic>
            <p:nvPicPr>
              <p:cNvPr id="110" name="Picture 8" descr="N:\Data Manuscripts Grants\Manuscripts\Progesterone Therapy Manuscript\data\Progesterone therapy in endometrial cancer\PR addback in PTENKras\prether\gfp\IHC\PTEN\Image0188.jpg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2612161" y="2903468"/>
                <a:ext cx="1028766" cy="102876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pic>
            <p:nvPicPr>
              <p:cNvPr id="111" name="Picture 7" descr="N:\Data Manuscripts Grants\Manuscripts\Progesterone Therapy Manuscript\data\Progesterone therapy in endometrial cancer\PR addback in PTENKras\prether\gfp\IHC\pank\Image0181.jpg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1557513" y="2903468"/>
                <a:ext cx="1028766" cy="102876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pic>
            <p:nvPicPr>
              <p:cNvPr id="112" name="Picture 5" descr="N:\Data Manuscripts Grants\Manuscripts\Progesterone Therapy Manuscript\data\Progesterone therapy in endometrial cancer\PR addback in PTENKras\prether\pr-gfp\IHC\PR\Image0161.jpg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5245286" y="4716793"/>
                <a:ext cx="492200" cy="49220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pic>
            <p:nvPicPr>
              <p:cNvPr id="113" name="Picture 4" descr="N:\Data Manuscripts Grants\Manuscripts\Progesterone Therapy Manuscript\data\Progesterone therapy in endometrial cancer\PR addback in PTENKras\prether\pr-gfp\IHC\PTEN\Image0160.jpg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2599220" y="4186897"/>
                <a:ext cx="1028766" cy="102876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pic>
            <p:nvPicPr>
              <p:cNvPr id="114" name="Picture 3" descr="N:\Data Manuscripts Grants\Manuscripts\Progesterone Therapy Manuscript\data\Progesterone therapy in endometrial cancer\PR addback in PTENKras\prether\pr-gfp\IHC\pank\Image0150.jpg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1552122" y="4186897"/>
                <a:ext cx="1028766" cy="102876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pic>
            <p:nvPicPr>
              <p:cNvPr id="115" name="Picture 2" descr="N:\Data Manuscripts Grants\on going experiments\Endometrium\Progesterone therapy in endometrial cancer\PR addback in PTENKras\Pretherapy HE\PK with GFP.jpg"/>
              <p:cNvPicPr>
                <a:picLocks noChangeAspect="1" noChangeArrowheads="1"/>
              </p:cNvPicPr>
              <p:nvPr/>
            </p:nvPicPr>
            <p:blipFill>
              <a:blip r:embed="rId20" cstate="print"/>
              <a:srcRect/>
              <a:stretch>
                <a:fillRect/>
              </a:stretch>
            </p:blipFill>
            <p:spPr bwMode="auto">
              <a:xfrm>
                <a:off x="484533" y="2903468"/>
                <a:ext cx="1028766" cy="102876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pic>
            <p:nvPicPr>
              <p:cNvPr id="116" name="Picture 2" descr="N:\Data Manuscripts Grants\on going experiments\Endometrium\Progesterone therapy in endometrial cancer\PR addback in PTENKras\Pretherapy HE\PK with PgrGFP.jpg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484533" y="4186897"/>
                <a:ext cx="1028766" cy="102876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pic>
            <p:nvPicPr>
              <p:cNvPr id="117" name="Picture 3" descr="N:\Data Manuscripts Grants\on going experiments\Endometrium\Progesterone therapy in endometrial cancer\PR addback in PTENKras\prether\pr-gfp\Image0001.jpg"/>
              <p:cNvPicPr>
                <a:picLocks noChangeAspect="1" noChangeArrowheads="1"/>
              </p:cNvPicPr>
              <p:nvPr/>
            </p:nvPicPr>
            <p:blipFill>
              <a:blip r:embed="rId22" cstate="print"/>
              <a:srcRect/>
              <a:stretch>
                <a:fillRect/>
              </a:stretch>
            </p:blipFill>
            <p:spPr bwMode="auto">
              <a:xfrm>
                <a:off x="484533" y="4811454"/>
                <a:ext cx="411507" cy="411507"/>
              </a:xfrm>
              <a:prstGeom prst="rect">
                <a:avLst/>
              </a:prstGeom>
              <a:noFill/>
            </p:spPr>
          </p:pic>
          <p:sp>
            <p:nvSpPr>
              <p:cNvPr id="118" name="TextBox 117"/>
              <p:cNvSpPr txBox="1"/>
              <p:nvPr/>
            </p:nvSpPr>
            <p:spPr>
              <a:xfrm>
                <a:off x="414437" y="3902261"/>
                <a:ext cx="3480345" cy="331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PTENKO/Kras + hPR-GFP pre-therapy </a:t>
                </a:r>
                <a:endParaRPr lang="en-US" sz="1200" b="1" dirty="0"/>
              </a:p>
            </p:txBody>
          </p:sp>
          <p:grpSp>
            <p:nvGrpSpPr>
              <p:cNvPr id="119" name="Group 48"/>
              <p:cNvGrpSpPr>
                <a:grpSpLocks noChangeAspect="1"/>
              </p:cNvGrpSpPr>
              <p:nvPr/>
            </p:nvGrpSpPr>
            <p:grpSpPr>
              <a:xfrm>
                <a:off x="484533" y="3522633"/>
                <a:ext cx="411507" cy="411507"/>
                <a:chOff x="2667000" y="5486400"/>
                <a:chExt cx="914400" cy="914400"/>
              </a:xfrm>
            </p:grpSpPr>
            <p:pic>
              <p:nvPicPr>
                <p:cNvPr id="160" name="Picture 3" descr="N:\Data Manuscripts Grants\on going experiments\Endometrium\Progesterone therapy in endometrial cancer\PR addback in PTENKras\prether\gfp\Image0007.jpg"/>
                <p:cNvPicPr>
                  <a:picLocks noChangeAspect="1" noChangeArrowheads="1"/>
                </p:cNvPicPr>
                <p:nvPr/>
              </p:nvPicPr>
              <p:blipFill>
                <a:blip r:embed="rId23" cstate="print"/>
                <a:srcRect/>
                <a:stretch>
                  <a:fillRect/>
                </a:stretch>
              </p:blipFill>
              <p:spPr bwMode="auto">
                <a:xfrm>
                  <a:off x="2667000" y="5486400"/>
                  <a:ext cx="914400" cy="914400"/>
                </a:xfrm>
                <a:prstGeom prst="rect">
                  <a:avLst/>
                </a:prstGeom>
                <a:noFill/>
              </p:spPr>
            </p:pic>
            <p:sp>
              <p:nvSpPr>
                <p:cNvPr id="161" name="Oval 160"/>
                <p:cNvSpPr/>
                <p:nvPr/>
              </p:nvSpPr>
              <p:spPr>
                <a:xfrm>
                  <a:off x="3090333" y="5880100"/>
                  <a:ext cx="152400" cy="228600"/>
                </a:xfrm>
                <a:prstGeom prst="ellipse">
                  <a:avLst/>
                </a:prstGeom>
                <a:noFill/>
                <a:ln w="9525">
                  <a:solidFill>
                    <a:srgbClr val="FFFFFF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20" name="Oval 119"/>
              <p:cNvSpPr/>
              <p:nvPr/>
            </p:nvSpPr>
            <p:spPr>
              <a:xfrm>
                <a:off x="635038" y="4920046"/>
                <a:ext cx="68584" cy="102877"/>
              </a:xfrm>
              <a:prstGeom prst="ellipse">
                <a:avLst/>
              </a:prstGeom>
              <a:noFill/>
              <a:ln w="9525">
                <a:solidFill>
                  <a:srgbClr val="FFFFFF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1572240" y="3647273"/>
                <a:ext cx="849820" cy="2761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/>
                  <a:t>Pankeratin</a:t>
                </a:r>
                <a:endParaRPr lang="en-US" sz="900" b="1" dirty="0"/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2639110" y="3647273"/>
                <a:ext cx="520014" cy="2761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/>
                  <a:t>PTEN</a:t>
                </a:r>
                <a:endParaRPr lang="en-US" sz="900" b="1" dirty="0"/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1572240" y="4926568"/>
                <a:ext cx="849820" cy="2761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/>
                  <a:t>Pankeratin</a:t>
                </a:r>
                <a:endParaRPr lang="en-US" sz="900" b="1" dirty="0"/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2639110" y="4926568"/>
                <a:ext cx="520014" cy="2761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/>
                  <a:t>PTEN</a:t>
                </a:r>
                <a:endParaRPr lang="en-US" sz="900" b="1" dirty="0"/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3705978" y="3647273"/>
                <a:ext cx="479750" cy="2761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900" b="1" smtClean="0"/>
                  <a:t>pErk</a:t>
                </a:r>
                <a:endParaRPr lang="en-US" sz="900" b="1" dirty="0"/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4721803" y="4926568"/>
                <a:ext cx="372372" cy="2761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/>
                  <a:t>PR</a:t>
                </a:r>
                <a:endParaRPr lang="en-US" sz="900" b="1" dirty="0"/>
              </a:p>
            </p:txBody>
          </p:sp>
          <p:pic>
            <p:nvPicPr>
              <p:cNvPr id="127" name="Picture 6" descr="N:\Data Manuscripts Grants\Manuscripts\Progesterone Therapy Manuscript\data\Progesterone therapy in endometrial cancer\PR addback in PTENKras\prether\pr-gfp\IHC\pERK sc\Image0167.jpg"/>
              <p:cNvPicPr>
                <a:picLocks noChangeAspect="1" noChangeArrowheads="1"/>
              </p:cNvPicPr>
              <p:nvPr/>
            </p:nvPicPr>
            <p:blipFill>
              <a:blip r:embed="rId24" cstate="print"/>
              <a:srcRect/>
              <a:stretch>
                <a:fillRect/>
              </a:stretch>
            </p:blipFill>
            <p:spPr bwMode="auto">
              <a:xfrm>
                <a:off x="3659259" y="4186897"/>
                <a:ext cx="1028766" cy="102876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sp>
            <p:nvSpPr>
              <p:cNvPr id="128" name="TextBox 127"/>
              <p:cNvSpPr txBox="1"/>
              <p:nvPr/>
            </p:nvSpPr>
            <p:spPr>
              <a:xfrm>
                <a:off x="3682266" y="4926568"/>
                <a:ext cx="479750" cy="2761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err="1" smtClean="0"/>
                  <a:t>pErk</a:t>
                </a:r>
                <a:endParaRPr lang="en-US" sz="900" b="1" dirty="0"/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4752940" y="3647273"/>
                <a:ext cx="372372" cy="2761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/>
                  <a:t>PR</a:t>
                </a:r>
                <a:endParaRPr lang="en-US" sz="900" b="1" dirty="0"/>
              </a:p>
            </p:txBody>
          </p:sp>
          <p:cxnSp>
            <p:nvCxnSpPr>
              <p:cNvPr id="130" name="Straight Connector 129"/>
              <p:cNvCxnSpPr>
                <a:cxnSpLocks noChangeAspect="1"/>
              </p:cNvCxnSpPr>
              <p:nvPr/>
            </p:nvCxnSpPr>
            <p:spPr>
              <a:xfrm>
                <a:off x="1172349" y="2971373"/>
                <a:ext cx="25186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>
                <a:cxnSpLocks noChangeAspect="1"/>
              </p:cNvCxnSpPr>
              <p:nvPr/>
            </p:nvCxnSpPr>
            <p:spPr>
              <a:xfrm>
                <a:off x="2258570" y="2971373"/>
                <a:ext cx="25186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>
                <a:cxnSpLocks noChangeAspect="1"/>
              </p:cNvCxnSpPr>
              <p:nvPr/>
            </p:nvCxnSpPr>
            <p:spPr>
              <a:xfrm>
                <a:off x="3314147" y="2971373"/>
                <a:ext cx="25186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>
                <a:cxnSpLocks noChangeAspect="1"/>
              </p:cNvCxnSpPr>
              <p:nvPr/>
            </p:nvCxnSpPr>
            <p:spPr>
              <a:xfrm>
                <a:off x="4369724" y="2971373"/>
                <a:ext cx="25186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>
                <a:cxnSpLocks noChangeAspect="1"/>
              </p:cNvCxnSpPr>
              <p:nvPr/>
            </p:nvCxnSpPr>
            <p:spPr>
              <a:xfrm>
                <a:off x="4369724" y="4257114"/>
                <a:ext cx="25186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>
                <a:cxnSpLocks noChangeAspect="1"/>
              </p:cNvCxnSpPr>
              <p:nvPr/>
            </p:nvCxnSpPr>
            <p:spPr>
              <a:xfrm>
                <a:off x="4755367" y="3028341"/>
                <a:ext cx="9844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>
                <a:cxnSpLocks noChangeAspect="1"/>
              </p:cNvCxnSpPr>
              <p:nvPr/>
            </p:nvCxnSpPr>
            <p:spPr>
              <a:xfrm>
                <a:off x="4739417" y="4279901"/>
                <a:ext cx="9844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7" name="Oval 136"/>
              <p:cNvSpPr/>
              <p:nvPr/>
            </p:nvSpPr>
            <p:spPr>
              <a:xfrm>
                <a:off x="491790" y="2919661"/>
                <a:ext cx="167712" cy="16771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426274" y="2834030"/>
                <a:ext cx="207342" cy="2086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/>
                  <a:t>a</a:t>
                </a:r>
                <a:endParaRPr lang="en-US" sz="1100" b="1" dirty="0"/>
              </a:p>
            </p:txBody>
          </p:sp>
          <p:sp>
            <p:nvSpPr>
              <p:cNvPr id="139" name="Oval 138"/>
              <p:cNvSpPr/>
              <p:nvPr/>
            </p:nvSpPr>
            <p:spPr>
              <a:xfrm>
                <a:off x="1589840" y="2925268"/>
                <a:ext cx="167712" cy="16771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1524324" y="2839636"/>
                <a:ext cx="230904" cy="232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/>
                  <a:t>b</a:t>
                </a:r>
                <a:endParaRPr lang="en-US" sz="1100" b="1" dirty="0"/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2657247" y="2930875"/>
                <a:ext cx="167712" cy="16771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2591732" y="2845245"/>
                <a:ext cx="216668" cy="232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/>
                  <a:t>c</a:t>
                </a:r>
                <a:endParaRPr lang="en-US" sz="1100" b="1" dirty="0"/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3694010" y="2936482"/>
                <a:ext cx="167712" cy="16771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3628495" y="2850852"/>
                <a:ext cx="230904" cy="232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/>
                  <a:t>d</a:t>
                </a:r>
                <a:endParaRPr lang="en-US" sz="1100" b="1" dirty="0"/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4776739" y="2942090"/>
                <a:ext cx="167712" cy="16771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4711224" y="2856459"/>
                <a:ext cx="226632" cy="232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/>
                  <a:t>e</a:t>
                </a:r>
                <a:endParaRPr lang="en-US" sz="1100" b="1" dirty="0"/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3686945" y="4201951"/>
                <a:ext cx="167712" cy="16771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3621430" y="4116321"/>
                <a:ext cx="195314" cy="232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/>
                  <a:t>i</a:t>
                </a:r>
                <a:endParaRPr lang="en-US" sz="1100" b="1" dirty="0"/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4735489" y="4213256"/>
                <a:ext cx="167712" cy="16771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0" name="TextBox 149"/>
              <p:cNvSpPr txBox="1"/>
              <p:nvPr/>
            </p:nvSpPr>
            <p:spPr>
              <a:xfrm>
                <a:off x="4669974" y="4127626"/>
                <a:ext cx="195314" cy="232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/>
                  <a:t>j</a:t>
                </a:r>
                <a:endParaRPr lang="en-US" sz="1100" b="1" dirty="0"/>
              </a:p>
            </p:txBody>
          </p:sp>
          <p:cxnSp>
            <p:nvCxnSpPr>
              <p:cNvPr id="151" name="Straight Connector 150"/>
              <p:cNvCxnSpPr>
                <a:cxnSpLocks noChangeAspect="1"/>
              </p:cNvCxnSpPr>
              <p:nvPr/>
            </p:nvCxnSpPr>
            <p:spPr>
              <a:xfrm>
                <a:off x="1171036" y="4229560"/>
                <a:ext cx="25186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>
                <a:cxnSpLocks noChangeAspect="1"/>
              </p:cNvCxnSpPr>
              <p:nvPr/>
            </p:nvCxnSpPr>
            <p:spPr>
              <a:xfrm>
                <a:off x="2257256" y="4229560"/>
                <a:ext cx="25186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>
                <a:cxnSpLocks noChangeAspect="1"/>
              </p:cNvCxnSpPr>
              <p:nvPr/>
            </p:nvCxnSpPr>
            <p:spPr>
              <a:xfrm>
                <a:off x="3312833" y="4229560"/>
                <a:ext cx="25186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Oval 153"/>
              <p:cNvSpPr/>
              <p:nvPr/>
            </p:nvSpPr>
            <p:spPr>
              <a:xfrm>
                <a:off x="494806" y="4186063"/>
                <a:ext cx="167712" cy="16771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433984" y="4101496"/>
                <a:ext cx="203855" cy="232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/>
                  <a:t>f</a:t>
                </a:r>
                <a:endParaRPr lang="en-US" sz="1100" b="1" dirty="0"/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1592856" y="4191670"/>
                <a:ext cx="167712" cy="16771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>
                <a:off x="1532035" y="4107103"/>
                <a:ext cx="223785" cy="232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/>
                  <a:t>g</a:t>
                </a:r>
                <a:endParaRPr lang="en-US" sz="1100" b="1" dirty="0"/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2620381" y="4197278"/>
                <a:ext cx="167712" cy="16771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2559558" y="4144880"/>
                <a:ext cx="230904" cy="232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/>
                  <a:t>h</a:t>
                </a:r>
                <a:endParaRPr lang="en-US" sz="1100" b="1" dirty="0"/>
              </a:p>
            </p:txBody>
          </p:sp>
        </p:grpSp>
        <p:pic>
          <p:nvPicPr>
            <p:cNvPr id="39" name="Picture 3" descr="N:\Data Manuscripts Grants\Manuscripts\Progesterone Therapy Manuscript\data\Progesterone therapy in endometrial cancer\PR addback in PTENKras\hPgRGFP P4\IHC\pERK sc\Image0002.jpg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2330544" y="6642451"/>
              <a:ext cx="825788" cy="8257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pic>
          <p:nvPicPr>
            <p:cNvPr id="40" name="Picture 4" descr="N:\Data Manuscripts Grants\Manuscripts\Progesterone Therapy Manuscript\data\Progesterone therapy in endometrial cancer\PR addback in PTENKras\hPgRGFP P4\IHC\HE\Image0001.jpg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2330544" y="4952510"/>
              <a:ext cx="825788" cy="8257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41" name="TextBox 40"/>
            <p:cNvSpPr txBox="1"/>
            <p:nvPr/>
          </p:nvSpPr>
          <p:spPr>
            <a:xfrm>
              <a:off x="1074184" y="6785548"/>
              <a:ext cx="312906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HE</a:t>
              </a:r>
              <a:endParaRPr lang="en-US" sz="900" b="1" dirty="0"/>
            </a:p>
          </p:txBody>
        </p:sp>
        <p:pic>
          <p:nvPicPr>
            <p:cNvPr id="42" name="Picture 3" descr="F:\PR addback in PTENKras\GFP P4\IHC\HE\Image0033.jpg"/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490018" y="4952510"/>
              <a:ext cx="824235" cy="82423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pic>
          <p:nvPicPr>
            <p:cNvPr id="43" name="Picture 5" descr="F:\PR addback in PTENKras\GFP P4\IHC\PTEN\Image0045.jpg"/>
            <p:cNvPicPr>
              <a:picLocks noChangeAspect="1"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490018" y="5805094"/>
              <a:ext cx="824235" cy="82423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pic>
          <p:nvPicPr>
            <p:cNvPr id="44" name="Picture 7" descr="F:\PR addback in PTENKras\GFP P4\IHC\pERK sc\Image0062.jpg"/>
            <p:cNvPicPr>
              <a:picLocks noChangeAspect="1" noChangeArrowheads="1"/>
            </p:cNvPicPr>
            <p:nvPr/>
          </p:nvPicPr>
          <p:blipFill>
            <a:blip r:embed="rId29" cstate="print"/>
            <a:srcRect/>
            <a:stretch>
              <a:fillRect/>
            </a:stretch>
          </p:blipFill>
          <p:spPr bwMode="auto">
            <a:xfrm>
              <a:off x="490018" y="6642452"/>
              <a:ext cx="824235" cy="82423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45" name="TextBox 44"/>
            <p:cNvSpPr txBox="1"/>
            <p:nvPr/>
          </p:nvSpPr>
          <p:spPr>
            <a:xfrm>
              <a:off x="996920" y="5544652"/>
              <a:ext cx="298480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 dirty="0" smtClean="0"/>
                <a:t>HE</a:t>
              </a:r>
              <a:endParaRPr lang="en-US" sz="800" b="1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20003" y="7235239"/>
              <a:ext cx="375424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 dirty="0" err="1" smtClean="0"/>
                <a:t>pErk</a:t>
              </a:r>
              <a:endParaRPr lang="en-US" sz="800" b="1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91457" y="6396619"/>
              <a:ext cx="407484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 dirty="0" smtClean="0"/>
                <a:t>PTEN</a:t>
              </a:r>
              <a:endParaRPr lang="en-US" sz="800" b="1" dirty="0"/>
            </a:p>
          </p:txBody>
        </p:sp>
        <p:pic>
          <p:nvPicPr>
            <p:cNvPr id="48" name="Picture 9" descr="F:\PR addback in PTENKras\GFP Plac\IHC\HE\Image0006.jpg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1344005" y="4952510"/>
              <a:ext cx="824235" cy="82423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pic>
          <p:nvPicPr>
            <p:cNvPr id="49" name="Picture 11" descr="F:\PR addback in PTENKras\GFP Plac\IHC\PTEN\Image0012.jpg"/>
            <p:cNvPicPr>
              <a:picLocks noChangeAspect="1" noChangeArrowheads="1"/>
            </p:cNvPicPr>
            <p:nvPr/>
          </p:nvPicPr>
          <p:blipFill>
            <a:blip r:embed="rId31" cstate="print"/>
            <a:srcRect/>
            <a:stretch>
              <a:fillRect/>
            </a:stretch>
          </p:blipFill>
          <p:spPr bwMode="auto">
            <a:xfrm>
              <a:off x="1344005" y="5805094"/>
              <a:ext cx="824235" cy="82423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pic>
          <p:nvPicPr>
            <p:cNvPr id="50" name="Picture 12" descr="F:\PR addback in PTENKras\GFP Plac\IHC\pERK SC\Image0022.jpg"/>
            <p:cNvPicPr>
              <a:picLocks noChangeAspect="1" noChangeArrowheads="1"/>
            </p:cNvPicPr>
            <p:nvPr/>
          </p:nvPicPr>
          <p:blipFill>
            <a:blip r:embed="rId32" cstate="print"/>
            <a:srcRect/>
            <a:stretch>
              <a:fillRect/>
            </a:stretch>
          </p:blipFill>
          <p:spPr bwMode="auto">
            <a:xfrm>
              <a:off x="1344005" y="6642452"/>
              <a:ext cx="824235" cy="82423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51" name="TextBox 50"/>
            <p:cNvSpPr txBox="1"/>
            <p:nvPr/>
          </p:nvSpPr>
          <p:spPr>
            <a:xfrm>
              <a:off x="1848566" y="5544652"/>
              <a:ext cx="298480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 dirty="0" smtClean="0"/>
                <a:t>HE</a:t>
              </a:r>
              <a:endParaRPr lang="en-US" sz="800" b="1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774702" y="7235239"/>
              <a:ext cx="375424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 dirty="0" err="1" smtClean="0"/>
                <a:t>pErk</a:t>
              </a:r>
              <a:endParaRPr lang="en-US" sz="800" b="1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711322" y="6396619"/>
              <a:ext cx="434734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PTEN</a:t>
              </a:r>
              <a:endParaRPr lang="en-US" sz="900" b="1" dirty="0"/>
            </a:p>
          </p:txBody>
        </p:sp>
        <p:cxnSp>
          <p:nvCxnSpPr>
            <p:cNvPr id="54" name="Straight Connector 53"/>
            <p:cNvCxnSpPr>
              <a:cxnSpLocks noChangeAspect="1"/>
            </p:cNvCxnSpPr>
            <p:nvPr/>
          </p:nvCxnSpPr>
          <p:spPr>
            <a:xfrm>
              <a:off x="1052657" y="4992997"/>
              <a:ext cx="22666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cxnSpLocks noChangeAspect="1"/>
            </p:cNvCxnSpPr>
            <p:nvPr/>
          </p:nvCxnSpPr>
          <p:spPr>
            <a:xfrm>
              <a:off x="1048235" y="6699691"/>
              <a:ext cx="22666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cxnSpLocks noChangeAspect="1"/>
            </p:cNvCxnSpPr>
            <p:nvPr/>
          </p:nvCxnSpPr>
          <p:spPr>
            <a:xfrm>
              <a:off x="1028774" y="5862332"/>
              <a:ext cx="22666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>
              <a:cxnSpLocks noChangeAspect="1"/>
            </p:cNvCxnSpPr>
            <p:nvPr/>
          </p:nvCxnSpPr>
          <p:spPr>
            <a:xfrm>
              <a:off x="1895232" y="5002440"/>
              <a:ext cx="22666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cxnSpLocks noChangeAspect="1"/>
            </p:cNvCxnSpPr>
            <p:nvPr/>
          </p:nvCxnSpPr>
          <p:spPr>
            <a:xfrm>
              <a:off x="1894603" y="6700625"/>
              <a:ext cx="22666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>
              <a:cxnSpLocks noChangeAspect="1"/>
            </p:cNvCxnSpPr>
            <p:nvPr/>
          </p:nvCxnSpPr>
          <p:spPr>
            <a:xfrm>
              <a:off x="1890239" y="5859961"/>
              <a:ext cx="22666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/>
            <p:cNvSpPr/>
            <p:nvPr/>
          </p:nvSpPr>
          <p:spPr>
            <a:xfrm>
              <a:off x="510845" y="4974191"/>
              <a:ext cx="150929" cy="1509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78830" y="4914296"/>
              <a:ext cx="25039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/>
                <a:t>a</a:t>
              </a:r>
              <a:endParaRPr lang="en-US" sz="1050" b="1" dirty="0"/>
            </a:p>
          </p:txBody>
        </p:sp>
        <p:sp>
          <p:nvSpPr>
            <p:cNvPr id="62" name="Oval 61"/>
            <p:cNvSpPr/>
            <p:nvPr/>
          </p:nvSpPr>
          <p:spPr>
            <a:xfrm>
              <a:off x="500953" y="5836182"/>
              <a:ext cx="150929" cy="1509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68938" y="5776287"/>
              <a:ext cx="25680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/>
                <a:t>b</a:t>
              </a:r>
              <a:endParaRPr lang="en-US" sz="1050" b="1" dirty="0"/>
            </a:p>
          </p:txBody>
        </p:sp>
        <p:sp>
          <p:nvSpPr>
            <p:cNvPr id="64" name="Oval 63"/>
            <p:cNvSpPr/>
            <p:nvPr/>
          </p:nvSpPr>
          <p:spPr>
            <a:xfrm>
              <a:off x="505101" y="6678587"/>
              <a:ext cx="150929" cy="1509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73085" y="6618692"/>
              <a:ext cx="24077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/>
                <a:t>c</a:t>
              </a:r>
              <a:endParaRPr lang="en-US" sz="1050" b="1" dirty="0"/>
            </a:p>
          </p:txBody>
        </p:sp>
        <p:sp>
          <p:nvSpPr>
            <p:cNvPr id="66" name="Oval 65"/>
            <p:cNvSpPr/>
            <p:nvPr/>
          </p:nvSpPr>
          <p:spPr>
            <a:xfrm>
              <a:off x="1379339" y="4987116"/>
              <a:ext cx="150929" cy="1509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328272" y="4917695"/>
              <a:ext cx="25680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/>
                <a:t>d</a:t>
              </a:r>
              <a:endParaRPr lang="en-US" sz="1050" b="1" dirty="0"/>
            </a:p>
          </p:txBody>
        </p:sp>
        <p:sp>
          <p:nvSpPr>
            <p:cNvPr id="68" name="Oval 67"/>
            <p:cNvSpPr/>
            <p:nvPr/>
          </p:nvSpPr>
          <p:spPr>
            <a:xfrm>
              <a:off x="1375441" y="5825374"/>
              <a:ext cx="150929" cy="1509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343426" y="5765478"/>
              <a:ext cx="2519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/>
                <a:t>e</a:t>
              </a:r>
              <a:endParaRPr lang="en-US" sz="1050" b="1" dirty="0"/>
            </a:p>
          </p:txBody>
        </p:sp>
        <p:sp>
          <p:nvSpPr>
            <p:cNvPr id="70" name="Oval 69"/>
            <p:cNvSpPr/>
            <p:nvPr/>
          </p:nvSpPr>
          <p:spPr>
            <a:xfrm>
              <a:off x="1367862" y="6663951"/>
              <a:ext cx="150929" cy="1509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326321" y="6604062"/>
              <a:ext cx="22794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/>
                <a:t>f</a:t>
              </a:r>
              <a:endParaRPr lang="en-US" sz="1000" b="1" dirty="0"/>
            </a:p>
          </p:txBody>
        </p:sp>
        <p:sp>
          <p:nvSpPr>
            <p:cNvPr id="72" name="TextBox 71"/>
            <p:cNvSpPr txBox="1">
              <a:spLocks noChangeAspect="1"/>
            </p:cNvSpPr>
            <p:nvPr/>
          </p:nvSpPr>
          <p:spPr>
            <a:xfrm>
              <a:off x="761304" y="4495800"/>
              <a:ext cx="974947" cy="3764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1100" b="1" dirty="0" smtClean="0">
                  <a:cs typeface="Arial" pitchFamily="34" charset="0"/>
                </a:rPr>
                <a:t>WT Stroma</a:t>
              </a:r>
            </a:p>
            <a:p>
              <a:pPr algn="ctr">
                <a:lnSpc>
                  <a:spcPts val="1100"/>
                </a:lnSpc>
              </a:pPr>
              <a:r>
                <a:rPr lang="en-US" sz="1100" b="1" dirty="0" smtClean="0"/>
                <a:t>Stroma</a:t>
              </a:r>
              <a:r>
                <a:rPr lang="en-US" sz="1100" b="1" dirty="0" smtClean="0">
                  <a:cs typeface="Arial" pitchFamily="34" charset="0"/>
                </a:rPr>
                <a:t> + GFP</a:t>
              </a:r>
              <a:endParaRPr lang="en-US" sz="1100" b="1" dirty="0">
                <a:cs typeface="Arial" pitchFamily="34" charset="0"/>
              </a:endParaRPr>
            </a:p>
          </p:txBody>
        </p:sp>
        <p:sp>
          <p:nvSpPr>
            <p:cNvPr id="73" name="TextBox 72"/>
            <p:cNvSpPr txBox="1">
              <a:spLocks noChangeAspect="1"/>
            </p:cNvSpPr>
            <p:nvPr/>
          </p:nvSpPr>
          <p:spPr>
            <a:xfrm>
              <a:off x="393340" y="4750644"/>
              <a:ext cx="8996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>
                  <a:cs typeface="Arial" pitchFamily="34" charset="0"/>
                </a:rPr>
                <a:t>Progesterone</a:t>
              </a:r>
            </a:p>
            <a:p>
              <a:pPr algn="ctr"/>
              <a:endParaRPr lang="en-US" sz="1000" b="1" dirty="0">
                <a:cs typeface="Arial" pitchFamily="34" charset="0"/>
              </a:endParaRPr>
            </a:p>
          </p:txBody>
        </p:sp>
        <p:sp>
          <p:nvSpPr>
            <p:cNvPr id="74" name="TextBox 73"/>
            <p:cNvSpPr txBox="1">
              <a:spLocks noChangeAspect="1"/>
            </p:cNvSpPr>
            <p:nvPr/>
          </p:nvSpPr>
          <p:spPr>
            <a:xfrm>
              <a:off x="1414141" y="4752512"/>
              <a:ext cx="6030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>
                  <a:cs typeface="Arial" pitchFamily="34" charset="0"/>
                </a:rPr>
                <a:t>Placebo</a:t>
              </a:r>
              <a:endParaRPr lang="en-US" sz="1000" b="1" dirty="0">
                <a:cs typeface="Arial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843089" y="5544652"/>
              <a:ext cx="298480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 dirty="0" smtClean="0"/>
                <a:t>HE</a:t>
              </a:r>
              <a:endParaRPr lang="en-US" sz="800" b="1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748102" y="7235239"/>
              <a:ext cx="375424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 dirty="0" err="1" smtClean="0"/>
                <a:t>pErk</a:t>
              </a:r>
              <a:endParaRPr lang="en-US" sz="800" b="1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721239" y="6396619"/>
              <a:ext cx="407484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 dirty="0" smtClean="0"/>
                <a:t>PTEN</a:t>
              </a:r>
              <a:endParaRPr lang="en-US" sz="800" b="1" dirty="0"/>
            </a:p>
          </p:txBody>
        </p:sp>
        <p:pic>
          <p:nvPicPr>
            <p:cNvPr id="78" name="Picture 9" descr="N:\Data Manuscripts Grants\Manuscripts\Progesterone Therapy Manuscript\data\Progesterone therapy in endometrial cancer\PR addback in PTENKras\hPgR Plac\IHC\HE\Image0070.jpg"/>
            <p:cNvPicPr>
              <a:picLocks noChangeAspect="1" noChangeArrowheads="1"/>
            </p:cNvPicPr>
            <p:nvPr/>
          </p:nvPicPr>
          <p:blipFill>
            <a:blip r:embed="rId33" cstate="print"/>
            <a:srcRect/>
            <a:stretch>
              <a:fillRect/>
            </a:stretch>
          </p:blipFill>
          <p:spPr bwMode="auto">
            <a:xfrm>
              <a:off x="3184910" y="4952510"/>
              <a:ext cx="824235" cy="82423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pic>
          <p:nvPicPr>
            <p:cNvPr id="79" name="Picture 11" descr="N:\Data Manuscripts Grants\Manuscripts\Progesterone Therapy Manuscript\data\Progesterone therapy in endometrial cancer\PR addback in PTENKras\hPgR Plac\IHC\PTEN\Image0081.jpg"/>
            <p:cNvPicPr>
              <a:picLocks noChangeAspect="1" noChangeArrowheads="1"/>
            </p:cNvPicPr>
            <p:nvPr/>
          </p:nvPicPr>
          <p:blipFill>
            <a:blip r:embed="rId34" cstate="print"/>
            <a:srcRect/>
            <a:stretch>
              <a:fillRect/>
            </a:stretch>
          </p:blipFill>
          <p:spPr bwMode="auto">
            <a:xfrm>
              <a:off x="3184910" y="5805094"/>
              <a:ext cx="824235" cy="82423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pic>
          <p:nvPicPr>
            <p:cNvPr id="80" name="Picture 12" descr="N:\Data Manuscripts Grants\Manuscripts\Progesterone Therapy Manuscript\data\Progesterone therapy in endometrial cancer\PR addback in PTENKras\hPgR Plac\IHC\pERK sc\Image0102.jpg"/>
            <p:cNvPicPr>
              <a:picLocks noChangeAspect="1" noChangeArrowheads="1"/>
            </p:cNvPicPr>
            <p:nvPr/>
          </p:nvPicPr>
          <p:blipFill>
            <a:blip r:embed="rId35" cstate="print"/>
            <a:srcRect/>
            <a:stretch>
              <a:fillRect/>
            </a:stretch>
          </p:blipFill>
          <p:spPr bwMode="auto">
            <a:xfrm>
              <a:off x="3184910" y="6642451"/>
              <a:ext cx="824235" cy="82423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81" name="TextBox 80"/>
            <p:cNvSpPr txBox="1"/>
            <p:nvPr/>
          </p:nvSpPr>
          <p:spPr>
            <a:xfrm>
              <a:off x="3704261" y="5544652"/>
              <a:ext cx="298480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 dirty="0" smtClean="0"/>
                <a:t>HE</a:t>
              </a:r>
              <a:endParaRPr lang="en-US" sz="800" b="1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3606522" y="7235239"/>
              <a:ext cx="375424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 dirty="0" err="1" smtClean="0"/>
                <a:t>pErk</a:t>
              </a:r>
              <a:endParaRPr lang="en-US" sz="800" b="1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582052" y="6396619"/>
              <a:ext cx="407484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 dirty="0" smtClean="0"/>
                <a:t>PTEN</a:t>
              </a:r>
              <a:endParaRPr lang="en-US" sz="800" b="1" dirty="0"/>
            </a:p>
          </p:txBody>
        </p:sp>
        <p:cxnSp>
          <p:nvCxnSpPr>
            <p:cNvPr id="84" name="Straight Connector 83"/>
            <p:cNvCxnSpPr>
              <a:cxnSpLocks noChangeAspect="1"/>
            </p:cNvCxnSpPr>
            <p:nvPr/>
          </p:nvCxnSpPr>
          <p:spPr>
            <a:xfrm>
              <a:off x="2897041" y="5010300"/>
              <a:ext cx="22666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>
              <a:cxnSpLocks noChangeAspect="1"/>
            </p:cNvCxnSpPr>
            <p:nvPr/>
          </p:nvCxnSpPr>
          <p:spPr>
            <a:xfrm>
              <a:off x="2892620" y="6701769"/>
              <a:ext cx="22666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>
              <a:cxnSpLocks noChangeAspect="1"/>
            </p:cNvCxnSpPr>
            <p:nvPr/>
          </p:nvCxnSpPr>
          <p:spPr>
            <a:xfrm>
              <a:off x="2850322" y="5864410"/>
              <a:ext cx="22666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>
              <a:cxnSpLocks noChangeAspect="1"/>
            </p:cNvCxnSpPr>
            <p:nvPr/>
          </p:nvCxnSpPr>
          <p:spPr>
            <a:xfrm>
              <a:off x="3716093" y="5019743"/>
              <a:ext cx="22666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>
              <a:cxnSpLocks noChangeAspect="1"/>
            </p:cNvCxnSpPr>
            <p:nvPr/>
          </p:nvCxnSpPr>
          <p:spPr>
            <a:xfrm>
              <a:off x="3711672" y="6695091"/>
              <a:ext cx="22666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>
              <a:cxnSpLocks noChangeAspect="1"/>
            </p:cNvCxnSpPr>
            <p:nvPr/>
          </p:nvCxnSpPr>
          <p:spPr>
            <a:xfrm>
              <a:off x="3669373" y="5855632"/>
              <a:ext cx="22666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Oval 89"/>
            <p:cNvSpPr/>
            <p:nvPr/>
          </p:nvSpPr>
          <p:spPr>
            <a:xfrm>
              <a:off x="2391679" y="4982751"/>
              <a:ext cx="150929" cy="1509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2359663" y="4922857"/>
              <a:ext cx="24878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/>
                <a:t>g</a:t>
              </a:r>
              <a:endParaRPr lang="en-US" sz="1050" b="1" dirty="0"/>
            </a:p>
          </p:txBody>
        </p:sp>
        <p:sp>
          <p:nvSpPr>
            <p:cNvPr id="92" name="Oval 91"/>
            <p:cNvSpPr/>
            <p:nvPr/>
          </p:nvSpPr>
          <p:spPr>
            <a:xfrm>
              <a:off x="2358950" y="5829518"/>
              <a:ext cx="150929" cy="1509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2326935" y="5769624"/>
              <a:ext cx="25680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/>
                <a:t>h</a:t>
              </a:r>
              <a:endParaRPr lang="en-US" sz="1050" b="1" dirty="0"/>
            </a:p>
          </p:txBody>
        </p:sp>
        <p:sp>
          <p:nvSpPr>
            <p:cNvPr id="94" name="Oval 93"/>
            <p:cNvSpPr/>
            <p:nvPr/>
          </p:nvSpPr>
          <p:spPr>
            <a:xfrm>
              <a:off x="2385935" y="6671923"/>
              <a:ext cx="150929" cy="1509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353920" y="6612028"/>
              <a:ext cx="21833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/>
                <a:t>i</a:t>
              </a:r>
              <a:endParaRPr lang="en-US" sz="1050" b="1" dirty="0"/>
            </a:p>
          </p:txBody>
        </p:sp>
        <p:sp>
          <p:nvSpPr>
            <p:cNvPr id="96" name="Oval 95"/>
            <p:cNvSpPr/>
            <p:nvPr/>
          </p:nvSpPr>
          <p:spPr>
            <a:xfrm>
              <a:off x="3236651" y="4995677"/>
              <a:ext cx="150929" cy="1509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3204635" y="4935783"/>
              <a:ext cx="21833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/>
                <a:t>j</a:t>
              </a:r>
              <a:endParaRPr lang="en-US" sz="1050" b="1" dirty="0"/>
            </a:p>
          </p:txBody>
        </p:sp>
        <p:sp>
          <p:nvSpPr>
            <p:cNvPr id="98" name="Oval 97"/>
            <p:cNvSpPr/>
            <p:nvPr/>
          </p:nvSpPr>
          <p:spPr>
            <a:xfrm>
              <a:off x="3203921" y="5824222"/>
              <a:ext cx="150929" cy="1509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3151094" y="5764327"/>
              <a:ext cx="24878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/>
                <a:t>k</a:t>
              </a:r>
              <a:endParaRPr lang="en-US" sz="1050" b="1" dirty="0"/>
            </a:p>
          </p:txBody>
        </p:sp>
        <p:sp>
          <p:nvSpPr>
            <p:cNvPr id="100" name="Oval 99"/>
            <p:cNvSpPr/>
            <p:nvPr/>
          </p:nvSpPr>
          <p:spPr>
            <a:xfrm>
              <a:off x="3230906" y="6668727"/>
              <a:ext cx="150929" cy="1509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3198891" y="6608832"/>
              <a:ext cx="21833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/>
                <a:t>l</a:t>
              </a:r>
              <a:endParaRPr lang="en-US" sz="1050" b="1" dirty="0"/>
            </a:p>
          </p:txBody>
        </p:sp>
        <p:sp>
          <p:nvSpPr>
            <p:cNvPr id="102" name="TextBox 101"/>
            <p:cNvSpPr txBox="1">
              <a:spLocks noChangeAspect="1"/>
            </p:cNvSpPr>
            <p:nvPr/>
          </p:nvSpPr>
          <p:spPr>
            <a:xfrm>
              <a:off x="2344968" y="4497879"/>
              <a:ext cx="1601721" cy="3764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1100" b="1" dirty="0" smtClean="0">
                  <a:cs typeface="Arial" pitchFamily="34" charset="0"/>
                </a:rPr>
                <a:t>Exogenous PR in Stroma</a:t>
              </a:r>
            </a:p>
            <a:p>
              <a:pPr algn="ctr">
                <a:lnSpc>
                  <a:spcPts val="1100"/>
                </a:lnSpc>
              </a:pPr>
              <a:r>
                <a:rPr lang="en-US" sz="1100" b="1" dirty="0" smtClean="0"/>
                <a:t>Stroma</a:t>
              </a:r>
              <a:r>
                <a:rPr lang="en-US" sz="1100" b="1" dirty="0" smtClean="0">
                  <a:cs typeface="Arial" pitchFamily="34" charset="0"/>
                </a:rPr>
                <a:t> + PR-GFP</a:t>
              </a:r>
              <a:endParaRPr lang="en-US" sz="1100" b="1" dirty="0">
                <a:cs typeface="Arial" pitchFamily="34" charset="0"/>
              </a:endParaRPr>
            </a:p>
          </p:txBody>
        </p:sp>
        <p:sp>
          <p:nvSpPr>
            <p:cNvPr id="103" name="TextBox 102"/>
            <p:cNvSpPr txBox="1">
              <a:spLocks noChangeAspect="1"/>
            </p:cNvSpPr>
            <p:nvPr/>
          </p:nvSpPr>
          <p:spPr>
            <a:xfrm>
              <a:off x="2273302" y="4762368"/>
              <a:ext cx="8996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>
                  <a:cs typeface="Arial" pitchFamily="34" charset="0"/>
                </a:rPr>
                <a:t>Progesterone</a:t>
              </a:r>
            </a:p>
            <a:p>
              <a:pPr algn="ctr"/>
              <a:endParaRPr lang="en-US" sz="1000" b="1" dirty="0">
                <a:cs typeface="Arial" pitchFamily="34" charset="0"/>
              </a:endParaRPr>
            </a:p>
          </p:txBody>
        </p:sp>
        <p:sp>
          <p:nvSpPr>
            <p:cNvPr id="104" name="TextBox 103"/>
            <p:cNvSpPr txBox="1">
              <a:spLocks noChangeAspect="1"/>
            </p:cNvSpPr>
            <p:nvPr/>
          </p:nvSpPr>
          <p:spPr>
            <a:xfrm>
              <a:off x="3283150" y="4754027"/>
              <a:ext cx="6030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>
                  <a:cs typeface="Arial" pitchFamily="34" charset="0"/>
                </a:rPr>
                <a:t>Placebo</a:t>
              </a:r>
              <a:endParaRPr lang="en-US" sz="1000" b="1" dirty="0">
                <a:cs typeface="Arial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76202" y="4492566"/>
              <a:ext cx="2664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C</a:t>
              </a:r>
              <a:endParaRPr lang="en-US" sz="1200" b="1" dirty="0"/>
            </a:p>
          </p:txBody>
        </p:sp>
        <p:cxnSp>
          <p:nvCxnSpPr>
            <p:cNvPr id="106" name="Straight Connector 105"/>
            <p:cNvCxnSpPr>
              <a:cxnSpLocks noChangeAspect="1"/>
            </p:cNvCxnSpPr>
            <p:nvPr/>
          </p:nvCxnSpPr>
          <p:spPr>
            <a:xfrm>
              <a:off x="525780" y="4808220"/>
              <a:ext cx="15544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>
              <a:cxnSpLocks noChangeAspect="1"/>
            </p:cNvCxnSpPr>
            <p:nvPr/>
          </p:nvCxnSpPr>
          <p:spPr>
            <a:xfrm>
              <a:off x="2446020" y="4808220"/>
              <a:ext cx="15544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1" name="Rectangle 57"/>
          <p:cNvSpPr>
            <a:spLocks noChangeArrowheads="1"/>
          </p:cNvSpPr>
          <p:nvPr/>
        </p:nvSpPr>
        <p:spPr bwMode="auto">
          <a:xfrm>
            <a:off x="51515" y="12879"/>
            <a:ext cx="192024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Supplementary Fig. 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S</a:t>
            </a:r>
            <a:r>
              <a:rPr lang="en-US" sz="1400" b="1" smtClean="0">
                <a:solidFill>
                  <a:srgbClr val="000000"/>
                </a:solidFill>
                <a:latin typeface="Calibri" pitchFamily="34" charset="0"/>
              </a:rPr>
              <a:t>7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125</Words>
  <Application>Microsoft Office PowerPoint</Application>
  <PresentationFormat>On-screen Show (4:3)</PresentationFormat>
  <Paragraphs>96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mrosales</dc:creator>
  <cp:lastModifiedBy>mrosales</cp:lastModifiedBy>
  <cp:revision>19</cp:revision>
  <dcterms:created xsi:type="dcterms:W3CDTF">2013-05-18T22:57:31Z</dcterms:created>
  <dcterms:modified xsi:type="dcterms:W3CDTF">2013-05-19T20:14:26Z</dcterms:modified>
</cp:coreProperties>
</file>