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13" r:id="rId2"/>
    <p:sldId id="312" r:id="rId3"/>
    <p:sldId id="307" r:id="rId4"/>
    <p:sldId id="319" r:id="rId5"/>
    <p:sldId id="320" r:id="rId6"/>
    <p:sldId id="328" r:id="rId7"/>
    <p:sldId id="329" r:id="rId8"/>
    <p:sldId id="316" r:id="rId9"/>
    <p:sldId id="326" r:id="rId10"/>
    <p:sldId id="317" r:id="rId11"/>
    <p:sldId id="324" r:id="rId12"/>
    <p:sldId id="279" r:id="rId13"/>
  </p:sldIdLst>
  <p:sldSz cx="7772400" cy="10058400"/>
  <p:notesSz cx="6451600" cy="93218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2F70BF"/>
    <a:srgbClr val="005828"/>
    <a:srgbClr val="37B1B7"/>
    <a:srgbClr val="9C5BCD"/>
    <a:srgbClr val="C6605E"/>
    <a:srgbClr val="FF00FF"/>
    <a:srgbClr val="FF71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1311" autoAdjust="0"/>
    <p:restoredTop sz="99282" autoAdjust="0"/>
  </p:normalViewPr>
  <p:slideViewPr>
    <p:cSldViewPr>
      <p:cViewPr>
        <p:scale>
          <a:sx n="80" d="100"/>
          <a:sy n="80" d="100"/>
        </p:scale>
        <p:origin x="-570" y="-366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an%20Liu\Desktop\LKB1\Lkb1_Cell\lkb1%20paper%20figs\metabolite%20validation-yl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an%20Liu\Desktop\CD-REVIEW\Recent%20Assay\6lines%20dty%20chk_2012-04-21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an%20Liu\Desktop\CD-REVIEW\Recent%20Assay\shTK1-5FU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an%20Liu\Desktop\CD-REVIEW\Recent%20Assay\shTK1-5FU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an%20Liu\Desktop\CD-REVIEW\Recent%20Assay\shTK1-5FU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an%20Liu\Desktop\CD-REVIEW\Recent%20Assay\shTK1-5FU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an%20Liu\Desktop\CD-REVIEW\Recent%20Assay\shTK1-5FU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an%20Liu\Desktop\lkb1%20paper%20figs\fig%202a,%20the%20best-shRN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an%20Liu\Desktop\Lkb1%20new%20data\Growth%20curve\9.18.2012_growth%20curv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an%20Liu\Desktop\Lkb1%20new%20data\Growth%20curve\9.18.2012_growth%20curv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an%20Liu\Desktop\LKB1\Lkb1_Cell\lkb1%20paper%20figs\fig%201,%20YL-06072011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an%20Liu\Desktop\Lkb1%20new%20data\H3%20label%20cells\H3-labeling_Yong%20Zhang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an%20Liu\Desktop\CD-REVIEW\Recent%20Assay\Yan_IHC_PH2AX%20(200X)\counting%20of%20P-H2AX%20IHC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an%20Liu\Desktop\fig.6%20qpcr-human%20cells%20h1792-8272011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an%20Liu\Desktop\CD-REVIEW\Recent%20Assay\6lines%20dty%20chk_2012-04-21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31456822126015288"/>
          <c:y val="0.16030659884328619"/>
          <c:w val="0.54620815912812803"/>
          <c:h val="0.61063987691194443"/>
        </c:manualLayout>
      </c:layout>
      <c:barChart>
        <c:barDir val="col"/>
        <c:grouping val="clustered"/>
        <c:ser>
          <c:idx val="0"/>
          <c:order val="0"/>
          <c:tx>
            <c:strRef>
              <c:f>Sheet1!$E$44</c:f>
              <c:strCache>
                <c:ptCount val="1"/>
                <c:pt idx="0">
                  <c:v>ATP</c:v>
                </c:pt>
              </c:strCache>
            </c:strRef>
          </c:tx>
          <c:errBars>
            <c:errBarType val="both"/>
            <c:errValType val="cust"/>
            <c:plus>
              <c:numRef>
                <c:f>Sheet1!$I$45:$I$46</c:f>
                <c:numCache>
                  <c:formatCode>General</c:formatCode>
                  <c:ptCount val="2"/>
                  <c:pt idx="0">
                    <c:v>4.0000000000000022E-2</c:v>
                  </c:pt>
                  <c:pt idx="1">
                    <c:v>8.0000000000000043E-2</c:v>
                  </c:pt>
                </c:numCache>
              </c:numRef>
            </c:plus>
            <c:minus>
              <c:numRef>
                <c:f>Sheet1!$I$45:$I$46</c:f>
                <c:numCache>
                  <c:formatCode>General</c:formatCode>
                  <c:ptCount val="2"/>
                  <c:pt idx="0">
                    <c:v>4.0000000000000022E-2</c:v>
                  </c:pt>
                  <c:pt idx="1">
                    <c:v>8.0000000000000043E-2</c:v>
                  </c:pt>
                </c:numCache>
              </c:numRef>
            </c:minus>
          </c:errBars>
          <c:cat>
            <c:strRef>
              <c:f>Sheet1!$B$45:$B$46</c:f>
              <c:strCache>
                <c:ptCount val="2"/>
                <c:pt idx="0">
                  <c:v>634</c:v>
                </c:pt>
                <c:pt idx="1">
                  <c:v>t4</c:v>
                </c:pt>
              </c:strCache>
            </c:strRef>
          </c:cat>
          <c:val>
            <c:numRef>
              <c:f>Sheet1!$E$45:$E$46</c:f>
              <c:numCache>
                <c:formatCode>General</c:formatCode>
                <c:ptCount val="2"/>
                <c:pt idx="0">
                  <c:v>1</c:v>
                </c:pt>
                <c:pt idx="1">
                  <c:v>0.5</c:v>
                </c:pt>
              </c:numCache>
            </c:numRef>
          </c:val>
        </c:ser>
        <c:axId val="150221568"/>
        <c:axId val="150223104"/>
      </c:barChart>
      <c:catAx>
        <c:axId val="150221568"/>
        <c:scaling>
          <c:orientation val="minMax"/>
        </c:scaling>
        <c:axPos val="b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50223104"/>
        <c:crosses val="autoZero"/>
        <c:auto val="1"/>
        <c:lblAlgn val="ctr"/>
        <c:lblOffset val="100"/>
      </c:catAx>
      <c:valAx>
        <c:axId val="150223104"/>
        <c:scaling>
          <c:orientation val="minMax"/>
        </c:scaling>
        <c:axPos val="l"/>
        <c:majorGridlines/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5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50221568"/>
        <c:crosses val="autoZero"/>
        <c:crossBetween val="between"/>
        <c:majorUnit val="0.2"/>
      </c:valAx>
    </c:plotArea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Sheet2!$P$41</c:f>
              <c:strCache>
                <c:ptCount val="1"/>
                <c:pt idx="0">
                  <c:v>Chek1</c:v>
                </c:pt>
              </c:strCache>
            </c:strRef>
          </c:tx>
          <c:errBars>
            <c:errBarType val="both"/>
            <c:errValType val="cust"/>
            <c:plus>
              <c:numRef>
                <c:f>Sheet2!$Q$21:$Q$29</c:f>
                <c:numCache>
                  <c:formatCode>General</c:formatCode>
                  <c:ptCount val="9"/>
                  <c:pt idx="0">
                    <c:v>5.2015265025692599E-2</c:v>
                  </c:pt>
                  <c:pt idx="1">
                    <c:v>3.9044003947475606E-2</c:v>
                  </c:pt>
                  <c:pt idx="2">
                    <c:v>4.8922716584476694E-2</c:v>
                  </c:pt>
                  <c:pt idx="3">
                    <c:v>2.6332832383204052E-2</c:v>
                  </c:pt>
                  <c:pt idx="4">
                    <c:v>1.3537240181317399E-2</c:v>
                  </c:pt>
                  <c:pt idx="5">
                    <c:v>4.8313675358031619E-2</c:v>
                  </c:pt>
                  <c:pt idx="7">
                    <c:v>12.074086080135766</c:v>
                  </c:pt>
                  <c:pt idx="8">
                    <c:v>6.8083017510501502</c:v>
                  </c:pt>
                </c:numCache>
              </c:numRef>
            </c:plus>
            <c:minus>
              <c:numRef>
                <c:f>Sheet2!$Q$21:$Q$29</c:f>
                <c:numCache>
                  <c:formatCode>General</c:formatCode>
                  <c:ptCount val="9"/>
                  <c:pt idx="0">
                    <c:v>5.2015265025692599E-2</c:v>
                  </c:pt>
                  <c:pt idx="1">
                    <c:v>3.9044003947475606E-2</c:v>
                  </c:pt>
                  <c:pt idx="2">
                    <c:v>4.8922716584476694E-2</c:v>
                  </c:pt>
                  <c:pt idx="3">
                    <c:v>2.6332832383204052E-2</c:v>
                  </c:pt>
                  <c:pt idx="4">
                    <c:v>1.3537240181317399E-2</c:v>
                  </c:pt>
                  <c:pt idx="5">
                    <c:v>4.8313675358031619E-2</c:v>
                  </c:pt>
                  <c:pt idx="7">
                    <c:v>12.074086080135766</c:v>
                  </c:pt>
                  <c:pt idx="8">
                    <c:v>6.8083017510501502</c:v>
                  </c:pt>
                </c:numCache>
              </c:numRef>
            </c:minus>
          </c:errBars>
          <c:cat>
            <c:strRef>
              <c:f>Sheet2!$N$42:$N$50</c:f>
              <c:strCache>
                <c:ptCount val="9"/>
                <c:pt idx="0">
                  <c:v>634</c:v>
                </c:pt>
                <c:pt idx="1">
                  <c:v>855</c:v>
                </c:pt>
                <c:pt idx="2">
                  <c:v>857</c:v>
                </c:pt>
                <c:pt idx="3">
                  <c:v>t2</c:v>
                </c:pt>
                <c:pt idx="4">
                  <c:v>t4</c:v>
                </c:pt>
                <c:pt idx="5">
                  <c:v>t5</c:v>
                </c:pt>
                <c:pt idx="7">
                  <c:v>Lkb1-wt</c:v>
                </c:pt>
                <c:pt idx="8">
                  <c:v>Lkb1-null</c:v>
                </c:pt>
              </c:strCache>
            </c:strRef>
          </c:cat>
          <c:val>
            <c:numRef>
              <c:f>Sheet2!$P$42:$P$50</c:f>
              <c:numCache>
                <c:formatCode>0.0</c:formatCode>
                <c:ptCount val="9"/>
                <c:pt idx="0" formatCode="General">
                  <c:v>100</c:v>
                </c:pt>
                <c:pt idx="1">
                  <c:v>90.059163454944596</c:v>
                </c:pt>
                <c:pt idx="2">
                  <c:v>87.148112819059278</c:v>
                </c:pt>
                <c:pt idx="3">
                  <c:v>69.865910968958545</c:v>
                </c:pt>
                <c:pt idx="4">
                  <c:v>62.397441466257263</c:v>
                </c:pt>
                <c:pt idx="5">
                  <c:v>65.779835386510555</c:v>
                </c:pt>
                <c:pt idx="7">
                  <c:v>92.402425424668124</c:v>
                </c:pt>
                <c:pt idx="8">
                  <c:v>66.014395940575696</c:v>
                </c:pt>
              </c:numCache>
            </c:numRef>
          </c:val>
        </c:ser>
        <c:axId val="160978048"/>
        <c:axId val="160979584"/>
      </c:barChart>
      <c:catAx>
        <c:axId val="160978048"/>
        <c:scaling>
          <c:orientation val="minMax"/>
        </c:scaling>
        <c:axPos val="b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60979584"/>
        <c:crosses val="autoZero"/>
        <c:auto val="1"/>
        <c:lblAlgn val="ctr"/>
        <c:lblOffset val="100"/>
      </c:catAx>
      <c:valAx>
        <c:axId val="160979584"/>
        <c:scaling>
          <c:orientation val="minMax"/>
        </c:scaling>
        <c:axPos val="l"/>
        <c:majorGridlines/>
        <c:numFmt formatCode="General" sourceLinked="1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160978048"/>
        <c:crosses val="autoZero"/>
        <c:crossBetween val="between"/>
      </c:valAx>
    </c:plotArea>
    <c:plotVisOnly val="1"/>
  </c:chart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en-US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9.5347112860892397E-2"/>
          <c:y val="2.7951297754447452E-2"/>
          <c:w val="0.90087751531059046"/>
          <c:h val="0.71243073782443866"/>
        </c:manualLayout>
      </c:layout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'kd-TK1'!$D$1:$D$6</c:f>
                <c:numCache>
                  <c:formatCode>General</c:formatCode>
                  <c:ptCount val="6"/>
                  <c:pt idx="0">
                    <c:v>2.0000000000000011E-2</c:v>
                  </c:pt>
                  <c:pt idx="1">
                    <c:v>0.41000000000000031</c:v>
                  </c:pt>
                  <c:pt idx="2">
                    <c:v>0.05</c:v>
                  </c:pt>
                  <c:pt idx="3">
                    <c:v>0.36000000000000032</c:v>
                  </c:pt>
                  <c:pt idx="4">
                    <c:v>0.58000000000000007</c:v>
                  </c:pt>
                  <c:pt idx="5">
                    <c:v>0.35000000000000031</c:v>
                  </c:pt>
                </c:numCache>
              </c:numRef>
            </c:plus>
            <c:minus>
              <c:numRef>
                <c:f>'kd-TK1'!$D$1:$D$6</c:f>
                <c:numCache>
                  <c:formatCode>General</c:formatCode>
                  <c:ptCount val="6"/>
                  <c:pt idx="0">
                    <c:v>2.0000000000000011E-2</c:v>
                  </c:pt>
                  <c:pt idx="1">
                    <c:v>0.41000000000000031</c:v>
                  </c:pt>
                  <c:pt idx="2">
                    <c:v>0.05</c:v>
                  </c:pt>
                  <c:pt idx="3">
                    <c:v>0.36000000000000032</c:v>
                  </c:pt>
                  <c:pt idx="4">
                    <c:v>0.58000000000000007</c:v>
                  </c:pt>
                  <c:pt idx="5">
                    <c:v>0.35000000000000031</c:v>
                  </c:pt>
                </c:numCache>
              </c:numRef>
            </c:minus>
          </c:errBars>
          <c:cat>
            <c:strRef>
              <c:f>'kd-TK1'!$A$1:$A$6</c:f>
              <c:strCache>
                <c:ptCount val="6"/>
                <c:pt idx="0">
                  <c:v>shGFP</c:v>
                </c:pt>
                <c:pt idx="1">
                  <c:v>shTK1-1</c:v>
                </c:pt>
                <c:pt idx="2">
                  <c:v>shTK1-2</c:v>
                </c:pt>
                <c:pt idx="3">
                  <c:v>shTK1-3</c:v>
                </c:pt>
                <c:pt idx="4">
                  <c:v>shTK1-4</c:v>
                </c:pt>
                <c:pt idx="5">
                  <c:v>shTK1-5</c:v>
                </c:pt>
              </c:strCache>
            </c:strRef>
          </c:cat>
          <c:val>
            <c:numRef>
              <c:f>'kd-TK1'!$B$1:$B$6</c:f>
              <c:numCache>
                <c:formatCode>General</c:formatCode>
                <c:ptCount val="6"/>
                <c:pt idx="0">
                  <c:v>100</c:v>
                </c:pt>
                <c:pt idx="1">
                  <c:v>34</c:v>
                </c:pt>
                <c:pt idx="2">
                  <c:v>30</c:v>
                </c:pt>
                <c:pt idx="3">
                  <c:v>24</c:v>
                </c:pt>
                <c:pt idx="4">
                  <c:v>18</c:v>
                </c:pt>
                <c:pt idx="5">
                  <c:v>32</c:v>
                </c:pt>
              </c:numCache>
            </c:numRef>
          </c:val>
        </c:ser>
        <c:axId val="161036544"/>
        <c:axId val="161038336"/>
      </c:barChart>
      <c:catAx>
        <c:axId val="161036544"/>
        <c:scaling>
          <c:orientation val="minMax"/>
        </c:scaling>
        <c:axPos val="b"/>
        <c:tickLblPos val="nextTo"/>
        <c:spPr>
          <a:ln>
            <a:solidFill>
              <a:prstClr val="black"/>
            </a:solidFill>
          </a:ln>
        </c:spPr>
        <c:crossAx val="161038336"/>
        <c:crosses val="autoZero"/>
        <c:auto val="1"/>
        <c:lblAlgn val="ctr"/>
        <c:lblOffset val="100"/>
      </c:catAx>
      <c:valAx>
        <c:axId val="161038336"/>
        <c:scaling>
          <c:orientation val="minMax"/>
          <c:max val="120"/>
        </c:scaling>
        <c:axPos val="l"/>
        <c:majorGridlines/>
        <c:numFmt formatCode="General" sourceLinked="1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sz="1050"/>
            </a:pPr>
            <a:endParaRPr lang="en-US"/>
          </a:p>
        </c:txPr>
        <c:crossAx val="161036544"/>
        <c:crosses val="autoZero"/>
        <c:crossBetween val="between"/>
        <c:majorUnit val="20"/>
      </c:valAx>
    </c:plotArea>
    <c:plotVisOnly val="1"/>
  </c:chart>
  <c:txPr>
    <a:bodyPr/>
    <a:lstStyle/>
    <a:p>
      <a:pPr>
        <a:defRPr sz="1100">
          <a:latin typeface="Arial" pitchFamily="34" charset="0"/>
          <a:cs typeface="Arial" pitchFamily="34" charset="0"/>
        </a:defRPr>
      </a:pPr>
      <a:endParaRPr lang="en-US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634</a:t>
            </a:r>
          </a:p>
        </c:rich>
      </c:tx>
      <c:layout>
        <c:manualLayout>
          <c:xMode val="edge"/>
          <c:yMode val="edge"/>
          <c:x val="0.30399031377467262"/>
          <c:y val="6.9034016952350924E-2"/>
        </c:manualLayout>
      </c:layout>
    </c:title>
    <c:plotArea>
      <c:layout>
        <c:manualLayout>
          <c:layoutTarget val="inner"/>
          <c:xMode val="edge"/>
          <c:yMode val="edge"/>
          <c:x val="0.14148803261798701"/>
          <c:y val="2.8819455419312256E-2"/>
          <c:w val="0.61158462658799662"/>
          <c:h val="0.85299073153046401"/>
        </c:manualLayout>
      </c:layout>
      <c:scatterChart>
        <c:scatterStyle val="lineMarker"/>
        <c:ser>
          <c:idx val="0"/>
          <c:order val="0"/>
          <c:tx>
            <c:strRef>
              <c:f>all!$Y$22</c:f>
              <c:strCache>
                <c:ptCount val="1"/>
                <c:pt idx="0">
                  <c:v>shGFP</c:v>
                </c:pt>
              </c:strCache>
            </c:strRef>
          </c:tx>
          <c:marker>
            <c:symbol val="none"/>
          </c:marker>
          <c:errBars>
            <c:errDir val="y"/>
            <c:errBarType val="both"/>
            <c:errValType val="cust"/>
            <c:plus>
              <c:numRef>
                <c:f>all!$AC$23:$AC$27</c:f>
                <c:numCache>
                  <c:formatCode>General</c:formatCode>
                  <c:ptCount val="5"/>
                  <c:pt idx="0">
                    <c:v>17843.362276581414</c:v>
                  </c:pt>
                  <c:pt idx="1">
                    <c:v>5174.2943802354175</c:v>
                  </c:pt>
                  <c:pt idx="2">
                    <c:v>59702.759291342642</c:v>
                  </c:pt>
                  <c:pt idx="3">
                    <c:v>37107.782018509992</c:v>
                  </c:pt>
                  <c:pt idx="4">
                    <c:v>19985.834591861607</c:v>
                  </c:pt>
                </c:numCache>
              </c:numRef>
            </c:plus>
            <c:minus>
              <c:numRef>
                <c:f>all!$AC$23:$AC$27</c:f>
                <c:numCache>
                  <c:formatCode>General</c:formatCode>
                  <c:ptCount val="5"/>
                  <c:pt idx="0">
                    <c:v>17843.362276581414</c:v>
                  </c:pt>
                  <c:pt idx="1">
                    <c:v>5174.2943802354175</c:v>
                  </c:pt>
                  <c:pt idx="2">
                    <c:v>59702.759291342642</c:v>
                  </c:pt>
                  <c:pt idx="3">
                    <c:v>37107.782018509992</c:v>
                  </c:pt>
                  <c:pt idx="4">
                    <c:v>19985.834591861607</c:v>
                  </c:pt>
                </c:numCache>
              </c:numRef>
            </c:minus>
          </c:errBars>
          <c:xVal>
            <c:numRef>
              <c:f>all!$X$23:$X$27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all!$Y$23:$Y$27</c:f>
              <c:numCache>
                <c:formatCode>0</c:formatCode>
                <c:ptCount val="5"/>
                <c:pt idx="0">
                  <c:v>75880.666666666672</c:v>
                </c:pt>
                <c:pt idx="1">
                  <c:v>192934.33333333328</c:v>
                </c:pt>
                <c:pt idx="2">
                  <c:v>521961</c:v>
                </c:pt>
                <c:pt idx="3">
                  <c:v>1048190.3333333344</c:v>
                </c:pt>
                <c:pt idx="4">
                  <c:v>1074414.3333333333</c:v>
                </c:pt>
              </c:numCache>
            </c:numRef>
          </c:yVal>
        </c:ser>
        <c:ser>
          <c:idx val="1"/>
          <c:order val="1"/>
          <c:tx>
            <c:strRef>
              <c:f>all!$Z$22</c:f>
              <c:strCache>
                <c:ptCount val="1"/>
                <c:pt idx="0">
                  <c:v>shTK1-3</c:v>
                </c:pt>
              </c:strCache>
            </c:strRef>
          </c:tx>
          <c:spPr>
            <a:ln>
              <a:prstDash val="sysDash"/>
            </a:ln>
          </c:spPr>
          <c:marker>
            <c:symbol val="none"/>
          </c:marker>
          <c:errBars>
            <c:errDir val="y"/>
            <c:errBarType val="both"/>
            <c:errValType val="cust"/>
            <c:plus>
              <c:numRef>
                <c:f>all!$AD$23:$AD$27</c:f>
                <c:numCache>
                  <c:formatCode>General</c:formatCode>
                  <c:ptCount val="5"/>
                  <c:pt idx="0">
                    <c:v>2495.0727444305112</c:v>
                  </c:pt>
                  <c:pt idx="1">
                    <c:v>16592.861878932406</c:v>
                  </c:pt>
                  <c:pt idx="2">
                    <c:v>7383.4358081663395</c:v>
                  </c:pt>
                  <c:pt idx="3">
                    <c:v>37109.129393363175</c:v>
                  </c:pt>
                  <c:pt idx="4">
                    <c:v>44561.342948044985</c:v>
                  </c:pt>
                </c:numCache>
              </c:numRef>
            </c:plus>
            <c:minus>
              <c:numRef>
                <c:f>all!$AD$23:$AD$27</c:f>
                <c:numCache>
                  <c:formatCode>General</c:formatCode>
                  <c:ptCount val="5"/>
                  <c:pt idx="0">
                    <c:v>2495.0727444305112</c:v>
                  </c:pt>
                  <c:pt idx="1">
                    <c:v>16592.861878932406</c:v>
                  </c:pt>
                  <c:pt idx="2">
                    <c:v>7383.4358081663395</c:v>
                  </c:pt>
                  <c:pt idx="3">
                    <c:v>37109.129393363175</c:v>
                  </c:pt>
                  <c:pt idx="4">
                    <c:v>44561.342948044985</c:v>
                  </c:pt>
                </c:numCache>
              </c:numRef>
            </c:minus>
          </c:errBars>
          <c:xVal>
            <c:numRef>
              <c:f>all!$X$23:$X$27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all!$Z$23:$Z$27</c:f>
              <c:numCache>
                <c:formatCode>0</c:formatCode>
                <c:ptCount val="5"/>
                <c:pt idx="0">
                  <c:v>124331</c:v>
                </c:pt>
                <c:pt idx="1">
                  <c:v>218328.33333333328</c:v>
                </c:pt>
                <c:pt idx="2">
                  <c:v>454083.33333333564</c:v>
                </c:pt>
                <c:pt idx="3">
                  <c:v>824588.33333333442</c:v>
                </c:pt>
                <c:pt idx="4">
                  <c:v>982627.33333333442</c:v>
                </c:pt>
              </c:numCache>
            </c:numRef>
          </c:yVal>
        </c:ser>
        <c:ser>
          <c:idx val="2"/>
          <c:order val="2"/>
          <c:tx>
            <c:strRef>
              <c:f>all!$AA$22</c:f>
              <c:strCache>
                <c:ptCount val="1"/>
                <c:pt idx="0">
                  <c:v>shTK1-4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  <a:prstDash val="sysDash"/>
            </a:ln>
          </c:spPr>
          <c:marker>
            <c:symbol val="none"/>
          </c:marker>
          <c:errBars>
            <c:errDir val="y"/>
            <c:errBarType val="both"/>
            <c:errValType val="cust"/>
            <c:plus>
              <c:numRef>
                <c:f>all!$AE$23:$AE$27</c:f>
                <c:numCache>
                  <c:formatCode>General</c:formatCode>
                  <c:ptCount val="5"/>
                  <c:pt idx="0">
                    <c:v>3459.1736489127084</c:v>
                  </c:pt>
                  <c:pt idx="1">
                    <c:v>11386.460219635243</c:v>
                  </c:pt>
                  <c:pt idx="2">
                    <c:v>14531.455949078099</c:v>
                  </c:pt>
                  <c:pt idx="3">
                    <c:v>36100.299504759976</c:v>
                  </c:pt>
                  <c:pt idx="4">
                    <c:v>36481.872886864992</c:v>
                  </c:pt>
                </c:numCache>
              </c:numRef>
            </c:plus>
            <c:minus>
              <c:numRef>
                <c:f>all!$AE$23:$AE$27</c:f>
                <c:numCache>
                  <c:formatCode>General</c:formatCode>
                  <c:ptCount val="5"/>
                  <c:pt idx="0">
                    <c:v>3459.1736489127084</c:v>
                  </c:pt>
                  <c:pt idx="1">
                    <c:v>11386.460219635243</c:v>
                  </c:pt>
                  <c:pt idx="2">
                    <c:v>14531.455949078099</c:v>
                  </c:pt>
                  <c:pt idx="3">
                    <c:v>36100.299504759976</c:v>
                  </c:pt>
                  <c:pt idx="4">
                    <c:v>36481.872886864992</c:v>
                  </c:pt>
                </c:numCache>
              </c:numRef>
            </c:minus>
          </c:errBars>
          <c:xVal>
            <c:numRef>
              <c:f>all!$X$23:$X$27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all!$AA$23:$AA$27</c:f>
              <c:numCache>
                <c:formatCode>0</c:formatCode>
                <c:ptCount val="5"/>
                <c:pt idx="0">
                  <c:v>108312.33333333333</c:v>
                </c:pt>
                <c:pt idx="1">
                  <c:v>204652.66666666666</c:v>
                </c:pt>
                <c:pt idx="2">
                  <c:v>365072</c:v>
                </c:pt>
                <c:pt idx="3">
                  <c:v>647100.66666666744</c:v>
                </c:pt>
                <c:pt idx="4">
                  <c:v>766680.66666666744</c:v>
                </c:pt>
              </c:numCache>
            </c:numRef>
          </c:yVal>
        </c:ser>
        <c:axId val="161068544"/>
        <c:axId val="161070080"/>
      </c:scatterChart>
      <c:valAx>
        <c:axId val="161068544"/>
        <c:scaling>
          <c:orientation val="minMax"/>
          <c:max val="4"/>
          <c:min val="1"/>
        </c:scaling>
        <c:axPos val="b"/>
        <c:numFmt formatCode="General" sourceLinked="1"/>
        <c:tickLblPos val="nextTo"/>
        <c:spPr>
          <a:ln>
            <a:solidFill>
              <a:prstClr val="black"/>
            </a:solidFill>
          </a:ln>
        </c:spPr>
        <c:crossAx val="161070080"/>
        <c:crosses val="autoZero"/>
        <c:crossBetween val="midCat"/>
        <c:majorUnit val="1"/>
      </c:valAx>
      <c:valAx>
        <c:axId val="161070080"/>
        <c:scaling>
          <c:orientation val="minMax"/>
        </c:scaling>
        <c:axPos val="l"/>
        <c:majorGridlines/>
        <c:numFmt formatCode="0" sourceLinked="1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sz="900"/>
            </a:pPr>
            <a:endParaRPr lang="en-US"/>
          </a:p>
        </c:txPr>
        <c:crossAx val="161068544"/>
        <c:crosses val="autoZero"/>
        <c:crossBetween val="midCat"/>
        <c:majorUnit val="300000"/>
      </c:valAx>
    </c:plotArea>
    <c:plotVisOnly val="1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855</a:t>
            </a:r>
          </a:p>
        </c:rich>
      </c:tx>
      <c:layout>
        <c:manualLayout>
          <c:xMode val="edge"/>
          <c:yMode val="edge"/>
          <c:x val="0.31717636023239226"/>
          <c:y val="5.5864777658627247E-2"/>
        </c:manualLayout>
      </c:layout>
    </c:title>
    <c:plotArea>
      <c:layout>
        <c:manualLayout>
          <c:layoutTarget val="inner"/>
          <c:xMode val="edge"/>
          <c:yMode val="edge"/>
          <c:x val="0.14148803261798701"/>
          <c:y val="2.8819455419312256E-2"/>
          <c:w val="0.61158462658799662"/>
          <c:h val="0.86715838206174645"/>
        </c:manualLayout>
      </c:layout>
      <c:scatterChart>
        <c:scatterStyle val="lineMarker"/>
        <c:ser>
          <c:idx val="0"/>
          <c:order val="0"/>
          <c:tx>
            <c:strRef>
              <c:f>all!$Y$29</c:f>
              <c:strCache>
                <c:ptCount val="1"/>
                <c:pt idx="0">
                  <c:v>shGFP</c:v>
                </c:pt>
              </c:strCache>
            </c:strRef>
          </c:tx>
          <c:marker>
            <c:symbol val="none"/>
          </c:marker>
          <c:errBars>
            <c:errDir val="y"/>
            <c:errBarType val="both"/>
            <c:errValType val="cust"/>
            <c:plus>
              <c:numRef>
                <c:f>all!$AC$30:$AC$34</c:f>
                <c:numCache>
                  <c:formatCode>General</c:formatCode>
                  <c:ptCount val="5"/>
                  <c:pt idx="0">
                    <c:v>11623.115890328205</c:v>
                  </c:pt>
                  <c:pt idx="1">
                    <c:v>17739.558628481496</c:v>
                  </c:pt>
                  <c:pt idx="2">
                    <c:v>28185.827384224973</c:v>
                  </c:pt>
                  <c:pt idx="3">
                    <c:v>51732.893878073359</c:v>
                  </c:pt>
                  <c:pt idx="4">
                    <c:v>11201.673863021369</c:v>
                  </c:pt>
                </c:numCache>
              </c:numRef>
            </c:plus>
            <c:minus>
              <c:numRef>
                <c:f>all!$AC$30:$AC$34</c:f>
                <c:numCache>
                  <c:formatCode>General</c:formatCode>
                  <c:ptCount val="5"/>
                  <c:pt idx="0">
                    <c:v>11623.115890328205</c:v>
                  </c:pt>
                  <c:pt idx="1">
                    <c:v>17739.558628481496</c:v>
                  </c:pt>
                  <c:pt idx="2">
                    <c:v>28185.827384224973</c:v>
                  </c:pt>
                  <c:pt idx="3">
                    <c:v>51732.893878073359</c:v>
                  </c:pt>
                  <c:pt idx="4">
                    <c:v>11201.673863021369</c:v>
                  </c:pt>
                </c:numCache>
              </c:numRef>
            </c:minus>
          </c:errBars>
          <c:xVal>
            <c:numRef>
              <c:f>all!$X$30:$X$34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all!$Y$30:$Y$34</c:f>
              <c:numCache>
                <c:formatCode>0</c:formatCode>
                <c:ptCount val="5"/>
                <c:pt idx="0">
                  <c:v>144256</c:v>
                </c:pt>
                <c:pt idx="1">
                  <c:v>198955.33333333328</c:v>
                </c:pt>
                <c:pt idx="2">
                  <c:v>465870.33333333564</c:v>
                </c:pt>
                <c:pt idx="3">
                  <c:v>956735</c:v>
                </c:pt>
                <c:pt idx="4">
                  <c:v>1220672.3333333333</c:v>
                </c:pt>
              </c:numCache>
            </c:numRef>
          </c:yVal>
        </c:ser>
        <c:ser>
          <c:idx val="1"/>
          <c:order val="1"/>
          <c:tx>
            <c:strRef>
              <c:f>all!$Z$29</c:f>
              <c:strCache>
                <c:ptCount val="1"/>
                <c:pt idx="0">
                  <c:v>shTK1-3</c:v>
                </c:pt>
              </c:strCache>
            </c:strRef>
          </c:tx>
          <c:spPr>
            <a:ln>
              <a:prstDash val="sysDash"/>
            </a:ln>
          </c:spPr>
          <c:marker>
            <c:symbol val="none"/>
          </c:marker>
          <c:errBars>
            <c:errDir val="y"/>
            <c:errBarType val="both"/>
            <c:errValType val="cust"/>
            <c:plus>
              <c:numRef>
                <c:f>all!$AD$30:$AD$34</c:f>
                <c:numCache>
                  <c:formatCode>General</c:formatCode>
                  <c:ptCount val="5"/>
                  <c:pt idx="0">
                    <c:v>860.00019379768844</c:v>
                  </c:pt>
                  <c:pt idx="1">
                    <c:v>7508.2419380305</c:v>
                  </c:pt>
                  <c:pt idx="2">
                    <c:v>26424.745530152471</c:v>
                  </c:pt>
                  <c:pt idx="3">
                    <c:v>19064.57480074633</c:v>
                  </c:pt>
                  <c:pt idx="4">
                    <c:v>30776.819594188892</c:v>
                  </c:pt>
                </c:numCache>
              </c:numRef>
            </c:plus>
            <c:minus>
              <c:numRef>
                <c:f>all!$AD$30:$AD$34</c:f>
                <c:numCache>
                  <c:formatCode>General</c:formatCode>
                  <c:ptCount val="5"/>
                  <c:pt idx="0">
                    <c:v>860.00019379768844</c:v>
                  </c:pt>
                  <c:pt idx="1">
                    <c:v>7508.2419380305</c:v>
                  </c:pt>
                  <c:pt idx="2">
                    <c:v>26424.745530152471</c:v>
                  </c:pt>
                  <c:pt idx="3">
                    <c:v>19064.57480074633</c:v>
                  </c:pt>
                  <c:pt idx="4">
                    <c:v>30776.819594188892</c:v>
                  </c:pt>
                </c:numCache>
              </c:numRef>
            </c:minus>
          </c:errBars>
          <c:xVal>
            <c:numRef>
              <c:f>all!$X$30:$X$34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all!$Z$30:$Z$34</c:f>
              <c:numCache>
                <c:formatCode>0</c:formatCode>
                <c:ptCount val="5"/>
                <c:pt idx="0">
                  <c:v>132052.66666666666</c:v>
                </c:pt>
                <c:pt idx="1">
                  <c:v>248799</c:v>
                </c:pt>
                <c:pt idx="2">
                  <c:v>559508.66666666744</c:v>
                </c:pt>
                <c:pt idx="3">
                  <c:v>988551.33333333442</c:v>
                </c:pt>
                <c:pt idx="4">
                  <c:v>1102240.6666666681</c:v>
                </c:pt>
              </c:numCache>
            </c:numRef>
          </c:yVal>
        </c:ser>
        <c:ser>
          <c:idx val="2"/>
          <c:order val="2"/>
          <c:tx>
            <c:strRef>
              <c:f>all!$AA$29</c:f>
              <c:strCache>
                <c:ptCount val="1"/>
                <c:pt idx="0">
                  <c:v>shTK1-4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  <a:prstDash val="sysDash"/>
            </a:ln>
          </c:spPr>
          <c:marker>
            <c:symbol val="none"/>
          </c:marker>
          <c:errBars>
            <c:errDir val="y"/>
            <c:errBarType val="both"/>
            <c:errValType val="cust"/>
            <c:plus>
              <c:numRef>
                <c:f>all!$AE$30:$AE$34</c:f>
                <c:numCache>
                  <c:formatCode>General</c:formatCode>
                  <c:ptCount val="5"/>
                  <c:pt idx="0">
                    <c:v>4298.1846167888134</c:v>
                  </c:pt>
                  <c:pt idx="1">
                    <c:v>8734.8789535591695</c:v>
                  </c:pt>
                  <c:pt idx="2">
                    <c:v>9821.868661308803</c:v>
                  </c:pt>
                  <c:pt idx="3">
                    <c:v>16877.001994825489</c:v>
                  </c:pt>
                  <c:pt idx="4">
                    <c:v>76235.630661347022</c:v>
                  </c:pt>
                </c:numCache>
              </c:numRef>
            </c:plus>
            <c:minus>
              <c:numRef>
                <c:f>all!$AE$30:$AE$34</c:f>
                <c:numCache>
                  <c:formatCode>General</c:formatCode>
                  <c:ptCount val="5"/>
                  <c:pt idx="0">
                    <c:v>4298.1846167888134</c:v>
                  </c:pt>
                  <c:pt idx="1">
                    <c:v>8734.8789535591695</c:v>
                  </c:pt>
                  <c:pt idx="2">
                    <c:v>9821.868661308803</c:v>
                  </c:pt>
                  <c:pt idx="3">
                    <c:v>16877.001994825489</c:v>
                  </c:pt>
                  <c:pt idx="4">
                    <c:v>76235.630661347022</c:v>
                  </c:pt>
                </c:numCache>
              </c:numRef>
            </c:minus>
          </c:errBars>
          <c:xVal>
            <c:numRef>
              <c:f>all!$X$30:$X$34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all!$AA$30:$AA$34</c:f>
              <c:numCache>
                <c:formatCode>0</c:formatCode>
                <c:ptCount val="5"/>
                <c:pt idx="0">
                  <c:v>113711</c:v>
                </c:pt>
                <c:pt idx="1">
                  <c:v>144315.66666666666</c:v>
                </c:pt>
                <c:pt idx="2">
                  <c:v>245940</c:v>
                </c:pt>
                <c:pt idx="3">
                  <c:v>424896.33333333564</c:v>
                </c:pt>
                <c:pt idx="4">
                  <c:v>546653.33333333442</c:v>
                </c:pt>
              </c:numCache>
            </c:numRef>
          </c:yVal>
        </c:ser>
        <c:axId val="161117312"/>
        <c:axId val="161118848"/>
      </c:scatterChart>
      <c:valAx>
        <c:axId val="161117312"/>
        <c:scaling>
          <c:orientation val="minMax"/>
          <c:max val="4"/>
          <c:min val="1"/>
        </c:scaling>
        <c:axPos val="b"/>
        <c:numFmt formatCode="General" sourceLinked="1"/>
        <c:tickLblPos val="nextTo"/>
        <c:spPr>
          <a:ln>
            <a:solidFill>
              <a:prstClr val="black"/>
            </a:solidFill>
          </a:ln>
        </c:spPr>
        <c:crossAx val="161118848"/>
        <c:crosses val="autoZero"/>
        <c:crossBetween val="midCat"/>
        <c:majorUnit val="1"/>
      </c:valAx>
      <c:valAx>
        <c:axId val="161118848"/>
        <c:scaling>
          <c:orientation val="minMax"/>
          <c:max val="1200000"/>
        </c:scaling>
        <c:axPos val="l"/>
        <c:majorGridlines/>
        <c:numFmt formatCode="0" sourceLinked="1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sz="900"/>
            </a:pPr>
            <a:endParaRPr lang="en-US"/>
          </a:p>
        </c:txPr>
        <c:crossAx val="161117312"/>
        <c:crosses val="autoZero"/>
        <c:crossBetween val="midCat"/>
        <c:majorUnit val="300000"/>
      </c:valAx>
    </c:plotArea>
    <c:plotVisOnly val="1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t2</a:t>
            </a:r>
          </a:p>
        </c:rich>
      </c:tx>
      <c:layout>
        <c:manualLayout>
          <c:xMode val="edge"/>
          <c:yMode val="edge"/>
          <c:x val="0.29407403118728137"/>
          <c:y val="5.2274523946568334E-2"/>
        </c:manualLayout>
      </c:layout>
    </c:title>
    <c:plotArea>
      <c:layout>
        <c:manualLayout>
          <c:layoutTarget val="inner"/>
          <c:xMode val="edge"/>
          <c:yMode val="edge"/>
          <c:x val="0.14135796800037864"/>
          <c:y val="3.8146677946248445E-2"/>
          <c:w val="0.61194168220663403"/>
          <c:h val="0.84354563117626824"/>
        </c:manualLayout>
      </c:layout>
      <c:scatterChart>
        <c:scatterStyle val="lineMarker"/>
        <c:ser>
          <c:idx val="0"/>
          <c:order val="0"/>
          <c:tx>
            <c:strRef>
              <c:f>all!$Y$43</c:f>
              <c:strCache>
                <c:ptCount val="1"/>
                <c:pt idx="0">
                  <c:v>shGFP</c:v>
                </c:pt>
              </c:strCache>
            </c:strRef>
          </c:tx>
          <c:marker>
            <c:symbol val="none"/>
          </c:marker>
          <c:errBars>
            <c:errDir val="y"/>
            <c:errBarType val="both"/>
            <c:errValType val="cust"/>
            <c:plus>
              <c:numRef>
                <c:f>all!$AC$44:$AC$48</c:f>
                <c:numCache>
                  <c:formatCode>General</c:formatCode>
                  <c:ptCount val="5"/>
                  <c:pt idx="0">
                    <c:v>7213.0454964136152</c:v>
                  </c:pt>
                  <c:pt idx="1">
                    <c:v>15885.006043436055</c:v>
                  </c:pt>
                  <c:pt idx="2">
                    <c:v>13356.883106971962</c:v>
                  </c:pt>
                  <c:pt idx="3">
                    <c:v>60068.818869139643</c:v>
                  </c:pt>
                  <c:pt idx="4">
                    <c:v>19338.516618396388</c:v>
                  </c:pt>
                </c:numCache>
              </c:numRef>
            </c:plus>
            <c:minus>
              <c:numRef>
                <c:f>all!$AC$44:$AC$48</c:f>
                <c:numCache>
                  <c:formatCode>General</c:formatCode>
                  <c:ptCount val="5"/>
                  <c:pt idx="0">
                    <c:v>7213.0454964136152</c:v>
                  </c:pt>
                  <c:pt idx="1">
                    <c:v>15885.006043436055</c:v>
                  </c:pt>
                  <c:pt idx="2">
                    <c:v>13356.883106971962</c:v>
                  </c:pt>
                  <c:pt idx="3">
                    <c:v>60068.818869139643</c:v>
                  </c:pt>
                  <c:pt idx="4">
                    <c:v>19338.516618396388</c:v>
                  </c:pt>
                </c:numCache>
              </c:numRef>
            </c:minus>
          </c:errBars>
          <c:xVal>
            <c:numRef>
              <c:f>all!$X$44:$X$48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all!$Y$44:$Y$48</c:f>
              <c:numCache>
                <c:formatCode>0</c:formatCode>
                <c:ptCount val="5"/>
                <c:pt idx="0">
                  <c:v>113213.66666666667</c:v>
                </c:pt>
                <c:pt idx="1">
                  <c:v>226770</c:v>
                </c:pt>
                <c:pt idx="2">
                  <c:v>573164.33333333442</c:v>
                </c:pt>
                <c:pt idx="3">
                  <c:v>1328749.3333333333</c:v>
                </c:pt>
                <c:pt idx="4">
                  <c:v>1402359</c:v>
                </c:pt>
              </c:numCache>
            </c:numRef>
          </c:yVal>
        </c:ser>
        <c:ser>
          <c:idx val="1"/>
          <c:order val="1"/>
          <c:tx>
            <c:strRef>
              <c:f>all!$Z$43</c:f>
              <c:strCache>
                <c:ptCount val="1"/>
                <c:pt idx="0">
                  <c:v>shTK1-3</c:v>
                </c:pt>
              </c:strCache>
            </c:strRef>
          </c:tx>
          <c:spPr>
            <a:ln>
              <a:prstDash val="sysDash"/>
            </a:ln>
          </c:spPr>
          <c:marker>
            <c:symbol val="none"/>
          </c:marker>
          <c:errBars>
            <c:errDir val="y"/>
            <c:errBarType val="both"/>
            <c:errValType val="cust"/>
            <c:plus>
              <c:numRef>
                <c:f>all!$AD$44:$AD$48</c:f>
                <c:numCache>
                  <c:formatCode>General</c:formatCode>
                  <c:ptCount val="5"/>
                  <c:pt idx="0">
                    <c:v>5633.0369547282371</c:v>
                  </c:pt>
                  <c:pt idx="1">
                    <c:v>21559.986603273737</c:v>
                  </c:pt>
                  <c:pt idx="2">
                    <c:v>35687.751699054163</c:v>
                  </c:pt>
                  <c:pt idx="3">
                    <c:v>64670.878031253393</c:v>
                  </c:pt>
                  <c:pt idx="4">
                    <c:v>58279.587424187324</c:v>
                  </c:pt>
                </c:numCache>
              </c:numRef>
            </c:plus>
            <c:minus>
              <c:numRef>
                <c:f>all!$AD$44:$AD$48</c:f>
                <c:numCache>
                  <c:formatCode>General</c:formatCode>
                  <c:ptCount val="5"/>
                  <c:pt idx="0">
                    <c:v>5633.0369547282371</c:v>
                  </c:pt>
                  <c:pt idx="1">
                    <c:v>21559.986603273737</c:v>
                  </c:pt>
                  <c:pt idx="2">
                    <c:v>35687.751699054163</c:v>
                  </c:pt>
                  <c:pt idx="3">
                    <c:v>64670.878031253393</c:v>
                  </c:pt>
                  <c:pt idx="4">
                    <c:v>58279.587424187324</c:v>
                  </c:pt>
                </c:numCache>
              </c:numRef>
            </c:minus>
          </c:errBars>
          <c:xVal>
            <c:numRef>
              <c:f>all!$X$44:$X$48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all!$Z$44:$Z$48</c:f>
              <c:numCache>
                <c:formatCode>0</c:formatCode>
                <c:ptCount val="5"/>
                <c:pt idx="0">
                  <c:v>82240.333333333328</c:v>
                </c:pt>
                <c:pt idx="1">
                  <c:v>192979.33333333328</c:v>
                </c:pt>
                <c:pt idx="2">
                  <c:v>396852.66666666669</c:v>
                </c:pt>
                <c:pt idx="3">
                  <c:v>941319.66666666744</c:v>
                </c:pt>
                <c:pt idx="4">
                  <c:v>1228097.3333333333</c:v>
                </c:pt>
              </c:numCache>
            </c:numRef>
          </c:yVal>
        </c:ser>
        <c:ser>
          <c:idx val="2"/>
          <c:order val="2"/>
          <c:tx>
            <c:strRef>
              <c:f>all!$AA$43</c:f>
              <c:strCache>
                <c:ptCount val="1"/>
                <c:pt idx="0">
                  <c:v>shTK1-4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  <a:prstDash val="sysDash"/>
            </a:ln>
          </c:spPr>
          <c:marker>
            <c:symbol val="none"/>
          </c:marker>
          <c:errBars>
            <c:errDir val="y"/>
            <c:errBarType val="both"/>
            <c:errValType val="cust"/>
            <c:plus>
              <c:numRef>
                <c:f>all!$AE$44:$AE$48</c:f>
                <c:numCache>
                  <c:formatCode>General</c:formatCode>
                  <c:ptCount val="5"/>
                  <c:pt idx="0">
                    <c:v>11043.738150342722</c:v>
                  </c:pt>
                  <c:pt idx="1">
                    <c:v>7630.0249890372024</c:v>
                  </c:pt>
                  <c:pt idx="2">
                    <c:v>10495.17208053303</c:v>
                  </c:pt>
                  <c:pt idx="3">
                    <c:v>47188.85351789555</c:v>
                  </c:pt>
                  <c:pt idx="4">
                    <c:v>49253.940860942843</c:v>
                  </c:pt>
                </c:numCache>
              </c:numRef>
            </c:plus>
            <c:minus>
              <c:numRef>
                <c:f>all!$AE$44:$AE$48</c:f>
                <c:numCache>
                  <c:formatCode>General</c:formatCode>
                  <c:ptCount val="5"/>
                  <c:pt idx="0">
                    <c:v>11043.738150342722</c:v>
                  </c:pt>
                  <c:pt idx="1">
                    <c:v>7630.0249890372024</c:v>
                  </c:pt>
                  <c:pt idx="2">
                    <c:v>10495.17208053303</c:v>
                  </c:pt>
                  <c:pt idx="3">
                    <c:v>47188.85351789555</c:v>
                  </c:pt>
                  <c:pt idx="4">
                    <c:v>49253.940860942843</c:v>
                  </c:pt>
                </c:numCache>
              </c:numRef>
            </c:minus>
          </c:errBars>
          <c:xVal>
            <c:numRef>
              <c:f>all!$X$44:$X$48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all!$AA$44:$AA$48</c:f>
              <c:numCache>
                <c:formatCode>0</c:formatCode>
                <c:ptCount val="5"/>
                <c:pt idx="0">
                  <c:v>80941.666666666672</c:v>
                </c:pt>
                <c:pt idx="1">
                  <c:v>132814.66666666666</c:v>
                </c:pt>
                <c:pt idx="2">
                  <c:v>283606</c:v>
                </c:pt>
                <c:pt idx="3">
                  <c:v>764331.66666666744</c:v>
                </c:pt>
                <c:pt idx="4">
                  <c:v>1201210.3333333333</c:v>
                </c:pt>
              </c:numCache>
            </c:numRef>
          </c:yVal>
        </c:ser>
        <c:axId val="161170176"/>
        <c:axId val="161171712"/>
      </c:scatterChart>
      <c:valAx>
        <c:axId val="161170176"/>
        <c:scaling>
          <c:orientation val="minMax"/>
          <c:max val="4"/>
          <c:min val="1"/>
        </c:scaling>
        <c:axPos val="b"/>
        <c:numFmt formatCode="General" sourceLinked="1"/>
        <c:tickLblPos val="nextTo"/>
        <c:spPr>
          <a:ln>
            <a:solidFill>
              <a:prstClr val="black"/>
            </a:solidFill>
          </a:ln>
        </c:spPr>
        <c:crossAx val="161171712"/>
        <c:crosses val="autoZero"/>
        <c:crossBetween val="midCat"/>
        <c:majorUnit val="1"/>
      </c:valAx>
      <c:valAx>
        <c:axId val="161171712"/>
        <c:scaling>
          <c:orientation val="minMax"/>
          <c:max val="1500000"/>
        </c:scaling>
        <c:axPos val="l"/>
        <c:majorGridlines/>
        <c:numFmt formatCode="0" sourceLinked="1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sz="900"/>
            </a:pPr>
            <a:endParaRPr lang="en-US"/>
          </a:p>
        </c:txPr>
        <c:crossAx val="161170176"/>
        <c:crosses val="autoZero"/>
        <c:crossBetween val="midCat"/>
        <c:majorUnit val="300000"/>
      </c:valAx>
    </c:plotArea>
    <c:plotVisOnly val="1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t4</a:t>
            </a:r>
          </a:p>
        </c:rich>
      </c:tx>
      <c:layout>
        <c:manualLayout>
          <c:xMode val="edge"/>
          <c:yMode val="edge"/>
          <c:x val="0.30387795275590757"/>
          <c:y val="6.2718084179000919E-2"/>
        </c:manualLayout>
      </c:layout>
    </c:title>
    <c:plotArea>
      <c:layout>
        <c:manualLayout>
          <c:layoutTarget val="inner"/>
          <c:xMode val="edge"/>
          <c:yMode val="edge"/>
          <c:x val="0.14135796800037864"/>
          <c:y val="2.8819455419312256E-2"/>
          <c:w val="0.61194168220663403"/>
          <c:h val="0.85299073153046401"/>
        </c:manualLayout>
      </c:layout>
      <c:scatterChart>
        <c:scatterStyle val="lineMarker"/>
        <c:ser>
          <c:idx val="0"/>
          <c:order val="0"/>
          <c:tx>
            <c:strRef>
              <c:f>all!$Y$50</c:f>
              <c:strCache>
                <c:ptCount val="1"/>
                <c:pt idx="0">
                  <c:v>shGFP</c:v>
                </c:pt>
              </c:strCache>
            </c:strRef>
          </c:tx>
          <c:marker>
            <c:symbol val="none"/>
          </c:marker>
          <c:errBars>
            <c:errDir val="y"/>
            <c:errBarType val="both"/>
            <c:errValType val="cust"/>
            <c:plus>
              <c:numRef>
                <c:f>all!$AC$51:$AC$55</c:f>
                <c:numCache>
                  <c:formatCode>General</c:formatCode>
                  <c:ptCount val="5"/>
                  <c:pt idx="0">
                    <c:v>3020.0068432594603</c:v>
                  </c:pt>
                  <c:pt idx="1">
                    <c:v>3909.6081645095842</c:v>
                  </c:pt>
                  <c:pt idx="2">
                    <c:v>33536.852033745243</c:v>
                  </c:pt>
                  <c:pt idx="3">
                    <c:v>17757.760022029921</c:v>
                  </c:pt>
                  <c:pt idx="4">
                    <c:v>41395.919682179992</c:v>
                  </c:pt>
                </c:numCache>
              </c:numRef>
            </c:plus>
            <c:minus>
              <c:numRef>
                <c:f>all!$AC$51:$AC$55</c:f>
                <c:numCache>
                  <c:formatCode>General</c:formatCode>
                  <c:ptCount val="5"/>
                  <c:pt idx="0">
                    <c:v>3020.0068432594603</c:v>
                  </c:pt>
                  <c:pt idx="1">
                    <c:v>3909.6081645095842</c:v>
                  </c:pt>
                  <c:pt idx="2">
                    <c:v>33536.852033745243</c:v>
                  </c:pt>
                  <c:pt idx="3">
                    <c:v>17757.760022029921</c:v>
                  </c:pt>
                  <c:pt idx="4">
                    <c:v>41395.919682179992</c:v>
                  </c:pt>
                </c:numCache>
              </c:numRef>
            </c:minus>
          </c:errBars>
          <c:xVal>
            <c:numRef>
              <c:f>all!$X$51:$X$55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all!$Y$51:$Y$55</c:f>
              <c:numCache>
                <c:formatCode>0</c:formatCode>
                <c:ptCount val="5"/>
                <c:pt idx="0">
                  <c:v>97431.666666666672</c:v>
                </c:pt>
                <c:pt idx="1">
                  <c:v>216789</c:v>
                </c:pt>
                <c:pt idx="2">
                  <c:v>546441.66666666744</c:v>
                </c:pt>
                <c:pt idx="3">
                  <c:v>1263962</c:v>
                </c:pt>
                <c:pt idx="4">
                  <c:v>1384160.6666666681</c:v>
                </c:pt>
              </c:numCache>
            </c:numRef>
          </c:yVal>
        </c:ser>
        <c:ser>
          <c:idx val="1"/>
          <c:order val="1"/>
          <c:tx>
            <c:strRef>
              <c:f>all!$Z$50</c:f>
              <c:strCache>
                <c:ptCount val="1"/>
                <c:pt idx="0">
                  <c:v>shTK1-3</c:v>
                </c:pt>
              </c:strCache>
            </c:strRef>
          </c:tx>
          <c:spPr>
            <a:ln>
              <a:prstDash val="sysDash"/>
            </a:ln>
          </c:spPr>
          <c:marker>
            <c:symbol val="none"/>
          </c:marker>
          <c:errBars>
            <c:errDir val="y"/>
            <c:errBarType val="both"/>
            <c:errValType val="cust"/>
            <c:plus>
              <c:numRef>
                <c:f>all!$AD$51:$AD$55</c:f>
                <c:numCache>
                  <c:formatCode>General</c:formatCode>
                  <c:ptCount val="5"/>
                  <c:pt idx="0">
                    <c:v>3959.0006735706702</c:v>
                  </c:pt>
                  <c:pt idx="1">
                    <c:v>662.73398383814265</c:v>
                  </c:pt>
                  <c:pt idx="2">
                    <c:v>23116.619043449904</c:v>
                  </c:pt>
                  <c:pt idx="3">
                    <c:v>100435.26578348862</c:v>
                  </c:pt>
                  <c:pt idx="4">
                    <c:v>62565.901298818491</c:v>
                  </c:pt>
                </c:numCache>
              </c:numRef>
            </c:plus>
            <c:minus>
              <c:numRef>
                <c:f>all!$AD$51:$AD$55</c:f>
                <c:numCache>
                  <c:formatCode>General</c:formatCode>
                  <c:ptCount val="5"/>
                  <c:pt idx="0">
                    <c:v>3959.0006735706702</c:v>
                  </c:pt>
                  <c:pt idx="1">
                    <c:v>662.73398383814265</c:v>
                  </c:pt>
                  <c:pt idx="2">
                    <c:v>23116.619043449904</c:v>
                  </c:pt>
                  <c:pt idx="3">
                    <c:v>100435.26578348862</c:v>
                  </c:pt>
                  <c:pt idx="4">
                    <c:v>62565.901298818491</c:v>
                  </c:pt>
                </c:numCache>
              </c:numRef>
            </c:minus>
          </c:errBars>
          <c:xVal>
            <c:numRef>
              <c:f>all!$X$51:$X$55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all!$Z$51:$Z$55</c:f>
              <c:numCache>
                <c:formatCode>0</c:formatCode>
                <c:ptCount val="5"/>
                <c:pt idx="0">
                  <c:v>71681.333333333328</c:v>
                </c:pt>
                <c:pt idx="1">
                  <c:v>106650.66666666667</c:v>
                </c:pt>
                <c:pt idx="2">
                  <c:v>254733</c:v>
                </c:pt>
                <c:pt idx="3">
                  <c:v>706793</c:v>
                </c:pt>
                <c:pt idx="4">
                  <c:v>1307756.6666666681</c:v>
                </c:pt>
              </c:numCache>
            </c:numRef>
          </c:yVal>
        </c:ser>
        <c:ser>
          <c:idx val="2"/>
          <c:order val="2"/>
          <c:tx>
            <c:strRef>
              <c:f>all!$AA$50</c:f>
              <c:strCache>
                <c:ptCount val="1"/>
                <c:pt idx="0">
                  <c:v>shTK1-4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  <a:prstDash val="sysDash"/>
            </a:ln>
          </c:spPr>
          <c:marker>
            <c:symbol val="none"/>
          </c:marker>
          <c:errBars>
            <c:errDir val="y"/>
            <c:errBarType val="both"/>
            <c:errValType val="cust"/>
            <c:plus>
              <c:numRef>
                <c:f>all!$AE$51:$AE$55</c:f>
                <c:numCache>
                  <c:formatCode>General</c:formatCode>
                  <c:ptCount val="5"/>
                  <c:pt idx="0">
                    <c:v>5363.4021230309654</c:v>
                  </c:pt>
                  <c:pt idx="1">
                    <c:v>2721.1149063080861</c:v>
                  </c:pt>
                  <c:pt idx="2">
                    <c:v>17323.965452516928</c:v>
                  </c:pt>
                  <c:pt idx="3">
                    <c:v>24525.490596520183</c:v>
                  </c:pt>
                  <c:pt idx="4">
                    <c:v>29677.447604759789</c:v>
                  </c:pt>
                </c:numCache>
              </c:numRef>
            </c:plus>
            <c:minus>
              <c:numRef>
                <c:f>all!$AE$51:$AE$55</c:f>
                <c:numCache>
                  <c:formatCode>General</c:formatCode>
                  <c:ptCount val="5"/>
                  <c:pt idx="0">
                    <c:v>5363.4021230309654</c:v>
                  </c:pt>
                  <c:pt idx="1">
                    <c:v>2721.1149063080861</c:v>
                  </c:pt>
                  <c:pt idx="2">
                    <c:v>17323.965452516928</c:v>
                  </c:pt>
                  <c:pt idx="3">
                    <c:v>24525.490596520183</c:v>
                  </c:pt>
                  <c:pt idx="4">
                    <c:v>29677.447604759789</c:v>
                  </c:pt>
                </c:numCache>
              </c:numRef>
            </c:minus>
          </c:errBars>
          <c:xVal>
            <c:numRef>
              <c:f>all!$X$51:$X$55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all!$AA$51:$AA$55</c:f>
              <c:numCache>
                <c:formatCode>0</c:formatCode>
                <c:ptCount val="5"/>
                <c:pt idx="0">
                  <c:v>67909.666666666672</c:v>
                </c:pt>
                <c:pt idx="1">
                  <c:v>139493.33333333328</c:v>
                </c:pt>
                <c:pt idx="2">
                  <c:v>283464</c:v>
                </c:pt>
                <c:pt idx="3">
                  <c:v>631526</c:v>
                </c:pt>
                <c:pt idx="4">
                  <c:v>1052446.6666666681</c:v>
                </c:pt>
              </c:numCache>
            </c:numRef>
          </c:yVal>
        </c:ser>
        <c:axId val="161223040"/>
        <c:axId val="161224576"/>
      </c:scatterChart>
      <c:valAx>
        <c:axId val="161223040"/>
        <c:scaling>
          <c:orientation val="minMax"/>
          <c:max val="4"/>
          <c:min val="1"/>
        </c:scaling>
        <c:axPos val="b"/>
        <c:numFmt formatCode="General" sourceLinked="1"/>
        <c:tickLblPos val="nextTo"/>
        <c:spPr>
          <a:ln>
            <a:solidFill>
              <a:prstClr val="black"/>
            </a:solidFill>
          </a:ln>
        </c:spPr>
        <c:crossAx val="161224576"/>
        <c:crosses val="autoZero"/>
        <c:crossBetween val="midCat"/>
        <c:majorUnit val="1"/>
      </c:valAx>
      <c:valAx>
        <c:axId val="161224576"/>
        <c:scaling>
          <c:orientation val="minMax"/>
          <c:max val="1500000"/>
        </c:scaling>
        <c:axPos val="l"/>
        <c:majorGridlines/>
        <c:numFmt formatCode="0" sourceLinked="1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sz="900"/>
            </a:pPr>
            <a:endParaRPr lang="en-US"/>
          </a:p>
        </c:txPr>
        <c:crossAx val="161223040"/>
        <c:crosses val="autoZero"/>
        <c:crossBetween val="midCat"/>
        <c:majorUnit val="300000"/>
      </c:valAx>
    </c:plotArea>
    <c:plotVisOnly val="1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Sheet1!$J$13:$J$18</c:f>
                <c:numCache>
                  <c:formatCode>General</c:formatCode>
                  <c:ptCount val="6"/>
                  <c:pt idx="0">
                    <c:v>14314.28851125103</c:v>
                  </c:pt>
                  <c:pt idx="1">
                    <c:v>24291.617772392096</c:v>
                  </c:pt>
                  <c:pt idx="2">
                    <c:v>17171.555404215025</c:v>
                  </c:pt>
                  <c:pt idx="3">
                    <c:v>7261.1231167547967</c:v>
                  </c:pt>
                  <c:pt idx="4">
                    <c:v>5360.9975439899863</c:v>
                  </c:pt>
                  <c:pt idx="5">
                    <c:v>10213.556363154445</c:v>
                  </c:pt>
                </c:numCache>
              </c:numRef>
            </c:plus>
            <c:minus>
              <c:numRef>
                <c:f>Sheet1!$J$13:$J$18</c:f>
                <c:numCache>
                  <c:formatCode>General</c:formatCode>
                  <c:ptCount val="6"/>
                  <c:pt idx="0">
                    <c:v>14314.28851125103</c:v>
                  </c:pt>
                  <c:pt idx="1">
                    <c:v>24291.617772392096</c:v>
                  </c:pt>
                  <c:pt idx="2">
                    <c:v>17171.555404215025</c:v>
                  </c:pt>
                  <c:pt idx="3">
                    <c:v>7261.1231167547967</c:v>
                  </c:pt>
                  <c:pt idx="4">
                    <c:v>5360.9975439899863</c:v>
                  </c:pt>
                  <c:pt idx="5">
                    <c:v>10213.556363154445</c:v>
                  </c:pt>
                </c:numCache>
              </c:numRef>
            </c:minus>
          </c:errBars>
          <c:cat>
            <c:strRef>
              <c:f>Sheet1!$E$13:$E$18</c:f>
              <c:strCache>
                <c:ptCount val="6"/>
                <c:pt idx="0">
                  <c:v>634</c:v>
                </c:pt>
                <c:pt idx="1">
                  <c:v>855</c:v>
                </c:pt>
                <c:pt idx="2">
                  <c:v>857</c:v>
                </c:pt>
                <c:pt idx="3">
                  <c:v>t2</c:v>
                </c:pt>
                <c:pt idx="4">
                  <c:v>t4</c:v>
                </c:pt>
                <c:pt idx="5">
                  <c:v>t5</c:v>
                </c:pt>
              </c:strCache>
            </c:strRef>
          </c:cat>
          <c:val>
            <c:numRef>
              <c:f>Sheet1!$G$13:$G$18</c:f>
              <c:numCache>
                <c:formatCode>0</c:formatCode>
                <c:ptCount val="6"/>
                <c:pt idx="0">
                  <c:v>296754.75</c:v>
                </c:pt>
                <c:pt idx="1">
                  <c:v>257027</c:v>
                </c:pt>
                <c:pt idx="2">
                  <c:v>296433.5</c:v>
                </c:pt>
                <c:pt idx="3">
                  <c:v>125274.75</c:v>
                </c:pt>
                <c:pt idx="4">
                  <c:v>97239</c:v>
                </c:pt>
                <c:pt idx="5">
                  <c:v>112915.75</c:v>
                </c:pt>
              </c:numCache>
            </c:numRef>
          </c:val>
        </c:ser>
        <c:axId val="150251008"/>
        <c:axId val="150252544"/>
      </c:barChart>
      <c:catAx>
        <c:axId val="150251008"/>
        <c:scaling>
          <c:orientation val="minMax"/>
        </c:scaling>
        <c:axPos val="b"/>
        <c:tickLblPos val="nextTo"/>
        <c:spPr>
          <a:ln w="9525"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50252544"/>
        <c:crosses val="autoZero"/>
        <c:auto val="1"/>
        <c:lblAlgn val="ctr"/>
        <c:lblOffset val="100"/>
      </c:catAx>
      <c:valAx>
        <c:axId val="150252544"/>
        <c:scaling>
          <c:orientation val="minMax"/>
        </c:scaling>
        <c:axPos val="l"/>
        <c:majorGridlines/>
        <c:numFmt formatCode="0" sourceLinked="1"/>
        <c:tickLblPos val="nextTo"/>
        <c:spPr>
          <a:ln w="9525"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50251008"/>
        <c:crosses val="autoZero"/>
        <c:crossBetween val="between"/>
        <c:majorUnit val="100000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20387194727234689"/>
          <c:y val="0.19480351414406533"/>
          <c:w val="0.495970978130434"/>
          <c:h val="0.59104512977543133"/>
        </c:manualLayout>
      </c:layout>
      <c:scatterChart>
        <c:scatterStyle val="lineMarker"/>
        <c:ser>
          <c:idx val="0"/>
          <c:order val="0"/>
          <c:tx>
            <c:strRef>
              <c:f>Summary!$AA$7</c:f>
              <c:strCache>
                <c:ptCount val="1"/>
                <c:pt idx="0">
                  <c:v>634</c:v>
                </c:pt>
              </c:strCache>
            </c:strRef>
          </c:tx>
          <c:marker>
            <c:symbol val="none"/>
          </c:marker>
          <c:errBars>
            <c:errDir val="y"/>
            <c:errBarType val="both"/>
            <c:errValType val="cust"/>
            <c:plus>
              <c:numRef>
                <c:f>Summary!$AI$7:$AN$7</c:f>
                <c:numCache>
                  <c:formatCode>General</c:formatCode>
                  <c:ptCount val="6"/>
                  <c:pt idx="0">
                    <c:v>3649.4725075459546</c:v>
                  </c:pt>
                  <c:pt idx="1">
                    <c:v>6904.070441896336</c:v>
                  </c:pt>
                  <c:pt idx="2">
                    <c:v>17717.311487167946</c:v>
                  </c:pt>
                  <c:pt idx="3">
                    <c:v>10307.835090357225</c:v>
                  </c:pt>
                  <c:pt idx="4">
                    <c:v>15439.537406714418</c:v>
                  </c:pt>
                  <c:pt idx="5">
                    <c:v>20320.763394042729</c:v>
                  </c:pt>
                </c:numCache>
              </c:numRef>
            </c:plus>
            <c:minus>
              <c:numRef>
                <c:f>Summary!$AI$7:$AN$7</c:f>
                <c:numCache>
                  <c:formatCode>General</c:formatCode>
                  <c:ptCount val="6"/>
                  <c:pt idx="0">
                    <c:v>3649.4725075459546</c:v>
                  </c:pt>
                  <c:pt idx="1">
                    <c:v>6904.070441896336</c:v>
                  </c:pt>
                  <c:pt idx="2">
                    <c:v>17717.311487167946</c:v>
                  </c:pt>
                  <c:pt idx="3">
                    <c:v>10307.835090357225</c:v>
                  </c:pt>
                  <c:pt idx="4">
                    <c:v>15439.537406714418</c:v>
                  </c:pt>
                  <c:pt idx="5">
                    <c:v>20320.763394042729</c:v>
                  </c:pt>
                </c:numCache>
              </c:numRef>
            </c:minus>
          </c:errBars>
          <c:xVal>
            <c:numRef>
              <c:f>Summary!$AB$6:$AG$6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22</c:v>
                </c:pt>
                <c:pt idx="3">
                  <c:v>34</c:v>
                </c:pt>
                <c:pt idx="4">
                  <c:v>46.5</c:v>
                </c:pt>
                <c:pt idx="5">
                  <c:v>57</c:v>
                </c:pt>
              </c:numCache>
            </c:numRef>
          </c:xVal>
          <c:yVal>
            <c:numRef>
              <c:f>Summary!$AB$7:$AG$7</c:f>
              <c:numCache>
                <c:formatCode>0</c:formatCode>
                <c:ptCount val="6"/>
                <c:pt idx="0">
                  <c:v>229765.25</c:v>
                </c:pt>
                <c:pt idx="1">
                  <c:v>382514</c:v>
                </c:pt>
                <c:pt idx="2">
                  <c:v>627779.5</c:v>
                </c:pt>
                <c:pt idx="3">
                  <c:v>878704.75</c:v>
                </c:pt>
                <c:pt idx="4">
                  <c:v>1141180</c:v>
                </c:pt>
                <c:pt idx="5">
                  <c:v>1452425.75</c:v>
                </c:pt>
              </c:numCache>
            </c:numRef>
          </c:yVal>
        </c:ser>
        <c:ser>
          <c:idx val="1"/>
          <c:order val="1"/>
          <c:tx>
            <c:strRef>
              <c:f>Summary!$AA$8</c:f>
              <c:strCache>
                <c:ptCount val="1"/>
                <c:pt idx="0">
                  <c:v>855</c:v>
                </c:pt>
              </c:strCache>
            </c:strRef>
          </c:tx>
          <c:marker>
            <c:symbol val="none"/>
          </c:marker>
          <c:errBars>
            <c:errDir val="y"/>
            <c:errBarType val="both"/>
            <c:errValType val="cust"/>
            <c:plus>
              <c:numRef>
                <c:f>Summary!$AI$8:$AN$8</c:f>
                <c:numCache>
                  <c:formatCode>General</c:formatCode>
                  <c:ptCount val="6"/>
                  <c:pt idx="0">
                    <c:v>6603.2197386325606</c:v>
                  </c:pt>
                  <c:pt idx="1">
                    <c:v>12690.673543984969</c:v>
                  </c:pt>
                  <c:pt idx="2">
                    <c:v>27300.343520427232</c:v>
                  </c:pt>
                  <c:pt idx="3">
                    <c:v>30484.60785790101</c:v>
                  </c:pt>
                  <c:pt idx="4">
                    <c:v>13014.146674548687</c:v>
                  </c:pt>
                  <c:pt idx="5">
                    <c:v>70020.566297814308</c:v>
                  </c:pt>
                </c:numCache>
              </c:numRef>
            </c:plus>
            <c:minus>
              <c:numRef>
                <c:f>Summary!$AI$8:$AN$8</c:f>
                <c:numCache>
                  <c:formatCode>General</c:formatCode>
                  <c:ptCount val="6"/>
                  <c:pt idx="0">
                    <c:v>6603.2197386325606</c:v>
                  </c:pt>
                  <c:pt idx="1">
                    <c:v>12690.673543984969</c:v>
                  </c:pt>
                  <c:pt idx="2">
                    <c:v>27300.343520427232</c:v>
                  </c:pt>
                  <c:pt idx="3">
                    <c:v>30484.60785790101</c:v>
                  </c:pt>
                  <c:pt idx="4">
                    <c:v>13014.146674548687</c:v>
                  </c:pt>
                  <c:pt idx="5">
                    <c:v>70020.566297814308</c:v>
                  </c:pt>
                </c:numCache>
              </c:numRef>
            </c:minus>
          </c:errBars>
          <c:xVal>
            <c:numRef>
              <c:f>Summary!$AB$6:$AG$6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22</c:v>
                </c:pt>
                <c:pt idx="3">
                  <c:v>34</c:v>
                </c:pt>
                <c:pt idx="4">
                  <c:v>46.5</c:v>
                </c:pt>
                <c:pt idx="5">
                  <c:v>57</c:v>
                </c:pt>
              </c:numCache>
            </c:numRef>
          </c:xVal>
          <c:yVal>
            <c:numRef>
              <c:f>Summary!$AB$8:$AG$8</c:f>
              <c:numCache>
                <c:formatCode>0</c:formatCode>
                <c:ptCount val="6"/>
                <c:pt idx="0">
                  <c:v>205318.75</c:v>
                </c:pt>
                <c:pt idx="1">
                  <c:v>325733.5</c:v>
                </c:pt>
                <c:pt idx="2">
                  <c:v>458029.5</c:v>
                </c:pt>
                <c:pt idx="3">
                  <c:v>641004.75</c:v>
                </c:pt>
                <c:pt idx="4">
                  <c:v>981781.5</c:v>
                </c:pt>
                <c:pt idx="5">
                  <c:v>1024202</c:v>
                </c:pt>
              </c:numCache>
            </c:numRef>
          </c:yVal>
        </c:ser>
        <c:ser>
          <c:idx val="2"/>
          <c:order val="2"/>
          <c:tx>
            <c:strRef>
              <c:f>Summary!$AA$9</c:f>
              <c:strCache>
                <c:ptCount val="1"/>
                <c:pt idx="0">
                  <c:v>857</c:v>
                </c:pt>
              </c:strCache>
            </c:strRef>
          </c:tx>
          <c:marker>
            <c:symbol val="none"/>
          </c:marker>
          <c:errBars>
            <c:errDir val="y"/>
            <c:errBarType val="both"/>
            <c:errValType val="cust"/>
            <c:plus>
              <c:numRef>
                <c:f>Summary!$AI$9:$AN$9</c:f>
                <c:numCache>
                  <c:formatCode>General</c:formatCode>
                  <c:ptCount val="6"/>
                  <c:pt idx="0">
                    <c:v>11057.393800831494</c:v>
                  </c:pt>
                  <c:pt idx="1">
                    <c:v>4554.7553538399106</c:v>
                  </c:pt>
                  <c:pt idx="2">
                    <c:v>33826.680766322119</c:v>
                  </c:pt>
                  <c:pt idx="3">
                    <c:v>32725.902371057698</c:v>
                  </c:pt>
                  <c:pt idx="4">
                    <c:v>63723.707929885175</c:v>
                  </c:pt>
                  <c:pt idx="5">
                    <c:v>69592.631108952424</c:v>
                  </c:pt>
                </c:numCache>
              </c:numRef>
            </c:plus>
            <c:minus>
              <c:numRef>
                <c:f>Summary!$AI$9:$AN$9</c:f>
                <c:numCache>
                  <c:formatCode>General</c:formatCode>
                  <c:ptCount val="6"/>
                  <c:pt idx="0">
                    <c:v>11057.393800831494</c:v>
                  </c:pt>
                  <c:pt idx="1">
                    <c:v>4554.7553538399106</c:v>
                  </c:pt>
                  <c:pt idx="2">
                    <c:v>33826.680766322119</c:v>
                  </c:pt>
                  <c:pt idx="3">
                    <c:v>32725.902371057698</c:v>
                  </c:pt>
                  <c:pt idx="4">
                    <c:v>63723.707929885175</c:v>
                  </c:pt>
                  <c:pt idx="5">
                    <c:v>69592.631108952424</c:v>
                  </c:pt>
                </c:numCache>
              </c:numRef>
            </c:minus>
          </c:errBars>
          <c:xVal>
            <c:numRef>
              <c:f>Summary!$AB$6:$AG$6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22</c:v>
                </c:pt>
                <c:pt idx="3">
                  <c:v>34</c:v>
                </c:pt>
                <c:pt idx="4">
                  <c:v>46.5</c:v>
                </c:pt>
                <c:pt idx="5">
                  <c:v>57</c:v>
                </c:pt>
              </c:numCache>
            </c:numRef>
          </c:xVal>
          <c:yVal>
            <c:numRef>
              <c:f>Summary!$AB$9:$AG$9</c:f>
              <c:numCache>
                <c:formatCode>0</c:formatCode>
                <c:ptCount val="6"/>
                <c:pt idx="0">
                  <c:v>198829.5</c:v>
                </c:pt>
                <c:pt idx="1">
                  <c:v>349731.5</c:v>
                </c:pt>
                <c:pt idx="2">
                  <c:v>508930.5</c:v>
                </c:pt>
                <c:pt idx="3">
                  <c:v>769650</c:v>
                </c:pt>
                <c:pt idx="4">
                  <c:v>1018006.5</c:v>
                </c:pt>
                <c:pt idx="5">
                  <c:v>1212933</c:v>
                </c:pt>
              </c:numCache>
            </c:numRef>
          </c:yVal>
        </c:ser>
        <c:ser>
          <c:idx val="3"/>
          <c:order val="3"/>
          <c:tx>
            <c:strRef>
              <c:f>Summary!$AA$10</c:f>
              <c:strCache>
                <c:ptCount val="1"/>
                <c:pt idx="0">
                  <c:v>t2</c:v>
                </c:pt>
              </c:strCache>
            </c:strRef>
          </c:tx>
          <c:spPr>
            <a:ln>
              <a:prstDash val="sysDot"/>
            </a:ln>
          </c:spPr>
          <c:marker>
            <c:symbol val="none"/>
          </c:marker>
          <c:errBars>
            <c:errDir val="y"/>
            <c:errBarType val="both"/>
            <c:errValType val="stdErr"/>
          </c:errBars>
          <c:xVal>
            <c:numRef>
              <c:f>Summary!$AB$6:$AG$6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22</c:v>
                </c:pt>
                <c:pt idx="3">
                  <c:v>34</c:v>
                </c:pt>
                <c:pt idx="4">
                  <c:v>46.5</c:v>
                </c:pt>
                <c:pt idx="5">
                  <c:v>57</c:v>
                </c:pt>
              </c:numCache>
            </c:numRef>
          </c:xVal>
          <c:yVal>
            <c:numRef>
              <c:f>Summary!$AB$10:$AG$10</c:f>
              <c:numCache>
                <c:formatCode>0</c:formatCode>
                <c:ptCount val="6"/>
                <c:pt idx="0">
                  <c:v>146330</c:v>
                </c:pt>
                <c:pt idx="1">
                  <c:v>239592.5</c:v>
                </c:pt>
                <c:pt idx="2">
                  <c:v>358133.75</c:v>
                </c:pt>
                <c:pt idx="3">
                  <c:v>571870.25</c:v>
                </c:pt>
                <c:pt idx="4">
                  <c:v>943988.75</c:v>
                </c:pt>
                <c:pt idx="5">
                  <c:v>1094615.75</c:v>
                </c:pt>
              </c:numCache>
            </c:numRef>
          </c:yVal>
        </c:ser>
        <c:ser>
          <c:idx val="4"/>
          <c:order val="4"/>
          <c:tx>
            <c:strRef>
              <c:f>Summary!$AA$11</c:f>
              <c:strCache>
                <c:ptCount val="1"/>
                <c:pt idx="0">
                  <c:v>t4</c:v>
                </c:pt>
              </c:strCache>
            </c:strRef>
          </c:tx>
          <c:spPr>
            <a:ln>
              <a:prstDash val="sysDot"/>
            </a:ln>
          </c:spPr>
          <c:marker>
            <c:symbol val="none"/>
          </c:marker>
          <c:errBars>
            <c:errDir val="y"/>
            <c:errBarType val="both"/>
            <c:errValType val="cust"/>
            <c:plus>
              <c:numRef>
                <c:f>Summary!$AI$11:$AN$11</c:f>
                <c:numCache>
                  <c:formatCode>General</c:formatCode>
                  <c:ptCount val="6"/>
                  <c:pt idx="0">
                    <c:v>4019.6792989822802</c:v>
                  </c:pt>
                  <c:pt idx="1">
                    <c:v>9267.2708451124854</c:v>
                  </c:pt>
                  <c:pt idx="2">
                    <c:v>7405.2099227503331</c:v>
                  </c:pt>
                  <c:pt idx="3">
                    <c:v>8994.6402744449242</c:v>
                  </c:pt>
                  <c:pt idx="4">
                    <c:v>26937.375608374816</c:v>
                  </c:pt>
                  <c:pt idx="5">
                    <c:v>19702.410231153615</c:v>
                  </c:pt>
                </c:numCache>
              </c:numRef>
            </c:plus>
            <c:minus>
              <c:numRef>
                <c:f>Summary!$AI$11:$AN$11</c:f>
                <c:numCache>
                  <c:formatCode>General</c:formatCode>
                  <c:ptCount val="6"/>
                  <c:pt idx="0">
                    <c:v>4019.6792989822802</c:v>
                  </c:pt>
                  <c:pt idx="1">
                    <c:v>9267.2708451124854</c:v>
                  </c:pt>
                  <c:pt idx="2">
                    <c:v>7405.2099227503331</c:v>
                  </c:pt>
                  <c:pt idx="3">
                    <c:v>8994.6402744449242</c:v>
                  </c:pt>
                  <c:pt idx="4">
                    <c:v>26937.375608374816</c:v>
                  </c:pt>
                  <c:pt idx="5">
                    <c:v>19702.410231153615</c:v>
                  </c:pt>
                </c:numCache>
              </c:numRef>
            </c:minus>
          </c:errBars>
          <c:xVal>
            <c:numRef>
              <c:f>Summary!$AB$6:$AG$6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22</c:v>
                </c:pt>
                <c:pt idx="3">
                  <c:v>34</c:v>
                </c:pt>
                <c:pt idx="4">
                  <c:v>46.5</c:v>
                </c:pt>
                <c:pt idx="5">
                  <c:v>57</c:v>
                </c:pt>
              </c:numCache>
            </c:numRef>
          </c:xVal>
          <c:yVal>
            <c:numRef>
              <c:f>Summary!$AB$11:$AG$11</c:f>
              <c:numCache>
                <c:formatCode>0</c:formatCode>
                <c:ptCount val="6"/>
                <c:pt idx="0">
                  <c:v>129849.5</c:v>
                </c:pt>
                <c:pt idx="1">
                  <c:v>211129.75</c:v>
                </c:pt>
                <c:pt idx="2">
                  <c:v>279802</c:v>
                </c:pt>
                <c:pt idx="3">
                  <c:v>433891.5</c:v>
                </c:pt>
                <c:pt idx="4">
                  <c:v>528711</c:v>
                </c:pt>
                <c:pt idx="5">
                  <c:v>744413.75</c:v>
                </c:pt>
              </c:numCache>
            </c:numRef>
          </c:yVal>
        </c:ser>
        <c:ser>
          <c:idx val="5"/>
          <c:order val="5"/>
          <c:tx>
            <c:strRef>
              <c:f>Summary!$AA$12</c:f>
              <c:strCache>
                <c:ptCount val="1"/>
                <c:pt idx="0">
                  <c:v>t5</c:v>
                </c:pt>
              </c:strCache>
            </c:strRef>
          </c:tx>
          <c:spPr>
            <a:ln>
              <a:prstDash val="sysDot"/>
            </a:ln>
          </c:spPr>
          <c:marker>
            <c:symbol val="none"/>
          </c:marker>
          <c:errBars>
            <c:errDir val="y"/>
            <c:errBarType val="both"/>
            <c:errValType val="cust"/>
            <c:plus>
              <c:numRef>
                <c:f>Summary!$AI$12:$AN$12</c:f>
                <c:numCache>
                  <c:formatCode>General</c:formatCode>
                  <c:ptCount val="6"/>
                  <c:pt idx="0">
                    <c:v>5278.1646036605453</c:v>
                  </c:pt>
                  <c:pt idx="1">
                    <c:v>4685.510537817624</c:v>
                  </c:pt>
                  <c:pt idx="2">
                    <c:v>26063.084768819415</c:v>
                  </c:pt>
                  <c:pt idx="3">
                    <c:v>10532.41062941724</c:v>
                  </c:pt>
                  <c:pt idx="4">
                    <c:v>28302.089263279897</c:v>
                  </c:pt>
                  <c:pt idx="5">
                    <c:v>52433.259905648949</c:v>
                  </c:pt>
                </c:numCache>
              </c:numRef>
            </c:plus>
            <c:minus>
              <c:numRef>
                <c:f>Summary!$AI$12:$AN$12</c:f>
                <c:numCache>
                  <c:formatCode>General</c:formatCode>
                  <c:ptCount val="6"/>
                  <c:pt idx="0">
                    <c:v>5278.1646036605453</c:v>
                  </c:pt>
                  <c:pt idx="1">
                    <c:v>4685.510537817624</c:v>
                  </c:pt>
                  <c:pt idx="2">
                    <c:v>26063.084768819415</c:v>
                  </c:pt>
                  <c:pt idx="3">
                    <c:v>10532.41062941724</c:v>
                  </c:pt>
                  <c:pt idx="4">
                    <c:v>28302.089263279897</c:v>
                  </c:pt>
                  <c:pt idx="5">
                    <c:v>52433.259905648949</c:v>
                  </c:pt>
                </c:numCache>
              </c:numRef>
            </c:minus>
          </c:errBars>
          <c:xVal>
            <c:numRef>
              <c:f>Summary!$AB$6:$AG$6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22</c:v>
                </c:pt>
                <c:pt idx="3">
                  <c:v>34</c:v>
                </c:pt>
                <c:pt idx="4">
                  <c:v>46.5</c:v>
                </c:pt>
                <c:pt idx="5">
                  <c:v>57</c:v>
                </c:pt>
              </c:numCache>
            </c:numRef>
          </c:xVal>
          <c:yVal>
            <c:numRef>
              <c:f>Summary!$AB$12:$AG$12</c:f>
              <c:numCache>
                <c:formatCode>0</c:formatCode>
                <c:ptCount val="6"/>
                <c:pt idx="0">
                  <c:v>140623.25</c:v>
                </c:pt>
                <c:pt idx="1">
                  <c:v>220488.5</c:v>
                </c:pt>
                <c:pt idx="2">
                  <c:v>293569.5</c:v>
                </c:pt>
                <c:pt idx="3">
                  <c:v>437011.5</c:v>
                </c:pt>
                <c:pt idx="4">
                  <c:v>722332</c:v>
                </c:pt>
                <c:pt idx="5">
                  <c:v>793657.5</c:v>
                </c:pt>
              </c:numCache>
            </c:numRef>
          </c:yVal>
        </c:ser>
        <c:axId val="160424320"/>
        <c:axId val="160425856"/>
      </c:scatterChart>
      <c:valAx>
        <c:axId val="160424320"/>
        <c:scaling>
          <c:orientation val="minMax"/>
        </c:scaling>
        <c:axPos val="b"/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160425856"/>
        <c:crosses val="autoZero"/>
        <c:crossBetween val="midCat"/>
        <c:majorUnit val="10"/>
      </c:valAx>
      <c:valAx>
        <c:axId val="160425856"/>
        <c:scaling>
          <c:orientation val="minMax"/>
          <c:max val="1500000"/>
          <c:min val="0"/>
        </c:scaling>
        <c:axPos val="l"/>
        <c:majorGridlines/>
        <c:numFmt formatCode="General" sourceLinked="0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sz="900"/>
            </a:pPr>
            <a:endParaRPr lang="en-US"/>
          </a:p>
        </c:txPr>
        <c:crossAx val="160424320"/>
        <c:crosses val="autoZero"/>
        <c:crossBetween val="midCat"/>
        <c:majorUnit val="250000"/>
      </c:valAx>
    </c:plotArea>
    <c:legend>
      <c:legendPos val="r"/>
      <c:layout>
        <c:manualLayout>
          <c:xMode val="edge"/>
          <c:yMode val="edge"/>
          <c:x val="0.70612419558951534"/>
          <c:y val="0.30424350283019219"/>
          <c:w val="0.23601314503592843"/>
          <c:h val="0.45509215407114673"/>
        </c:manualLayout>
      </c:layout>
    </c:legend>
    <c:plotVisOnly val="1"/>
  </c:chart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23087233105709917"/>
          <c:y val="0.20895259413526762"/>
          <c:w val="0.72084493743291123"/>
          <c:h val="0.63258065582724876"/>
        </c:manualLayout>
      </c:layout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Summary!$T$37:$Y$37</c:f>
                <c:numCache>
                  <c:formatCode>General</c:formatCode>
                  <c:ptCount val="6"/>
                  <c:pt idx="0">
                    <c:v>2.0517411782294772</c:v>
                  </c:pt>
                  <c:pt idx="1">
                    <c:v>1.9704437221723221</c:v>
                  </c:pt>
                  <c:pt idx="2">
                    <c:v>2.3491555168402067</c:v>
                  </c:pt>
                  <c:pt idx="3">
                    <c:v>1.0610812891855179</c:v>
                  </c:pt>
                  <c:pt idx="4">
                    <c:v>2.8653293607081638</c:v>
                  </c:pt>
                  <c:pt idx="5">
                    <c:v>1.8084291058862443</c:v>
                  </c:pt>
                </c:numCache>
              </c:numRef>
            </c:plus>
            <c:minus>
              <c:numRef>
                <c:f>Summary!$T$37:$Y$37</c:f>
                <c:numCache>
                  <c:formatCode>General</c:formatCode>
                  <c:ptCount val="6"/>
                  <c:pt idx="0">
                    <c:v>2.0517411782294772</c:v>
                  </c:pt>
                  <c:pt idx="1">
                    <c:v>1.9704437221723221</c:v>
                  </c:pt>
                  <c:pt idx="2">
                    <c:v>2.3491555168402067</c:v>
                  </c:pt>
                  <c:pt idx="3">
                    <c:v>1.0610812891855179</c:v>
                  </c:pt>
                  <c:pt idx="4">
                    <c:v>2.8653293607081638</c:v>
                  </c:pt>
                  <c:pt idx="5">
                    <c:v>1.8084291058862443</c:v>
                  </c:pt>
                </c:numCache>
              </c:numRef>
            </c:minus>
          </c:errBars>
          <c:cat>
            <c:strRef>
              <c:f>Summary!$T$40:$Y$40</c:f>
              <c:strCache>
                <c:ptCount val="6"/>
                <c:pt idx="0">
                  <c:v>634</c:v>
                </c:pt>
                <c:pt idx="1">
                  <c:v>855</c:v>
                </c:pt>
                <c:pt idx="2">
                  <c:v>857</c:v>
                </c:pt>
                <c:pt idx="3">
                  <c:v>t2</c:v>
                </c:pt>
                <c:pt idx="4">
                  <c:v>t4</c:v>
                </c:pt>
                <c:pt idx="5">
                  <c:v>t5</c:v>
                </c:pt>
              </c:strCache>
            </c:strRef>
          </c:cat>
          <c:val>
            <c:numRef>
              <c:f>Summary!$T$41:$Y$41</c:f>
              <c:numCache>
                <c:formatCode>0.0</c:formatCode>
                <c:ptCount val="6"/>
                <c:pt idx="0">
                  <c:v>18.36</c:v>
                </c:pt>
                <c:pt idx="1">
                  <c:v>20.23</c:v>
                </c:pt>
                <c:pt idx="2">
                  <c:v>18.260000000000002</c:v>
                </c:pt>
                <c:pt idx="3">
                  <c:v>17.18</c:v>
                </c:pt>
                <c:pt idx="4">
                  <c:v>21.130000000000031</c:v>
                </c:pt>
                <c:pt idx="5" formatCode="General">
                  <c:v>20</c:v>
                </c:pt>
              </c:numCache>
            </c:numRef>
          </c:val>
        </c:ser>
        <c:axId val="160314880"/>
        <c:axId val="160316416"/>
      </c:barChart>
      <c:catAx>
        <c:axId val="160314880"/>
        <c:scaling>
          <c:orientation val="minMax"/>
        </c:scaling>
        <c:axPos val="b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60316416"/>
        <c:crosses val="autoZero"/>
        <c:auto val="1"/>
        <c:lblAlgn val="ctr"/>
        <c:lblOffset val="100"/>
      </c:catAx>
      <c:valAx>
        <c:axId val="160316416"/>
        <c:scaling>
          <c:orientation val="minMax"/>
          <c:max val="25"/>
        </c:scaling>
        <c:axPos val="l"/>
        <c:majorGridlines/>
        <c:numFmt formatCode="0" sourceLinked="0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5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60314880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6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Val val="1"/>
          </c:dLbls>
          <c:errBars>
            <c:errBarType val="both"/>
            <c:errValType val="cust"/>
            <c:plus>
              <c:numRef>
                <c:f>Sheet1!$U$9:$U$14</c:f>
                <c:numCache>
                  <c:formatCode>General</c:formatCode>
                  <c:ptCount val="6"/>
                  <c:pt idx="0">
                    <c:v>9.1053953559697767E-2</c:v>
                  </c:pt>
                  <c:pt idx="1">
                    <c:v>2.2271597411157137E-2</c:v>
                  </c:pt>
                  <c:pt idx="2">
                    <c:v>2.1723497246879091E-2</c:v>
                  </c:pt>
                  <c:pt idx="3">
                    <c:v>6.3914852829801746E-3</c:v>
                  </c:pt>
                  <c:pt idx="4">
                    <c:v>1.4143808010679881E-2</c:v>
                  </c:pt>
                  <c:pt idx="5">
                    <c:v>4.0831866837354125E-2</c:v>
                  </c:pt>
                </c:numCache>
              </c:numRef>
            </c:plus>
            <c:minus>
              <c:numRef>
                <c:f>Sheet1!$U$9:$U$14</c:f>
                <c:numCache>
                  <c:formatCode>General</c:formatCode>
                  <c:ptCount val="6"/>
                  <c:pt idx="0">
                    <c:v>9.1053953559697767E-2</c:v>
                  </c:pt>
                  <c:pt idx="1">
                    <c:v>2.2271597411157137E-2</c:v>
                  </c:pt>
                  <c:pt idx="2">
                    <c:v>2.1723497246879091E-2</c:v>
                  </c:pt>
                  <c:pt idx="3">
                    <c:v>6.3914852829801746E-3</c:v>
                  </c:pt>
                  <c:pt idx="4">
                    <c:v>1.4143808010679881E-2</c:v>
                  </c:pt>
                  <c:pt idx="5">
                    <c:v>4.0831866837354125E-2</c:v>
                  </c:pt>
                </c:numCache>
              </c:numRef>
            </c:minus>
          </c:errBars>
          <c:cat>
            <c:strRef>
              <c:f>Sheet1!$P$9:$Q$14</c:f>
              <c:strCache>
                <c:ptCount val="6"/>
                <c:pt idx="0">
                  <c:v>shGFP</c:v>
                </c:pt>
                <c:pt idx="1">
                  <c:v>shDtymk-1</c:v>
                </c:pt>
                <c:pt idx="2">
                  <c:v>shDtymk-2</c:v>
                </c:pt>
                <c:pt idx="3">
                  <c:v>shDtymk-3</c:v>
                </c:pt>
                <c:pt idx="4">
                  <c:v>shDtymk-4</c:v>
                </c:pt>
                <c:pt idx="5">
                  <c:v>shDtymk-5</c:v>
                </c:pt>
              </c:strCache>
            </c:strRef>
          </c:cat>
          <c:val>
            <c:numRef>
              <c:f>Sheet1!$S$9:$S$14</c:f>
              <c:numCache>
                <c:formatCode>0.0</c:formatCode>
                <c:ptCount val="6"/>
                <c:pt idx="0" formatCode="General">
                  <c:v>100</c:v>
                </c:pt>
                <c:pt idx="1">
                  <c:v>20.04214012589069</c:v>
                </c:pt>
                <c:pt idx="2">
                  <c:v>63.676015064168212</c:v>
                </c:pt>
                <c:pt idx="3">
                  <c:v>27.774960024621105</c:v>
                </c:pt>
                <c:pt idx="4">
                  <c:v>51.083723964939402</c:v>
                </c:pt>
                <c:pt idx="5">
                  <c:v>77.937304741641327</c:v>
                </c:pt>
              </c:numCache>
            </c:numRef>
          </c:val>
        </c:ser>
        <c:gapWidth val="75"/>
        <c:overlap val="40"/>
        <c:axId val="160511872"/>
        <c:axId val="160513408"/>
      </c:barChart>
      <c:catAx>
        <c:axId val="160511872"/>
        <c:scaling>
          <c:orientation val="minMax"/>
        </c:scaling>
        <c:axPos val="b"/>
        <c:numFmt formatCode="General" sourceLinked="1"/>
        <c:tickLblPos val="nextTo"/>
        <c:spPr>
          <a:ln w="9525">
            <a:solidFill>
              <a:schemeClr val="tx1"/>
            </a:solidFill>
          </a:ln>
        </c:spPr>
        <c:txPr>
          <a:bodyPr/>
          <a:lstStyle/>
          <a:p>
            <a:pPr>
              <a:defRPr sz="11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60513408"/>
        <c:crosses val="autoZero"/>
        <c:auto val="1"/>
        <c:lblAlgn val="ctr"/>
        <c:lblOffset val="100"/>
      </c:catAx>
      <c:valAx>
        <c:axId val="160513408"/>
        <c:scaling>
          <c:orientation val="minMax"/>
          <c:max val="120"/>
          <c:min val="0"/>
        </c:scaling>
        <c:axPos val="l"/>
        <c:majorGridlines/>
        <c:numFmt formatCode="General" sourceLinked="1"/>
        <c:tickLblPos val="nextTo"/>
        <c:spPr>
          <a:ln w="9525"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60511872"/>
        <c:crosses val="autoZero"/>
        <c:crossBetween val="between"/>
        <c:majorUnit val="20"/>
      </c:valAx>
    </c:plotArea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34605683218169181"/>
          <c:y val="5.6030183727034118E-2"/>
          <c:w val="0.52794244469441365"/>
          <c:h val="0.73444808982210552"/>
        </c:manualLayout>
      </c:layout>
      <c:barChart>
        <c:barDir val="col"/>
        <c:grouping val="clustered"/>
        <c:ser>
          <c:idx val="0"/>
          <c:order val="0"/>
          <c:tx>
            <c:strRef>
              <c:f>summary!$R$3</c:f>
              <c:strCache>
                <c:ptCount val="1"/>
                <c:pt idx="0">
                  <c:v>3H-dTTP</c:v>
                </c:pt>
              </c:strCache>
            </c:strRef>
          </c:tx>
          <c:errBars>
            <c:errBarType val="both"/>
            <c:errValType val="cust"/>
            <c:plus>
              <c:numRef>
                <c:f>summary!$V$4:$V$5</c:f>
                <c:numCache>
                  <c:formatCode>General</c:formatCode>
                  <c:ptCount val="2"/>
                  <c:pt idx="0">
                    <c:v>519.05892407962551</c:v>
                  </c:pt>
                  <c:pt idx="1">
                    <c:v>825.72483310120003</c:v>
                  </c:pt>
                </c:numCache>
              </c:numRef>
            </c:plus>
            <c:minus>
              <c:numRef>
                <c:f>summary!$V$4:$V$5</c:f>
                <c:numCache>
                  <c:formatCode>General</c:formatCode>
                  <c:ptCount val="2"/>
                  <c:pt idx="0">
                    <c:v>519.05892407962551</c:v>
                  </c:pt>
                  <c:pt idx="1">
                    <c:v>825.72483310120003</c:v>
                  </c:pt>
                </c:numCache>
              </c:numRef>
            </c:minus>
          </c:errBars>
          <c:cat>
            <c:strRef>
              <c:f>summary!$Q$4:$Q$5</c:f>
              <c:strCache>
                <c:ptCount val="2"/>
                <c:pt idx="0">
                  <c:v>634</c:v>
                </c:pt>
                <c:pt idx="1">
                  <c:v>t4</c:v>
                </c:pt>
              </c:strCache>
            </c:strRef>
          </c:cat>
          <c:val>
            <c:numRef>
              <c:f>summary!$R$4:$R$5</c:f>
              <c:numCache>
                <c:formatCode>0</c:formatCode>
                <c:ptCount val="2"/>
                <c:pt idx="0">
                  <c:v>21348.833333333296</c:v>
                </c:pt>
                <c:pt idx="1">
                  <c:v>11222.5</c:v>
                </c:pt>
              </c:numCache>
            </c:numRef>
          </c:val>
        </c:ser>
        <c:ser>
          <c:idx val="1"/>
          <c:order val="1"/>
          <c:tx>
            <c:strRef>
              <c:f>summary!$S$3</c:f>
              <c:strCache>
                <c:ptCount val="1"/>
                <c:pt idx="0">
                  <c:v>3H-dT</c:v>
                </c:pt>
              </c:strCache>
            </c:strRef>
          </c:tx>
          <c:errBars>
            <c:errBarType val="both"/>
            <c:errValType val="cust"/>
            <c:plus>
              <c:numRef>
                <c:f>summary!$W$4:$W$5</c:f>
                <c:numCache>
                  <c:formatCode>General</c:formatCode>
                  <c:ptCount val="2"/>
                  <c:pt idx="0">
                    <c:v>263.72409825421693</c:v>
                  </c:pt>
                  <c:pt idx="1">
                    <c:v>173.59915514387012</c:v>
                  </c:pt>
                </c:numCache>
              </c:numRef>
            </c:plus>
            <c:minus>
              <c:numRef>
                <c:f>summary!$W$4:$W$5</c:f>
                <c:numCache>
                  <c:formatCode>General</c:formatCode>
                  <c:ptCount val="2"/>
                  <c:pt idx="0">
                    <c:v>263.72409825421693</c:v>
                  </c:pt>
                  <c:pt idx="1">
                    <c:v>173.59915514387012</c:v>
                  </c:pt>
                </c:numCache>
              </c:numRef>
            </c:minus>
          </c:errBars>
          <c:cat>
            <c:strRef>
              <c:f>summary!$Q$4:$Q$5</c:f>
              <c:strCache>
                <c:ptCount val="2"/>
                <c:pt idx="0">
                  <c:v>634</c:v>
                </c:pt>
                <c:pt idx="1">
                  <c:v>t4</c:v>
                </c:pt>
              </c:strCache>
            </c:strRef>
          </c:cat>
          <c:val>
            <c:numRef>
              <c:f>summary!$S$4:$S$5</c:f>
              <c:numCache>
                <c:formatCode>0</c:formatCode>
                <c:ptCount val="2"/>
                <c:pt idx="0">
                  <c:v>4133</c:v>
                </c:pt>
                <c:pt idx="1">
                  <c:v>1240.6666666666667</c:v>
                </c:pt>
              </c:numCache>
            </c:numRef>
          </c:val>
        </c:ser>
        <c:ser>
          <c:idx val="2"/>
          <c:order val="2"/>
          <c:tx>
            <c:strRef>
              <c:f>summary!$T$3</c:f>
              <c:strCache>
                <c:ptCount val="1"/>
                <c:pt idx="0">
                  <c:v>3H-dTTP/No-cell control</c:v>
                </c:pt>
              </c:strCache>
            </c:strRef>
          </c:tx>
          <c:cat>
            <c:strRef>
              <c:f>summary!$Q$4:$Q$5</c:f>
              <c:strCache>
                <c:ptCount val="2"/>
                <c:pt idx="0">
                  <c:v>634</c:v>
                </c:pt>
                <c:pt idx="1">
                  <c:v>t4</c:v>
                </c:pt>
              </c:strCache>
            </c:strRef>
          </c:cat>
          <c:val>
            <c:numRef>
              <c:f>summary!$T$4:$T$5</c:f>
              <c:numCache>
                <c:formatCode>0</c:formatCode>
                <c:ptCount val="2"/>
                <c:pt idx="0">
                  <c:v>22</c:v>
                </c:pt>
                <c:pt idx="1">
                  <c:v>16.666666666666668</c:v>
                </c:pt>
              </c:numCache>
            </c:numRef>
          </c:val>
        </c:ser>
        <c:axId val="160569984"/>
        <c:axId val="160584064"/>
      </c:barChart>
      <c:catAx>
        <c:axId val="160569984"/>
        <c:scaling>
          <c:orientation val="minMax"/>
        </c:scaling>
        <c:axPos val="b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60584064"/>
        <c:crosses val="autoZero"/>
        <c:auto val="1"/>
        <c:lblAlgn val="ctr"/>
        <c:lblOffset val="100"/>
      </c:catAx>
      <c:valAx>
        <c:axId val="160584064"/>
        <c:scaling>
          <c:orientation val="minMax"/>
        </c:scaling>
        <c:axPos val="l"/>
        <c:majorGridlines/>
        <c:numFmt formatCode="0" sourceLinked="1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60569984"/>
        <c:crosses val="autoZero"/>
        <c:crossBetween val="between"/>
      </c:valAx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32270436075008874"/>
          <c:y val="8.5046296296296744E-2"/>
          <c:w val="0.67729563924991798"/>
          <c:h val="0.52583369787109968"/>
        </c:manualLayout>
      </c:layout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Sheet1!$H$8:$H$9</c:f>
                <c:numCache>
                  <c:formatCode>General</c:formatCode>
                  <c:ptCount val="2"/>
                  <c:pt idx="0">
                    <c:v>1.5666989036012862</c:v>
                  </c:pt>
                  <c:pt idx="1">
                    <c:v>8.7042309461339684</c:v>
                  </c:pt>
                </c:numCache>
              </c:numRef>
            </c:plus>
            <c:minus>
              <c:numRef>
                <c:f>Sheet1!$H$8:$H$9</c:f>
                <c:numCache>
                  <c:formatCode>General</c:formatCode>
                  <c:ptCount val="2"/>
                  <c:pt idx="0">
                    <c:v>1.5666989036012862</c:v>
                  </c:pt>
                  <c:pt idx="1">
                    <c:v>8.7042309461339684</c:v>
                  </c:pt>
                </c:numCache>
              </c:numRef>
            </c:minus>
          </c:errBars>
          <c:cat>
            <c:strRef>
              <c:f>Sheet1!$G$5:$G$6</c:f>
              <c:strCache>
                <c:ptCount val="2"/>
                <c:pt idx="0">
                  <c:v>Kras/p53 </c:v>
                </c:pt>
                <c:pt idx="1">
                  <c:v>Kras/p53/Lkb1</c:v>
                </c:pt>
              </c:strCache>
            </c:strRef>
          </c:cat>
          <c:val>
            <c:numRef>
              <c:f>Sheet1!$H$5:$H$6</c:f>
              <c:numCache>
                <c:formatCode>0.0</c:formatCode>
                <c:ptCount val="2"/>
                <c:pt idx="0" formatCode="General">
                  <c:v>2.5</c:v>
                </c:pt>
                <c:pt idx="1">
                  <c:v>25.818181818181817</c:v>
                </c:pt>
              </c:numCache>
            </c:numRef>
          </c:val>
        </c:ser>
        <c:axId val="160833536"/>
        <c:axId val="160835072"/>
      </c:barChart>
      <c:catAx>
        <c:axId val="160833536"/>
        <c:scaling>
          <c:orientation val="minMax"/>
        </c:scaling>
        <c:axPos val="b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60835072"/>
        <c:crosses val="autoZero"/>
        <c:auto val="1"/>
        <c:lblAlgn val="ctr"/>
        <c:lblOffset val="100"/>
      </c:catAx>
      <c:valAx>
        <c:axId val="160835072"/>
        <c:scaling>
          <c:orientation val="minMax"/>
          <c:max val="35"/>
        </c:scaling>
        <c:axPos val="l"/>
        <c:majorGridlines/>
        <c:numFmt formatCode="General" sourceLinked="1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sz="1050"/>
            </a:pPr>
            <a:endParaRPr lang="en-US"/>
          </a:p>
        </c:txPr>
        <c:crossAx val="160833536"/>
        <c:crosses val="autoZero"/>
        <c:crossBetween val="between"/>
      </c:valAx>
    </c:plotArea>
    <c:plotVisOnly val="1"/>
  </c:chart>
  <c:txPr>
    <a:bodyPr/>
    <a:lstStyle/>
    <a:p>
      <a:pPr>
        <a:defRPr sz="1400">
          <a:latin typeface="Arial" pitchFamily="34" charset="0"/>
          <a:cs typeface="Arial" pitchFamily="34" charset="0"/>
        </a:defRPr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30149967780974618"/>
          <c:y val="6.2708151064450282E-2"/>
          <c:w val="0.57168717191601048"/>
          <c:h val="0.53833956446584108"/>
        </c:manualLayout>
      </c:layout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Sheet1!$E$74:$E$78</c:f>
                <c:numCache>
                  <c:formatCode>General</c:formatCode>
                  <c:ptCount val="5"/>
                  <c:pt idx="0">
                    <c:v>0.12762353488011469</c:v>
                  </c:pt>
                  <c:pt idx="1">
                    <c:v>0.23648154008774971</c:v>
                  </c:pt>
                  <c:pt idx="2">
                    <c:v>6.0103954290504483E-2</c:v>
                  </c:pt>
                  <c:pt idx="3">
                    <c:v>6.2402192807350834E-2</c:v>
                  </c:pt>
                  <c:pt idx="4">
                    <c:v>0.36617304472284834</c:v>
                  </c:pt>
                </c:numCache>
              </c:numRef>
            </c:plus>
            <c:minus>
              <c:numRef>
                <c:f>Sheet1!$E$74:$E$78</c:f>
                <c:numCache>
                  <c:formatCode>General</c:formatCode>
                  <c:ptCount val="5"/>
                  <c:pt idx="0">
                    <c:v>0.12762353488011469</c:v>
                  </c:pt>
                  <c:pt idx="1">
                    <c:v>0.23648154008774971</c:v>
                  </c:pt>
                  <c:pt idx="2">
                    <c:v>6.0103954290504483E-2</c:v>
                  </c:pt>
                  <c:pt idx="3">
                    <c:v>6.2402192807350834E-2</c:v>
                  </c:pt>
                  <c:pt idx="4">
                    <c:v>0.36617304472284834</c:v>
                  </c:pt>
                </c:numCache>
              </c:numRef>
            </c:minus>
          </c:errBars>
          <c:cat>
            <c:strRef>
              <c:f>Sheet1!$C$74:$C$78</c:f>
              <c:strCache>
                <c:ptCount val="5"/>
                <c:pt idx="0">
                  <c:v>shDTYMK-D3</c:v>
                </c:pt>
                <c:pt idx="1">
                  <c:v>shDTYMK-D8</c:v>
                </c:pt>
                <c:pt idx="2">
                  <c:v>shDTYMK-D10</c:v>
                </c:pt>
                <c:pt idx="3">
                  <c:v>shDTYMK-1</c:v>
                </c:pt>
                <c:pt idx="4">
                  <c:v>shDTYMK-3</c:v>
                </c:pt>
              </c:strCache>
            </c:strRef>
          </c:cat>
          <c:val>
            <c:numRef>
              <c:f>Sheet1!$D$74:$D$78</c:f>
              <c:numCache>
                <c:formatCode>0.00</c:formatCode>
                <c:ptCount val="5"/>
                <c:pt idx="0">
                  <c:v>92.980134495567327</c:v>
                </c:pt>
                <c:pt idx="1">
                  <c:v>0.64409218949596658</c:v>
                </c:pt>
                <c:pt idx="2">
                  <c:v>4.1831349922389665</c:v>
                </c:pt>
                <c:pt idx="3">
                  <c:v>46.662257153798294</c:v>
                </c:pt>
                <c:pt idx="4">
                  <c:v>68.552397721350758</c:v>
                </c:pt>
              </c:numCache>
            </c:numRef>
          </c:val>
        </c:ser>
        <c:axId val="160844416"/>
        <c:axId val="160919936"/>
      </c:barChart>
      <c:catAx>
        <c:axId val="160844416"/>
        <c:scaling>
          <c:orientation val="minMax"/>
        </c:scaling>
        <c:axPos val="b"/>
        <c:numFmt formatCode="General" sourceLinked="1"/>
        <c:tickLblPos val="nextTo"/>
        <c:spPr>
          <a:ln w="9525"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60919936"/>
        <c:crosses val="autoZero"/>
        <c:auto val="1"/>
        <c:lblAlgn val="ctr"/>
        <c:lblOffset val="100"/>
      </c:catAx>
      <c:valAx>
        <c:axId val="160919936"/>
        <c:scaling>
          <c:orientation val="minMax"/>
        </c:scaling>
        <c:axPos val="l"/>
        <c:majorGridlines/>
        <c:numFmt formatCode="0" sourceLinked="0"/>
        <c:tickLblPos val="nextTo"/>
        <c:spPr>
          <a:ln w="9525">
            <a:solidFill>
              <a:schemeClr val="tx1"/>
            </a:solidFill>
          </a:ln>
        </c:spPr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60844416"/>
        <c:crosses val="autoZero"/>
        <c:crossBetween val="between"/>
        <c:majorUnit val="20"/>
      </c:valAx>
    </c:plotArea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Sheet2!$Q$21:$Q$29</c:f>
                <c:numCache>
                  <c:formatCode>General</c:formatCode>
                  <c:ptCount val="9"/>
                  <c:pt idx="0">
                    <c:v>5.2015265025692599E-2</c:v>
                  </c:pt>
                  <c:pt idx="1">
                    <c:v>3.9044003947475606E-2</c:v>
                  </c:pt>
                  <c:pt idx="2">
                    <c:v>4.8922716584476694E-2</c:v>
                  </c:pt>
                  <c:pt idx="3">
                    <c:v>2.6332832383204052E-2</c:v>
                  </c:pt>
                  <c:pt idx="4">
                    <c:v>1.3537240181317399E-2</c:v>
                  </c:pt>
                  <c:pt idx="5">
                    <c:v>4.8313675358031619E-2</c:v>
                  </c:pt>
                  <c:pt idx="7">
                    <c:v>12.074086080135766</c:v>
                  </c:pt>
                  <c:pt idx="8">
                    <c:v>6.8083017510501502</c:v>
                  </c:pt>
                </c:numCache>
              </c:numRef>
            </c:plus>
            <c:minus>
              <c:numRef>
                <c:f>Sheet2!$Q$21:$Q$29</c:f>
                <c:numCache>
                  <c:formatCode>General</c:formatCode>
                  <c:ptCount val="9"/>
                  <c:pt idx="0">
                    <c:v>5.2015265025692599E-2</c:v>
                  </c:pt>
                  <c:pt idx="1">
                    <c:v>3.9044003947475606E-2</c:v>
                  </c:pt>
                  <c:pt idx="2">
                    <c:v>4.8922716584476694E-2</c:v>
                  </c:pt>
                  <c:pt idx="3">
                    <c:v>2.6332832383204052E-2</c:v>
                  </c:pt>
                  <c:pt idx="4">
                    <c:v>1.3537240181317399E-2</c:v>
                  </c:pt>
                  <c:pt idx="5">
                    <c:v>4.8313675358031619E-2</c:v>
                  </c:pt>
                  <c:pt idx="7">
                    <c:v>12.074086080135766</c:v>
                  </c:pt>
                  <c:pt idx="8">
                    <c:v>6.8083017510501502</c:v>
                  </c:pt>
                </c:numCache>
              </c:numRef>
            </c:minus>
          </c:errBars>
          <c:cat>
            <c:strRef>
              <c:f>Sheet2!$N$21:$N$29</c:f>
              <c:strCache>
                <c:ptCount val="9"/>
                <c:pt idx="0">
                  <c:v>634</c:v>
                </c:pt>
                <c:pt idx="1">
                  <c:v>855</c:v>
                </c:pt>
                <c:pt idx="2">
                  <c:v>857</c:v>
                </c:pt>
                <c:pt idx="3">
                  <c:v>t2</c:v>
                </c:pt>
                <c:pt idx="4">
                  <c:v>t4</c:v>
                </c:pt>
                <c:pt idx="5">
                  <c:v>t5</c:v>
                </c:pt>
                <c:pt idx="7">
                  <c:v>Lkb1-wt</c:v>
                </c:pt>
                <c:pt idx="8">
                  <c:v>Lkb1-null</c:v>
                </c:pt>
              </c:strCache>
            </c:strRef>
          </c:cat>
          <c:val>
            <c:numRef>
              <c:f>Sheet2!$O$21:$O$29</c:f>
              <c:numCache>
                <c:formatCode>0.0</c:formatCode>
                <c:ptCount val="9"/>
                <c:pt idx="0" formatCode="General">
                  <c:v>100</c:v>
                </c:pt>
                <c:pt idx="1">
                  <c:v>123.5245234902624</c:v>
                </c:pt>
                <c:pt idx="2">
                  <c:v>116.48436508248771</c:v>
                </c:pt>
                <c:pt idx="3">
                  <c:v>71.782498183013018</c:v>
                </c:pt>
                <c:pt idx="4">
                  <c:v>61.072207058430195</c:v>
                </c:pt>
                <c:pt idx="5">
                  <c:v>73.709259391621273</c:v>
                </c:pt>
                <c:pt idx="7">
                  <c:v>113.33629619091654</c:v>
                </c:pt>
                <c:pt idx="8">
                  <c:v>68.854654877688148</c:v>
                </c:pt>
              </c:numCache>
            </c:numRef>
          </c:val>
        </c:ser>
        <c:axId val="160956800"/>
        <c:axId val="160958336"/>
      </c:barChart>
      <c:catAx>
        <c:axId val="160956800"/>
        <c:scaling>
          <c:orientation val="minMax"/>
        </c:scaling>
        <c:axPos val="b"/>
        <c:tickLblPos val="nextTo"/>
        <c:spPr>
          <a:ln>
            <a:solidFill>
              <a:prstClr val="black"/>
            </a:solidFill>
          </a:ln>
        </c:spPr>
        <c:crossAx val="160958336"/>
        <c:crosses val="autoZero"/>
        <c:auto val="1"/>
        <c:lblAlgn val="ctr"/>
        <c:lblOffset val="100"/>
      </c:catAx>
      <c:valAx>
        <c:axId val="160958336"/>
        <c:scaling>
          <c:orientation val="minMax"/>
        </c:scaling>
        <c:axPos val="l"/>
        <c:majorGridlines/>
        <c:numFmt formatCode="General" sourceLinked="1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160956800"/>
        <c:crosses val="autoZero"/>
        <c:crossBetween val="between"/>
      </c:valAx>
    </c:plotArea>
    <c:plotVisOnly val="1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796396" cy="466612"/>
          </a:xfrm>
          <a:prstGeom prst="rect">
            <a:avLst/>
          </a:prstGeom>
        </p:spPr>
        <p:txBody>
          <a:bodyPr vert="horz" lIns="86237" tIns="43119" rIns="86237" bIns="43119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653698" y="0"/>
            <a:ext cx="2796396" cy="466612"/>
          </a:xfrm>
          <a:prstGeom prst="rect">
            <a:avLst/>
          </a:prstGeom>
        </p:spPr>
        <p:txBody>
          <a:bodyPr vert="horz" lIns="86237" tIns="43119" rIns="86237" bIns="43119" rtlCol="0"/>
          <a:lstStyle>
            <a:lvl1pPr algn="r">
              <a:defRPr sz="1100"/>
            </a:lvl1pPr>
          </a:lstStyle>
          <a:p>
            <a:fld id="{013304E4-72F7-48E6-9CB8-34686F39AC9E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74838" y="698500"/>
            <a:ext cx="2701925" cy="3497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6237" tIns="43119" rIns="86237" bIns="4311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44859" y="4427595"/>
            <a:ext cx="5161883" cy="4195033"/>
          </a:xfrm>
          <a:prstGeom prst="rect">
            <a:avLst/>
          </a:prstGeom>
        </p:spPr>
        <p:txBody>
          <a:bodyPr vert="horz" lIns="86237" tIns="43119" rIns="86237" bIns="4311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53698"/>
            <a:ext cx="2796396" cy="466611"/>
          </a:xfrm>
          <a:prstGeom prst="rect">
            <a:avLst/>
          </a:prstGeom>
        </p:spPr>
        <p:txBody>
          <a:bodyPr vert="horz" lIns="86237" tIns="43119" rIns="86237" bIns="43119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653698" y="8853698"/>
            <a:ext cx="2796396" cy="466611"/>
          </a:xfrm>
          <a:prstGeom prst="rect">
            <a:avLst/>
          </a:prstGeom>
        </p:spPr>
        <p:txBody>
          <a:bodyPr vert="horz" lIns="86237" tIns="43119" rIns="86237" bIns="43119" rtlCol="0" anchor="b"/>
          <a:lstStyle>
            <a:lvl1pPr algn="r">
              <a:defRPr sz="1100"/>
            </a:lvl1pPr>
          </a:lstStyle>
          <a:p>
            <a:fld id="{AF28C213-E5AE-4C24-A145-A59A59B60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6"/>
            <a:ext cx="6606540" cy="21560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4D006-40FE-41DB-BE00-A156CDB82C2C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9ADB-D823-4329-B889-13C2FBFE3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4D006-40FE-41DB-BE00-A156CDB82C2C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9ADB-D823-4329-B889-13C2FBFE3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26242" y="537846"/>
            <a:ext cx="1311593" cy="114414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1466" y="537846"/>
            <a:ext cx="3805238" cy="114414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4D006-40FE-41DB-BE00-A156CDB82C2C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9ADB-D823-4329-B889-13C2FBFE3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4D006-40FE-41DB-BE00-A156CDB82C2C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9ADB-D823-4329-B889-13C2FBFE3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4D006-40FE-41DB-BE00-A156CDB82C2C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9ADB-D823-4329-B889-13C2FBFE3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466" y="3129281"/>
            <a:ext cx="2558415" cy="884999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9421" y="3129281"/>
            <a:ext cx="2558415" cy="884999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4D006-40FE-41DB-BE00-A156CDB82C2C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9ADB-D823-4329-B889-13C2FBFE3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8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8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4D006-40FE-41DB-BE00-A156CDB82C2C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9ADB-D823-4329-B889-13C2FBFE3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4D006-40FE-41DB-BE00-A156CDB82C2C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9ADB-D823-4329-B889-13C2FBFE3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4D006-40FE-41DB-BE00-A156CDB82C2C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9ADB-D823-4329-B889-13C2FBFE3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1" y="400474"/>
            <a:ext cx="255706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400474"/>
            <a:ext cx="4344988" cy="8584566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1" y="2104814"/>
            <a:ext cx="2557066" cy="6880226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4D006-40FE-41DB-BE00-A156CDB82C2C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9ADB-D823-4329-B889-13C2FBFE3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1"/>
            <a:ext cx="4663440" cy="83121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6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7"/>
            <a:ext cx="4663440" cy="1180464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4D006-40FE-41DB-BE00-A156CDB82C2C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9ADB-D823-4329-B889-13C2FBFE3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2"/>
            <a:ext cx="6995160" cy="6638079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8"/>
            <a:ext cx="18135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4D006-40FE-41DB-BE00-A156CDB82C2C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8"/>
            <a:ext cx="24612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8"/>
            <a:ext cx="18135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19ADB-D823-4329-B889-13C2FBFE3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5.xml"/><Relationship Id="rId5" Type="http://schemas.openxmlformats.org/officeDocument/2006/relationships/chart" Target="../charts/chart14.xml"/><Relationship Id="rId4" Type="http://schemas.openxmlformats.org/officeDocument/2006/relationships/chart" Target="../charts/char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chart" Target="../charts/chart3.xml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chart" Target="../charts/chart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chart" Target="../charts/chart1.xml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chart" Target="../charts/char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chart" Target="../charts/char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8.xml"/><Relationship Id="rId4" Type="http://schemas.openxmlformats.org/officeDocument/2006/relationships/image" Target="../media/image4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49249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1000310" y="693253"/>
            <a:ext cx="5538104" cy="4533900"/>
            <a:chOff x="914400" y="674427"/>
            <a:chExt cx="5538104" cy="4533900"/>
          </a:xfrm>
        </p:grpSpPr>
        <p:sp>
          <p:nvSpPr>
            <p:cNvPr id="48" name="Text Box 4"/>
            <p:cNvSpPr txBox="1">
              <a:spLocks noChangeArrowheads="1"/>
            </p:cNvSpPr>
            <p:nvPr/>
          </p:nvSpPr>
          <p:spPr bwMode="auto">
            <a:xfrm>
              <a:off x="3066158" y="4891655"/>
              <a:ext cx="338634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200" i="1" dirty="0" smtClean="0">
                  <a:latin typeface="Arial" pitchFamily="34" charset="0"/>
                  <a:cs typeface="Arial" pitchFamily="34" charset="0"/>
                </a:rPr>
                <a:t>Kras</a:t>
              </a:r>
              <a:r>
                <a:rPr lang="en-US" sz="1200" i="1" baseline="30000" dirty="0" smtClean="0">
                  <a:latin typeface="Arial" pitchFamily="34" charset="0"/>
                  <a:cs typeface="Arial" pitchFamily="34" charset="0"/>
                </a:rPr>
                <a:t>+/G12D</a:t>
              </a:r>
              <a:r>
                <a:rPr lang="en-US" sz="1200" i="1" dirty="0" smtClean="0">
                  <a:latin typeface="Arial" pitchFamily="34" charset="0"/>
                  <a:cs typeface="Arial" pitchFamily="34" charset="0"/>
                </a:rPr>
                <a:t>Trp53</a:t>
              </a:r>
              <a:r>
                <a:rPr lang="en-US" sz="1200" i="1" baseline="30000" dirty="0" smtClean="0">
                  <a:latin typeface="Arial" pitchFamily="34" charset="0"/>
                  <a:cs typeface="Arial" pitchFamily="34" charset="0"/>
                </a:rPr>
                <a:t>del/del</a:t>
              </a:r>
              <a:r>
                <a:rPr lang="en-US" sz="1200" i="1" dirty="0" smtClean="0">
                  <a:latin typeface="Arial" pitchFamily="34" charset="0"/>
                  <a:cs typeface="Arial" pitchFamily="34" charset="0"/>
                </a:rPr>
                <a:t>Lkb1</a:t>
              </a:r>
              <a:r>
                <a:rPr lang="en-US" sz="1200" i="1" baseline="30000" dirty="0" smtClean="0">
                  <a:latin typeface="Arial" pitchFamily="34" charset="0"/>
                  <a:cs typeface="Arial" pitchFamily="34" charset="0"/>
                </a:rPr>
                <a:t>del/del </a:t>
              </a:r>
              <a:r>
                <a:rPr lang="en-US" sz="1200" i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1200" i="1" dirty="0" smtClean="0">
                  <a:latin typeface="Arial" pitchFamily="34" charset="0"/>
                  <a:cs typeface="Arial" pitchFamily="34" charset="0"/>
                </a:rPr>
                <a:t>Lkb1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-null) </a:t>
              </a:r>
              <a:endParaRPr lang="en-US" sz="1200" baseline="300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5" name="Picture 34" descr="cells-1"/>
            <p:cNvPicPr>
              <a:picLocks noChangeAspect="1" noChangeArrowheads="1"/>
            </p:cNvPicPr>
            <p:nvPr/>
          </p:nvPicPr>
          <p:blipFill>
            <a:blip r:embed="rId2" cstate="print"/>
            <a:srcRect r="14769" b="1220"/>
            <a:stretch>
              <a:fillRect/>
            </a:stretch>
          </p:blipFill>
          <p:spPr bwMode="auto">
            <a:xfrm>
              <a:off x="2161936" y="4504239"/>
              <a:ext cx="844296" cy="704088"/>
            </a:xfrm>
            <a:prstGeom prst="rect">
              <a:avLst/>
            </a:prstGeom>
            <a:noFill/>
          </p:spPr>
        </p:pic>
        <p:pic>
          <p:nvPicPr>
            <p:cNvPr id="36" name="Picture 36" descr="P1010020"/>
            <p:cNvPicPr>
              <a:picLocks noChangeAspect="1" noChangeArrowheads="1"/>
            </p:cNvPicPr>
            <p:nvPr/>
          </p:nvPicPr>
          <p:blipFill>
            <a:blip r:embed="rId3" cstate="print">
              <a:lum bright="6000"/>
            </a:blip>
            <a:srcRect l="34473" t="41504" r="46509" b="42256"/>
            <a:stretch>
              <a:fillRect/>
            </a:stretch>
          </p:blipFill>
          <p:spPr bwMode="auto">
            <a:xfrm>
              <a:off x="2172909" y="2004904"/>
              <a:ext cx="822350" cy="679063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</p:pic>
        <p:pic>
          <p:nvPicPr>
            <p:cNvPr id="37" name="Picture 37" descr="P1010021"/>
            <p:cNvPicPr>
              <a:picLocks noChangeAspect="1" noChangeArrowheads="1"/>
            </p:cNvPicPr>
            <p:nvPr/>
          </p:nvPicPr>
          <p:blipFill>
            <a:blip r:embed="rId4" cstate="print">
              <a:lum bright="-12000" contrast="-36000"/>
            </a:blip>
            <a:srcRect l="44118" t="41913" r="35056" b="39917"/>
            <a:stretch>
              <a:fillRect/>
            </a:stretch>
          </p:blipFill>
          <p:spPr bwMode="auto">
            <a:xfrm>
              <a:off x="2164190" y="3239301"/>
              <a:ext cx="839788" cy="700087"/>
            </a:xfrm>
            <a:prstGeom prst="rect">
              <a:avLst/>
            </a:prstGeom>
            <a:noFill/>
          </p:spPr>
        </p:pic>
        <p:grpSp>
          <p:nvGrpSpPr>
            <p:cNvPr id="3" name="Group 56"/>
            <p:cNvGrpSpPr/>
            <p:nvPr/>
          </p:nvGrpSpPr>
          <p:grpSpPr>
            <a:xfrm>
              <a:off x="2582856" y="1489112"/>
              <a:ext cx="1412566" cy="381000"/>
              <a:chOff x="3064552" y="1960137"/>
              <a:chExt cx="1412566" cy="381000"/>
            </a:xfrm>
          </p:grpSpPr>
          <p:sp>
            <p:nvSpPr>
              <p:cNvPr id="32" name="Text Box 12"/>
              <p:cNvSpPr txBox="1">
                <a:spLocks noChangeArrowheads="1"/>
              </p:cNvSpPr>
              <p:nvPr/>
            </p:nvSpPr>
            <p:spPr bwMode="auto">
              <a:xfrm>
                <a:off x="3064552" y="2012138"/>
                <a:ext cx="141256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Induce lung tumor</a:t>
                </a:r>
              </a:p>
            </p:txBody>
          </p:sp>
          <p:sp>
            <p:nvSpPr>
              <p:cNvPr id="38" name="Line 11"/>
              <p:cNvSpPr>
                <a:spLocks noChangeShapeType="1"/>
              </p:cNvSpPr>
              <p:nvPr/>
            </p:nvSpPr>
            <p:spPr bwMode="auto">
              <a:xfrm>
                <a:off x="3065780" y="1960137"/>
                <a:ext cx="0" cy="381000"/>
              </a:xfrm>
              <a:prstGeom prst="line">
                <a:avLst/>
              </a:prstGeom>
              <a:noFill/>
              <a:ln w="28575">
                <a:solidFill>
                  <a:srgbClr val="292929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57"/>
            <p:cNvGrpSpPr/>
            <p:nvPr/>
          </p:nvGrpSpPr>
          <p:grpSpPr>
            <a:xfrm>
              <a:off x="2582856" y="2782575"/>
              <a:ext cx="1010790" cy="381000"/>
              <a:chOff x="3064552" y="3205975"/>
              <a:chExt cx="1010790" cy="381000"/>
            </a:xfrm>
          </p:grpSpPr>
          <p:sp>
            <p:nvSpPr>
              <p:cNvPr id="33" name="Text Box 25"/>
              <p:cNvSpPr txBox="1">
                <a:spLocks noChangeArrowheads="1"/>
              </p:cNvSpPr>
              <p:nvPr/>
            </p:nvSpPr>
            <p:spPr bwMode="auto">
              <a:xfrm>
                <a:off x="3064552" y="3257976"/>
                <a:ext cx="101079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Take </a:t>
                </a:r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nodule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Line 11"/>
              <p:cNvSpPr>
                <a:spLocks noChangeShapeType="1"/>
              </p:cNvSpPr>
              <p:nvPr/>
            </p:nvSpPr>
            <p:spPr bwMode="auto">
              <a:xfrm>
                <a:off x="3065780" y="3205975"/>
                <a:ext cx="0" cy="381000"/>
              </a:xfrm>
              <a:prstGeom prst="line">
                <a:avLst/>
              </a:prstGeom>
              <a:noFill/>
              <a:ln w="28575">
                <a:solidFill>
                  <a:srgbClr val="292929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58"/>
            <p:cNvGrpSpPr/>
            <p:nvPr/>
          </p:nvGrpSpPr>
          <p:grpSpPr>
            <a:xfrm>
              <a:off x="2582856" y="4042686"/>
              <a:ext cx="1845377" cy="381000"/>
              <a:chOff x="3064552" y="4466086"/>
              <a:chExt cx="1845377" cy="381000"/>
            </a:xfrm>
          </p:grpSpPr>
          <p:sp>
            <p:nvSpPr>
              <p:cNvPr id="34" name="Text Box 32"/>
              <p:cNvSpPr txBox="1">
                <a:spLocks noChangeArrowheads="1"/>
              </p:cNvSpPr>
              <p:nvPr/>
            </p:nvSpPr>
            <p:spPr bwMode="auto">
              <a:xfrm>
                <a:off x="3064552" y="4518087"/>
                <a:ext cx="184537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Homogenize and culture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Line 11"/>
              <p:cNvSpPr>
                <a:spLocks noChangeShapeType="1"/>
              </p:cNvSpPr>
              <p:nvPr/>
            </p:nvSpPr>
            <p:spPr bwMode="auto">
              <a:xfrm>
                <a:off x="3065780" y="4466086"/>
                <a:ext cx="0" cy="381000"/>
              </a:xfrm>
              <a:prstGeom prst="line">
                <a:avLst/>
              </a:prstGeom>
              <a:noFill/>
              <a:ln w="28575">
                <a:solidFill>
                  <a:srgbClr val="292929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1466987" y="869920"/>
              <a:ext cx="6639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GEMM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016992" y="2190547"/>
              <a:ext cx="11139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A lobe of lung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14400" y="3435456"/>
              <a:ext cx="12165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A tumor nodule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402867" y="4702395"/>
              <a:ext cx="7280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Cell line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" name="Group 26"/>
            <p:cNvGrpSpPr/>
            <p:nvPr/>
          </p:nvGrpSpPr>
          <p:grpSpPr>
            <a:xfrm>
              <a:off x="3066158" y="691036"/>
              <a:ext cx="2895600" cy="687065"/>
              <a:chOff x="3547854" y="1664300"/>
              <a:chExt cx="2895600" cy="687065"/>
            </a:xfrm>
          </p:grpSpPr>
          <p:sp>
            <p:nvSpPr>
              <p:cNvPr id="45" name="Text Box 2"/>
              <p:cNvSpPr txBox="1">
                <a:spLocks noChangeArrowheads="1"/>
              </p:cNvSpPr>
              <p:nvPr/>
            </p:nvSpPr>
            <p:spPr bwMode="auto">
              <a:xfrm>
                <a:off x="3547854" y="1664300"/>
                <a:ext cx="163993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 i="1" dirty="0" smtClean="0">
                    <a:latin typeface="Arial" pitchFamily="34" charset="0"/>
                    <a:cs typeface="Arial" pitchFamily="34" charset="0"/>
                  </a:rPr>
                  <a:t>Kras</a:t>
                </a:r>
                <a:r>
                  <a:rPr lang="en-US" sz="1200" i="1" baseline="30000" dirty="0" smtClean="0">
                    <a:latin typeface="Arial" pitchFamily="34" charset="0"/>
                    <a:cs typeface="Arial" pitchFamily="34" charset="0"/>
                  </a:rPr>
                  <a:t>+/LSL-G12D</a:t>
                </a:r>
                <a:r>
                  <a:rPr lang="en-US" sz="1200" i="1" dirty="0" smtClean="0">
                    <a:latin typeface="Arial" pitchFamily="34" charset="0"/>
                    <a:cs typeface="Arial" pitchFamily="34" charset="0"/>
                  </a:rPr>
                  <a:t>Trp53</a:t>
                </a:r>
                <a:r>
                  <a:rPr lang="en-US" sz="1200" i="1" baseline="30000" dirty="0" smtClean="0">
                    <a:latin typeface="Arial" pitchFamily="34" charset="0"/>
                    <a:cs typeface="Arial" pitchFamily="34" charset="0"/>
                  </a:rPr>
                  <a:t>L/L</a:t>
                </a:r>
                <a:r>
                  <a:rPr lang="en-US" sz="1200" i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en-US" sz="1200" i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Text Box 4"/>
              <p:cNvSpPr txBox="1">
                <a:spLocks noChangeArrowheads="1"/>
              </p:cNvSpPr>
              <p:nvPr/>
            </p:nvSpPr>
            <p:spPr bwMode="auto">
              <a:xfrm>
                <a:off x="3547854" y="2074366"/>
                <a:ext cx="289560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sz="1200" i="1" dirty="0" smtClean="0">
                    <a:latin typeface="Arial" pitchFamily="34" charset="0"/>
                    <a:cs typeface="Arial" pitchFamily="34" charset="0"/>
                  </a:rPr>
                  <a:t>Kras</a:t>
                </a:r>
                <a:r>
                  <a:rPr lang="en-US" sz="1200" i="1" baseline="30000" dirty="0" smtClean="0">
                    <a:latin typeface="Arial" pitchFamily="34" charset="0"/>
                    <a:cs typeface="Arial" pitchFamily="34" charset="0"/>
                  </a:rPr>
                  <a:t>+/LSL-G12D</a:t>
                </a:r>
                <a:r>
                  <a:rPr lang="en-US" sz="1200" i="1" dirty="0" smtClean="0">
                    <a:latin typeface="Arial" pitchFamily="34" charset="0"/>
                    <a:cs typeface="Arial" pitchFamily="34" charset="0"/>
                  </a:rPr>
                  <a:t>Trp53</a:t>
                </a:r>
                <a:r>
                  <a:rPr lang="en-US" sz="1200" i="1" baseline="30000" dirty="0" smtClean="0">
                    <a:latin typeface="Arial" pitchFamily="34" charset="0"/>
                    <a:cs typeface="Arial" pitchFamily="34" charset="0"/>
                  </a:rPr>
                  <a:t>L/L</a:t>
                </a:r>
                <a:r>
                  <a:rPr lang="en-US" sz="1200" i="1" dirty="0" smtClean="0">
                    <a:latin typeface="Arial" pitchFamily="34" charset="0"/>
                    <a:cs typeface="Arial" pitchFamily="34" charset="0"/>
                  </a:rPr>
                  <a:t>Lkb1</a:t>
                </a:r>
                <a:r>
                  <a:rPr lang="en-US" sz="1200" i="1" baseline="30000" dirty="0" smtClean="0">
                    <a:latin typeface="Arial" pitchFamily="34" charset="0"/>
                    <a:cs typeface="Arial" pitchFamily="34" charset="0"/>
                  </a:rPr>
                  <a:t>L/L</a:t>
                </a:r>
                <a:endParaRPr lang="en-US" sz="1200" i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7" name="Text Box 2"/>
            <p:cNvSpPr txBox="1">
              <a:spLocks noChangeArrowheads="1"/>
            </p:cNvSpPr>
            <p:nvPr/>
          </p:nvSpPr>
          <p:spPr bwMode="auto">
            <a:xfrm>
              <a:off x="3066158" y="4605905"/>
              <a:ext cx="227799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i="1" dirty="0" smtClean="0">
                  <a:latin typeface="Arial" pitchFamily="34" charset="0"/>
                  <a:cs typeface="Arial" pitchFamily="34" charset="0"/>
                </a:rPr>
                <a:t>Kras</a:t>
              </a:r>
              <a:r>
                <a:rPr lang="en-US" sz="1200" i="1" baseline="30000" dirty="0" smtClean="0">
                  <a:latin typeface="Arial" pitchFamily="34" charset="0"/>
                  <a:cs typeface="Arial" pitchFamily="34" charset="0"/>
                </a:rPr>
                <a:t>+/G12D</a:t>
              </a:r>
              <a:r>
                <a:rPr lang="en-US" sz="1200" i="1" dirty="0" smtClean="0">
                  <a:latin typeface="Arial" pitchFamily="34" charset="0"/>
                  <a:cs typeface="Arial" pitchFamily="34" charset="0"/>
                </a:rPr>
                <a:t>Trp53</a:t>
              </a:r>
              <a:r>
                <a:rPr lang="en-US" sz="1200" i="1" baseline="30000" dirty="0" smtClean="0">
                  <a:latin typeface="Arial" pitchFamily="34" charset="0"/>
                  <a:cs typeface="Arial" pitchFamily="34" charset="0"/>
                </a:rPr>
                <a:t>del/del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 (</a:t>
              </a:r>
              <a:r>
                <a:rPr lang="en-US" sz="1200" i="1" dirty="0" smtClean="0">
                  <a:latin typeface="Arial" pitchFamily="34" charset="0"/>
                  <a:cs typeface="Arial" pitchFamily="34" charset="0"/>
                </a:rPr>
                <a:t>Lkb1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-wt)</a:t>
              </a:r>
              <a:endParaRPr lang="en-US" sz="1200" i="1" baseline="300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" name="Group 53"/>
            <p:cNvGrpSpPr/>
            <p:nvPr/>
          </p:nvGrpSpPr>
          <p:grpSpPr>
            <a:xfrm>
              <a:off x="2170809" y="674427"/>
              <a:ext cx="885825" cy="647700"/>
              <a:chOff x="2652505" y="1097827"/>
              <a:chExt cx="885825" cy="647700"/>
            </a:xfrm>
          </p:grpSpPr>
          <p:pic>
            <p:nvPicPr>
              <p:cNvPr id="49" name="Picture 1"/>
              <p:cNvPicPr>
                <a:picLocks noChangeAspect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652505" y="1516927"/>
                <a:ext cx="876300" cy="228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0" name="Picture 2"/>
              <p:cNvPicPr>
                <a:picLocks noChangeAspect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662030" y="1097827"/>
                <a:ext cx="876300" cy="228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60" name="TextBox 59"/>
          <p:cNvSpPr txBox="1"/>
          <p:nvPr/>
        </p:nvSpPr>
        <p:spPr>
          <a:xfrm>
            <a:off x="609600" y="539586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5223190" y="152400"/>
            <a:ext cx="239681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Supplementary Fig. S1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1007428" y="5554217"/>
            <a:ext cx="2669407" cy="2551683"/>
            <a:chOff x="921518" y="6268467"/>
            <a:chExt cx="2669407" cy="2551683"/>
          </a:xfrm>
        </p:grpSpPr>
        <p:sp>
          <p:nvSpPr>
            <p:cNvPr id="55" name="TextBox 54"/>
            <p:cNvSpPr txBox="1"/>
            <p:nvPr/>
          </p:nvSpPr>
          <p:spPr>
            <a:xfrm>
              <a:off x="2702047" y="8189256"/>
              <a:ext cx="5911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Lkb1</a:t>
              </a:r>
              <a:r>
                <a:rPr lang="en-US" sz="1000" i="1" baseline="30000" dirty="0" smtClean="0">
                  <a:latin typeface="Arial" pitchFamily="34" charset="0"/>
                  <a:cs typeface="Arial" pitchFamily="34" charset="0"/>
                </a:rPr>
                <a:t>L/L</a:t>
              </a:r>
              <a:endParaRPr lang="en-US" sz="1000" i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702047" y="8420040"/>
              <a:ext cx="8197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Lkb1</a:t>
              </a:r>
              <a:r>
                <a:rPr lang="en-US" sz="1000" i="1" baseline="30000" dirty="0" smtClean="0">
                  <a:latin typeface="Arial" pitchFamily="34" charset="0"/>
                  <a:cs typeface="Arial" pitchFamily="34" charset="0"/>
                </a:rPr>
                <a:t>+/+ </a:t>
              </a:r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&amp; </a:t>
              </a:r>
            </a:p>
            <a:p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Lkb1</a:t>
              </a:r>
              <a:r>
                <a:rPr lang="en-US" sz="1000" i="1" baseline="30000" dirty="0" smtClean="0">
                  <a:latin typeface="Arial" pitchFamily="34" charset="0"/>
                  <a:cs typeface="Arial" pitchFamily="34" charset="0"/>
                </a:rPr>
                <a:t>del/del</a:t>
              </a:r>
              <a:endParaRPr lang="en-US" sz="1000" i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702047" y="7010157"/>
              <a:ext cx="5684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Kras</a:t>
              </a:r>
              <a:r>
                <a:rPr lang="en-US" sz="1000" i="1" baseline="400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000" i="1" baseline="4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702047" y="7306509"/>
              <a:ext cx="88887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Kras</a:t>
              </a:r>
              <a:r>
                <a:rPr lang="en-US" sz="1000" i="1" baseline="30000" dirty="0" smtClean="0">
                  <a:latin typeface="Arial" pitchFamily="34" charset="0"/>
                  <a:cs typeface="Arial" pitchFamily="34" charset="0"/>
                </a:rPr>
                <a:t>LSL-G12D</a:t>
              </a:r>
              <a:endParaRPr lang="en-US" sz="1000" i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702047" y="7603040"/>
              <a:ext cx="88887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Trp53</a:t>
              </a:r>
              <a:r>
                <a:rPr lang="en-US" sz="1000" i="1" baseline="30000" dirty="0" smtClean="0">
                  <a:latin typeface="Arial" pitchFamily="34" charset="0"/>
                  <a:cs typeface="Arial" pitchFamily="34" charset="0"/>
                </a:rPr>
                <a:t>L/L</a:t>
              </a:r>
              <a:endParaRPr lang="en-US" sz="1000" i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702047" y="7899464"/>
              <a:ext cx="7810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Trp53</a:t>
              </a:r>
              <a:r>
                <a:rPr lang="en-US" sz="1000" i="1" baseline="30000" dirty="0" smtClean="0">
                  <a:latin typeface="Arial" pitchFamily="34" charset="0"/>
                  <a:cs typeface="Arial" pitchFamily="34" charset="0"/>
                </a:rPr>
                <a:t>del/del</a:t>
              </a:r>
              <a:endParaRPr lang="en-US" sz="1000" i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 rot="16200000">
              <a:off x="2477291" y="6709301"/>
              <a:ext cx="4251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H</a:t>
              </a:r>
              <a:r>
                <a:rPr lang="en-US" sz="1000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O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 rot="16200000">
              <a:off x="2290170" y="6726132"/>
              <a:ext cx="39145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Tail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 rot="16200000">
              <a:off x="2089960" y="6776627"/>
              <a:ext cx="290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t5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 rot="16200000">
              <a:off x="1862630" y="6776627"/>
              <a:ext cx="290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t4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 rot="16200000">
              <a:off x="1635300" y="6776627"/>
              <a:ext cx="290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t2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 rot="16200000">
              <a:off x="1355071" y="6723728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857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 rot="16200000">
              <a:off x="1127742" y="6723728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855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 rot="16200000">
              <a:off x="900412" y="6723728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634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927551" y="6268467"/>
              <a:ext cx="144943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Cell lines derived from</a:t>
              </a:r>
            </a:p>
            <a:p>
              <a:pPr algn="ctr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lung tumor nodules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5" name="Straight Connector 74"/>
            <p:cNvCxnSpPr/>
            <p:nvPr/>
          </p:nvCxnSpPr>
          <p:spPr>
            <a:xfrm>
              <a:off x="965409" y="6672730"/>
              <a:ext cx="137372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Group 65"/>
            <p:cNvGrpSpPr/>
            <p:nvPr/>
          </p:nvGrpSpPr>
          <p:grpSpPr>
            <a:xfrm>
              <a:off x="921518" y="6987009"/>
              <a:ext cx="1885827" cy="1787968"/>
              <a:chOff x="419746" y="6725854"/>
              <a:chExt cx="1885827" cy="1787968"/>
            </a:xfrm>
          </p:grpSpPr>
          <p:pic>
            <p:nvPicPr>
              <p:cNvPr id="77" name="Picture 7"/>
              <p:cNvPicPr>
                <a:picLocks noChangeAspect="1" noChangeArrowheads="1"/>
              </p:cNvPicPr>
              <p:nvPr/>
            </p:nvPicPr>
            <p:blipFill>
              <a:blip r:embed="rId7" cstate="print">
                <a:lum bright="-20000"/>
              </a:blip>
              <a:srcRect l="770" t="37560" r="1851" b="17483"/>
              <a:stretch>
                <a:fillRect/>
              </a:stretch>
            </p:blipFill>
            <p:spPr bwMode="auto">
              <a:xfrm>
                <a:off x="462809" y="7309763"/>
                <a:ext cx="1811531" cy="2990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8" name="Picture 10"/>
              <p:cNvPicPr>
                <a:picLocks noChangeAspect="1" noChangeArrowheads="1"/>
              </p:cNvPicPr>
              <p:nvPr/>
            </p:nvPicPr>
            <p:blipFill>
              <a:blip r:embed="rId8" cstate="print">
                <a:lum bright="-20000" contrast="-40000"/>
              </a:blip>
              <a:srcRect l="2754" t="29935" r="2915" b="26685"/>
              <a:stretch>
                <a:fillRect/>
              </a:stretch>
            </p:blipFill>
            <p:spPr bwMode="auto">
              <a:xfrm>
                <a:off x="461231" y="7902209"/>
                <a:ext cx="1813109" cy="2885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9" name="Picture 6"/>
              <p:cNvPicPr>
                <a:picLocks noChangeAspect="1" noChangeArrowheads="1"/>
              </p:cNvPicPr>
              <p:nvPr/>
            </p:nvPicPr>
            <p:blipFill>
              <a:blip r:embed="rId9" cstate="print">
                <a:lum bright="-20000"/>
              </a:blip>
              <a:srcRect l="2796" t="23109" r="2242" b="17293"/>
              <a:stretch>
                <a:fillRect/>
              </a:stretch>
            </p:blipFill>
            <p:spPr bwMode="auto">
              <a:xfrm>
                <a:off x="461451" y="7613838"/>
                <a:ext cx="1812890" cy="2833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0" name="Picture 7"/>
              <p:cNvPicPr>
                <a:picLocks noChangeAspect="1" noChangeArrowheads="1"/>
              </p:cNvPicPr>
              <p:nvPr/>
            </p:nvPicPr>
            <p:blipFill>
              <a:blip r:embed="rId10" cstate="print">
                <a:lum bright="-10000"/>
              </a:blip>
              <a:srcRect l="1807" t="26042" r="5237" b="16667"/>
              <a:stretch>
                <a:fillRect/>
              </a:stretch>
            </p:blipFill>
            <p:spPr bwMode="auto">
              <a:xfrm>
                <a:off x="456181" y="8195793"/>
                <a:ext cx="1818159" cy="3180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1" name="Picture 9"/>
              <p:cNvPicPr>
                <a:picLocks noChangeAspect="1" noChangeArrowheads="1"/>
              </p:cNvPicPr>
              <p:nvPr/>
            </p:nvPicPr>
            <p:blipFill>
              <a:blip r:embed="rId11" cstate="print">
                <a:lum bright="10000" contrast="10000"/>
              </a:blip>
              <a:srcRect l="1254" r="4228" b="85569"/>
              <a:stretch>
                <a:fillRect/>
              </a:stretch>
            </p:blipFill>
            <p:spPr bwMode="auto">
              <a:xfrm>
                <a:off x="466602" y="6725854"/>
                <a:ext cx="1807738" cy="3013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pic>
            <p:nvPicPr>
              <p:cNvPr id="82" name="Picture 9"/>
              <p:cNvPicPr>
                <a:picLocks noChangeAspect="1" noChangeArrowheads="1"/>
              </p:cNvPicPr>
              <p:nvPr/>
            </p:nvPicPr>
            <p:blipFill>
              <a:blip r:embed="rId11" cstate="print">
                <a:lum bright="10000" contrast="10000"/>
              </a:blip>
              <a:srcRect l="1025" t="85256" r="4457" b="1699"/>
              <a:stretch>
                <a:fillRect/>
              </a:stretch>
            </p:blipFill>
            <p:spPr bwMode="auto">
              <a:xfrm>
                <a:off x="466602" y="7032282"/>
                <a:ext cx="1807738" cy="2724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83" name="Straight Connector 82"/>
              <p:cNvCxnSpPr/>
              <p:nvPr/>
            </p:nvCxnSpPr>
            <p:spPr>
              <a:xfrm>
                <a:off x="419746" y="7029764"/>
                <a:ext cx="1858563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435112" y="7307245"/>
                <a:ext cx="1858563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441061" y="7611320"/>
                <a:ext cx="1858563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447010" y="7899691"/>
                <a:ext cx="1858563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447010" y="8193273"/>
                <a:ext cx="1858563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88" name="Table 87"/>
          <p:cNvGraphicFramePr>
            <a:graphicFrameLocks noGrp="1"/>
          </p:cNvGraphicFramePr>
          <p:nvPr/>
        </p:nvGraphicFramePr>
        <p:xfrm>
          <a:off x="3748065" y="5838956"/>
          <a:ext cx="3272045" cy="2252251"/>
        </p:xfrm>
        <a:graphic>
          <a:graphicData uri="http://schemas.openxmlformats.org/drawingml/2006/table">
            <a:tbl>
              <a:tblPr/>
              <a:tblGrid>
                <a:gridCol w="600075"/>
                <a:gridCol w="715949"/>
                <a:gridCol w="1956021"/>
              </a:tblGrid>
              <a:tr h="2201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Genotype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Primer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Sequence 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5'-3'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1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Kras</a:t>
                      </a:r>
                      <a:r>
                        <a:rPr lang="en-US" sz="1200" b="0" i="1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  <a:endParaRPr lang="en-US" sz="800" b="0" i="1" u="none" strike="noStrike" baseline="30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mTRR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 ttctgaccaccaccaacttcaat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63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mTRWTF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 ctaagccggcactccttacaag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1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Kras</a:t>
                      </a:r>
                      <a:r>
                        <a:rPr lang="en-US" sz="800" b="0" i="1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LSL-G12D</a:t>
                      </a:r>
                      <a:endParaRPr lang="en-US" sz="800" b="0" i="1" u="none" strike="noStrike" baseline="30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5' Kozak 3' LoxP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 ctagccaccatggcttgagt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63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3' Flank 3' LoxP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 tccgaattcagtgactacagatg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1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Trp53</a:t>
                      </a:r>
                      <a:r>
                        <a:rPr lang="en-US" sz="800" b="0" i="1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L/L</a:t>
                      </a:r>
                      <a:endParaRPr lang="en-US" sz="800" b="0" i="1" u="none" strike="noStrike" baseline="30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p53-intl-R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ourier New"/>
                        </a:rPr>
                        <a:t>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latin typeface="Courier New"/>
                        </a:rPr>
                        <a:t>agcacataggaggcagagac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ourier New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63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p53-intl-F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ourier New"/>
                        </a:rPr>
                        <a:t>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latin typeface="Courier New"/>
                        </a:rPr>
                        <a:t>cacaaaaacaggttaaaccca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ourier New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1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Trp53</a:t>
                      </a:r>
                      <a:r>
                        <a:rPr lang="en-US" sz="800" b="0" i="1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del/del</a:t>
                      </a:r>
                      <a:endParaRPr lang="en-US" sz="800" b="0" i="1" u="none" strike="noStrike" baseline="30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YL9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 cacaaaaacaggttaacccag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63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YL10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 gaagacagaaaaggggaggg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1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Lkb1</a:t>
                      </a:r>
                      <a:r>
                        <a:rPr lang="en-US" sz="800" b="0" i="1" u="none" strike="noStrike" baseline="30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L/L</a:t>
                      </a:r>
                      <a:endParaRPr lang="en-US" sz="800" b="0" i="1" u="none" strike="noStrike" baseline="30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PCR-S5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 tctaacaatgcgctcatcgtcatcctcggc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63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LKB 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 gagatgggtaccaggagttggggc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16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Lkb1</a:t>
                      </a:r>
                      <a:r>
                        <a:rPr lang="en-US" sz="800" b="0" i="1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+/+</a:t>
                      </a:r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&amp;                  </a:t>
                      </a:r>
                    </a:p>
                    <a:p>
                      <a:pPr algn="l" fontAlgn="ctr"/>
                      <a:endParaRPr lang="en-US" sz="800" b="0" i="1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l" fontAlgn="ctr"/>
                      <a:r>
                        <a:rPr lang="en-US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Lkb1</a:t>
                      </a:r>
                      <a:r>
                        <a:rPr lang="en-US" sz="1200" b="0" i="1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del/del</a:t>
                      </a:r>
                      <a:endParaRPr lang="en-US" sz="1200" b="0" i="1" u="none" strike="noStrike" baseline="30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LKB 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 gggcttccacctggtgccagcctgt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63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LKB 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 gatggaggacctcttggccggctca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3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LKB 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ourier New"/>
                        </a:rPr>
                        <a:t>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latin typeface="Courier New"/>
                        </a:rPr>
                        <a:t>gagatgggtaccaggagttggggc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ourier New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2" name="TextBox 61"/>
          <p:cNvSpPr txBox="1"/>
          <p:nvPr/>
        </p:nvSpPr>
        <p:spPr>
          <a:xfrm>
            <a:off x="609600" y="8301337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1069869" y="8389324"/>
            <a:ext cx="2293500" cy="1210390"/>
            <a:chOff x="1066800" y="1151810"/>
            <a:chExt cx="2293500" cy="1210390"/>
          </a:xfrm>
        </p:grpSpPr>
        <p:pic>
          <p:nvPicPr>
            <p:cNvPr id="89" name="Picture 2"/>
            <p:cNvPicPr>
              <a:picLocks noChangeAspect="1" noChangeArrowheads="1"/>
            </p:cNvPicPr>
            <p:nvPr/>
          </p:nvPicPr>
          <p:blipFill>
            <a:blip r:embed="rId12" cstate="print">
              <a:lum bright="-10000"/>
            </a:blip>
            <a:srcRect l="16355" t="11984" r="47549" b="20398"/>
            <a:stretch>
              <a:fillRect/>
            </a:stretch>
          </p:blipFill>
          <p:spPr bwMode="auto">
            <a:xfrm>
              <a:off x="1066800" y="1542941"/>
              <a:ext cx="1638300" cy="376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0" name="Picture 3"/>
            <p:cNvPicPr>
              <a:picLocks noChangeAspect="1" noChangeArrowheads="1"/>
            </p:cNvPicPr>
            <p:nvPr/>
          </p:nvPicPr>
          <p:blipFill>
            <a:blip r:embed="rId13" cstate="print">
              <a:lum contrast="-10000"/>
            </a:blip>
            <a:srcRect l="20413" t="17169" r="45354" b="23152"/>
            <a:stretch>
              <a:fillRect/>
            </a:stretch>
          </p:blipFill>
          <p:spPr bwMode="auto">
            <a:xfrm>
              <a:off x="1066800" y="1960498"/>
              <a:ext cx="1638300" cy="401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1" name="TextBox 90"/>
            <p:cNvSpPr txBox="1"/>
            <p:nvPr/>
          </p:nvSpPr>
          <p:spPr>
            <a:xfrm rot="16200000">
              <a:off x="1053972" y="1233083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634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 rot="16200000">
              <a:off x="1325761" y="1233083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855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 rot="16200000">
              <a:off x="1576799" y="1233082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857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 rot="16200000">
              <a:off x="1879290" y="1292393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t2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 rot="16200000">
              <a:off x="2147088" y="1292394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t4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 rot="16200000">
              <a:off x="2396832" y="1292394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t5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712366" y="1591393"/>
              <a:ext cx="5597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LKB1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2712366" y="2013992"/>
              <a:ext cx="6479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200" dirty="0" smtClean="0">
                  <a:latin typeface="Arial" pitchFamily="34" charset="0"/>
                  <a:cs typeface="Arial" pitchFamily="34" charset="0"/>
                </a:rPr>
                <a:t>β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-actin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23190" y="152400"/>
            <a:ext cx="239681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Supplementary Fig. S8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07626" y="1165427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95400" y="4416623"/>
            <a:ext cx="326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 rot="16200000">
            <a:off x="953114" y="2221917"/>
            <a:ext cx="2104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400" b="1" i="0" u="none" strike="noStrike" kern="1200" baseline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Relative </a:t>
            </a:r>
            <a:r>
              <a:rPr lang="en-US" sz="1200" i="1" dirty="0" smtClean="0">
                <a:latin typeface="Arial" pitchFamily="34" charset="0"/>
                <a:cs typeface="Arial" pitchFamily="34" charset="0"/>
              </a:rPr>
              <a:t>Dtymk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transcripts</a:t>
            </a:r>
          </a:p>
          <a:p>
            <a:pPr algn="ctr">
              <a:defRPr sz="1400" b="1" i="0" u="none" strike="noStrike" kern="1200" baseline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(%) (VS. 634)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79317" y="1371600"/>
            <a:ext cx="6351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P=0.01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9" name="Chart 28"/>
          <p:cNvGraphicFramePr/>
          <p:nvPr/>
        </p:nvGraphicFramePr>
        <p:xfrm>
          <a:off x="2238856" y="1605150"/>
          <a:ext cx="37338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374994" y="4604135"/>
            <a:ext cx="6351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P&lt;0.01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0" name="Chart 29"/>
          <p:cNvGraphicFramePr/>
          <p:nvPr/>
        </p:nvGraphicFramePr>
        <p:xfrm>
          <a:off x="2234281" y="4791702"/>
          <a:ext cx="3721925" cy="2409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" name="Rectangle 30"/>
          <p:cNvSpPr/>
          <p:nvPr/>
        </p:nvSpPr>
        <p:spPr>
          <a:xfrm rot="16200000">
            <a:off x="961091" y="5471367"/>
            <a:ext cx="2107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400" b="1" i="0" u="none" strike="noStrike" kern="1200" baseline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Relative </a:t>
            </a:r>
            <a:r>
              <a:rPr lang="en-US" sz="1200" i="1" dirty="0" smtClean="0">
                <a:latin typeface="Arial" pitchFamily="34" charset="0"/>
                <a:cs typeface="Arial" pitchFamily="34" charset="0"/>
              </a:rPr>
              <a:t>Chek1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transcripts</a:t>
            </a:r>
          </a:p>
          <a:p>
            <a:pPr algn="ctr">
              <a:defRPr sz="1400" b="1" i="0" u="none" strike="noStrike" kern="1200" baseline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(%) (VS. 634)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2838931" y="4829175"/>
            <a:ext cx="1748345" cy="714376"/>
            <a:chOff x="3133725" y="4829175"/>
            <a:chExt cx="1748345" cy="714376"/>
          </a:xfrm>
        </p:grpSpPr>
        <p:sp>
          <p:nvSpPr>
            <p:cNvPr id="69" name="Right Bracket 68"/>
            <p:cNvSpPr/>
            <p:nvPr/>
          </p:nvSpPr>
          <p:spPr>
            <a:xfrm rot="16200000">
              <a:off x="4481724" y="5143204"/>
              <a:ext cx="72040" cy="728653"/>
            </a:xfrm>
            <a:prstGeom prst="rightBracket">
              <a:avLst>
                <a:gd name="adj" fmla="val 0"/>
              </a:avLst>
            </a:prstGeom>
            <a:ln>
              <a:solidFill>
                <a:srgbClr val="2F70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0" name="Straight Connector 69"/>
            <p:cNvCxnSpPr/>
            <p:nvPr/>
          </p:nvCxnSpPr>
          <p:spPr>
            <a:xfrm flipH="1">
              <a:off x="4505325" y="4843225"/>
              <a:ext cx="15381" cy="624125"/>
            </a:xfrm>
            <a:prstGeom prst="line">
              <a:avLst/>
            </a:prstGeom>
            <a:ln>
              <a:solidFill>
                <a:srgbClr val="2F70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V="1">
              <a:off x="3473430" y="4829175"/>
              <a:ext cx="1050945" cy="10195"/>
            </a:xfrm>
            <a:prstGeom prst="line">
              <a:avLst/>
            </a:prstGeom>
            <a:ln>
              <a:solidFill>
                <a:srgbClr val="2F70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3473507" y="4839600"/>
              <a:ext cx="4661" cy="217765"/>
            </a:xfrm>
            <a:prstGeom prst="line">
              <a:avLst/>
            </a:prstGeom>
            <a:ln>
              <a:solidFill>
                <a:srgbClr val="2F70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ight Bracket 72"/>
            <p:cNvSpPr/>
            <p:nvPr/>
          </p:nvSpPr>
          <p:spPr>
            <a:xfrm rot="16200000">
              <a:off x="3462032" y="4738994"/>
              <a:ext cx="72040" cy="728653"/>
            </a:xfrm>
            <a:prstGeom prst="rightBracket">
              <a:avLst>
                <a:gd name="adj" fmla="val 0"/>
              </a:avLst>
            </a:prstGeom>
            <a:ln>
              <a:solidFill>
                <a:srgbClr val="2F70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2857981" y="1600199"/>
            <a:ext cx="1748345" cy="800101"/>
            <a:chOff x="3152775" y="1600199"/>
            <a:chExt cx="1748345" cy="800101"/>
          </a:xfrm>
        </p:grpSpPr>
        <p:sp>
          <p:nvSpPr>
            <p:cNvPr id="77" name="Right Bracket 76"/>
            <p:cNvSpPr/>
            <p:nvPr/>
          </p:nvSpPr>
          <p:spPr>
            <a:xfrm rot="16200000">
              <a:off x="4500774" y="1999953"/>
              <a:ext cx="72040" cy="728653"/>
            </a:xfrm>
            <a:prstGeom prst="rightBracket">
              <a:avLst>
                <a:gd name="adj" fmla="val 0"/>
              </a:avLst>
            </a:prstGeom>
            <a:ln>
              <a:solidFill>
                <a:srgbClr val="2F70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Straight Connector 77"/>
            <p:cNvCxnSpPr/>
            <p:nvPr/>
          </p:nvCxnSpPr>
          <p:spPr>
            <a:xfrm flipH="1">
              <a:off x="4533900" y="1614249"/>
              <a:ext cx="5856" cy="709851"/>
            </a:xfrm>
            <a:prstGeom prst="line">
              <a:avLst/>
            </a:prstGeom>
            <a:ln>
              <a:solidFill>
                <a:srgbClr val="2F70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V="1">
              <a:off x="3492480" y="1600199"/>
              <a:ext cx="1050945" cy="10195"/>
            </a:xfrm>
            <a:prstGeom prst="line">
              <a:avLst/>
            </a:prstGeom>
            <a:ln>
              <a:solidFill>
                <a:srgbClr val="2F70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3492557" y="1610624"/>
              <a:ext cx="4661" cy="217765"/>
            </a:xfrm>
            <a:prstGeom prst="line">
              <a:avLst/>
            </a:prstGeom>
            <a:ln>
              <a:solidFill>
                <a:srgbClr val="2F70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Right Bracket 80"/>
            <p:cNvSpPr/>
            <p:nvPr/>
          </p:nvSpPr>
          <p:spPr>
            <a:xfrm rot="16200000">
              <a:off x="3481082" y="1510018"/>
              <a:ext cx="72040" cy="728653"/>
            </a:xfrm>
            <a:prstGeom prst="rightBracket">
              <a:avLst>
                <a:gd name="adj" fmla="val 0"/>
              </a:avLst>
            </a:prstGeom>
            <a:ln>
              <a:solidFill>
                <a:srgbClr val="2F70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5223190" y="152400"/>
            <a:ext cx="239681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Supplementary Fig. S9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 rot="16200000">
            <a:off x="916215" y="1620231"/>
            <a:ext cx="13071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400" b="1" i="0" u="none" strike="noStrike" kern="1200" baseline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Relative </a:t>
            </a:r>
            <a:r>
              <a:rPr lang="en-US" sz="1200" i="1" dirty="0" smtClean="0">
                <a:latin typeface="Arial" pitchFamily="34" charset="0"/>
                <a:cs typeface="Arial" pitchFamily="34" charset="0"/>
              </a:rPr>
              <a:t>TK1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transcripts (%)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3" name="Chart 32"/>
          <p:cNvGraphicFramePr/>
          <p:nvPr/>
        </p:nvGraphicFramePr>
        <p:xfrm>
          <a:off x="1848583" y="1156935"/>
          <a:ext cx="2628900" cy="198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1100624" y="100155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88398" y="3354860"/>
            <a:ext cx="326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6" name="Chart 35"/>
          <p:cNvGraphicFramePr/>
          <p:nvPr/>
        </p:nvGraphicFramePr>
        <p:xfrm>
          <a:off x="1689650" y="3595335"/>
          <a:ext cx="2175900" cy="1446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7" name="Chart 36"/>
          <p:cNvGraphicFramePr/>
          <p:nvPr/>
        </p:nvGraphicFramePr>
        <p:xfrm>
          <a:off x="1689650" y="5195535"/>
          <a:ext cx="2175900" cy="1446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8" name="Chart 37"/>
          <p:cNvGraphicFramePr/>
          <p:nvPr/>
        </p:nvGraphicFramePr>
        <p:xfrm>
          <a:off x="3897068" y="3595335"/>
          <a:ext cx="2177902" cy="1446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9" name="Chart 38"/>
          <p:cNvGraphicFramePr/>
          <p:nvPr/>
        </p:nvGraphicFramePr>
        <p:xfrm>
          <a:off x="3897068" y="5195535"/>
          <a:ext cx="2177902" cy="1446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40" name="Group 7"/>
          <p:cNvGrpSpPr/>
          <p:nvPr/>
        </p:nvGrpSpPr>
        <p:grpSpPr>
          <a:xfrm>
            <a:off x="6139534" y="3976335"/>
            <a:ext cx="1023266" cy="665892"/>
            <a:chOff x="6324600" y="3253318"/>
            <a:chExt cx="1023266" cy="665892"/>
          </a:xfrm>
        </p:grpSpPr>
        <p:grpSp>
          <p:nvGrpSpPr>
            <p:cNvPr id="41" name="Group 30"/>
            <p:cNvGrpSpPr/>
            <p:nvPr/>
          </p:nvGrpSpPr>
          <p:grpSpPr>
            <a:xfrm>
              <a:off x="6324600" y="3253318"/>
              <a:ext cx="928689" cy="261610"/>
              <a:chOff x="6324600" y="3253318"/>
              <a:chExt cx="928689" cy="261610"/>
            </a:xfrm>
          </p:grpSpPr>
          <p:cxnSp>
            <p:nvCxnSpPr>
              <p:cNvPr id="48" name="Straight Connector 15"/>
              <p:cNvCxnSpPr/>
              <p:nvPr/>
            </p:nvCxnSpPr>
            <p:spPr>
              <a:xfrm>
                <a:off x="6324600" y="3384123"/>
                <a:ext cx="311888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Box 16"/>
              <p:cNvSpPr txBox="1"/>
              <p:nvPr/>
            </p:nvSpPr>
            <p:spPr>
              <a:xfrm>
                <a:off x="6629400" y="3253318"/>
                <a:ext cx="62388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sh</a:t>
                </a:r>
                <a:r>
                  <a:rPr lang="en-US" sz="1100" i="1" dirty="0" smtClean="0">
                    <a:latin typeface="Arial" pitchFamily="34" charset="0"/>
                    <a:cs typeface="Arial" pitchFamily="34" charset="0"/>
                  </a:rPr>
                  <a:t>GFP</a:t>
                </a:r>
                <a:endParaRPr lang="en-US" sz="1100" i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2" name="Group 32"/>
            <p:cNvGrpSpPr/>
            <p:nvPr/>
          </p:nvGrpSpPr>
          <p:grpSpPr>
            <a:xfrm>
              <a:off x="6324600" y="3455459"/>
              <a:ext cx="1023266" cy="261610"/>
              <a:chOff x="6324600" y="3548390"/>
              <a:chExt cx="1023266" cy="261610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>
                <a:off x="6324600" y="3679195"/>
                <a:ext cx="311888" cy="0"/>
              </a:xfrm>
              <a:prstGeom prst="line">
                <a:avLst/>
              </a:prstGeom>
              <a:ln w="19050">
                <a:solidFill>
                  <a:srgbClr val="C6605E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14"/>
              <p:cNvSpPr txBox="1"/>
              <p:nvPr/>
            </p:nvSpPr>
            <p:spPr>
              <a:xfrm>
                <a:off x="6629400" y="3548390"/>
                <a:ext cx="71846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sh</a:t>
                </a:r>
                <a:r>
                  <a:rPr lang="en-US" sz="1100" i="1" dirty="0" smtClean="0">
                    <a:latin typeface="Arial" pitchFamily="34" charset="0"/>
                    <a:cs typeface="Arial" pitchFamily="34" charset="0"/>
                  </a:rPr>
                  <a:t>TK1-3</a:t>
                </a:r>
                <a:endParaRPr lang="en-US" sz="1100" i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3" name="Group 31"/>
            <p:cNvGrpSpPr/>
            <p:nvPr/>
          </p:nvGrpSpPr>
          <p:grpSpPr>
            <a:xfrm>
              <a:off x="6324600" y="3657600"/>
              <a:ext cx="1023266" cy="261610"/>
              <a:chOff x="6324600" y="3818104"/>
              <a:chExt cx="1023266" cy="261610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>
                <a:off x="6324600" y="3948909"/>
                <a:ext cx="311888" cy="0"/>
              </a:xfrm>
              <a:prstGeom prst="line">
                <a:avLst/>
              </a:prstGeom>
              <a:ln w="19050">
                <a:solidFill>
                  <a:schemeClr val="accent3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/>
              <p:cNvSpPr txBox="1"/>
              <p:nvPr/>
            </p:nvSpPr>
            <p:spPr>
              <a:xfrm>
                <a:off x="6629400" y="3818104"/>
                <a:ext cx="71846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sh</a:t>
                </a:r>
                <a:r>
                  <a:rPr lang="en-US" sz="1100" i="1" dirty="0" smtClean="0">
                    <a:latin typeface="Arial" pitchFamily="34" charset="0"/>
                    <a:cs typeface="Arial" pitchFamily="34" charset="0"/>
                  </a:rPr>
                  <a:t>TK1-4</a:t>
                </a:r>
                <a:endParaRPr lang="en-US" sz="1100" i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50" name="TextBox 9"/>
          <p:cNvSpPr txBox="1"/>
          <p:nvPr/>
        </p:nvSpPr>
        <p:spPr>
          <a:xfrm rot="16200000">
            <a:off x="998514" y="4099931"/>
            <a:ext cx="10246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Cell growth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10"/>
          <p:cNvSpPr txBox="1"/>
          <p:nvPr/>
        </p:nvSpPr>
        <p:spPr>
          <a:xfrm rot="16200000">
            <a:off x="998515" y="5671556"/>
            <a:ext cx="10246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Cell growth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344493" y="6596390"/>
            <a:ext cx="12121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itchFamily="34" charset="0"/>
                <a:cs typeface="Arial" pitchFamily="34" charset="0"/>
              </a:rPr>
              <a:t>Days post </a:t>
            </a:r>
            <a:r>
              <a:rPr lang="en-US" sz="1100" b="1" dirty="0" err="1" smtClean="0">
                <a:latin typeface="Arial" pitchFamily="34" charset="0"/>
                <a:cs typeface="Arial" pitchFamily="34" charset="0"/>
              </a:rPr>
              <a:t>puro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531628" y="6596390"/>
            <a:ext cx="12121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itchFamily="34" charset="0"/>
                <a:cs typeface="Arial" pitchFamily="34" charset="0"/>
              </a:rPr>
              <a:t>Days post </a:t>
            </a:r>
            <a:r>
              <a:rPr lang="en-US" sz="1100" b="1" dirty="0" err="1" smtClean="0">
                <a:latin typeface="Arial" pitchFamily="34" charset="0"/>
                <a:cs typeface="Arial" pitchFamily="34" charset="0"/>
              </a:rPr>
              <a:t>puro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2"/>
          <p:cNvSpPr txBox="1"/>
          <p:nvPr/>
        </p:nvSpPr>
        <p:spPr>
          <a:xfrm>
            <a:off x="1578934" y="78326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5"/>
          <p:cNvSpPr txBox="1"/>
          <p:nvPr/>
        </p:nvSpPr>
        <p:spPr>
          <a:xfrm>
            <a:off x="1578934" y="312420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0" name="Group 79"/>
          <p:cNvGrpSpPr/>
          <p:nvPr/>
        </p:nvGrpSpPr>
        <p:grpSpPr>
          <a:xfrm>
            <a:off x="2188375" y="3255489"/>
            <a:ext cx="1886965" cy="1697511"/>
            <a:chOff x="1208576" y="3761601"/>
            <a:chExt cx="1886965" cy="1697511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10064" t="23331" b="14483"/>
            <a:stretch>
              <a:fillRect/>
            </a:stretch>
          </p:blipFill>
          <p:spPr bwMode="auto">
            <a:xfrm>
              <a:off x="1208576" y="3991555"/>
              <a:ext cx="1886965" cy="1236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9 CuadroTexto"/>
            <p:cNvSpPr txBox="1"/>
            <p:nvPr/>
          </p:nvSpPr>
          <p:spPr>
            <a:xfrm>
              <a:off x="1441702" y="4769147"/>
              <a:ext cx="520976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s-ES" sz="600" b="1" dirty="0" smtClean="0">
                  <a:latin typeface="Arial Narrow" pitchFamily="34" charset="0"/>
                </a:rPr>
                <a:t>Log </a:t>
              </a:r>
              <a:r>
                <a:rPr lang="es-ES" sz="600" b="1" dirty="0" err="1" smtClean="0">
                  <a:latin typeface="Arial Narrow" pitchFamily="34" charset="0"/>
                </a:rPr>
                <a:t>rank</a:t>
              </a:r>
              <a:r>
                <a:rPr lang="es-ES" sz="600" b="1" dirty="0" smtClean="0">
                  <a:latin typeface="Arial Narrow" pitchFamily="34" charset="0"/>
                </a:rPr>
                <a:t> P = 0.01</a:t>
              </a:r>
            </a:p>
            <a:p>
              <a:r>
                <a:rPr lang="es-ES" sz="600" b="1" dirty="0" smtClean="0">
                  <a:latin typeface="Arial Narrow" pitchFamily="34" charset="0"/>
                </a:rPr>
                <a:t>Cox P = 0.004</a:t>
              </a:r>
            </a:p>
          </p:txBody>
        </p:sp>
        <p:sp>
          <p:nvSpPr>
            <p:cNvPr id="21" name="13 CuadroTexto"/>
            <p:cNvSpPr txBox="1"/>
            <p:nvPr/>
          </p:nvSpPr>
          <p:spPr>
            <a:xfrm>
              <a:off x="1561198" y="3761601"/>
              <a:ext cx="12522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100" b="1" dirty="0" smtClean="0">
                  <a:latin typeface="Arial" pitchFamily="34" charset="0"/>
                  <a:cs typeface="Arial" pitchFamily="34" charset="0"/>
                </a:rPr>
                <a:t>CAN/DF </a:t>
              </a:r>
              <a:r>
                <a:rPr lang="es-ES" sz="1100" b="1" dirty="0" err="1" smtClean="0">
                  <a:latin typeface="Arial" pitchFamily="34" charset="0"/>
                  <a:cs typeface="Arial" pitchFamily="34" charset="0"/>
                </a:rPr>
                <a:t>dataset</a:t>
              </a:r>
              <a:endParaRPr lang="es-ES" sz="1100" b="1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16 CuadroTexto"/>
            <p:cNvSpPr txBox="1"/>
            <p:nvPr/>
          </p:nvSpPr>
          <p:spPr>
            <a:xfrm>
              <a:off x="1864166" y="5197502"/>
              <a:ext cx="64633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50" b="1" dirty="0" err="1" smtClean="0">
                  <a:latin typeface="Arial" pitchFamily="34" charset="0"/>
                  <a:cs typeface="Arial" pitchFamily="34" charset="0"/>
                </a:rPr>
                <a:t>Month</a:t>
              </a:r>
              <a:r>
                <a:rPr lang="es-ES" sz="1050" b="1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3" name="19 CuadroTexto"/>
          <p:cNvSpPr txBox="1"/>
          <p:nvPr/>
        </p:nvSpPr>
        <p:spPr>
          <a:xfrm rot="16200000">
            <a:off x="1682719" y="3897285"/>
            <a:ext cx="7328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b="1" dirty="0" err="1" smtClean="0">
                <a:latin typeface="Arial" pitchFamily="34" charset="0"/>
                <a:cs typeface="Arial" pitchFamily="34" charset="0"/>
              </a:rPr>
              <a:t>Survival</a:t>
            </a:r>
            <a:endParaRPr lang="en-US" sz="105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2162554" y="5032177"/>
            <a:ext cx="1908738" cy="1689560"/>
            <a:chOff x="1182755" y="5670604"/>
            <a:chExt cx="1908738" cy="1689560"/>
          </a:xfrm>
        </p:grpSpPr>
        <p:pic>
          <p:nvPicPr>
            <p:cNvPr id="28" name="Picture 27"/>
            <p:cNvPicPr>
              <a:picLocks noChangeAspect="1" noChangeArrowheads="1"/>
            </p:cNvPicPr>
            <p:nvPr/>
          </p:nvPicPr>
          <p:blipFill>
            <a:blip r:embed="rId3" cstate="print"/>
            <a:srcRect l="10517" t="21406" b="18654"/>
            <a:stretch>
              <a:fillRect/>
            </a:stretch>
          </p:blipFill>
          <p:spPr bwMode="auto">
            <a:xfrm>
              <a:off x="1182755" y="5904533"/>
              <a:ext cx="1908738" cy="1237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10 CuadroTexto"/>
            <p:cNvSpPr txBox="1"/>
            <p:nvPr/>
          </p:nvSpPr>
          <p:spPr>
            <a:xfrm>
              <a:off x="1407390" y="6668123"/>
              <a:ext cx="520976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s-ES" sz="600" b="1" dirty="0" smtClean="0">
                  <a:latin typeface="Arial Narrow" pitchFamily="34" charset="0"/>
                </a:rPr>
                <a:t>Log </a:t>
              </a:r>
              <a:r>
                <a:rPr lang="es-ES" sz="600" b="1" dirty="0" err="1" smtClean="0">
                  <a:latin typeface="Arial Narrow" pitchFamily="34" charset="0"/>
                </a:rPr>
                <a:t>rank</a:t>
              </a:r>
              <a:r>
                <a:rPr lang="es-ES" sz="600" b="1" dirty="0" smtClean="0">
                  <a:latin typeface="Arial Narrow" pitchFamily="34" charset="0"/>
                </a:rPr>
                <a:t> P = 0.02</a:t>
              </a:r>
            </a:p>
            <a:p>
              <a:r>
                <a:rPr lang="es-ES" sz="600" b="1" dirty="0" smtClean="0">
                  <a:latin typeface="Arial Narrow" pitchFamily="34" charset="0"/>
                </a:rPr>
                <a:t>Cox P = 0.03</a:t>
              </a:r>
            </a:p>
          </p:txBody>
        </p:sp>
        <p:sp>
          <p:nvSpPr>
            <p:cNvPr id="30" name="14 CuadroTexto"/>
            <p:cNvSpPr txBox="1"/>
            <p:nvPr/>
          </p:nvSpPr>
          <p:spPr>
            <a:xfrm>
              <a:off x="1629775" y="5670604"/>
              <a:ext cx="11151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100" b="1" dirty="0" err="1" smtClean="0">
                  <a:latin typeface="Arial" pitchFamily="34" charset="0"/>
                  <a:cs typeface="Arial" pitchFamily="34" charset="0"/>
                </a:rPr>
                <a:t>Beer</a:t>
              </a:r>
              <a:r>
                <a:rPr lang="es-ES" sz="11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1100" b="1" dirty="0" err="1" smtClean="0">
                  <a:latin typeface="Arial" pitchFamily="34" charset="0"/>
                  <a:cs typeface="Arial" pitchFamily="34" charset="0"/>
                </a:rPr>
                <a:t>dataset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16 CuadroTexto"/>
            <p:cNvSpPr txBox="1"/>
            <p:nvPr/>
          </p:nvSpPr>
          <p:spPr>
            <a:xfrm>
              <a:off x="1883402" y="7098554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50" b="1" dirty="0" err="1" smtClean="0">
                  <a:latin typeface="Arial" pitchFamily="34" charset="0"/>
                  <a:cs typeface="Arial" pitchFamily="34" charset="0"/>
                </a:rPr>
                <a:t>Month</a:t>
              </a:r>
              <a:endParaRPr lang="en-US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2157854" y="6781800"/>
            <a:ext cx="1875731" cy="1676400"/>
            <a:chOff x="1178055" y="7651804"/>
            <a:chExt cx="1875731" cy="1676400"/>
          </a:xfrm>
        </p:grpSpPr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9955" t="19903" b="15308"/>
            <a:stretch>
              <a:fillRect/>
            </a:stretch>
          </p:blipFill>
          <p:spPr bwMode="auto">
            <a:xfrm>
              <a:off x="1178055" y="7890344"/>
              <a:ext cx="1875731" cy="1205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12 CuadroTexto"/>
            <p:cNvSpPr txBox="1"/>
            <p:nvPr/>
          </p:nvSpPr>
          <p:spPr>
            <a:xfrm>
              <a:off x="1404133" y="8639792"/>
              <a:ext cx="591509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s-ES" sz="600" b="1" smtClean="0">
                  <a:latin typeface="Arial Narrow" pitchFamily="34" charset="0"/>
                </a:rPr>
                <a:t>Log rank P = 0.0001</a:t>
              </a:r>
            </a:p>
            <a:p>
              <a:r>
                <a:rPr lang="es-ES" sz="600" b="1" smtClean="0">
                  <a:latin typeface="Arial Narrow" pitchFamily="34" charset="0"/>
                </a:rPr>
                <a:t>Cox P = 0.0005</a:t>
              </a:r>
            </a:p>
          </p:txBody>
        </p:sp>
        <p:sp>
          <p:nvSpPr>
            <p:cNvPr id="39" name="15 CuadroTexto"/>
            <p:cNvSpPr txBox="1"/>
            <p:nvPr/>
          </p:nvSpPr>
          <p:spPr>
            <a:xfrm>
              <a:off x="1567827" y="7651804"/>
              <a:ext cx="123900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100" b="1" dirty="0" smtClean="0">
                  <a:latin typeface="Arial" pitchFamily="34" charset="0"/>
                  <a:cs typeface="Arial" pitchFamily="34" charset="0"/>
                </a:rPr>
                <a:t>NCCRI </a:t>
              </a:r>
              <a:r>
                <a:rPr lang="es-ES" sz="1100" b="1" dirty="0" err="1" smtClean="0">
                  <a:latin typeface="Arial" pitchFamily="34" charset="0"/>
                  <a:cs typeface="Arial" pitchFamily="34" charset="0"/>
                </a:rPr>
                <a:t>dataset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18 CuadroTexto"/>
            <p:cNvSpPr txBox="1"/>
            <p:nvPr/>
          </p:nvSpPr>
          <p:spPr>
            <a:xfrm>
              <a:off x="1965155" y="9066594"/>
              <a:ext cx="4443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50" b="1" dirty="0" err="1" smtClean="0">
                  <a:latin typeface="Arial" pitchFamily="34" charset="0"/>
                  <a:cs typeface="Arial" pitchFamily="34" charset="0"/>
                </a:rPr>
                <a:t>Day</a:t>
              </a:r>
              <a:endParaRPr lang="en-US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9" name="Rectangle 58"/>
          <p:cNvSpPr/>
          <p:nvPr/>
        </p:nvSpPr>
        <p:spPr>
          <a:xfrm>
            <a:off x="5223190" y="152400"/>
            <a:ext cx="251062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Supplementary Fig. S10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4120638" y="3761088"/>
            <a:ext cx="1298868" cy="455305"/>
            <a:chOff x="3276600" y="4219494"/>
            <a:chExt cx="1298868" cy="455305"/>
          </a:xfrm>
        </p:grpSpPr>
        <p:grpSp>
          <p:nvGrpSpPr>
            <p:cNvPr id="63" name="Group 62"/>
            <p:cNvGrpSpPr/>
            <p:nvPr/>
          </p:nvGrpSpPr>
          <p:grpSpPr>
            <a:xfrm>
              <a:off x="3276600" y="4343400"/>
              <a:ext cx="152400" cy="228600"/>
              <a:chOff x="3429000" y="4419600"/>
              <a:chExt cx="304800" cy="228600"/>
            </a:xfrm>
          </p:grpSpPr>
          <p:cxnSp>
            <p:nvCxnSpPr>
              <p:cNvPr id="61" name="Straight Connector 60"/>
              <p:cNvCxnSpPr/>
              <p:nvPr/>
            </p:nvCxnSpPr>
            <p:spPr>
              <a:xfrm>
                <a:off x="3429000" y="4419600"/>
                <a:ext cx="304800" cy="0"/>
              </a:xfrm>
              <a:prstGeom prst="line">
                <a:avLst/>
              </a:prstGeom>
              <a:ln w="1905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3429000" y="4648200"/>
                <a:ext cx="3048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" name="TextBox 64"/>
            <p:cNvSpPr txBox="1"/>
            <p:nvPr/>
          </p:nvSpPr>
          <p:spPr>
            <a:xfrm>
              <a:off x="3429000" y="4459355"/>
              <a:ext cx="114646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High DTYMK (n=20)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429000" y="4219494"/>
              <a:ext cx="111921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Low DTYMK  (n=62)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4120638" y="5487005"/>
            <a:ext cx="1305280" cy="455305"/>
            <a:chOff x="3276600" y="6631295"/>
            <a:chExt cx="1305280" cy="455305"/>
          </a:xfrm>
        </p:grpSpPr>
        <p:grpSp>
          <p:nvGrpSpPr>
            <p:cNvPr id="67" name="Group 66"/>
            <p:cNvGrpSpPr/>
            <p:nvPr/>
          </p:nvGrpSpPr>
          <p:grpSpPr>
            <a:xfrm>
              <a:off x="3276600" y="6755201"/>
              <a:ext cx="152400" cy="228600"/>
              <a:chOff x="3429000" y="4419600"/>
              <a:chExt cx="304800" cy="228600"/>
            </a:xfrm>
          </p:grpSpPr>
          <p:cxnSp>
            <p:nvCxnSpPr>
              <p:cNvPr id="68" name="Straight Connector 67"/>
              <p:cNvCxnSpPr/>
              <p:nvPr/>
            </p:nvCxnSpPr>
            <p:spPr>
              <a:xfrm>
                <a:off x="3429000" y="4419600"/>
                <a:ext cx="304800" cy="0"/>
              </a:xfrm>
              <a:prstGeom prst="line">
                <a:avLst/>
              </a:prstGeom>
              <a:ln w="1905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3429000" y="4648200"/>
                <a:ext cx="3048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TextBox 69"/>
            <p:cNvSpPr txBox="1"/>
            <p:nvPr/>
          </p:nvSpPr>
          <p:spPr>
            <a:xfrm>
              <a:off x="3429000" y="6871156"/>
              <a:ext cx="11416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High DTYMK (n=54) 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429000" y="6631295"/>
              <a:ext cx="11528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Low DTYMK (n=30) 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4120638" y="7285291"/>
            <a:ext cx="1362988" cy="455305"/>
            <a:chOff x="3276600" y="8764895"/>
            <a:chExt cx="1362988" cy="455305"/>
          </a:xfrm>
        </p:grpSpPr>
        <p:grpSp>
          <p:nvGrpSpPr>
            <p:cNvPr id="72" name="Group 71"/>
            <p:cNvGrpSpPr/>
            <p:nvPr/>
          </p:nvGrpSpPr>
          <p:grpSpPr>
            <a:xfrm>
              <a:off x="3276600" y="8888801"/>
              <a:ext cx="152400" cy="228600"/>
              <a:chOff x="3429000" y="4419600"/>
              <a:chExt cx="304800" cy="228600"/>
            </a:xfrm>
          </p:grpSpPr>
          <p:cxnSp>
            <p:nvCxnSpPr>
              <p:cNvPr id="73" name="Straight Connector 72"/>
              <p:cNvCxnSpPr/>
              <p:nvPr/>
            </p:nvCxnSpPr>
            <p:spPr>
              <a:xfrm>
                <a:off x="3429000" y="4419600"/>
                <a:ext cx="304800" cy="0"/>
              </a:xfrm>
              <a:prstGeom prst="line">
                <a:avLst/>
              </a:prstGeom>
              <a:ln w="1905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3429000" y="4648200"/>
                <a:ext cx="3048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5" name="TextBox 74"/>
            <p:cNvSpPr txBox="1"/>
            <p:nvPr/>
          </p:nvSpPr>
          <p:spPr>
            <a:xfrm>
              <a:off x="3429000" y="9004756"/>
              <a:ext cx="11416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High DTYMK (n=51) 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429000" y="8764895"/>
              <a:ext cx="121058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Low DTYMK (n=153) 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3" name="19 CuadroTexto"/>
          <p:cNvSpPr txBox="1"/>
          <p:nvPr/>
        </p:nvSpPr>
        <p:spPr>
          <a:xfrm rot="16200000">
            <a:off x="1682719" y="5672722"/>
            <a:ext cx="7328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b="1" dirty="0" err="1" smtClean="0">
                <a:latin typeface="Arial" pitchFamily="34" charset="0"/>
                <a:cs typeface="Arial" pitchFamily="34" charset="0"/>
              </a:rPr>
              <a:t>Survival</a:t>
            </a:r>
            <a:endParaRPr lang="en-US" sz="105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19 CuadroTexto"/>
          <p:cNvSpPr txBox="1"/>
          <p:nvPr/>
        </p:nvSpPr>
        <p:spPr>
          <a:xfrm rot="16200000">
            <a:off x="1682719" y="7376694"/>
            <a:ext cx="7328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b="1" dirty="0" err="1" smtClean="0">
                <a:latin typeface="Arial" pitchFamily="34" charset="0"/>
                <a:cs typeface="Arial" pitchFamily="34" charset="0"/>
              </a:rPr>
              <a:t>Survival</a:t>
            </a:r>
            <a:endParaRPr lang="en-US" sz="105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1936164" y="954238"/>
            <a:ext cx="2482464" cy="1996695"/>
            <a:chOff x="1936164" y="954238"/>
            <a:chExt cx="2482464" cy="1996695"/>
          </a:xfrm>
        </p:grpSpPr>
        <p:sp>
          <p:nvSpPr>
            <p:cNvPr id="48" name="TextBox 47"/>
            <p:cNvSpPr txBox="1"/>
            <p:nvPr/>
          </p:nvSpPr>
          <p:spPr>
            <a:xfrm rot="16200000">
              <a:off x="1412944" y="1809787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 smtClean="0">
                  <a:latin typeface="Arial" pitchFamily="34" charset="0"/>
                  <a:cs typeface="Arial" pitchFamily="34" charset="0"/>
                </a:rPr>
                <a:t>Log2 median-centered</a:t>
              </a:r>
            </a:p>
            <a:p>
              <a:pPr algn="ctr"/>
              <a:r>
                <a:rPr lang="en-US" sz="900" b="1" dirty="0" smtClean="0">
                  <a:latin typeface="Arial" pitchFamily="34" charset="0"/>
                  <a:cs typeface="Arial" pitchFamily="34" charset="0"/>
                </a:rPr>
                <a:t>intensity</a:t>
              </a:r>
              <a:endParaRPr lang="en-US" sz="9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9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 l="2473" t="29025" r="5670" b="17502"/>
            <a:stretch>
              <a:fillRect/>
            </a:stretch>
          </p:blipFill>
          <p:spPr bwMode="auto">
            <a:xfrm>
              <a:off x="2327952" y="1272202"/>
              <a:ext cx="1863048" cy="1361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" name="23 CuadroTexto"/>
            <p:cNvSpPr txBox="1"/>
            <p:nvPr/>
          </p:nvSpPr>
          <p:spPr>
            <a:xfrm>
              <a:off x="2438400" y="1332658"/>
              <a:ext cx="6511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 smtClean="0"/>
                <a:t>P = 4.9·10</a:t>
              </a:r>
              <a:r>
                <a:rPr lang="es-ES" sz="800" b="1" baseline="30000" dirty="0" smtClean="0"/>
                <a:t>-7</a:t>
              </a:r>
            </a:p>
            <a:p>
              <a:r>
                <a:rPr lang="es-ES" sz="800" b="1" dirty="0" smtClean="0"/>
                <a:t>FC = 2.1</a:t>
              </a:r>
              <a:endParaRPr lang="en-US" sz="800" b="1" dirty="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514600" y="2612379"/>
              <a:ext cx="7393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Normal lung</a:t>
              </a:r>
            </a:p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(n=10)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3211246" y="2612379"/>
              <a:ext cx="12073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Lung adenocarcinoma</a:t>
              </a:r>
            </a:p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(n=86)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590800" y="954238"/>
              <a:ext cx="13500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DTYMK expression</a:t>
              </a:r>
            </a:p>
            <a:p>
              <a:pPr algn="ctr"/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in Beer dataset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5223190" y="152400"/>
            <a:ext cx="239681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Supplementary Fig. S1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9" name="Group 88"/>
          <p:cNvGrpSpPr/>
          <p:nvPr/>
        </p:nvGrpSpPr>
        <p:grpSpPr>
          <a:xfrm>
            <a:off x="960292" y="609600"/>
            <a:ext cx="6098475" cy="4672078"/>
            <a:chOff x="960292" y="1191984"/>
            <a:chExt cx="6098475" cy="4672078"/>
          </a:xfrm>
        </p:grpSpPr>
        <p:graphicFrame>
          <p:nvGraphicFramePr>
            <p:cNvPr id="47" name="Object 4"/>
            <p:cNvGraphicFramePr>
              <a:graphicFrameLocks noChangeAspect="1"/>
            </p:cNvGraphicFramePr>
            <p:nvPr/>
          </p:nvGraphicFramePr>
          <p:xfrm>
            <a:off x="981074" y="3852352"/>
            <a:ext cx="1994998" cy="1252922"/>
          </p:xfrm>
          <a:graphic>
            <a:graphicData uri="http://schemas.openxmlformats.org/presentationml/2006/ole">
              <p:oleObj spid="_x0000_s24578" name="Image" r:id="rId3" imgW="6552381" imgH="4152381" progId="">
                <p:embed/>
              </p:oleObj>
            </a:graphicData>
          </a:graphic>
        </p:graphicFrame>
        <p:sp>
          <p:nvSpPr>
            <p:cNvPr id="48" name="Text Box 5"/>
            <p:cNvSpPr txBox="1">
              <a:spLocks noChangeArrowheads="1"/>
            </p:cNvSpPr>
            <p:nvPr/>
          </p:nvSpPr>
          <p:spPr bwMode="auto">
            <a:xfrm>
              <a:off x="960292" y="4798804"/>
              <a:ext cx="408296" cy="260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634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49" name="Object 7"/>
            <p:cNvGraphicFramePr>
              <a:graphicFrameLocks noChangeAspect="1"/>
            </p:cNvGraphicFramePr>
            <p:nvPr/>
          </p:nvGraphicFramePr>
          <p:xfrm>
            <a:off x="3019659" y="3852352"/>
            <a:ext cx="2004090" cy="1245197"/>
          </p:xfrm>
          <a:graphic>
            <a:graphicData uri="http://schemas.openxmlformats.org/presentationml/2006/ole">
              <p:oleObj spid="_x0000_s24579" name="Image" r:id="rId4" imgW="6552381" imgH="4152381" progId="">
                <p:embed/>
              </p:oleObj>
            </a:graphicData>
          </a:graphic>
        </p:graphicFrame>
        <p:sp>
          <p:nvSpPr>
            <p:cNvPr id="50" name="Text Box 8"/>
            <p:cNvSpPr txBox="1">
              <a:spLocks noChangeArrowheads="1"/>
            </p:cNvSpPr>
            <p:nvPr/>
          </p:nvSpPr>
          <p:spPr bwMode="auto">
            <a:xfrm>
              <a:off x="2993683" y="4798804"/>
              <a:ext cx="408296" cy="260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855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51" name="Object 10"/>
            <p:cNvGraphicFramePr>
              <a:graphicFrameLocks noChangeAspect="1"/>
            </p:cNvGraphicFramePr>
            <p:nvPr/>
          </p:nvGraphicFramePr>
          <p:xfrm>
            <a:off x="5054677" y="3852352"/>
            <a:ext cx="2004090" cy="1256785"/>
          </p:xfrm>
          <a:graphic>
            <a:graphicData uri="http://schemas.openxmlformats.org/presentationml/2006/ole">
              <p:oleObj spid="_x0000_s24580" name="Image" r:id="rId5" imgW="6552381" imgH="4152381" progId="">
                <p:embed/>
              </p:oleObj>
            </a:graphicData>
          </a:graphic>
        </p:graphicFrame>
        <p:sp>
          <p:nvSpPr>
            <p:cNvPr id="52" name="Text Box 11"/>
            <p:cNvSpPr txBox="1">
              <a:spLocks noChangeArrowheads="1"/>
            </p:cNvSpPr>
            <p:nvPr/>
          </p:nvSpPr>
          <p:spPr bwMode="auto">
            <a:xfrm>
              <a:off x="5023505" y="4798804"/>
              <a:ext cx="408296" cy="260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857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53" name="Object 13"/>
            <p:cNvGraphicFramePr>
              <a:graphicFrameLocks noChangeAspect="1"/>
            </p:cNvGraphicFramePr>
            <p:nvPr/>
          </p:nvGraphicFramePr>
          <p:xfrm>
            <a:off x="981074" y="1219027"/>
            <a:ext cx="1981134" cy="1256785"/>
          </p:xfrm>
          <a:graphic>
            <a:graphicData uri="http://schemas.openxmlformats.org/presentationml/2006/ole">
              <p:oleObj spid="_x0000_s24581" name="Image" r:id="rId6" imgW="6552381" imgH="4152381" progId="">
                <p:embed/>
              </p:oleObj>
            </a:graphicData>
          </a:graphic>
        </p:graphicFrame>
        <p:sp>
          <p:nvSpPr>
            <p:cNvPr id="54" name="Text Box 14"/>
            <p:cNvSpPr txBox="1">
              <a:spLocks noChangeArrowheads="1"/>
            </p:cNvSpPr>
            <p:nvPr/>
          </p:nvSpPr>
          <p:spPr bwMode="auto">
            <a:xfrm>
              <a:off x="960292" y="1191984"/>
              <a:ext cx="511040" cy="260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A549</a:t>
              </a:r>
            </a:p>
          </p:txBody>
        </p:sp>
        <p:graphicFrame>
          <p:nvGraphicFramePr>
            <p:cNvPr id="55" name="Object 16"/>
            <p:cNvGraphicFramePr>
              <a:graphicFrameLocks noChangeAspect="1"/>
            </p:cNvGraphicFramePr>
            <p:nvPr/>
          </p:nvGraphicFramePr>
          <p:xfrm>
            <a:off x="3019659" y="1218885"/>
            <a:ext cx="1986405" cy="1256926"/>
          </p:xfrm>
          <a:graphic>
            <a:graphicData uri="http://schemas.openxmlformats.org/presentationml/2006/ole">
              <p:oleObj spid="_x0000_s24582" name="Image" r:id="rId7" imgW="6552381" imgH="4152381" progId="">
                <p:embed/>
              </p:oleObj>
            </a:graphicData>
          </a:graphic>
        </p:graphicFrame>
        <p:sp>
          <p:nvSpPr>
            <p:cNvPr id="56" name="Text Box 17"/>
            <p:cNvSpPr txBox="1">
              <a:spLocks noChangeArrowheads="1"/>
            </p:cNvSpPr>
            <p:nvPr/>
          </p:nvSpPr>
          <p:spPr bwMode="auto">
            <a:xfrm>
              <a:off x="2993683" y="1191984"/>
              <a:ext cx="662923" cy="260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NIH3T3</a:t>
              </a:r>
            </a:p>
          </p:txBody>
        </p:sp>
        <p:graphicFrame>
          <p:nvGraphicFramePr>
            <p:cNvPr id="57" name="Object 19"/>
            <p:cNvGraphicFramePr>
              <a:graphicFrameLocks noChangeAspect="1"/>
            </p:cNvGraphicFramePr>
            <p:nvPr/>
          </p:nvGraphicFramePr>
          <p:xfrm>
            <a:off x="981074" y="2537620"/>
            <a:ext cx="1994998" cy="1254210"/>
          </p:xfrm>
          <a:graphic>
            <a:graphicData uri="http://schemas.openxmlformats.org/presentationml/2006/ole">
              <p:oleObj spid="_x0000_s24583" name="Image" r:id="rId8" imgW="6552381" imgH="4152381" progId="">
                <p:embed/>
              </p:oleObj>
            </a:graphicData>
          </a:graphic>
        </p:graphicFrame>
        <p:sp>
          <p:nvSpPr>
            <p:cNvPr id="58" name="Text Box 20"/>
            <p:cNvSpPr txBox="1">
              <a:spLocks noChangeArrowheads="1"/>
            </p:cNvSpPr>
            <p:nvPr/>
          </p:nvSpPr>
          <p:spPr bwMode="auto">
            <a:xfrm>
              <a:off x="960292" y="2537620"/>
              <a:ext cx="298107" cy="260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t2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59" name="Object 22"/>
            <p:cNvGraphicFramePr>
              <a:graphicFrameLocks noChangeAspect="1"/>
            </p:cNvGraphicFramePr>
            <p:nvPr/>
          </p:nvGraphicFramePr>
          <p:xfrm>
            <a:off x="5054677" y="2537620"/>
            <a:ext cx="1996298" cy="1254210"/>
          </p:xfrm>
          <a:graphic>
            <a:graphicData uri="http://schemas.openxmlformats.org/presentationml/2006/ole">
              <p:oleObj spid="_x0000_s24584" name="Image" r:id="rId9" imgW="6552381" imgH="4152381" progId="">
                <p:embed/>
              </p:oleObj>
            </a:graphicData>
          </a:graphic>
        </p:graphicFrame>
        <p:sp>
          <p:nvSpPr>
            <p:cNvPr id="60" name="Text Box 23"/>
            <p:cNvSpPr txBox="1">
              <a:spLocks noChangeArrowheads="1"/>
            </p:cNvSpPr>
            <p:nvPr/>
          </p:nvSpPr>
          <p:spPr bwMode="auto">
            <a:xfrm>
              <a:off x="5023505" y="2537620"/>
              <a:ext cx="298107" cy="260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t5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61" name="Object 25"/>
            <p:cNvGraphicFramePr>
              <a:graphicFrameLocks noChangeAspect="1"/>
            </p:cNvGraphicFramePr>
            <p:nvPr/>
          </p:nvGraphicFramePr>
          <p:xfrm>
            <a:off x="3019659" y="2537620"/>
            <a:ext cx="1994998" cy="1254210"/>
          </p:xfrm>
          <a:graphic>
            <a:graphicData uri="http://schemas.openxmlformats.org/presentationml/2006/ole">
              <p:oleObj spid="_x0000_s24585" name="Image" r:id="rId10" imgW="6552381" imgH="4152381" progId="">
                <p:embed/>
              </p:oleObj>
            </a:graphicData>
          </a:graphic>
        </p:graphicFrame>
        <p:sp>
          <p:nvSpPr>
            <p:cNvPr id="62" name="Text Box 26"/>
            <p:cNvSpPr txBox="1">
              <a:spLocks noChangeArrowheads="1"/>
            </p:cNvSpPr>
            <p:nvPr/>
          </p:nvSpPr>
          <p:spPr bwMode="auto">
            <a:xfrm>
              <a:off x="2993683" y="2537620"/>
              <a:ext cx="298107" cy="260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t4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ctangle 34"/>
            <p:cNvSpPr>
              <a:spLocks noChangeArrowheads="1"/>
            </p:cNvSpPr>
            <p:nvPr/>
          </p:nvSpPr>
          <p:spPr bwMode="auto">
            <a:xfrm>
              <a:off x="1447800" y="5196187"/>
              <a:ext cx="4724400" cy="667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buFontTx/>
                <a:buChar char="•"/>
              </a:pPr>
              <a:r>
                <a:rPr lang="en-US" sz="1100" dirty="0">
                  <a:solidFill>
                    <a:srgbClr val="000000"/>
                  </a:solidFill>
                  <a:latin typeface="Arial" pitchFamily="34" charset="0"/>
                  <a:ea typeface="MS PGothic" pitchFamily="34" charset="-128"/>
                  <a:cs typeface="Arial" pitchFamily="34" charset="0"/>
                </a:rPr>
                <a:t> Anti-Pancytokeratin (Red) </a:t>
              </a:r>
              <a:r>
                <a:rPr lang="en-US" sz="1100" dirty="0" smtClean="0">
                  <a:solidFill>
                    <a:srgbClr val="000000"/>
                  </a:solidFill>
                  <a:latin typeface="Arial" pitchFamily="34" charset="0"/>
                  <a:ea typeface="MS PGothic" pitchFamily="34" charset="-128"/>
                  <a:cs typeface="Arial" pitchFamily="34" charset="0"/>
                </a:rPr>
                <a:t>to stain </a:t>
              </a:r>
              <a:r>
                <a:rPr lang="en-US" sz="1100" dirty="0">
                  <a:solidFill>
                    <a:srgbClr val="000000"/>
                  </a:solidFill>
                  <a:latin typeface="Arial" pitchFamily="34" charset="0"/>
                  <a:ea typeface="MS PGothic" pitchFamily="34" charset="-128"/>
                  <a:cs typeface="Arial" pitchFamily="34" charset="0"/>
                </a:rPr>
                <a:t>epithelial cells</a:t>
              </a:r>
            </a:p>
            <a:p>
              <a:pPr eaLnBrk="0" hangingPunct="0">
                <a:lnSpc>
                  <a:spcPct val="20000"/>
                </a:lnSpc>
              </a:pPr>
              <a:endParaRPr lang="en-US" sz="1100" dirty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endParaRPr>
            </a:p>
            <a:p>
              <a:pPr eaLnBrk="0" hangingPunct="0">
                <a:buFontTx/>
                <a:buChar char="•"/>
              </a:pPr>
              <a:r>
                <a:rPr lang="en-US" sz="1100" dirty="0">
                  <a:solidFill>
                    <a:srgbClr val="000000"/>
                  </a:solidFill>
                  <a:latin typeface="Arial" pitchFamily="34" charset="0"/>
                  <a:ea typeface="MS PGothic" pitchFamily="34" charset="-128"/>
                  <a:cs typeface="Arial" pitchFamily="34" charset="0"/>
                </a:rPr>
                <a:t> DAPI (Blue) to stain nucleus</a:t>
              </a:r>
            </a:p>
            <a:p>
              <a:pPr eaLnBrk="0" hangingPunct="0">
                <a:lnSpc>
                  <a:spcPct val="20000"/>
                </a:lnSpc>
              </a:pPr>
              <a:endParaRPr lang="en-US" sz="1100" dirty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endParaRPr>
            </a:p>
            <a:p>
              <a:pPr eaLnBrk="0" hangingPunct="0">
                <a:buFontTx/>
                <a:buChar char="•"/>
              </a:pPr>
              <a:r>
                <a:rPr lang="en-US" sz="1100" dirty="0">
                  <a:latin typeface="Arial" pitchFamily="34" charset="0"/>
                  <a:cs typeface="Arial" pitchFamily="34" charset="0"/>
                </a:rPr>
                <a:t> All images are merged signals</a:t>
              </a:r>
            </a:p>
          </p:txBody>
        </p:sp>
        <p:grpSp>
          <p:nvGrpSpPr>
            <p:cNvPr id="84" name="Group 83"/>
            <p:cNvGrpSpPr/>
            <p:nvPr/>
          </p:nvGrpSpPr>
          <p:grpSpPr>
            <a:xfrm>
              <a:off x="6510070" y="3886200"/>
              <a:ext cx="473206" cy="215444"/>
              <a:chOff x="6510070" y="3886200"/>
              <a:chExt cx="473206" cy="215444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>
                <a:off x="6559348" y="4076700"/>
                <a:ext cx="374650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TextBox 82"/>
              <p:cNvSpPr txBox="1"/>
              <p:nvPr/>
            </p:nvSpPr>
            <p:spPr>
              <a:xfrm>
                <a:off x="6510070" y="3886200"/>
                <a:ext cx="47320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10 </a:t>
                </a:r>
                <a:r>
                  <a:rPr lang="el-GR" sz="800" dirty="0" smtClean="0">
                    <a:solidFill>
                      <a:schemeClr val="bg1"/>
                    </a:solidFill>
                    <a:latin typeface="Times New Roman"/>
                    <a:cs typeface="Times New Roman"/>
                  </a:rPr>
                  <a:t>μ</a:t>
                </a:r>
                <a:r>
                  <a:rPr lang="en-US" sz="8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m</a:t>
                </a:r>
                <a:endParaRPr lang="en-US" sz="8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42" name="TextBox 41"/>
          <p:cNvSpPr txBox="1"/>
          <p:nvPr/>
        </p:nvSpPr>
        <p:spPr>
          <a:xfrm>
            <a:off x="523690" y="38100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D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23690" y="7679375"/>
            <a:ext cx="3468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0" name="Chart 39"/>
          <p:cNvGraphicFramePr/>
          <p:nvPr/>
        </p:nvGraphicFramePr>
        <p:xfrm>
          <a:off x="4852342" y="7708931"/>
          <a:ext cx="1371600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41" name="Chart 40"/>
          <p:cNvGraphicFramePr/>
          <p:nvPr/>
        </p:nvGraphicFramePr>
        <p:xfrm>
          <a:off x="1236774" y="7907593"/>
          <a:ext cx="28956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43" name="TextBox 42"/>
          <p:cNvSpPr txBox="1"/>
          <p:nvPr/>
        </p:nvSpPr>
        <p:spPr>
          <a:xfrm rot="16200000">
            <a:off x="200432" y="8475835"/>
            <a:ext cx="1667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Relative ATP levels</a:t>
            </a:r>
          </a:p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(luminescent readout)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3911790" y="8499951"/>
            <a:ext cx="1573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Relative ATP levels</a:t>
            </a:r>
          </a:p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(Fold vs. 634)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Right Bracket 63"/>
          <p:cNvSpPr/>
          <p:nvPr/>
        </p:nvSpPr>
        <p:spPr>
          <a:xfrm rot="16200000">
            <a:off x="2357595" y="7889473"/>
            <a:ext cx="74593" cy="762000"/>
          </a:xfrm>
          <a:prstGeom prst="rightBracket">
            <a:avLst>
              <a:gd name="adj" fmla="val 0"/>
            </a:avLst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ight Bracket 67"/>
          <p:cNvSpPr/>
          <p:nvPr/>
        </p:nvSpPr>
        <p:spPr>
          <a:xfrm rot="16200000">
            <a:off x="3424829" y="8456704"/>
            <a:ext cx="92776" cy="762000"/>
          </a:xfrm>
          <a:prstGeom prst="rightBracket">
            <a:avLst>
              <a:gd name="adj" fmla="val 0"/>
            </a:avLst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9" name="Group 17"/>
          <p:cNvGrpSpPr/>
          <p:nvPr/>
        </p:nvGrpSpPr>
        <p:grpSpPr>
          <a:xfrm>
            <a:off x="2413942" y="8141143"/>
            <a:ext cx="1066801" cy="650173"/>
            <a:chOff x="2743200" y="1927637"/>
            <a:chExt cx="1066801" cy="650173"/>
          </a:xfrm>
        </p:grpSpPr>
        <p:cxnSp>
          <p:nvCxnSpPr>
            <p:cNvPr id="77" name="Straight Connector 76"/>
            <p:cNvCxnSpPr>
              <a:endCxn id="68" idx="2"/>
            </p:cNvCxnSpPr>
            <p:nvPr/>
          </p:nvCxnSpPr>
          <p:spPr>
            <a:xfrm flipH="1">
              <a:off x="3800475" y="1927637"/>
              <a:ext cx="9526" cy="65017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2743200" y="1930866"/>
              <a:ext cx="106680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2743200" y="1927637"/>
              <a:ext cx="0" cy="97971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TextBox 69"/>
          <p:cNvSpPr txBox="1"/>
          <p:nvPr/>
        </p:nvSpPr>
        <p:spPr>
          <a:xfrm>
            <a:off x="2863265" y="8148510"/>
            <a:ext cx="6174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P&lt;0.005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358815" y="7899431"/>
            <a:ext cx="64953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P&lt;0.005 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2" name="Group 18"/>
          <p:cNvGrpSpPr/>
          <p:nvPr/>
        </p:nvGrpSpPr>
        <p:grpSpPr>
          <a:xfrm>
            <a:off x="5461942" y="8128031"/>
            <a:ext cx="371475" cy="533401"/>
            <a:chOff x="2743200" y="1927637"/>
            <a:chExt cx="1066801" cy="650173"/>
          </a:xfrm>
        </p:grpSpPr>
        <p:cxnSp>
          <p:nvCxnSpPr>
            <p:cNvPr id="73" name="Straight Connector 72"/>
            <p:cNvCxnSpPr/>
            <p:nvPr/>
          </p:nvCxnSpPr>
          <p:spPr>
            <a:xfrm flipH="1">
              <a:off x="3800475" y="1927637"/>
              <a:ext cx="9526" cy="65017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2743200" y="1930866"/>
              <a:ext cx="106680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2743200" y="1927637"/>
              <a:ext cx="0" cy="97971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TextBox 89"/>
          <p:cNvSpPr txBox="1"/>
          <p:nvPr/>
        </p:nvSpPr>
        <p:spPr>
          <a:xfrm>
            <a:off x="523690" y="527857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 rot="16200000">
            <a:off x="99112" y="6121445"/>
            <a:ext cx="17187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Relative growth</a:t>
            </a:r>
          </a:p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(Luminescent readout)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352675" y="7327075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Hour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4" name="Chart 93"/>
          <p:cNvGraphicFramePr/>
          <p:nvPr/>
        </p:nvGraphicFramePr>
        <p:xfrm>
          <a:off x="1100300" y="5193475"/>
          <a:ext cx="3395499" cy="2436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pSp>
        <p:nvGrpSpPr>
          <p:cNvPr id="95" name="Group 94"/>
          <p:cNvGrpSpPr/>
          <p:nvPr/>
        </p:nvGrpSpPr>
        <p:grpSpPr>
          <a:xfrm>
            <a:off x="4269426" y="5247918"/>
            <a:ext cx="2893374" cy="2207807"/>
            <a:chOff x="4498026" y="2055407"/>
            <a:chExt cx="2893374" cy="2207807"/>
          </a:xfrm>
        </p:grpSpPr>
        <p:graphicFrame>
          <p:nvGraphicFramePr>
            <p:cNvPr id="96" name="Chart 95"/>
            <p:cNvGraphicFramePr/>
            <p:nvPr/>
          </p:nvGraphicFramePr>
          <p:xfrm>
            <a:off x="4498026" y="2055407"/>
            <a:ext cx="2893374" cy="220780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4"/>
            </a:graphicData>
          </a:graphic>
        </p:graphicFrame>
        <p:sp>
          <p:nvSpPr>
            <p:cNvPr id="97" name="TextBox 96"/>
            <p:cNvSpPr txBox="1"/>
            <p:nvPr/>
          </p:nvSpPr>
          <p:spPr>
            <a:xfrm rot="16200000">
              <a:off x="5120051" y="3153284"/>
              <a:ext cx="4090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18.4</a:t>
              </a:r>
              <a:endParaRPr lang="en-US" sz="9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 rot="16200000">
              <a:off x="5475149" y="3153284"/>
              <a:ext cx="4090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20.2</a:t>
              </a:r>
              <a:endParaRPr lang="en-US" sz="9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 rot="16200000">
              <a:off x="5824272" y="3153284"/>
              <a:ext cx="4090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18.3</a:t>
              </a:r>
              <a:endParaRPr lang="en-US" sz="9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 rot="16200000">
              <a:off x="6167046" y="3153284"/>
              <a:ext cx="4090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17.2</a:t>
              </a:r>
              <a:endParaRPr lang="en-US" sz="9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 rot="16200000">
              <a:off x="6508780" y="3153284"/>
              <a:ext cx="4090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21.1</a:t>
              </a:r>
              <a:endParaRPr lang="en-US" sz="9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 rot="16200000">
              <a:off x="6916552" y="3201374"/>
              <a:ext cx="3129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20</a:t>
              </a:r>
              <a:endParaRPr lang="en-US" sz="9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 rot="16200000">
              <a:off x="3831099" y="3090990"/>
              <a:ext cx="185018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 sz="1050" b="1" i="0" u="none" strike="noStrike" kern="1200" baseline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defRPr>
              </a:pPr>
              <a:r>
                <a:rPr lang="en-US" sz="1100" b="1" dirty="0" smtClean="0"/>
                <a:t>Cell doubling time (hour)</a:t>
              </a:r>
              <a:endParaRPr lang="en-US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223190" y="152400"/>
            <a:ext cx="239681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Supplementary Fig. S2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4330615" y="1964587"/>
            <a:ext cx="2070185" cy="1410668"/>
            <a:chOff x="4213101" y="1354987"/>
            <a:chExt cx="2070185" cy="1410668"/>
          </a:xfrm>
        </p:grpSpPr>
        <p:pic>
          <p:nvPicPr>
            <p:cNvPr id="22" name="Picture 21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</a:blip>
            <a:srcRect l="5325" t="29932" r="50062" b="15769"/>
            <a:stretch>
              <a:fillRect/>
            </a:stretch>
          </p:blipFill>
          <p:spPr bwMode="auto">
            <a:xfrm>
              <a:off x="4877527" y="2441060"/>
              <a:ext cx="1296094" cy="324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2"/>
            <p:cNvPicPr>
              <a:picLocks noChangeAspect="1" noChangeArrowheads="1"/>
            </p:cNvPicPr>
            <p:nvPr/>
          </p:nvPicPr>
          <p:blipFill>
            <a:blip r:embed="rId3" cstate="print">
              <a:lum bright="-10000"/>
            </a:blip>
            <a:srcRect l="4859" t="12752" r="49882" b="13423"/>
            <a:stretch>
              <a:fillRect/>
            </a:stretch>
          </p:blipFill>
          <p:spPr bwMode="auto">
            <a:xfrm>
              <a:off x="4870703" y="2116464"/>
              <a:ext cx="1303361" cy="297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 Box 87"/>
            <p:cNvSpPr txBox="1">
              <a:spLocks noChangeArrowheads="1"/>
            </p:cNvSpPr>
            <p:nvPr/>
          </p:nvSpPr>
          <p:spPr bwMode="auto">
            <a:xfrm>
              <a:off x="4282030" y="2474971"/>
              <a:ext cx="611065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l-GR" sz="1100" dirty="0" smtClean="0">
                  <a:latin typeface="Arial" pitchFamily="34" charset="0"/>
                  <a:cs typeface="Arial" pitchFamily="34" charset="0"/>
                </a:rPr>
                <a:t>β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-actin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 Box 87"/>
            <p:cNvSpPr txBox="1">
              <a:spLocks noChangeArrowheads="1"/>
            </p:cNvSpPr>
            <p:nvPr/>
          </p:nvSpPr>
          <p:spPr bwMode="auto">
            <a:xfrm>
              <a:off x="4213101" y="2144764"/>
              <a:ext cx="67999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DTYMK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 Box 96"/>
            <p:cNvSpPr txBox="1">
              <a:spLocks noChangeArrowheads="1"/>
            </p:cNvSpPr>
            <p:nvPr/>
          </p:nvSpPr>
          <p:spPr bwMode="auto">
            <a:xfrm rot="18599737">
              <a:off x="4893206" y="1742794"/>
              <a:ext cx="623889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sh</a:t>
              </a:r>
              <a:r>
                <a:rPr lang="en-US" sz="1100" i="1" dirty="0">
                  <a:latin typeface="Arial" pitchFamily="34" charset="0"/>
                  <a:cs typeface="Arial" pitchFamily="34" charset="0"/>
                </a:rPr>
                <a:t>GFP</a:t>
              </a:r>
            </a:p>
          </p:txBody>
        </p:sp>
        <p:sp>
          <p:nvSpPr>
            <p:cNvPr id="27" name="Text Box 97"/>
            <p:cNvSpPr txBox="1">
              <a:spLocks noChangeArrowheads="1"/>
            </p:cNvSpPr>
            <p:nvPr/>
          </p:nvSpPr>
          <p:spPr bwMode="auto">
            <a:xfrm rot="18599737">
              <a:off x="5091964" y="1653146"/>
              <a:ext cx="857927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sh</a:t>
              </a:r>
              <a:r>
                <a:rPr lang="en-US" sz="1100" i="1" dirty="0" smtClean="0">
                  <a:latin typeface="Arial" pitchFamily="34" charset="0"/>
                  <a:cs typeface="Arial" pitchFamily="34" charset="0"/>
                </a:rPr>
                <a:t>Dtymk-1</a:t>
              </a:r>
              <a:endParaRPr lang="en-US" sz="11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 Box 98"/>
            <p:cNvSpPr txBox="1">
              <a:spLocks noChangeArrowheads="1"/>
            </p:cNvSpPr>
            <p:nvPr/>
          </p:nvSpPr>
          <p:spPr bwMode="auto">
            <a:xfrm rot="18599737">
              <a:off x="5407741" y="1653146"/>
              <a:ext cx="857927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sh</a:t>
              </a:r>
              <a:r>
                <a:rPr lang="en-US" sz="1100" i="1" dirty="0" smtClean="0">
                  <a:latin typeface="Arial" pitchFamily="34" charset="0"/>
                  <a:cs typeface="Arial" pitchFamily="34" charset="0"/>
                </a:rPr>
                <a:t>Dtymk-3</a:t>
              </a:r>
              <a:endParaRPr lang="en-US" sz="11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 Box 99"/>
            <p:cNvSpPr txBox="1">
              <a:spLocks noChangeArrowheads="1"/>
            </p:cNvSpPr>
            <p:nvPr/>
          </p:nvSpPr>
          <p:spPr bwMode="auto">
            <a:xfrm rot="18599737">
              <a:off x="5723517" y="1653146"/>
              <a:ext cx="857927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sh</a:t>
              </a:r>
              <a:r>
                <a:rPr lang="en-US" sz="1100" i="1" dirty="0" smtClean="0">
                  <a:latin typeface="Arial" pitchFamily="34" charset="0"/>
                  <a:cs typeface="Arial" pitchFamily="34" charset="0"/>
                </a:rPr>
                <a:t>Dtymk-4</a:t>
              </a:r>
              <a:endParaRPr lang="en-US" sz="1100" i="1" dirty="0"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30" name="Chart 29"/>
          <p:cNvGraphicFramePr>
            <a:graphicFrameLocks/>
          </p:cNvGraphicFramePr>
          <p:nvPr/>
        </p:nvGraphicFramePr>
        <p:xfrm>
          <a:off x="1792480" y="1676400"/>
          <a:ext cx="2476488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1" name="Rectangle 30"/>
          <p:cNvSpPr/>
          <p:nvPr/>
        </p:nvSpPr>
        <p:spPr>
          <a:xfrm rot="16200000">
            <a:off x="974647" y="2216889"/>
            <a:ext cx="125547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50" b="1" dirty="0" smtClean="0">
                <a:latin typeface="Arial" pitchFamily="34" charset="0"/>
                <a:cs typeface="Arial" pitchFamily="34" charset="0"/>
              </a:rPr>
              <a:t>Relative </a:t>
            </a:r>
            <a:r>
              <a:rPr lang="en-US" sz="1050" b="1" i="1" dirty="0" smtClean="0">
                <a:latin typeface="Arial" pitchFamily="34" charset="0"/>
                <a:cs typeface="Arial" pitchFamily="34" charset="0"/>
              </a:rPr>
              <a:t>DTYMK </a:t>
            </a:r>
          </a:p>
          <a:p>
            <a:pPr algn="ctr"/>
            <a:r>
              <a:rPr lang="en-US" sz="1050" b="1" dirty="0" smtClean="0">
                <a:latin typeface="Arial" pitchFamily="34" charset="0"/>
                <a:cs typeface="Arial" pitchFamily="34" charset="0"/>
              </a:rPr>
              <a:t>transcripts (%) </a:t>
            </a:r>
            <a:endParaRPr lang="en-US" sz="105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133290" y="144780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33290" y="411480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Left Bracket 59"/>
          <p:cNvSpPr/>
          <p:nvPr/>
        </p:nvSpPr>
        <p:spPr>
          <a:xfrm rot="16200000" flipV="1">
            <a:off x="2456681" y="5650109"/>
            <a:ext cx="144439" cy="634622"/>
          </a:xfrm>
          <a:prstGeom prst="leftBracket">
            <a:avLst>
              <a:gd name="adj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Left Bracket 60"/>
          <p:cNvSpPr/>
          <p:nvPr/>
        </p:nvSpPr>
        <p:spPr>
          <a:xfrm rot="16200000" flipV="1">
            <a:off x="3135659" y="5673992"/>
            <a:ext cx="144438" cy="586855"/>
          </a:xfrm>
          <a:prstGeom prst="leftBracket">
            <a:avLst>
              <a:gd name="adj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Left Bracket 61"/>
          <p:cNvSpPr/>
          <p:nvPr/>
        </p:nvSpPr>
        <p:spPr>
          <a:xfrm rot="16200000" flipV="1">
            <a:off x="3785066" y="5688776"/>
            <a:ext cx="144438" cy="557288"/>
          </a:xfrm>
          <a:prstGeom prst="leftBracket">
            <a:avLst>
              <a:gd name="adj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Left Bracket 62"/>
          <p:cNvSpPr/>
          <p:nvPr/>
        </p:nvSpPr>
        <p:spPr>
          <a:xfrm rot="16200000" flipV="1">
            <a:off x="4437881" y="5688775"/>
            <a:ext cx="144438" cy="557288"/>
          </a:xfrm>
          <a:prstGeom prst="leftBracket">
            <a:avLst>
              <a:gd name="adj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Left Bracket 63"/>
          <p:cNvSpPr/>
          <p:nvPr/>
        </p:nvSpPr>
        <p:spPr>
          <a:xfrm rot="16200000" flipV="1">
            <a:off x="5088425" y="5688775"/>
            <a:ext cx="144438" cy="557288"/>
          </a:xfrm>
          <a:prstGeom prst="leftBracket">
            <a:avLst>
              <a:gd name="adj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Left Bracket 64"/>
          <p:cNvSpPr/>
          <p:nvPr/>
        </p:nvSpPr>
        <p:spPr>
          <a:xfrm rot="16200000" flipV="1">
            <a:off x="5750345" y="5688776"/>
            <a:ext cx="144438" cy="557288"/>
          </a:xfrm>
          <a:prstGeom prst="leftBracket">
            <a:avLst>
              <a:gd name="adj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309128" y="6045096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634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988106" y="6047601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855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637513" y="6047601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857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353647" y="6047601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t2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004191" y="6047601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t4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666111" y="6047601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t5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5" cstate="print">
            <a:lum bright="-10000"/>
          </a:blip>
          <a:srcRect l="2669" t="17788" r="4732" b="21747"/>
          <a:stretch>
            <a:fillRect/>
          </a:stretch>
        </p:blipFill>
        <p:spPr bwMode="auto">
          <a:xfrm>
            <a:off x="2114920" y="5571350"/>
            <a:ext cx="41529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Box 37"/>
          <p:cNvSpPr txBox="1"/>
          <p:nvPr/>
        </p:nvSpPr>
        <p:spPr>
          <a:xfrm>
            <a:off x="1286570" y="5084484"/>
            <a:ext cx="723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>
                <a:latin typeface="Arial" pitchFamily="34" charset="0"/>
                <a:cs typeface="Arial" pitchFamily="34" charset="0"/>
              </a:rPr>
              <a:t>DTYMK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15077" y="5602831"/>
            <a:ext cx="6479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l-GR" sz="1200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-actin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rot="16200000">
            <a:off x="2013993" y="4674533"/>
            <a:ext cx="5822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shGFP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2135192" y="4567132"/>
            <a:ext cx="7970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shDtymk-1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16200000">
            <a:off x="2384264" y="4567132"/>
            <a:ext cx="7970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shDtymk-3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16200000">
            <a:off x="2706617" y="4674533"/>
            <a:ext cx="5822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shGFP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2827816" y="4567132"/>
            <a:ext cx="7970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shDtymk-1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rot="16200000">
            <a:off x="3049592" y="4567132"/>
            <a:ext cx="7970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shDtymk-3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16200000">
            <a:off x="3383360" y="4674533"/>
            <a:ext cx="5822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shGFP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16200000">
            <a:off x="3504559" y="4567132"/>
            <a:ext cx="7970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shDtymk-1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 rot="16200000">
            <a:off x="3699039" y="4567132"/>
            <a:ext cx="7970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shDtymk-3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 rot="16200000">
            <a:off x="4015665" y="4674533"/>
            <a:ext cx="5822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shGFP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4136864" y="4567132"/>
            <a:ext cx="7970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shDtymk-1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4338168" y="4567132"/>
            <a:ext cx="7970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shDtymk-3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4660521" y="4674533"/>
            <a:ext cx="5822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shGFP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 rot="16200000">
            <a:off x="4781720" y="4567132"/>
            <a:ext cx="7970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shDtymk-1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 rot="16200000">
            <a:off x="5003496" y="4567132"/>
            <a:ext cx="7970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shDtymk-3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 rot="16200000">
            <a:off x="5337264" y="4674533"/>
            <a:ext cx="5822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shGFP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 rot="16200000">
            <a:off x="5458463" y="4567132"/>
            <a:ext cx="7970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shDtymk-1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 rot="16200000">
            <a:off x="5652943" y="4567132"/>
            <a:ext cx="7970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shDtymk-3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6" cstate="print">
            <a:lum bright="-10000"/>
          </a:blip>
          <a:srcRect l="324" t="11429" r="1300" b="11428"/>
          <a:stretch>
            <a:fillRect/>
          </a:stretch>
        </p:blipFill>
        <p:spPr bwMode="auto">
          <a:xfrm>
            <a:off x="2114920" y="5019374"/>
            <a:ext cx="4143233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9" name="Straight Arrow Connector 58"/>
          <p:cNvCxnSpPr/>
          <p:nvPr/>
        </p:nvCxnSpPr>
        <p:spPr>
          <a:xfrm>
            <a:off x="1963656" y="5222100"/>
            <a:ext cx="1524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5223190" y="152400"/>
            <a:ext cx="239681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Supplementary Fig. S3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591357" y="1371600"/>
            <a:ext cx="3514043" cy="2488410"/>
            <a:chOff x="1436534" y="1371600"/>
            <a:chExt cx="3514043" cy="2488410"/>
          </a:xfrm>
        </p:grpSpPr>
        <p:sp>
          <p:nvSpPr>
            <p:cNvPr id="3" name="Left Bracket 2"/>
            <p:cNvSpPr/>
            <p:nvPr/>
          </p:nvSpPr>
          <p:spPr>
            <a:xfrm rot="16200000" flipV="1">
              <a:off x="4185848" y="2910865"/>
              <a:ext cx="158150" cy="1189008"/>
            </a:xfrm>
            <a:prstGeom prst="leftBracket">
              <a:avLst>
                <a:gd name="adj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Left Bracket 3"/>
            <p:cNvSpPr/>
            <p:nvPr/>
          </p:nvSpPr>
          <p:spPr>
            <a:xfrm rot="16200000" flipV="1">
              <a:off x="2822156" y="2868452"/>
              <a:ext cx="153839" cy="1269521"/>
            </a:xfrm>
            <a:prstGeom prst="leftBracket">
              <a:avLst>
                <a:gd name="adj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</a:blip>
            <a:srcRect l="8455" t="22937" r="37654" b="34578"/>
            <a:stretch>
              <a:fillRect/>
            </a:stretch>
          </p:blipFill>
          <p:spPr bwMode="auto">
            <a:xfrm>
              <a:off x="2194016" y="2569805"/>
              <a:ext cx="2740949" cy="475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 cstate="print">
              <a:lum bright="-10000"/>
            </a:blip>
            <a:srcRect l="7370" t="25473" r="35524" b="27746"/>
            <a:stretch>
              <a:fillRect/>
            </a:stretch>
          </p:blipFill>
          <p:spPr bwMode="auto">
            <a:xfrm>
              <a:off x="2181716" y="3084917"/>
              <a:ext cx="2753249" cy="438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436534" y="2606176"/>
              <a:ext cx="6799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DTYMK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564837" y="3138942"/>
              <a:ext cx="6110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l-GR" sz="1100" dirty="0" smtClean="0">
                  <a:latin typeface="Arial" pitchFamily="34" charset="0"/>
                  <a:cs typeface="Arial" pitchFamily="34" charset="0"/>
                </a:rPr>
                <a:t>β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-actin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2084313" y="2212856"/>
              <a:ext cx="5822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sh</a:t>
              </a:r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GFP</a:t>
              </a:r>
              <a:endParaRPr lang="en-US" sz="10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2186462" y="2105455"/>
              <a:ext cx="7970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sh</a:t>
              </a:r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Dtymk-1</a:t>
              </a:r>
              <a:endParaRPr lang="en-US" sz="10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2435534" y="2105455"/>
              <a:ext cx="7970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sh</a:t>
              </a:r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Dtymk-3</a:t>
              </a:r>
              <a:endParaRPr lang="en-US" sz="10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2565804" y="1983626"/>
              <a:ext cx="10406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sh</a:t>
              </a:r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GFP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+ dTTP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2680654" y="1876225"/>
              <a:ext cx="12554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sh</a:t>
              </a:r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Dtymk-1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+ dTTP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2909254" y="1876225"/>
              <a:ext cx="12554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sh</a:t>
              </a:r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Dtymk-3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+ dTTP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3448758" y="2212856"/>
              <a:ext cx="5822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sh</a:t>
              </a:r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GFP</a:t>
              </a:r>
              <a:endParaRPr lang="en-US" sz="10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3563607" y="2105455"/>
              <a:ext cx="7970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sh</a:t>
              </a:r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Dtymk-1</a:t>
              </a:r>
              <a:endParaRPr lang="en-US" sz="10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3778559" y="2105454"/>
              <a:ext cx="7970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sh</a:t>
              </a:r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Dtymk-3</a:t>
              </a:r>
              <a:endParaRPr lang="en-US" sz="10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3871540" y="1983626"/>
              <a:ext cx="10406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sh</a:t>
              </a:r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GFP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+ dTTP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3971131" y="1876225"/>
              <a:ext cx="12554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sh</a:t>
              </a:r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Dtymk-1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+ dTTP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4199731" y="1876225"/>
              <a:ext cx="12554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sh</a:t>
              </a:r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Dtymk-3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+ dTTP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734858" y="3583011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634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038884" y="3583011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t4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2053068" y="2734825"/>
              <a:ext cx="144483" cy="989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8" name="Chart 27"/>
          <p:cNvGraphicFramePr/>
          <p:nvPr/>
        </p:nvGraphicFramePr>
        <p:xfrm>
          <a:off x="1695820" y="4850610"/>
          <a:ext cx="3200400" cy="1854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9" name="Group 63"/>
          <p:cNvGrpSpPr/>
          <p:nvPr/>
        </p:nvGrpSpPr>
        <p:grpSpPr>
          <a:xfrm>
            <a:off x="4572000" y="5257800"/>
            <a:ext cx="1828800" cy="685093"/>
            <a:chOff x="9448800" y="3620207"/>
            <a:chExt cx="1828800" cy="685093"/>
          </a:xfrm>
        </p:grpSpPr>
        <p:sp>
          <p:nvSpPr>
            <p:cNvPr id="31" name="Rectangle 30"/>
            <p:cNvSpPr/>
            <p:nvPr/>
          </p:nvSpPr>
          <p:spPr>
            <a:xfrm>
              <a:off x="9467850" y="3657600"/>
              <a:ext cx="1590675" cy="638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35226" t="71844" r="61839" b="8738"/>
            <a:stretch>
              <a:fillRect/>
            </a:stretch>
          </p:blipFill>
          <p:spPr bwMode="auto">
            <a:xfrm>
              <a:off x="9448800" y="3655238"/>
              <a:ext cx="138721" cy="643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Rectangle 32"/>
            <p:cNvSpPr/>
            <p:nvPr/>
          </p:nvSpPr>
          <p:spPr>
            <a:xfrm>
              <a:off x="9550202" y="3850842"/>
              <a:ext cx="534121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baseline="30000" dirty="0" smtClean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H-dT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9550202" y="3620207"/>
              <a:ext cx="705642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baseline="30000" dirty="0" smtClean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H-dTTP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555796" y="4059079"/>
              <a:ext cx="172180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baseline="30000" dirty="0" smtClean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H-dTTP/non cell control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 rot="16200000">
            <a:off x="1095277" y="5361799"/>
            <a:ext cx="182880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 smtClean="0">
                <a:latin typeface="Arial" pitchFamily="34" charset="0"/>
                <a:cs typeface="Arial" pitchFamily="34" charset="0"/>
              </a:rPr>
              <a:t>Incorporation of </a:t>
            </a:r>
            <a:r>
              <a:rPr lang="en-US" sz="1000" b="1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H-dTTP                   (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or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b="1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H-dT) into DNA (</a:t>
            </a:r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cpm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)                               (n=6)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47800" y="129540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47800" y="456902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5223190" y="152400"/>
            <a:ext cx="239681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Supplementary Fig. S4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1046650" y="1332554"/>
            <a:ext cx="5506550" cy="4915846"/>
            <a:chOff x="761999" y="990600"/>
            <a:chExt cx="5506550" cy="4915846"/>
          </a:xfrm>
        </p:grpSpPr>
        <p:grpSp>
          <p:nvGrpSpPr>
            <p:cNvPr id="86" name="Group 85"/>
            <p:cNvGrpSpPr/>
            <p:nvPr/>
          </p:nvGrpSpPr>
          <p:grpSpPr>
            <a:xfrm>
              <a:off x="1126425" y="1295401"/>
              <a:ext cx="5142124" cy="1642249"/>
              <a:chOff x="1126425" y="1295401"/>
              <a:chExt cx="5142124" cy="1642249"/>
            </a:xfrm>
          </p:grpSpPr>
          <p:sp>
            <p:nvSpPr>
              <p:cNvPr id="3" name="Left Bracket 2"/>
              <p:cNvSpPr/>
              <p:nvPr/>
            </p:nvSpPr>
            <p:spPr bwMode="auto">
              <a:xfrm rot="5400000" flipH="1" flipV="1">
                <a:off x="3791449" y="2360776"/>
                <a:ext cx="126233" cy="466636"/>
              </a:xfrm>
              <a:prstGeom prst="leftBracket">
                <a:avLst>
                  <a:gd name="adj" fmla="val 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2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" name="Left Bracket 3"/>
              <p:cNvSpPr/>
              <p:nvPr/>
            </p:nvSpPr>
            <p:spPr bwMode="auto">
              <a:xfrm rot="5400000" flipH="1" flipV="1">
                <a:off x="4355248" y="2356712"/>
                <a:ext cx="144285" cy="456711"/>
              </a:xfrm>
              <a:prstGeom prst="leftBracket">
                <a:avLst>
                  <a:gd name="adj" fmla="val 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2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" name="Left Bracket 4"/>
              <p:cNvSpPr/>
              <p:nvPr/>
            </p:nvSpPr>
            <p:spPr bwMode="auto">
              <a:xfrm rot="5400000" flipH="1" flipV="1">
                <a:off x="3206700" y="2364477"/>
                <a:ext cx="98721" cy="486749"/>
              </a:xfrm>
              <a:prstGeom prst="leftBracket">
                <a:avLst>
                  <a:gd name="adj" fmla="val 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20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6" name="Picture 6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296"/>
              <a:stretch>
                <a:fillRect/>
              </a:stretch>
            </p:blipFill>
            <p:spPr bwMode="auto">
              <a:xfrm>
                <a:off x="2939847" y="1892373"/>
                <a:ext cx="1784694" cy="3700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Picture 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9856" b="27771"/>
              <a:stretch>
                <a:fillRect/>
              </a:stretch>
            </p:blipFill>
            <p:spPr bwMode="auto">
              <a:xfrm>
                <a:off x="2945018" y="2283458"/>
                <a:ext cx="1779523" cy="3114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" name="Left Bracket 7"/>
              <p:cNvSpPr/>
              <p:nvPr/>
            </p:nvSpPr>
            <p:spPr bwMode="auto">
              <a:xfrm rot="5400000" flipH="1" flipV="1">
                <a:off x="2007033" y="2360776"/>
                <a:ext cx="126233" cy="466636"/>
              </a:xfrm>
              <a:prstGeom prst="leftBracket">
                <a:avLst>
                  <a:gd name="adj" fmla="val 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2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" name="Left Bracket 8"/>
              <p:cNvSpPr/>
              <p:nvPr/>
            </p:nvSpPr>
            <p:spPr bwMode="auto">
              <a:xfrm rot="5400000" flipH="1" flipV="1">
                <a:off x="2570667" y="2356712"/>
                <a:ext cx="144285" cy="456711"/>
              </a:xfrm>
              <a:prstGeom prst="leftBracket">
                <a:avLst>
                  <a:gd name="adj" fmla="val 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2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Left Bracket 9"/>
              <p:cNvSpPr/>
              <p:nvPr/>
            </p:nvSpPr>
            <p:spPr bwMode="auto">
              <a:xfrm rot="5400000" flipH="1" flipV="1">
                <a:off x="1423374" y="2364477"/>
                <a:ext cx="98721" cy="486749"/>
              </a:xfrm>
              <a:prstGeom prst="leftBracket">
                <a:avLst>
                  <a:gd name="adj" fmla="val 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20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1" name="Picture 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581"/>
              <a:stretch>
                <a:fillRect/>
              </a:stretch>
            </p:blipFill>
            <p:spPr bwMode="auto">
              <a:xfrm>
                <a:off x="1144621" y="1901300"/>
                <a:ext cx="1789991" cy="361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9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t="20414" b="25584"/>
              <a:stretch>
                <a:fillRect/>
              </a:stretch>
            </p:blipFill>
            <p:spPr bwMode="auto">
              <a:xfrm>
                <a:off x="1155088" y="2281827"/>
                <a:ext cx="1779523" cy="3147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" name="TextBox 1"/>
              <p:cNvSpPr txBox="1">
                <a:spLocks noChangeArrowheads="1"/>
              </p:cNvSpPr>
              <p:nvPr/>
            </p:nvSpPr>
            <p:spPr bwMode="auto">
              <a:xfrm>
                <a:off x="1239029" y="2660651"/>
                <a:ext cx="43954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634</a:t>
                </a:r>
              </a:p>
            </p:txBody>
          </p:sp>
          <p:sp>
            <p:nvSpPr>
              <p:cNvPr id="14" name="TextBox 2"/>
              <p:cNvSpPr txBox="1">
                <a:spLocks noChangeArrowheads="1"/>
              </p:cNvSpPr>
              <p:nvPr/>
            </p:nvSpPr>
            <p:spPr bwMode="auto">
              <a:xfrm>
                <a:off x="1836445" y="2658635"/>
                <a:ext cx="43954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855</a:t>
                </a:r>
              </a:p>
            </p:txBody>
          </p:sp>
          <p:sp>
            <p:nvSpPr>
              <p:cNvPr id="15" name="TextBox 3"/>
              <p:cNvSpPr txBox="1">
                <a:spLocks noChangeArrowheads="1"/>
              </p:cNvSpPr>
              <p:nvPr/>
            </p:nvSpPr>
            <p:spPr bwMode="auto">
              <a:xfrm>
                <a:off x="2409105" y="2660642"/>
                <a:ext cx="43954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857</a:t>
                </a:r>
              </a:p>
            </p:txBody>
          </p:sp>
          <p:sp>
            <p:nvSpPr>
              <p:cNvPr id="16" name="TextBox 4"/>
              <p:cNvSpPr txBox="1">
                <a:spLocks noChangeArrowheads="1"/>
              </p:cNvSpPr>
              <p:nvPr/>
            </p:nvSpPr>
            <p:spPr bwMode="auto">
              <a:xfrm>
                <a:off x="3087422" y="2660642"/>
                <a:ext cx="31290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t2</a:t>
                </a:r>
              </a:p>
            </p:txBody>
          </p:sp>
          <p:sp>
            <p:nvSpPr>
              <p:cNvPr id="17" name="TextBox 5"/>
              <p:cNvSpPr txBox="1">
                <a:spLocks noChangeArrowheads="1"/>
              </p:cNvSpPr>
              <p:nvPr/>
            </p:nvSpPr>
            <p:spPr bwMode="auto">
              <a:xfrm>
                <a:off x="3685928" y="2660640"/>
                <a:ext cx="31290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t4</a:t>
                </a:r>
              </a:p>
            </p:txBody>
          </p:sp>
          <p:sp>
            <p:nvSpPr>
              <p:cNvPr id="18" name="TextBox 6"/>
              <p:cNvSpPr txBox="1">
                <a:spLocks noChangeArrowheads="1"/>
              </p:cNvSpPr>
              <p:nvPr/>
            </p:nvSpPr>
            <p:spPr bwMode="auto">
              <a:xfrm>
                <a:off x="4258752" y="2660638"/>
                <a:ext cx="31290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t5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650798" y="1699957"/>
                <a:ext cx="160011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CHIR124  ( 20 nM, 3h)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" name="TextBox 22"/>
              <p:cNvSpPr txBox="1"/>
              <p:nvPr/>
            </p:nvSpPr>
            <p:spPr>
              <a:xfrm>
                <a:off x="3316638" y="1674501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TextBox 23"/>
              <p:cNvSpPr txBox="1"/>
              <p:nvPr/>
            </p:nvSpPr>
            <p:spPr>
              <a:xfrm>
                <a:off x="3883399" y="1674501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TextBox 24"/>
              <p:cNvSpPr txBox="1"/>
              <p:nvPr/>
            </p:nvSpPr>
            <p:spPr>
              <a:xfrm>
                <a:off x="4468315" y="1674501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500054" y="1674501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066814" y="1674501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651730" y="1674501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4650798" y="1484241"/>
                <a:ext cx="161775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AZD7762 (100 nM, 3h)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103301" y="1485658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703704" y="1485658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4265821" y="1485658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319706" y="1485658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920109" y="1485658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2482225" y="1485658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TextBox 20"/>
              <p:cNvSpPr txBox="1"/>
              <p:nvPr/>
            </p:nvSpPr>
            <p:spPr>
              <a:xfrm>
                <a:off x="4650798" y="1295401"/>
                <a:ext cx="60785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DMSO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910020" y="1296818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3536836" y="1296818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079142" y="1296818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126425" y="1296818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753240" y="1296818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295547" y="1296818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4688898" y="2281125"/>
                <a:ext cx="64793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200" dirty="0" smtClean="0">
                    <a:latin typeface="Arial" pitchFamily="34" charset="0"/>
                    <a:cs typeface="Arial" pitchFamily="34" charset="0"/>
                  </a:rPr>
                  <a:t>β</a:t>
                </a:r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-actin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4679373" y="1925910"/>
                <a:ext cx="66236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200" dirty="0" smtClean="0">
                    <a:latin typeface="Arial" pitchFamily="34" charset="0"/>
                    <a:cs typeface="Arial" pitchFamily="34" charset="0"/>
                  </a:rPr>
                  <a:t>γ</a:t>
                </a:r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H2AX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761999" y="990600"/>
              <a:ext cx="3497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761999" y="3959423"/>
              <a:ext cx="3509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1133475" y="4210505"/>
              <a:ext cx="3950750" cy="1695941"/>
              <a:chOff x="1764250" y="4210505"/>
              <a:chExt cx="3950750" cy="1695941"/>
            </a:xfrm>
          </p:grpSpPr>
          <p:sp>
            <p:nvSpPr>
              <p:cNvPr id="130" name="Right Bracket 129"/>
              <p:cNvSpPr/>
              <p:nvPr/>
            </p:nvSpPr>
            <p:spPr>
              <a:xfrm rot="5400000">
                <a:off x="2560085" y="5347017"/>
                <a:ext cx="101585" cy="505032"/>
              </a:xfrm>
              <a:prstGeom prst="rightBracket">
                <a:avLst>
                  <a:gd name="adj" fmla="val 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" name="Right Bracket 130"/>
              <p:cNvSpPr/>
              <p:nvPr/>
            </p:nvSpPr>
            <p:spPr>
              <a:xfrm rot="5400000">
                <a:off x="3129442" y="5347017"/>
                <a:ext cx="101585" cy="505032"/>
              </a:xfrm>
              <a:prstGeom prst="rightBracket">
                <a:avLst>
                  <a:gd name="adj" fmla="val 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" name="Right Bracket 131"/>
              <p:cNvSpPr/>
              <p:nvPr/>
            </p:nvSpPr>
            <p:spPr>
              <a:xfrm rot="5400000">
                <a:off x="3742452" y="5347017"/>
                <a:ext cx="101585" cy="505032"/>
              </a:xfrm>
              <a:prstGeom prst="rightBracket">
                <a:avLst>
                  <a:gd name="adj" fmla="val 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" name="Right Bracket 133"/>
              <p:cNvSpPr/>
              <p:nvPr/>
            </p:nvSpPr>
            <p:spPr>
              <a:xfrm rot="5400000">
                <a:off x="1999347" y="5347017"/>
                <a:ext cx="101585" cy="505032"/>
              </a:xfrm>
              <a:prstGeom prst="rightBracket">
                <a:avLst>
                  <a:gd name="adj" fmla="val 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2310154" y="5644830"/>
                <a:ext cx="60144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Calu-1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1788689" y="5644836"/>
                <a:ext cx="52290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H358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2879511" y="5634618"/>
                <a:ext cx="60144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H2122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3535802" y="5624397"/>
                <a:ext cx="51488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A549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2115358" y="4604269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2674427" y="4604269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3264797" y="4604269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3853601" y="4604269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4074807" y="4615813"/>
                <a:ext cx="164019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CHIR124  (150 nM, 3h)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>
                <a:off x="1945391" y="4415185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2488372" y="4415185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3071892" y="4415185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3656012" y="4415185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4074807" y="4400925"/>
                <a:ext cx="161775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AZD7762 (150 nM, 3h)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>
                <a:off x="1764250" y="4211863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2313795" y="4211863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2882024" y="4211863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3458499" y="4211863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4074807" y="4210505"/>
                <a:ext cx="60785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DMSO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63" name="Picture 6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bright="-10000"/>
              </a:blip>
              <a:srcRect l="34279" t="12731" r="2516"/>
              <a:stretch>
                <a:fillRect/>
              </a:stretch>
            </p:blipFill>
            <p:spPr bwMode="auto">
              <a:xfrm>
                <a:off x="1781695" y="4873420"/>
                <a:ext cx="2355220" cy="3607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" name="Picture 2"/>
              <p:cNvPicPr>
                <a:picLocks noChangeAspect="1" noChangeArrowheads="1"/>
              </p:cNvPicPr>
              <p:nvPr/>
            </p:nvPicPr>
            <p:blipFill>
              <a:blip r:embed="rId7" cstate="print">
                <a:lum bright="-10000"/>
              </a:blip>
              <a:srcRect l="37965" t="18765" r="693" b="21227"/>
              <a:stretch>
                <a:fillRect/>
              </a:stretch>
            </p:blipFill>
            <p:spPr bwMode="auto">
              <a:xfrm>
                <a:off x="1776085" y="5260755"/>
                <a:ext cx="2364191" cy="3177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5" name="TextBox 164"/>
              <p:cNvSpPr txBox="1"/>
              <p:nvPr/>
            </p:nvSpPr>
            <p:spPr>
              <a:xfrm>
                <a:off x="4093857" y="5256441"/>
                <a:ext cx="6479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200" dirty="0" smtClean="0">
                    <a:latin typeface="Arial" pitchFamily="34" charset="0"/>
                    <a:cs typeface="Arial" pitchFamily="34" charset="0"/>
                  </a:rPr>
                  <a:t>β</a:t>
                </a:r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-actin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" name="TextBox 165"/>
              <p:cNvSpPr txBox="1"/>
              <p:nvPr/>
            </p:nvSpPr>
            <p:spPr>
              <a:xfrm>
                <a:off x="4103382" y="4893592"/>
                <a:ext cx="66236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200" dirty="0" smtClean="0">
                    <a:latin typeface="Arial" pitchFamily="34" charset="0"/>
                    <a:cs typeface="Arial" pitchFamily="34" charset="0"/>
                  </a:rPr>
                  <a:t>γ</a:t>
                </a:r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H2AX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64135" y="3837519"/>
            <a:ext cx="56873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KN4147 mouse lung tumor (Kras/p53)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223190" y="152400"/>
            <a:ext cx="239681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Supplementary Fig. S5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2"/>
          <p:cNvSpPr txBox="1"/>
          <p:nvPr/>
        </p:nvSpPr>
        <p:spPr>
          <a:xfrm>
            <a:off x="392875" y="609600"/>
            <a:ext cx="335598" cy="318321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926990" y="851720"/>
            <a:ext cx="1816210" cy="2971801"/>
            <a:chOff x="926990" y="851720"/>
            <a:chExt cx="1816210" cy="2971801"/>
          </a:xfrm>
        </p:grpSpPr>
        <p:graphicFrame>
          <p:nvGraphicFramePr>
            <p:cNvPr id="7" name="Chart 6"/>
            <p:cNvGraphicFramePr/>
            <p:nvPr/>
          </p:nvGraphicFramePr>
          <p:xfrm>
            <a:off x="1162050" y="1080321"/>
            <a:ext cx="158115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8" name="Elbow Connector 7"/>
            <p:cNvCxnSpPr/>
            <p:nvPr/>
          </p:nvCxnSpPr>
          <p:spPr>
            <a:xfrm rot="5400000" flipH="1" flipV="1">
              <a:off x="1609727" y="1575623"/>
              <a:ext cx="1200149" cy="571496"/>
            </a:xfrm>
            <a:prstGeom prst="bentConnector3">
              <a:avLst>
                <a:gd name="adj1" fmla="val 112699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790700" y="851720"/>
              <a:ext cx="84189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P&lt;0.00001</a:t>
              </a:r>
              <a:endParaRPr lang="en-US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19063403">
              <a:off x="1581855" y="3083893"/>
              <a:ext cx="5581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(n=12)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9063403">
              <a:off x="1965254" y="3255343"/>
              <a:ext cx="5581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(n=11)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37535" y="1845953"/>
              <a:ext cx="220979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 smtClean="0">
                  <a:latin typeface="Arial" pitchFamily="34" charset="0"/>
                  <a:cs typeface="Arial" pitchFamily="34" charset="0"/>
                </a:rPr>
                <a:t>Number of cells with </a:t>
              </a:r>
              <a:r>
                <a:rPr lang="el-GR" sz="1050" b="1" dirty="0" smtClean="0">
                  <a:latin typeface="Arial" pitchFamily="34" charset="0"/>
                  <a:cs typeface="Arial" pitchFamily="34" charset="0"/>
                </a:rPr>
                <a:t>γ</a:t>
              </a:r>
              <a:r>
                <a:rPr lang="en-US" sz="1050" b="1" dirty="0" smtClean="0">
                  <a:latin typeface="Arial" pitchFamily="34" charset="0"/>
                  <a:cs typeface="Arial" pitchFamily="34" charset="0"/>
                </a:rPr>
                <a:t>H2AX      per microscopic field </a:t>
              </a:r>
              <a:endParaRPr lang="en-US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219523"/>
            <a:ext cx="6291634" cy="515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 flipH="1">
            <a:off x="6188775" y="5962650"/>
            <a:ext cx="116775" cy="135575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3981450" y="5741350"/>
            <a:ext cx="116775" cy="135575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362325" y="8455975"/>
            <a:ext cx="116775" cy="135575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406138" y="685800"/>
            <a:ext cx="6934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KNC125_306 mouse lung tumor (Kras/p53/Lkb1)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" y="1075684"/>
            <a:ext cx="6298677" cy="5158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038600" y="662940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198048" y="7023921"/>
            <a:ext cx="2627297" cy="2080806"/>
            <a:chOff x="564702" y="4959163"/>
            <a:chExt cx="3129110" cy="2720527"/>
          </a:xfrm>
        </p:grpSpPr>
        <p:pic>
          <p:nvPicPr>
            <p:cNvPr id="6" name="Picture 1" descr="image001"/>
            <p:cNvPicPr>
              <a:picLocks noChangeAspect="1" noChangeArrowheads="1"/>
            </p:cNvPicPr>
            <p:nvPr/>
          </p:nvPicPr>
          <p:blipFill>
            <a:blip r:embed="rId3" cstate="print"/>
            <a:srcRect l="6698" b="13542"/>
            <a:stretch>
              <a:fillRect/>
            </a:stretch>
          </p:blipFill>
          <p:spPr bwMode="auto">
            <a:xfrm>
              <a:off x="1063258" y="4959163"/>
              <a:ext cx="2630554" cy="2432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 rot="16200000">
              <a:off x="-30232" y="6166397"/>
              <a:ext cx="1673810" cy="483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Phospho-CHEK1 </a:t>
              </a:r>
            </a:p>
            <a:p>
              <a:pPr algn="ctr"/>
              <a:r>
                <a:rPr lang="en-US" sz="105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Protein Level</a:t>
              </a:r>
              <a:endParaRPr 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143000" y="7402691"/>
              <a:ext cx="21788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LKB1:   wt                 Mutant</a:t>
              </a:r>
            </a:p>
          </p:txBody>
        </p:sp>
      </p:grpSp>
      <p:sp>
        <p:nvSpPr>
          <p:cNvPr id="10" name="Right Bracket 9"/>
          <p:cNvSpPr/>
          <p:nvPr/>
        </p:nvSpPr>
        <p:spPr>
          <a:xfrm rot="5400000">
            <a:off x="2129417" y="8451917"/>
            <a:ext cx="134535" cy="866775"/>
          </a:xfrm>
          <a:prstGeom prst="righ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1" name="Right Bracket 10"/>
          <p:cNvSpPr/>
          <p:nvPr/>
        </p:nvSpPr>
        <p:spPr>
          <a:xfrm rot="5400000">
            <a:off x="1295079" y="8551028"/>
            <a:ext cx="123324" cy="679763"/>
          </a:xfrm>
          <a:prstGeom prst="righ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2" name="TextBox 11"/>
          <p:cNvSpPr txBox="1"/>
          <p:nvPr/>
        </p:nvSpPr>
        <p:spPr>
          <a:xfrm>
            <a:off x="1062430" y="8962095"/>
            <a:ext cx="5886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Arial" pitchFamily="34" charset="0"/>
                <a:cs typeface="Arial" pitchFamily="34" charset="0"/>
              </a:rPr>
              <a:t>Lkb1-wt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70313" y="8962095"/>
            <a:ext cx="6527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Arial" pitchFamily="34" charset="0"/>
                <a:cs typeface="Arial" pitchFamily="34" charset="0"/>
              </a:rPr>
              <a:t>Lkb1-null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Group 56"/>
          <p:cNvGrpSpPr/>
          <p:nvPr/>
        </p:nvGrpSpPr>
        <p:grpSpPr>
          <a:xfrm>
            <a:off x="972365" y="7316671"/>
            <a:ext cx="2222081" cy="304800"/>
            <a:chOff x="1008654" y="2412926"/>
            <a:chExt cx="2222081" cy="304800"/>
          </a:xfrm>
        </p:grpSpPr>
        <p:pic>
          <p:nvPicPr>
            <p:cNvPr id="3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18757" t="18614" r="11211" b="39827"/>
            <a:stretch>
              <a:fillRect/>
            </a:stretch>
          </p:blipFill>
          <p:spPr bwMode="auto">
            <a:xfrm>
              <a:off x="1008654" y="2412926"/>
              <a:ext cx="174101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TextBox 37"/>
            <p:cNvSpPr txBox="1"/>
            <p:nvPr/>
          </p:nvSpPr>
          <p:spPr>
            <a:xfrm>
              <a:off x="2763941" y="2453137"/>
              <a:ext cx="4667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LKB1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" name="Group 59"/>
          <p:cNvGrpSpPr/>
          <p:nvPr/>
        </p:nvGrpSpPr>
        <p:grpSpPr>
          <a:xfrm>
            <a:off x="972365" y="8608487"/>
            <a:ext cx="2287805" cy="301447"/>
            <a:chOff x="1008654" y="5211296"/>
            <a:chExt cx="2287805" cy="301447"/>
          </a:xfrm>
        </p:grpSpPr>
        <p:pic>
          <p:nvPicPr>
            <p:cNvPr id="35" name="Picture 1"/>
            <p:cNvPicPr>
              <a:picLocks noChangeAspect="1" noChangeArrowheads="1"/>
            </p:cNvPicPr>
            <p:nvPr/>
          </p:nvPicPr>
          <p:blipFill>
            <a:blip r:embed="rId5" cstate="print">
              <a:lum bright="-20000"/>
            </a:blip>
            <a:srcRect l="19752" t="28468" r="13496" b="29447"/>
            <a:stretch>
              <a:fillRect/>
            </a:stretch>
          </p:blipFill>
          <p:spPr bwMode="auto">
            <a:xfrm>
              <a:off x="1008654" y="5211296"/>
              <a:ext cx="1741017" cy="301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TextBox 35"/>
            <p:cNvSpPr txBox="1"/>
            <p:nvPr/>
          </p:nvSpPr>
          <p:spPr>
            <a:xfrm>
              <a:off x="2763941" y="5247335"/>
              <a:ext cx="53251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900" dirty="0" smtClean="0">
                  <a:latin typeface="Arial" pitchFamily="34" charset="0"/>
                  <a:cs typeface="Arial" pitchFamily="34" charset="0"/>
                </a:rPr>
                <a:t>β</a:t>
              </a:r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-actin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Group 62"/>
          <p:cNvGrpSpPr/>
          <p:nvPr/>
        </p:nvGrpSpPr>
        <p:grpSpPr>
          <a:xfrm>
            <a:off x="972365" y="7646749"/>
            <a:ext cx="2299026" cy="304800"/>
            <a:chOff x="1008654" y="2743200"/>
            <a:chExt cx="2299026" cy="304800"/>
          </a:xfrm>
        </p:grpSpPr>
        <p:pic>
          <p:nvPicPr>
            <p:cNvPr id="33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 l="15281" t="15590" r="7701" b="19103"/>
            <a:stretch>
              <a:fillRect/>
            </a:stretch>
          </p:blipFill>
          <p:spPr bwMode="auto">
            <a:xfrm>
              <a:off x="1008654" y="2743200"/>
              <a:ext cx="1739309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Box 33"/>
            <p:cNvSpPr txBox="1"/>
            <p:nvPr/>
          </p:nvSpPr>
          <p:spPr>
            <a:xfrm>
              <a:off x="2763941" y="2780547"/>
              <a:ext cx="54373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900" dirty="0" smtClean="0">
                  <a:latin typeface="Arial" pitchFamily="34" charset="0"/>
                  <a:cs typeface="Arial" pitchFamily="34" charset="0"/>
                </a:rPr>
                <a:t>γ</a:t>
              </a:r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H2AX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" name="Group 65"/>
          <p:cNvGrpSpPr/>
          <p:nvPr/>
        </p:nvGrpSpPr>
        <p:grpSpPr>
          <a:xfrm>
            <a:off x="972365" y="7977250"/>
            <a:ext cx="2427266" cy="296230"/>
            <a:chOff x="1008654" y="3372255"/>
            <a:chExt cx="2427266" cy="296230"/>
          </a:xfrm>
        </p:grpSpPr>
        <p:pic>
          <p:nvPicPr>
            <p:cNvPr id="31" name="Picture 1"/>
            <p:cNvPicPr>
              <a:picLocks noChangeAspect="1" noChangeArrowheads="1"/>
            </p:cNvPicPr>
            <p:nvPr/>
          </p:nvPicPr>
          <p:blipFill>
            <a:blip r:embed="rId7" cstate="print">
              <a:lum bright="-10000"/>
            </a:blip>
            <a:srcRect l="13621" t="46750" r="25802" b="15758"/>
            <a:stretch>
              <a:fillRect/>
            </a:stretch>
          </p:blipFill>
          <p:spPr bwMode="auto">
            <a:xfrm>
              <a:off x="1008654" y="3372255"/>
              <a:ext cx="1739309" cy="296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TextBox 31"/>
            <p:cNvSpPr txBox="1"/>
            <p:nvPr/>
          </p:nvSpPr>
          <p:spPr>
            <a:xfrm>
              <a:off x="2763941" y="3404028"/>
              <a:ext cx="67197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t-CHEK1 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18816611">
            <a:off x="934060" y="6993431"/>
            <a:ext cx="6783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KN2123T1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18816611">
            <a:off x="1180753" y="6981244"/>
            <a:ext cx="7120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KN2147-T1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8816611">
            <a:off x="1422053" y="6981244"/>
            <a:ext cx="7120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KN2147-T2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8816611">
            <a:off x="1661688" y="6975441"/>
            <a:ext cx="7280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KNC199-T1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8816611">
            <a:off x="1893463" y="6975441"/>
            <a:ext cx="7280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KNC199-T2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8816611">
            <a:off x="2128413" y="6975441"/>
            <a:ext cx="7280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KNC199-T3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8816611">
            <a:off x="2388763" y="6975441"/>
            <a:ext cx="7280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KNC195-T1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5" name="Group 75"/>
          <p:cNvGrpSpPr/>
          <p:nvPr/>
        </p:nvGrpSpPr>
        <p:grpSpPr>
          <a:xfrm>
            <a:off x="972365" y="8298758"/>
            <a:ext cx="2343910" cy="284452"/>
            <a:chOff x="1008654" y="3695700"/>
            <a:chExt cx="2343910" cy="284452"/>
          </a:xfrm>
        </p:grpSpPr>
        <p:sp>
          <p:nvSpPr>
            <p:cNvPr id="29" name="TextBox 28"/>
            <p:cNvSpPr txBox="1"/>
            <p:nvPr/>
          </p:nvSpPr>
          <p:spPr>
            <a:xfrm>
              <a:off x="2763941" y="3722976"/>
              <a:ext cx="5886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DTYMK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" name="Picture 1"/>
            <p:cNvPicPr>
              <a:picLocks noChangeAspect="1" noChangeArrowheads="1"/>
            </p:cNvPicPr>
            <p:nvPr/>
          </p:nvPicPr>
          <p:blipFill>
            <a:blip r:embed="rId8" cstate="print"/>
            <a:srcRect l="8115" t="14038" r="5801" b="14858"/>
            <a:stretch>
              <a:fillRect/>
            </a:stretch>
          </p:blipFill>
          <p:spPr bwMode="auto">
            <a:xfrm>
              <a:off x="1008654" y="3695700"/>
              <a:ext cx="1736878" cy="284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9" name="TextBox 5"/>
          <p:cNvSpPr txBox="1"/>
          <p:nvPr/>
        </p:nvSpPr>
        <p:spPr>
          <a:xfrm>
            <a:off x="392875" y="6629400"/>
            <a:ext cx="335598" cy="318321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5223190" y="152400"/>
            <a:ext cx="239681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Supplementary Fig. S6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100685" y="1850064"/>
            <a:ext cx="2168981" cy="1600202"/>
            <a:chOff x="3878652" y="1526613"/>
            <a:chExt cx="2168981" cy="1600202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</a:blip>
            <a:srcRect t="16035" r="34489" b="13994"/>
            <a:stretch>
              <a:fillRect/>
            </a:stretch>
          </p:blipFill>
          <p:spPr bwMode="auto">
            <a:xfrm>
              <a:off x="3879133" y="2836559"/>
              <a:ext cx="1499528" cy="290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16568" r="28935"/>
            <a:stretch>
              <a:fillRect/>
            </a:stretch>
          </p:blipFill>
          <p:spPr bwMode="auto">
            <a:xfrm>
              <a:off x="3879133" y="2484439"/>
              <a:ext cx="1498644" cy="337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14"/>
            <p:cNvSpPr txBox="1">
              <a:spLocks noChangeArrowheads="1"/>
            </p:cNvSpPr>
            <p:nvPr/>
          </p:nvSpPr>
          <p:spPr bwMode="auto">
            <a:xfrm>
              <a:off x="5354815" y="2524803"/>
              <a:ext cx="692818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latin typeface="Arial" pitchFamily="34" charset="0"/>
                  <a:cs typeface="Arial" pitchFamily="34" charset="0"/>
                </a:rPr>
                <a:t>DTYMK </a:t>
              </a:r>
            </a:p>
          </p:txBody>
        </p:sp>
        <p:sp>
          <p:nvSpPr>
            <p:cNvPr id="7" name="TextBox 15"/>
            <p:cNvSpPr txBox="1">
              <a:spLocks noChangeArrowheads="1"/>
            </p:cNvSpPr>
            <p:nvPr/>
          </p:nvSpPr>
          <p:spPr bwMode="auto">
            <a:xfrm>
              <a:off x="5368389" y="2844685"/>
              <a:ext cx="583814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1050" dirty="0" smtClean="0">
                  <a:latin typeface="Times New Roman"/>
                  <a:cs typeface="Times New Roman"/>
                </a:rPr>
                <a:t>β</a:t>
              </a:r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-actin</a:t>
              </a:r>
              <a:endParaRPr lang="en-US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16"/>
            <p:cNvSpPr txBox="1">
              <a:spLocks noChangeArrowheads="1"/>
            </p:cNvSpPr>
            <p:nvPr/>
          </p:nvSpPr>
          <p:spPr bwMode="auto">
            <a:xfrm flipV="1">
              <a:off x="3878652" y="1597145"/>
              <a:ext cx="338554" cy="882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sh</a:t>
              </a:r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DTYMK-D3</a:t>
              </a:r>
              <a:endParaRPr lang="en-US" sz="10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17"/>
            <p:cNvSpPr txBox="1">
              <a:spLocks noChangeArrowheads="1"/>
            </p:cNvSpPr>
            <p:nvPr/>
          </p:nvSpPr>
          <p:spPr bwMode="auto">
            <a:xfrm flipV="1">
              <a:off x="4121133" y="1597145"/>
              <a:ext cx="338554" cy="882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sh</a:t>
              </a:r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DTYMK-D8</a:t>
              </a:r>
              <a:endParaRPr lang="en-US" sz="10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18"/>
            <p:cNvSpPr txBox="1">
              <a:spLocks noChangeArrowheads="1"/>
            </p:cNvSpPr>
            <p:nvPr/>
          </p:nvSpPr>
          <p:spPr bwMode="auto">
            <a:xfrm flipV="1">
              <a:off x="4363615" y="1526613"/>
              <a:ext cx="338554" cy="953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sh</a:t>
              </a:r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DTYMK-D10</a:t>
              </a:r>
              <a:endParaRPr lang="en-US" sz="10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9"/>
            <p:cNvSpPr txBox="1">
              <a:spLocks noChangeArrowheads="1"/>
            </p:cNvSpPr>
            <p:nvPr/>
          </p:nvSpPr>
          <p:spPr bwMode="auto">
            <a:xfrm flipV="1">
              <a:off x="4606096" y="1690119"/>
              <a:ext cx="338554" cy="789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sh</a:t>
              </a:r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DTYMK-1</a:t>
              </a:r>
              <a:endParaRPr lang="en-US" sz="10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20"/>
            <p:cNvSpPr txBox="1">
              <a:spLocks noChangeArrowheads="1"/>
            </p:cNvSpPr>
            <p:nvPr/>
          </p:nvSpPr>
          <p:spPr bwMode="auto">
            <a:xfrm flipV="1">
              <a:off x="4848577" y="1690119"/>
              <a:ext cx="338554" cy="789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sh</a:t>
              </a:r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DTYMK-3</a:t>
              </a:r>
              <a:endParaRPr lang="en-US" sz="10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21"/>
            <p:cNvSpPr txBox="1">
              <a:spLocks noChangeArrowheads="1"/>
            </p:cNvSpPr>
            <p:nvPr/>
          </p:nvSpPr>
          <p:spPr bwMode="auto">
            <a:xfrm flipV="1">
              <a:off x="5091057" y="1989881"/>
              <a:ext cx="338554" cy="489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sh</a:t>
              </a:r>
              <a:r>
                <a:rPr lang="en-US" sz="1000" i="1" dirty="0" smtClean="0">
                  <a:latin typeface="Arial" pitchFamily="34" charset="0"/>
                  <a:cs typeface="Arial" pitchFamily="34" charset="0"/>
                </a:rPr>
                <a:t>GFP</a:t>
              </a:r>
              <a:endParaRPr lang="en-US" sz="1000" i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066800" y="144780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487014" y="4342158"/>
            <a:ext cx="2377920" cy="2069275"/>
            <a:chOff x="4187450" y="4982913"/>
            <a:chExt cx="2899150" cy="2667000"/>
          </a:xfrm>
        </p:grpSpPr>
        <p:pic>
          <p:nvPicPr>
            <p:cNvPr id="18" name="Picture 17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  </a:ext>
              </a:extLst>
            </a:blip>
            <a:srcRect l="6385"/>
            <a:stretch>
              <a:fillRect/>
            </a:stretch>
          </p:blipFill>
          <p:spPr bwMode="auto">
            <a:xfrm>
              <a:off x="4586177" y="4982913"/>
              <a:ext cx="2500423" cy="2667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" name="TextBox 18"/>
            <p:cNvSpPr txBox="1"/>
            <p:nvPr/>
          </p:nvSpPr>
          <p:spPr>
            <a:xfrm rot="16200000">
              <a:off x="3322996" y="6191826"/>
              <a:ext cx="2047861" cy="3189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CHEK1 Protein Level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534632" y="1717953"/>
          <a:ext cx="2286000" cy="2113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Rectangle 19"/>
          <p:cNvSpPr/>
          <p:nvPr/>
        </p:nvSpPr>
        <p:spPr>
          <a:xfrm rot="16200000">
            <a:off x="926766" y="2204820"/>
            <a:ext cx="13051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Relative </a:t>
            </a:r>
            <a:r>
              <a:rPr lang="en-US" sz="1100" b="1" i="1" dirty="0" smtClean="0">
                <a:latin typeface="Arial" pitchFamily="34" charset="0"/>
                <a:cs typeface="Arial" pitchFamily="34" charset="0"/>
              </a:rPr>
              <a:t>DTYMK </a:t>
            </a:r>
          </a:p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transcripts (%) 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76510" y="411480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34321" y="2221468"/>
            <a:ext cx="326243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i="1" dirty="0" smtClean="0">
                <a:latin typeface="Arial" pitchFamily="34" charset="0"/>
                <a:cs typeface="Arial" pitchFamily="34" charset="0"/>
              </a:rPr>
              <a:t>Lkb1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-wt versus </a:t>
            </a:r>
            <a:r>
              <a:rPr lang="en-US" sz="1800" i="1" dirty="0" smtClean="0">
                <a:latin typeface="Arial" pitchFamily="34" charset="0"/>
                <a:cs typeface="Arial" pitchFamily="34" charset="0"/>
              </a:rPr>
              <a:t>Lkb1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-null cells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61854" y="2914650"/>
            <a:ext cx="1856598" cy="276999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Less DTYMK (</a:t>
            </a:r>
            <a:r>
              <a:rPr lang="en-US" sz="1200" i="1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Lkb1-null</a:t>
            </a:r>
            <a:r>
              <a:rPr lang="en-US" sz="1200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1200" dirty="0">
              <a:solidFill>
                <a:srgbClr val="CC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39875" y="4132344"/>
            <a:ext cx="9144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Deplete </a:t>
            </a:r>
          </a:p>
          <a:p>
            <a:r>
              <a:rPr lang="en-US" sz="9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DTYMK </a:t>
            </a:r>
          </a:p>
          <a:p>
            <a:r>
              <a:rPr lang="en-US" sz="9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moderately</a:t>
            </a:r>
            <a:endParaRPr lang="en-US" sz="9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1650" y="4132344"/>
            <a:ext cx="71437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Deplete </a:t>
            </a:r>
          </a:p>
          <a:p>
            <a:r>
              <a:rPr lang="en-US" sz="9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DTYMK</a:t>
            </a:r>
          </a:p>
          <a:p>
            <a:r>
              <a:rPr lang="en-US" sz="9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mostly</a:t>
            </a:r>
            <a:endParaRPr lang="en-US" sz="9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3454" y="2914650"/>
            <a:ext cx="1943161" cy="2769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Normal DTYMK (</a:t>
            </a:r>
            <a:r>
              <a:rPr lang="en-US" sz="1200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Lkb1-wt</a:t>
            </a:r>
            <a:r>
              <a:rPr lang="en-US" sz="1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12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136307" y="3200400"/>
            <a:ext cx="3468" cy="72390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1075" y="3295650"/>
            <a:ext cx="9906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Deplete </a:t>
            </a:r>
          </a:p>
          <a:p>
            <a:pPr algn="r"/>
            <a:r>
              <a:rPr lang="en-US" sz="9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DTYMK </a:t>
            </a:r>
          </a:p>
          <a:p>
            <a:pPr algn="r"/>
            <a:r>
              <a:rPr lang="en-US" sz="9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beginning</a:t>
            </a:r>
            <a:endParaRPr lang="en-US" sz="9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5521349" y="3905250"/>
            <a:ext cx="2098651" cy="1000125"/>
            <a:chOff x="5448374" y="3962400"/>
            <a:chExt cx="2098651" cy="1000125"/>
          </a:xfrm>
        </p:grpSpPr>
        <p:sp>
          <p:nvSpPr>
            <p:cNvPr id="23" name="TextBox 22"/>
            <p:cNvSpPr txBox="1"/>
            <p:nvPr/>
          </p:nvSpPr>
          <p:spPr>
            <a:xfrm>
              <a:off x="5448374" y="3991242"/>
              <a:ext cx="20986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Stop dTTP and DNA synthesis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6583545" y="4252909"/>
              <a:ext cx="0" cy="3810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>
              <a:off x="5676974" y="4695247"/>
              <a:ext cx="166744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Thymine-less cell death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476873" y="3962400"/>
              <a:ext cx="2066926" cy="100012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</p:grpSp>
      <p:cxnSp>
        <p:nvCxnSpPr>
          <p:cNvPr id="36" name="Straight Arrow Connector 35"/>
          <p:cNvCxnSpPr/>
          <p:nvPr/>
        </p:nvCxnSpPr>
        <p:spPr>
          <a:xfrm>
            <a:off x="1968450" y="4067175"/>
            <a:ext cx="7620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721173" y="4067175"/>
            <a:ext cx="7620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1787477" y="3181350"/>
            <a:ext cx="904873" cy="723900"/>
          </a:xfrm>
          <a:prstGeom prst="straightConnector1">
            <a:avLst/>
          </a:prstGeom>
          <a:ln w="19050">
            <a:solidFill>
              <a:srgbClr val="CC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5223190" y="152400"/>
            <a:ext cx="239681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Supplementary Fig. S7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6803" y="3934092"/>
            <a:ext cx="17299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High ratio of dUTP/dTTP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7059" y="4646652"/>
            <a:ext cx="11673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Uracil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in DNA </a:t>
            </a:r>
          </a:p>
          <a:p>
            <a:pPr algn="ctr"/>
            <a:r>
              <a:rPr lang="en-US" sz="1100" dirty="0" smtClean="0">
                <a:latin typeface="Arial" pitchFamily="34" charset="0"/>
                <a:cs typeface="Arial" pitchFamily="34" charset="0"/>
              </a:rPr>
              <a:t>and DNA-DSBs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"/>
          <p:cNvSpPr txBox="1"/>
          <p:nvPr/>
        </p:nvSpPr>
        <p:spPr>
          <a:xfrm>
            <a:off x="694917" y="5528489"/>
            <a:ext cx="8915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 smtClean="0">
                <a:latin typeface="Arial" pitchFamily="34" charset="0"/>
                <a:cs typeface="Arial" pitchFamily="34" charset="0"/>
              </a:rPr>
              <a:t>Checkpoint</a:t>
            </a:r>
          </a:p>
          <a:p>
            <a:pPr algn="ctr"/>
            <a:r>
              <a:rPr lang="en-US" sz="1100" dirty="0" smtClean="0">
                <a:latin typeface="Arial" pitchFamily="34" charset="0"/>
                <a:cs typeface="Arial" pitchFamily="34" charset="0"/>
              </a:rPr>
              <a:t>activation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1140712" y="4230677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140712" y="5112514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2"/>
          <p:cNvSpPr txBox="1"/>
          <p:nvPr/>
        </p:nvSpPr>
        <p:spPr>
          <a:xfrm>
            <a:off x="412788" y="6410325"/>
            <a:ext cx="14558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 smtClean="0">
                <a:latin typeface="Arial" pitchFamily="34" charset="0"/>
                <a:cs typeface="Arial" pitchFamily="34" charset="0"/>
              </a:rPr>
              <a:t>Base excision repair</a:t>
            </a:r>
          </a:p>
          <a:p>
            <a:pPr algn="ctr"/>
            <a:r>
              <a:rPr lang="en-US" sz="1100" dirty="0" smtClean="0">
                <a:latin typeface="Arial" pitchFamily="34" charset="0"/>
                <a:cs typeface="Arial" pitchFamily="34" charset="0"/>
              </a:rPr>
              <a:t>and DSB repair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140712" y="5994351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230240" y="3905251"/>
            <a:ext cx="1624157" cy="295275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grpSp>
        <p:nvGrpSpPr>
          <p:cNvPr id="46" name="Group 45"/>
          <p:cNvGrpSpPr/>
          <p:nvPr/>
        </p:nvGrpSpPr>
        <p:grpSpPr>
          <a:xfrm>
            <a:off x="379231" y="6214733"/>
            <a:ext cx="685800" cy="523875"/>
            <a:chOff x="838200" y="5334000"/>
            <a:chExt cx="685800" cy="381000"/>
          </a:xfrm>
        </p:grpSpPr>
        <p:cxnSp>
          <p:nvCxnSpPr>
            <p:cNvPr id="47" name="Straight Arrow Connector 46"/>
            <p:cNvCxnSpPr/>
            <p:nvPr/>
          </p:nvCxnSpPr>
          <p:spPr>
            <a:xfrm>
              <a:off x="838200" y="5715000"/>
              <a:ext cx="98612" cy="0"/>
            </a:xfrm>
            <a:prstGeom prst="straightConnector1">
              <a:avLst/>
            </a:prstGeom>
            <a:ln w="19050"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838200" y="5334000"/>
              <a:ext cx="685800" cy="0"/>
            </a:xfrm>
            <a:prstGeom prst="straightConnector1">
              <a:avLst/>
            </a:prstGeom>
            <a:ln w="1905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838200" y="5334000"/>
              <a:ext cx="0" cy="381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2781661" y="3934092"/>
            <a:ext cx="18549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Higher ratio of dUTP/dTTP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67797" y="4646652"/>
            <a:ext cx="14318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Arial" pitchFamily="34" charset="0"/>
                <a:cs typeface="Arial" pitchFamily="34" charset="0"/>
              </a:rPr>
              <a:t>More </a:t>
            </a:r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Uracil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in DNA </a:t>
            </a:r>
          </a:p>
          <a:p>
            <a:pPr algn="ctr"/>
            <a:r>
              <a:rPr lang="en-US" sz="1100" dirty="0" smtClean="0">
                <a:latin typeface="Arial" pitchFamily="34" charset="0"/>
                <a:cs typeface="Arial" pitchFamily="34" charset="0"/>
              </a:rPr>
              <a:t>and DNA-DSBs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2"/>
          <p:cNvSpPr txBox="1"/>
          <p:nvPr/>
        </p:nvSpPr>
        <p:spPr>
          <a:xfrm>
            <a:off x="3337903" y="5528489"/>
            <a:ext cx="8915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 smtClean="0">
                <a:latin typeface="Arial" pitchFamily="34" charset="0"/>
                <a:cs typeface="Arial" pitchFamily="34" charset="0"/>
              </a:rPr>
              <a:t>Checkpoint</a:t>
            </a:r>
          </a:p>
          <a:p>
            <a:pPr algn="ctr"/>
            <a:r>
              <a:rPr lang="en-US" sz="1100" dirty="0" smtClean="0">
                <a:latin typeface="Arial" pitchFamily="34" charset="0"/>
                <a:cs typeface="Arial" pitchFamily="34" charset="0"/>
              </a:rPr>
              <a:t>activation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763396" y="4230677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763396" y="5112514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2"/>
          <p:cNvSpPr txBox="1"/>
          <p:nvPr/>
        </p:nvSpPr>
        <p:spPr>
          <a:xfrm>
            <a:off x="3063789" y="6410325"/>
            <a:ext cx="143981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 smtClean="0">
                <a:latin typeface="Arial" pitchFamily="34" charset="0"/>
                <a:cs typeface="Arial" pitchFamily="34" charset="0"/>
              </a:rPr>
              <a:t>Increased </a:t>
            </a:r>
          </a:p>
          <a:p>
            <a:pPr algn="ctr"/>
            <a:r>
              <a:rPr lang="en-US" sz="1100" dirty="0" smtClean="0">
                <a:latin typeface="Arial" pitchFamily="34" charset="0"/>
                <a:cs typeface="Arial" pitchFamily="34" charset="0"/>
              </a:rPr>
              <a:t>base excision repair</a:t>
            </a:r>
          </a:p>
          <a:p>
            <a:pPr algn="ctr"/>
            <a:r>
              <a:rPr lang="en-US" sz="1100" dirty="0" smtClean="0">
                <a:latin typeface="Arial" pitchFamily="34" charset="0"/>
                <a:cs typeface="Arial" pitchFamily="34" charset="0"/>
              </a:rPr>
              <a:t>and DSB repair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763396" y="5994351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815101" y="3905250"/>
            <a:ext cx="1798701" cy="3114675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grpSp>
        <p:nvGrpSpPr>
          <p:cNvPr id="52" name="Group 51"/>
          <p:cNvGrpSpPr/>
          <p:nvPr/>
        </p:nvGrpSpPr>
        <p:grpSpPr>
          <a:xfrm>
            <a:off x="2975338" y="6214732"/>
            <a:ext cx="685800" cy="685801"/>
            <a:chOff x="838200" y="5334000"/>
            <a:chExt cx="685800" cy="381000"/>
          </a:xfrm>
        </p:grpSpPr>
        <p:cxnSp>
          <p:nvCxnSpPr>
            <p:cNvPr id="53" name="Straight Arrow Connector 52"/>
            <p:cNvCxnSpPr/>
            <p:nvPr/>
          </p:nvCxnSpPr>
          <p:spPr>
            <a:xfrm>
              <a:off x="838200" y="5715000"/>
              <a:ext cx="98612" cy="0"/>
            </a:xfrm>
            <a:prstGeom prst="straightConnector1">
              <a:avLst/>
            </a:prstGeom>
            <a:ln w="19050"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838200" y="5334000"/>
              <a:ext cx="685800" cy="0"/>
            </a:xfrm>
            <a:prstGeom prst="straightConnector1">
              <a:avLst/>
            </a:prstGeom>
            <a:ln w="1905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838200" y="5334000"/>
              <a:ext cx="0" cy="381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14835</TotalTime>
  <Words>735</Words>
  <Application>Microsoft Office PowerPoint</Application>
  <PresentationFormat>Custom</PresentationFormat>
  <Paragraphs>353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Image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Yan Liu</dc:creator>
  <cp:lastModifiedBy>Yan Liu</cp:lastModifiedBy>
  <cp:revision>1152</cp:revision>
  <dcterms:created xsi:type="dcterms:W3CDTF">2012-04-22T03:42:53Z</dcterms:created>
  <dcterms:modified xsi:type="dcterms:W3CDTF">2013-05-12T14:49:09Z</dcterms:modified>
</cp:coreProperties>
</file>