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3" r:id="rId2"/>
  </p:sldIdLst>
  <p:sldSz cx="6858000" cy="9144000" type="screen4x3"/>
  <p:notesSz cx="7019925" cy="93059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49" autoAdjust="0"/>
    <p:restoredTop sz="94690" autoAdjust="0"/>
  </p:normalViewPr>
  <p:slideViewPr>
    <p:cSldViewPr snapToGrid="0">
      <p:cViewPr>
        <p:scale>
          <a:sx n="100" d="100"/>
          <a:sy n="100" d="100"/>
        </p:scale>
        <p:origin x="-1626" y="684"/>
      </p:cViewPr>
      <p:guideLst>
        <p:guide orient="horz" pos="480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\\CORE33T3\SURG_USERS\GENERALSURG\DPWEI\siRNA%20screening%20project\RNAi%20screening%20data\confirmed%20hits\Human%20Druggable%20confirmed%20hits%20.xls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1602502075843666"/>
          <c:y val="5.4189997083697872E-2"/>
          <c:w val="0.63930052493438327"/>
          <c:h val="0.82983012540099155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Sheet1!$E$107:$F$107</c:f>
                <c:numCache>
                  <c:formatCode>General</c:formatCode>
                  <c:ptCount val="2"/>
                  <c:pt idx="0">
                    <c:v>0</c:v>
                  </c:pt>
                  <c:pt idx="1">
                    <c:v>10.6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numRef>
              <c:f>Sheet1!$I$106:$J$106</c:f>
              <c:numCache>
                <c:formatCode>General</c:formatCode>
                <c:ptCount val="2"/>
              </c:numCache>
            </c:numRef>
          </c:cat>
          <c:val>
            <c:numRef>
              <c:f>Sheet1!$E$106:$F$106</c:f>
              <c:numCache>
                <c:formatCode>General</c:formatCode>
                <c:ptCount val="2"/>
                <c:pt idx="0">
                  <c:v>100</c:v>
                </c:pt>
                <c:pt idx="1">
                  <c:v>94.5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3545216"/>
        <c:axId val="192636032"/>
      </c:barChart>
      <c:catAx>
        <c:axId val="1835452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15875">
            <a:solidFill>
              <a:schemeClr val="tx1"/>
            </a:solidFill>
          </a:ln>
        </c:spPr>
        <c:crossAx val="192636032"/>
        <c:crosses val="autoZero"/>
        <c:auto val="1"/>
        <c:lblAlgn val="ctr"/>
        <c:lblOffset val="100"/>
        <c:noMultiLvlLbl val="0"/>
      </c:catAx>
      <c:valAx>
        <c:axId val="192636032"/>
        <c:scaling>
          <c:orientation val="minMax"/>
          <c:max val="110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5875">
            <a:solidFill>
              <a:schemeClr val="tx1"/>
            </a:solidFill>
          </a:ln>
        </c:spPr>
        <c:txPr>
          <a:bodyPr/>
          <a:lstStyle/>
          <a:p>
            <a:pPr>
              <a:defRPr sz="1200" b="1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83545216"/>
        <c:crosses val="autoZero"/>
        <c:crossBetween val="between"/>
        <c:majorUnit val="20"/>
        <c:minorUnit val="0.2"/>
      </c:valAx>
    </c:plotArea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650" cy="465138"/>
          </a:xfrm>
          <a:prstGeom prst="rect">
            <a:avLst/>
          </a:prstGeom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6688" y="0"/>
            <a:ext cx="3041650" cy="465138"/>
          </a:xfrm>
          <a:prstGeom prst="rect">
            <a:avLst/>
          </a:prstGeom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FE8A689-8A36-45F6-996E-8A38EBB215F6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01863" y="698500"/>
            <a:ext cx="2616200" cy="3489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287" tIns="46644" rIns="93287" bIns="46644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9600"/>
            <a:ext cx="5616575" cy="4187825"/>
          </a:xfrm>
          <a:prstGeom prst="rect">
            <a:avLst/>
          </a:prstGeom>
        </p:spPr>
        <p:txBody>
          <a:bodyPr vert="horz" lIns="93287" tIns="46644" rIns="93287" bIns="46644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9200"/>
            <a:ext cx="3041650" cy="465138"/>
          </a:xfrm>
          <a:prstGeom prst="rect">
            <a:avLst/>
          </a:prstGeom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6688" y="8839200"/>
            <a:ext cx="3041650" cy="465138"/>
          </a:xfrm>
          <a:prstGeom prst="rect">
            <a:avLst/>
          </a:prstGeom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11ABD64-A28B-49BE-ABDE-D1C7A78BDE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4415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D5931-91EC-4BDE-8A7C-21DE42586906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C6D41-B81E-4FA3-A184-DC61199F40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621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BC9F95-D23A-4762-BC67-E8C6476D5E4C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69E786-CA99-48A1-85E8-BA46206F6A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363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40684A-2F24-4962-BCA1-CDB3B3014772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C7BDD-F17E-4517-BFF7-E1A65A9408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02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668BD0-19CA-4A08-9C0F-1F938E295A7C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2C35CC-C8F8-4961-BBE0-31E89100D8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985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7D641-6B13-4B0B-BF93-5B916AF81B83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49AC6-AE18-43D4-896A-909485B860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325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DF47B3-1B96-4956-8AC1-64A3F95000A4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A5477-4F8F-4881-8013-0756279524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446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C88F53-0C22-4F05-A906-636C96FF4075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BCF9E-B81E-41DC-B286-FAA32604CD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36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3178E-531E-4485-9D92-57C0EB2D04FF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A6168-9E77-415C-BA07-3E5CDBFB12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253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FF095A-03BD-423D-81FB-80C15058B846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6D6A4B-8A9A-4A05-9A03-D5219ED429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403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4DBAC-0B21-4619-A84C-8B5FC0C4BEC9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1D35DE-5199-49AC-BB6E-A5F9C66FA7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964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BAF3B-D83C-4ECC-AE8F-B3173F2B90F0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96F894-2BCC-4821-87A2-F57120909F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639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BE3AD29-CA12-4B0B-AD50-4E2D005EF860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980A59BD-AD8E-4617-9CFB-D4DCC8AB12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chart" Target="../charts/chart1.x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Excel_97-2003_Worksheet1.xls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18"/>
          <p:cNvGrpSpPr>
            <a:grpSpLocks/>
          </p:cNvGrpSpPr>
          <p:nvPr/>
        </p:nvGrpSpPr>
        <p:grpSpPr bwMode="auto">
          <a:xfrm>
            <a:off x="2061229" y="779462"/>
            <a:ext cx="3060700" cy="2917825"/>
            <a:chOff x="673464" y="828725"/>
            <a:chExt cx="3060336" cy="2917718"/>
          </a:xfrm>
        </p:grpSpPr>
        <p:sp>
          <p:nvSpPr>
            <p:cNvPr id="50" name="Line 9"/>
            <p:cNvSpPr>
              <a:spLocks noChangeShapeType="1"/>
            </p:cNvSpPr>
            <p:nvPr/>
          </p:nvSpPr>
          <p:spPr bwMode="auto">
            <a:xfrm>
              <a:off x="2032994" y="1088046"/>
              <a:ext cx="0" cy="20010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Text Box 15"/>
            <p:cNvSpPr txBox="1">
              <a:spLocks noChangeArrowheads="1"/>
            </p:cNvSpPr>
            <p:nvPr/>
          </p:nvSpPr>
          <p:spPr bwMode="auto">
            <a:xfrm>
              <a:off x="2059630" y="2514872"/>
              <a:ext cx="931334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000" b="1">
                  <a:latin typeface="Arial" charset="0"/>
                  <a:ea typeface="MS PGothic" pitchFamily="34" charset="-128"/>
                </a:rPr>
                <a:t>3-4 days</a:t>
              </a:r>
            </a:p>
          </p:txBody>
        </p:sp>
        <p:sp>
          <p:nvSpPr>
            <p:cNvPr id="52" name="Text Box 16"/>
            <p:cNvSpPr txBox="1">
              <a:spLocks noChangeArrowheads="1"/>
            </p:cNvSpPr>
            <p:nvPr/>
          </p:nvSpPr>
          <p:spPr bwMode="auto">
            <a:xfrm>
              <a:off x="1988573" y="1022828"/>
              <a:ext cx="485775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000" b="1">
                  <a:latin typeface="Arial" charset="0"/>
                  <a:ea typeface="MS PGothic" pitchFamily="34" charset="-128"/>
                </a:rPr>
                <a:t>24 h</a:t>
              </a:r>
            </a:p>
          </p:txBody>
        </p:sp>
        <p:sp>
          <p:nvSpPr>
            <p:cNvPr id="54" name="Line 9"/>
            <p:cNvSpPr>
              <a:spLocks noChangeShapeType="1"/>
            </p:cNvSpPr>
            <p:nvPr/>
          </p:nvSpPr>
          <p:spPr bwMode="auto">
            <a:xfrm>
              <a:off x="1419876" y="1520707"/>
              <a:ext cx="0" cy="20010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Line 9"/>
            <p:cNvSpPr>
              <a:spLocks noChangeShapeType="1"/>
            </p:cNvSpPr>
            <p:nvPr/>
          </p:nvSpPr>
          <p:spPr bwMode="auto">
            <a:xfrm>
              <a:off x="2685506" y="1525976"/>
              <a:ext cx="0" cy="20010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Line 9"/>
            <p:cNvSpPr>
              <a:spLocks noChangeShapeType="1"/>
            </p:cNvSpPr>
            <p:nvPr/>
          </p:nvSpPr>
          <p:spPr bwMode="auto">
            <a:xfrm>
              <a:off x="1399017" y="1955571"/>
              <a:ext cx="0" cy="20010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Line 9"/>
            <p:cNvSpPr>
              <a:spLocks noChangeShapeType="1"/>
            </p:cNvSpPr>
            <p:nvPr/>
          </p:nvSpPr>
          <p:spPr bwMode="auto">
            <a:xfrm>
              <a:off x="2685827" y="1949878"/>
              <a:ext cx="0" cy="20010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Text Box 16"/>
            <p:cNvSpPr txBox="1">
              <a:spLocks noChangeArrowheads="1"/>
            </p:cNvSpPr>
            <p:nvPr/>
          </p:nvSpPr>
          <p:spPr bwMode="auto">
            <a:xfrm>
              <a:off x="1388072" y="1473687"/>
              <a:ext cx="485775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000" b="1">
                  <a:latin typeface="Arial" charset="0"/>
                  <a:ea typeface="MS PGothic" pitchFamily="34" charset="-128"/>
                </a:rPr>
                <a:t>24 h</a:t>
              </a:r>
            </a:p>
          </p:txBody>
        </p:sp>
        <p:sp>
          <p:nvSpPr>
            <p:cNvPr id="59" name="Text Box 16"/>
            <p:cNvSpPr txBox="1">
              <a:spLocks noChangeArrowheads="1"/>
            </p:cNvSpPr>
            <p:nvPr/>
          </p:nvSpPr>
          <p:spPr bwMode="auto">
            <a:xfrm>
              <a:off x="2662600" y="1480952"/>
              <a:ext cx="485775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000" b="1">
                  <a:latin typeface="Arial" charset="0"/>
                  <a:ea typeface="MS PGothic" pitchFamily="34" charset="-128"/>
                </a:rPr>
                <a:t>24 h</a:t>
              </a:r>
            </a:p>
          </p:txBody>
        </p:sp>
        <p:sp>
          <p:nvSpPr>
            <p:cNvPr id="60" name="Text Box 16"/>
            <p:cNvSpPr txBox="1">
              <a:spLocks noChangeArrowheads="1"/>
            </p:cNvSpPr>
            <p:nvPr/>
          </p:nvSpPr>
          <p:spPr bwMode="auto">
            <a:xfrm>
              <a:off x="1359262" y="1897401"/>
              <a:ext cx="485775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000" b="1">
                  <a:latin typeface="Arial" charset="0"/>
                  <a:ea typeface="MS PGothic" pitchFamily="34" charset="-128"/>
                </a:rPr>
                <a:t>24 h</a:t>
              </a:r>
            </a:p>
          </p:txBody>
        </p:sp>
        <p:sp>
          <p:nvSpPr>
            <p:cNvPr id="61" name="Text Box 16"/>
            <p:cNvSpPr txBox="1">
              <a:spLocks noChangeArrowheads="1"/>
            </p:cNvSpPr>
            <p:nvPr/>
          </p:nvSpPr>
          <p:spPr bwMode="auto">
            <a:xfrm>
              <a:off x="2670837" y="1900709"/>
              <a:ext cx="485775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000" b="1">
                  <a:latin typeface="Arial" charset="0"/>
                  <a:ea typeface="MS PGothic" pitchFamily="34" charset="-128"/>
                </a:rPr>
                <a:t>24 h</a:t>
              </a:r>
            </a:p>
          </p:txBody>
        </p:sp>
        <p:sp>
          <p:nvSpPr>
            <p:cNvPr id="62" name="Right Brace 61"/>
            <p:cNvSpPr/>
            <p:nvPr/>
          </p:nvSpPr>
          <p:spPr>
            <a:xfrm rot="5400000">
              <a:off x="1957588" y="1665379"/>
              <a:ext cx="258754" cy="1734931"/>
            </a:xfrm>
            <a:prstGeom prst="rightBrac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grpSp>
          <p:nvGrpSpPr>
            <p:cNvPr id="63" name="Group 31"/>
            <p:cNvGrpSpPr>
              <a:grpSpLocks/>
            </p:cNvGrpSpPr>
            <p:nvPr/>
          </p:nvGrpSpPr>
          <p:grpSpPr bwMode="auto">
            <a:xfrm>
              <a:off x="673464" y="828725"/>
              <a:ext cx="2941010" cy="330669"/>
              <a:chOff x="845137" y="975781"/>
              <a:chExt cx="2941010" cy="330669"/>
            </a:xfrm>
          </p:grpSpPr>
          <p:sp>
            <p:nvSpPr>
              <p:cNvPr id="83" name="Text Box 2"/>
              <p:cNvSpPr txBox="1">
                <a:spLocks noChangeArrowheads="1"/>
              </p:cNvSpPr>
              <p:nvPr/>
            </p:nvSpPr>
            <p:spPr bwMode="auto">
              <a:xfrm>
                <a:off x="845137" y="975781"/>
                <a:ext cx="2941010" cy="3306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1000" b="1">
                    <a:latin typeface="Arial" charset="0"/>
                    <a:ea typeface="MS PGothic" pitchFamily="34" charset="-128"/>
                  </a:rPr>
                  <a:t>Seed MiaPaCa-2 cells in 96-plate in duplicate</a:t>
                </a:r>
              </a:p>
            </p:txBody>
          </p:sp>
          <p:sp>
            <p:nvSpPr>
              <p:cNvPr id="84" name="Rounded Rectangle 83"/>
              <p:cNvSpPr/>
              <p:nvPr/>
            </p:nvSpPr>
            <p:spPr>
              <a:xfrm>
                <a:off x="907042" y="994830"/>
                <a:ext cx="2741287" cy="223830"/>
              </a:xfrm>
              <a:prstGeom prst="roundRect">
                <a:avLst/>
              </a:prstGeom>
              <a:noFill/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64" name="Text Box 3"/>
            <p:cNvSpPr txBox="1">
              <a:spLocks noChangeArrowheads="1"/>
            </p:cNvSpPr>
            <p:nvPr/>
          </p:nvSpPr>
          <p:spPr bwMode="auto">
            <a:xfrm>
              <a:off x="854958" y="1288152"/>
              <a:ext cx="287884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000" b="1">
                  <a:latin typeface="Arial" charset="0"/>
                  <a:ea typeface="MS PGothic" pitchFamily="34" charset="-128"/>
                </a:rPr>
                <a:t>siRNA library transfection (8800 genes)</a:t>
              </a:r>
            </a:p>
          </p:txBody>
        </p:sp>
        <p:sp>
          <p:nvSpPr>
            <p:cNvPr id="65" name="Rounded Rectangle 64"/>
            <p:cNvSpPr/>
            <p:nvPr/>
          </p:nvSpPr>
          <p:spPr>
            <a:xfrm>
              <a:off x="819497" y="1306545"/>
              <a:ext cx="2634937" cy="185730"/>
            </a:xfrm>
            <a:prstGeom prst="round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grpSp>
          <p:nvGrpSpPr>
            <p:cNvPr id="66" name="Group 62"/>
            <p:cNvGrpSpPr>
              <a:grpSpLocks/>
            </p:cNvGrpSpPr>
            <p:nvPr/>
          </p:nvGrpSpPr>
          <p:grpSpPr bwMode="auto">
            <a:xfrm>
              <a:off x="749252" y="1703657"/>
              <a:ext cx="1753771" cy="246221"/>
              <a:chOff x="3648106" y="1448205"/>
              <a:chExt cx="1753771" cy="246221"/>
            </a:xfrm>
          </p:grpSpPr>
          <p:sp>
            <p:nvSpPr>
              <p:cNvPr id="81" name="Text Box 4"/>
              <p:cNvSpPr txBox="1">
                <a:spLocks noChangeArrowheads="1"/>
              </p:cNvSpPr>
              <p:nvPr/>
            </p:nvSpPr>
            <p:spPr bwMode="auto">
              <a:xfrm>
                <a:off x="3648106" y="1448205"/>
                <a:ext cx="1753771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1000" b="1">
                    <a:latin typeface="Arial" charset="0"/>
                    <a:ea typeface="MS PGothic" pitchFamily="34" charset="-128"/>
                  </a:rPr>
                  <a:t>Gemcitabine (50 nM) 2 h</a:t>
                </a:r>
              </a:p>
            </p:txBody>
          </p:sp>
          <p:sp>
            <p:nvSpPr>
              <p:cNvPr id="82" name="Rounded Rectangle 81"/>
              <p:cNvSpPr/>
              <p:nvPr/>
            </p:nvSpPr>
            <p:spPr>
              <a:xfrm>
                <a:off x="3675493" y="1493989"/>
                <a:ext cx="1607946" cy="180968"/>
              </a:xfrm>
              <a:prstGeom prst="roundRect">
                <a:avLst/>
              </a:prstGeom>
              <a:noFill/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67" name="TextBox 48"/>
            <p:cNvSpPr txBox="1">
              <a:spLocks noChangeArrowheads="1"/>
            </p:cNvSpPr>
            <p:nvPr/>
          </p:nvSpPr>
          <p:spPr bwMode="auto">
            <a:xfrm>
              <a:off x="2404550" y="1696961"/>
              <a:ext cx="1209924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/>
              <a:r>
                <a:rPr lang="en-US" sz="1000" b="1">
                  <a:latin typeface="Arial" charset="0"/>
                  <a:cs typeface="Arial" charset="0"/>
                </a:rPr>
                <a:t>No Gemcitabine</a:t>
              </a:r>
            </a:p>
          </p:txBody>
        </p:sp>
        <p:sp>
          <p:nvSpPr>
            <p:cNvPr id="68" name="Rounded Rectangle 67"/>
            <p:cNvSpPr/>
            <p:nvPr/>
          </p:nvSpPr>
          <p:spPr>
            <a:xfrm>
              <a:off x="2444903" y="1733567"/>
              <a:ext cx="1060324" cy="182556"/>
            </a:xfrm>
            <a:prstGeom prst="round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grpSp>
          <p:nvGrpSpPr>
            <p:cNvPr id="69" name="Group 70"/>
            <p:cNvGrpSpPr>
              <a:grpSpLocks/>
            </p:cNvGrpSpPr>
            <p:nvPr/>
          </p:nvGrpSpPr>
          <p:grpSpPr bwMode="auto">
            <a:xfrm>
              <a:off x="1033984" y="2143622"/>
              <a:ext cx="912182" cy="246221"/>
              <a:chOff x="4502465" y="1806026"/>
              <a:chExt cx="912182" cy="246221"/>
            </a:xfrm>
          </p:grpSpPr>
          <p:sp>
            <p:nvSpPr>
              <p:cNvPr id="79" name="Text Box 5"/>
              <p:cNvSpPr txBox="1">
                <a:spLocks noChangeArrowheads="1"/>
              </p:cNvSpPr>
              <p:nvPr/>
            </p:nvSpPr>
            <p:spPr bwMode="auto">
              <a:xfrm>
                <a:off x="4502465" y="1806026"/>
                <a:ext cx="912182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1000" b="1">
                    <a:latin typeface="Arial" charset="0"/>
                    <a:ea typeface="MS PGothic" pitchFamily="34" charset="-128"/>
                  </a:rPr>
                  <a:t> IR (4 Gy)</a:t>
                </a:r>
              </a:p>
            </p:txBody>
          </p:sp>
          <p:sp>
            <p:nvSpPr>
              <p:cNvPr id="80" name="Rounded Rectangle 79"/>
              <p:cNvSpPr/>
              <p:nvPr/>
            </p:nvSpPr>
            <p:spPr>
              <a:xfrm>
                <a:off x="4567344" y="1835693"/>
                <a:ext cx="614289" cy="200018"/>
              </a:xfrm>
              <a:prstGeom prst="roundRect">
                <a:avLst/>
              </a:prstGeom>
              <a:noFill/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70" name="Group 74"/>
            <p:cNvGrpSpPr>
              <a:grpSpLocks/>
            </p:cNvGrpSpPr>
            <p:nvPr/>
          </p:nvGrpSpPr>
          <p:grpSpPr bwMode="auto">
            <a:xfrm>
              <a:off x="2450520" y="2138944"/>
              <a:ext cx="926408" cy="246221"/>
              <a:chOff x="4436027" y="2811094"/>
              <a:chExt cx="926408" cy="246221"/>
            </a:xfrm>
          </p:grpSpPr>
          <p:sp>
            <p:nvSpPr>
              <p:cNvPr id="77" name="Text Box 5"/>
              <p:cNvSpPr txBox="1">
                <a:spLocks noChangeArrowheads="1"/>
              </p:cNvSpPr>
              <p:nvPr/>
            </p:nvSpPr>
            <p:spPr bwMode="auto">
              <a:xfrm>
                <a:off x="4450253" y="2811094"/>
                <a:ext cx="912182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1000" b="1">
                    <a:latin typeface="Arial" charset="0"/>
                    <a:ea typeface="MS PGothic" pitchFamily="34" charset="-128"/>
                  </a:rPr>
                  <a:t>No IR </a:t>
                </a:r>
              </a:p>
            </p:txBody>
          </p:sp>
          <p:sp>
            <p:nvSpPr>
              <p:cNvPr id="78" name="Rounded Rectangle 77"/>
              <p:cNvSpPr/>
              <p:nvPr/>
            </p:nvSpPr>
            <p:spPr>
              <a:xfrm>
                <a:off x="4436760" y="2840676"/>
                <a:ext cx="612702" cy="200018"/>
              </a:xfrm>
              <a:prstGeom prst="roundRect">
                <a:avLst/>
              </a:prstGeom>
              <a:noFill/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71" name="Group 76"/>
            <p:cNvGrpSpPr>
              <a:grpSpLocks/>
            </p:cNvGrpSpPr>
            <p:nvPr/>
          </p:nvGrpSpPr>
          <p:grpSpPr bwMode="auto">
            <a:xfrm>
              <a:off x="818927" y="2720359"/>
              <a:ext cx="2634987" cy="408061"/>
              <a:chOff x="932797" y="3150956"/>
              <a:chExt cx="2634987" cy="408061"/>
            </a:xfrm>
          </p:grpSpPr>
          <p:sp>
            <p:nvSpPr>
              <p:cNvPr id="75" name="TextBox 57"/>
              <p:cNvSpPr txBox="1">
                <a:spLocks noChangeArrowheads="1"/>
              </p:cNvSpPr>
              <p:nvPr/>
            </p:nvSpPr>
            <p:spPr bwMode="auto">
              <a:xfrm>
                <a:off x="932797" y="3158907"/>
                <a:ext cx="2634987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/>
                <a:r>
                  <a:rPr lang="en-US" sz="1000" b="1" dirty="0" err="1">
                    <a:latin typeface="Arial" charset="0"/>
                    <a:cs typeface="Arial" charset="0"/>
                  </a:rPr>
                  <a:t>ATPlite</a:t>
                </a:r>
                <a:r>
                  <a:rPr lang="en-US" sz="1000" b="1" dirty="0">
                    <a:latin typeface="Arial" charset="0"/>
                    <a:cs typeface="Arial" charset="0"/>
                  </a:rPr>
                  <a:t>  assay to determine cell viability</a:t>
                </a:r>
              </a:p>
              <a:p>
                <a:pPr algn="ctr" eaLnBrk="1" hangingPunct="1"/>
                <a:r>
                  <a:rPr lang="en-US" sz="1000" dirty="0">
                    <a:latin typeface="Arial" charset="0"/>
                    <a:cs typeface="Arial" charset="0"/>
                  </a:rPr>
                  <a:t> (primary screen)</a:t>
                </a:r>
              </a:p>
            </p:txBody>
          </p:sp>
          <p:sp>
            <p:nvSpPr>
              <p:cNvPr id="76" name="Rounded Rectangle 75"/>
              <p:cNvSpPr/>
              <p:nvPr/>
            </p:nvSpPr>
            <p:spPr>
              <a:xfrm>
                <a:off x="969875" y="3151553"/>
                <a:ext cx="2501603" cy="400035"/>
              </a:xfrm>
              <a:prstGeom prst="roundRect">
                <a:avLst/>
              </a:prstGeom>
              <a:noFill/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72" name="Line 9"/>
            <p:cNvSpPr>
              <a:spLocks noChangeShapeType="1"/>
            </p:cNvSpPr>
            <p:nvPr/>
          </p:nvSpPr>
          <p:spPr bwMode="auto">
            <a:xfrm>
              <a:off x="2095611" y="3150087"/>
              <a:ext cx="0" cy="20010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3" name="TextBox 80"/>
            <p:cNvSpPr txBox="1">
              <a:spLocks noChangeArrowheads="1"/>
            </p:cNvSpPr>
            <p:nvPr/>
          </p:nvSpPr>
          <p:spPr bwMode="auto">
            <a:xfrm>
              <a:off x="936069" y="3346346"/>
              <a:ext cx="2380380" cy="4000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/>
              <a:r>
                <a:rPr lang="en-US" sz="1000" b="1">
                  <a:latin typeface="Arial" charset="0"/>
                  <a:cs typeface="Arial" charset="0"/>
                </a:rPr>
                <a:t>Confirmatory tests in duplicate</a:t>
              </a:r>
            </a:p>
            <a:p>
              <a:pPr algn="ctr" eaLnBrk="1" hangingPunct="1"/>
              <a:r>
                <a:rPr lang="en-US" sz="1000">
                  <a:latin typeface="Arial" charset="0"/>
                  <a:cs typeface="Arial" charset="0"/>
                </a:rPr>
                <a:t>(secondary screen)</a:t>
              </a:r>
            </a:p>
          </p:txBody>
        </p:sp>
        <p:sp>
          <p:nvSpPr>
            <p:cNvPr id="74" name="Rounded Rectangle 73"/>
            <p:cNvSpPr/>
            <p:nvPr/>
          </p:nvSpPr>
          <p:spPr>
            <a:xfrm>
              <a:off x="1113149" y="3352757"/>
              <a:ext cx="2019060" cy="371461"/>
            </a:xfrm>
            <a:prstGeom prst="round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85" name="TextBox 12"/>
          <p:cNvSpPr txBox="1">
            <a:spLocks noChangeArrowheads="1"/>
          </p:cNvSpPr>
          <p:nvPr/>
        </p:nvSpPr>
        <p:spPr bwMode="auto">
          <a:xfrm rot="18709961">
            <a:off x="4228307" y="7342981"/>
            <a:ext cx="6873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200" b="1">
                <a:latin typeface="Arial" charset="0"/>
                <a:cs typeface="Arial" charset="0"/>
              </a:rPr>
              <a:t>si-NS</a:t>
            </a:r>
          </a:p>
        </p:txBody>
      </p:sp>
      <p:sp>
        <p:nvSpPr>
          <p:cNvPr id="86" name="TextBox 79"/>
          <p:cNvSpPr txBox="1">
            <a:spLocks noChangeArrowheads="1"/>
          </p:cNvSpPr>
          <p:nvPr/>
        </p:nvSpPr>
        <p:spPr bwMode="auto">
          <a:xfrm rot="18709961">
            <a:off x="4368007" y="7533481"/>
            <a:ext cx="10715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200" b="1">
                <a:latin typeface="Arial" charset="0"/>
                <a:cs typeface="Arial" charset="0"/>
              </a:rPr>
              <a:t>si-PPP2R1A</a:t>
            </a:r>
          </a:p>
        </p:txBody>
      </p:sp>
      <p:graphicFrame>
        <p:nvGraphicFramePr>
          <p:cNvPr id="87" name="Chart 88"/>
          <p:cNvGraphicFramePr>
            <a:graphicFrameLocks/>
          </p:cNvGraphicFramePr>
          <p:nvPr/>
        </p:nvGraphicFramePr>
        <p:xfrm>
          <a:off x="1495425" y="5257800"/>
          <a:ext cx="1895475" cy="230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3" name="Worksheet" r:id="rId4" imgW="1447800" imgH="1828800" progId="Excel.Sheet.8">
                  <p:embed/>
                </p:oleObj>
              </mc:Choice>
              <mc:Fallback>
                <p:oleObj name="Worksheet" r:id="rId4" imgW="1447800" imgH="1828800" progId="Excel.Shee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95425" y="5257800"/>
                        <a:ext cx="1895475" cy="2308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8" name="TextBox 86"/>
          <p:cNvSpPr txBox="1">
            <a:spLocks noChangeArrowheads="1"/>
          </p:cNvSpPr>
          <p:nvPr/>
        </p:nvSpPr>
        <p:spPr bwMode="auto">
          <a:xfrm rot="18709961">
            <a:off x="1908175" y="7281863"/>
            <a:ext cx="83185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200" b="1">
                <a:latin typeface="Arial" charset="0"/>
                <a:cs typeface="Arial" charset="0"/>
              </a:rPr>
              <a:t>si-NS</a:t>
            </a:r>
          </a:p>
        </p:txBody>
      </p:sp>
      <p:sp>
        <p:nvSpPr>
          <p:cNvPr id="89" name="TextBox 15"/>
          <p:cNvSpPr txBox="1">
            <a:spLocks noChangeArrowheads="1"/>
          </p:cNvSpPr>
          <p:nvPr/>
        </p:nvSpPr>
        <p:spPr bwMode="auto">
          <a:xfrm rot="16200000">
            <a:off x="1178719" y="6287294"/>
            <a:ext cx="11096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200" b="1" dirty="0" smtClean="0">
                <a:latin typeface="Arial" charset="0"/>
                <a:cs typeface="Arial" charset="0"/>
              </a:rPr>
              <a:t>RER </a:t>
            </a:r>
            <a:r>
              <a:rPr lang="en-US" sz="1200" b="1" dirty="0">
                <a:latin typeface="Arial" charset="0"/>
                <a:cs typeface="Arial" charset="0"/>
              </a:rPr>
              <a:t>(4 </a:t>
            </a:r>
            <a:r>
              <a:rPr lang="en-US" sz="1200" b="1" dirty="0" err="1">
                <a:latin typeface="Arial" charset="0"/>
                <a:cs typeface="Arial" charset="0"/>
              </a:rPr>
              <a:t>Gy</a:t>
            </a:r>
            <a:r>
              <a:rPr lang="en-US" sz="1200" b="1" dirty="0">
                <a:latin typeface="Arial" charset="0"/>
                <a:cs typeface="Arial" charset="0"/>
              </a:rPr>
              <a:t>)</a:t>
            </a:r>
          </a:p>
        </p:txBody>
      </p:sp>
      <p:sp>
        <p:nvSpPr>
          <p:cNvPr id="90" name="TextBox 79"/>
          <p:cNvSpPr txBox="1">
            <a:spLocks noChangeArrowheads="1"/>
          </p:cNvSpPr>
          <p:nvPr/>
        </p:nvSpPr>
        <p:spPr bwMode="auto">
          <a:xfrm rot="18709961">
            <a:off x="2035175" y="7494588"/>
            <a:ext cx="10699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200" b="1">
                <a:latin typeface="Arial" charset="0"/>
                <a:cs typeface="Arial" charset="0"/>
              </a:rPr>
              <a:t>si-PPP2R1A</a:t>
            </a:r>
          </a:p>
        </p:txBody>
      </p:sp>
      <p:sp>
        <p:nvSpPr>
          <p:cNvPr id="91" name="TextBox 15"/>
          <p:cNvSpPr txBox="1">
            <a:spLocks noChangeArrowheads="1"/>
          </p:cNvSpPr>
          <p:nvPr/>
        </p:nvSpPr>
        <p:spPr bwMode="auto">
          <a:xfrm rot="16200000">
            <a:off x="3253581" y="6404769"/>
            <a:ext cx="11096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200" b="1">
                <a:latin typeface="Arial" charset="0"/>
                <a:cs typeface="Arial" charset="0"/>
              </a:rPr>
              <a:t>Viability (%)</a:t>
            </a:r>
          </a:p>
        </p:txBody>
      </p:sp>
      <p:sp>
        <p:nvSpPr>
          <p:cNvPr id="92" name="TextBox 49"/>
          <p:cNvSpPr txBox="1">
            <a:spLocks noChangeArrowheads="1"/>
          </p:cNvSpPr>
          <p:nvPr/>
        </p:nvSpPr>
        <p:spPr bwMode="auto">
          <a:xfrm>
            <a:off x="1733550" y="152400"/>
            <a:ext cx="37115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2400" b="1">
                <a:latin typeface="Arial" charset="0"/>
                <a:cs typeface="Arial" charset="0"/>
              </a:rPr>
              <a:t>Wei </a:t>
            </a:r>
            <a:r>
              <a:rPr lang="en-US" sz="2400" b="1" i="1">
                <a:latin typeface="Arial" charset="0"/>
                <a:cs typeface="Arial" charset="0"/>
              </a:rPr>
              <a:t>et al</a:t>
            </a:r>
            <a:r>
              <a:rPr lang="en-US" sz="2400" b="1">
                <a:latin typeface="Arial" charset="0"/>
                <a:cs typeface="Arial" charset="0"/>
              </a:rPr>
              <a:t>.  Suppl. Fig. 1</a:t>
            </a:r>
          </a:p>
        </p:txBody>
      </p:sp>
      <p:sp>
        <p:nvSpPr>
          <p:cNvPr id="93" name="TextBox 1"/>
          <p:cNvSpPr txBox="1">
            <a:spLocks noChangeArrowheads="1"/>
          </p:cNvSpPr>
          <p:nvPr/>
        </p:nvSpPr>
        <p:spPr bwMode="auto">
          <a:xfrm>
            <a:off x="322263" y="681038"/>
            <a:ext cx="5826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2400" b="1" dirty="0">
                <a:latin typeface="Arial" charset="0"/>
                <a:cs typeface="Arial" charset="0"/>
              </a:rPr>
              <a:t>A</a:t>
            </a:r>
          </a:p>
        </p:txBody>
      </p:sp>
      <p:sp>
        <p:nvSpPr>
          <p:cNvPr id="94" name="TextBox 48"/>
          <p:cNvSpPr txBox="1">
            <a:spLocks noChangeArrowheads="1"/>
          </p:cNvSpPr>
          <p:nvPr/>
        </p:nvSpPr>
        <p:spPr bwMode="auto">
          <a:xfrm>
            <a:off x="285750" y="5338763"/>
            <a:ext cx="5826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2400" b="1" dirty="0">
                <a:latin typeface="Arial" charset="0"/>
                <a:cs typeface="Arial" charset="0"/>
              </a:rPr>
              <a:t>C</a:t>
            </a:r>
          </a:p>
        </p:txBody>
      </p:sp>
      <p:graphicFrame>
        <p:nvGraphicFramePr>
          <p:cNvPr id="96" name="Chart 95"/>
          <p:cNvGraphicFramePr>
            <a:graphicFrameLocks/>
          </p:cNvGraphicFramePr>
          <p:nvPr/>
        </p:nvGraphicFramePr>
        <p:xfrm>
          <a:off x="3976735" y="5529262"/>
          <a:ext cx="1662065" cy="20098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97" name="TextBox 48"/>
          <p:cNvSpPr txBox="1">
            <a:spLocks noChangeArrowheads="1"/>
          </p:cNvSpPr>
          <p:nvPr/>
        </p:nvSpPr>
        <p:spPr bwMode="auto">
          <a:xfrm>
            <a:off x="304800" y="3733800"/>
            <a:ext cx="5826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2400" b="1" dirty="0">
                <a:latin typeface="Arial" charset="0"/>
                <a:cs typeface="Arial" charset="0"/>
              </a:rPr>
              <a:t>B</a:t>
            </a:r>
          </a:p>
        </p:txBody>
      </p:sp>
      <p:graphicFrame>
        <p:nvGraphicFramePr>
          <p:cNvPr id="98" name="Table 97"/>
          <p:cNvGraphicFramePr>
            <a:graphicFrameLocks noGrp="1"/>
          </p:cNvGraphicFramePr>
          <p:nvPr/>
        </p:nvGraphicFramePr>
        <p:xfrm>
          <a:off x="838200" y="4191000"/>
          <a:ext cx="5284787" cy="838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308"/>
                <a:gridCol w="877650"/>
                <a:gridCol w="189167"/>
                <a:gridCol w="867791"/>
                <a:gridCol w="199026"/>
                <a:gridCol w="857931"/>
                <a:gridCol w="208885"/>
                <a:gridCol w="848072"/>
                <a:gridCol w="218744"/>
                <a:gridCol w="838213"/>
              </a:tblGrid>
              <a:tr h="279400"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0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Chk1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US" sz="10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PLA2G4B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n-US" sz="10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GPR2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n-US" sz="10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ATR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en-US" sz="10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PPP2R1A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9400"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en-US" sz="10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MTMR3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en-US" sz="10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RAD9A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en-US" sz="10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KLC2L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lang="en-US" sz="10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KIFAP3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lang="en-US" sz="10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KLF3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9400"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lang="en-US" sz="10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DVL2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en-US" sz="10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LZTR1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  <a:endParaRPr lang="en-US" sz="10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MCL1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endParaRPr lang="en-US" sz="10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SIAH2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15</a:t>
                      </a:r>
                      <a:endParaRPr lang="en-US" sz="10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PLCD1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7183</TotalTime>
  <Words>115</Words>
  <Application>Microsoft Office PowerPoint</Application>
  <PresentationFormat>On-screen Show (4:3)</PresentationFormat>
  <Paragraphs>56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Worksheet</vt:lpstr>
      <vt:lpstr>PowerPoint Presentation</vt:lpstr>
    </vt:vector>
  </TitlesOfParts>
  <Company>University of Michigan Hospital and Health Systems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dpwei</dc:creator>
  <cp:lastModifiedBy>Morgan, Meredith</cp:lastModifiedBy>
  <cp:revision>374</cp:revision>
  <cp:lastPrinted>2013-05-20T13:58:26Z</cp:lastPrinted>
  <dcterms:created xsi:type="dcterms:W3CDTF">2012-06-06T19:54:46Z</dcterms:created>
  <dcterms:modified xsi:type="dcterms:W3CDTF">2013-05-20T17:23:05Z</dcterms:modified>
</cp:coreProperties>
</file>