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4" r:id="rId2"/>
  </p:sldIdLst>
  <p:sldSz cx="6858000" cy="9144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49" autoAdjust="0"/>
    <p:restoredTop sz="94690" autoAdjust="0"/>
  </p:normalViewPr>
  <p:slideViewPr>
    <p:cSldViewPr snapToGrid="0">
      <p:cViewPr>
        <p:scale>
          <a:sx n="100" d="100"/>
          <a:sy n="100" d="100"/>
        </p:scale>
        <p:origin x="-2094" y="-72"/>
      </p:cViewPr>
      <p:guideLst>
        <p:guide orient="horz" pos="480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FE8A689-8A36-45F6-996E-8A38EBB215F6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01863" y="698500"/>
            <a:ext cx="2616200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9600"/>
            <a:ext cx="5616575" cy="4187825"/>
          </a:xfrm>
          <a:prstGeom prst="rect">
            <a:avLst/>
          </a:prstGeom>
        </p:spPr>
        <p:txBody>
          <a:bodyPr vert="horz" lIns="93287" tIns="46644" rIns="93287" bIns="46644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11ABD64-A28B-49BE-ABDE-D1C7A78BDE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415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D5931-91EC-4BDE-8A7C-21DE42586906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C6D41-B81E-4FA3-A184-DC61199F40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62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C9F95-D23A-4762-BC67-E8C6476D5E4C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9E786-CA99-48A1-85E8-BA46206F6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63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0684A-2F24-4962-BCA1-CDB3B3014772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C7BDD-F17E-4517-BFF7-E1A65A9408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02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68BD0-19CA-4A08-9C0F-1F938E295A7C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C35CC-C8F8-4961-BBE0-31E89100D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85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D641-6B13-4B0B-BF93-5B916AF81B83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49AC6-AE18-43D4-896A-909485B86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325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F47B3-1B96-4956-8AC1-64A3F95000A4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A5477-4F8F-4881-8013-0756279524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46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88F53-0C22-4F05-A906-636C96FF4075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BCF9E-B81E-41DC-B286-FAA32604CD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36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3178E-531E-4485-9D92-57C0EB2D04FF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A6168-9E77-415C-BA07-3E5CDBFB12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253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F095A-03BD-423D-81FB-80C15058B846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D6A4B-8A9A-4A05-9A03-D5219ED429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03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4DBAC-0B21-4619-A84C-8B5FC0C4BEC9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D35DE-5199-49AC-BB6E-A5F9C66FA7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64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BAF3B-D83C-4ECC-AE8F-B3173F2B90F0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6F894-2BCC-4821-87A2-F57120909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639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BE3AD29-CA12-4B0B-AD50-4E2D005EF860}" type="datetimeFigureOut">
              <a:rPr lang="en-US"/>
              <a:pPr>
                <a:defRPr/>
              </a:pPr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80A59BD-AD8E-4617-9CFB-D4DCC8AB12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oleObject" Target="../embeddings/Microsoft_Excel_97-2003_Worksheet1.xls"/><Relationship Id="rId18" Type="http://schemas.openxmlformats.org/officeDocument/2006/relationships/image" Target="../media/image15.png"/><Relationship Id="rId3" Type="http://schemas.openxmlformats.org/officeDocument/2006/relationships/image" Target="../media/image3.jpeg"/><Relationship Id="rId21" Type="http://schemas.openxmlformats.org/officeDocument/2006/relationships/image" Target="../media/image18.png"/><Relationship Id="rId7" Type="http://schemas.openxmlformats.org/officeDocument/2006/relationships/image" Target="../media/image7.jpeg"/><Relationship Id="rId12" Type="http://schemas.openxmlformats.org/officeDocument/2006/relationships/oleObject" Target="../embeddings/oleObject1.bin"/><Relationship Id="rId17" Type="http://schemas.openxmlformats.org/officeDocument/2006/relationships/image" Target="../media/image14.png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24" Type="http://schemas.openxmlformats.org/officeDocument/2006/relationships/oleObject" Target="../embeddings/Microsoft_Excel_97-2003_Worksheet2.xls"/><Relationship Id="rId5" Type="http://schemas.openxmlformats.org/officeDocument/2006/relationships/image" Target="../media/image5.jpeg"/><Relationship Id="rId15" Type="http://schemas.openxmlformats.org/officeDocument/2006/relationships/image" Target="../media/image12.png"/><Relationship Id="rId23" Type="http://schemas.openxmlformats.org/officeDocument/2006/relationships/oleObject" Target="../embeddings/oleObject2.bin"/><Relationship Id="rId10" Type="http://schemas.openxmlformats.org/officeDocument/2006/relationships/image" Target="../media/image10.png"/><Relationship Id="rId19" Type="http://schemas.openxmlformats.org/officeDocument/2006/relationships/image" Target="../media/image16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Relationship Id="rId14" Type="http://schemas.openxmlformats.org/officeDocument/2006/relationships/image" Target="../media/image1.emf"/><Relationship Id="rId2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8"/>
          <p:cNvSpPr txBox="1">
            <a:spLocks noChangeArrowheads="1"/>
          </p:cNvSpPr>
          <p:nvPr/>
        </p:nvSpPr>
        <p:spPr bwMode="auto">
          <a:xfrm>
            <a:off x="1560513" y="452438"/>
            <a:ext cx="41211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rial" charset="0"/>
                <a:cs typeface="Arial" charset="0"/>
              </a:rPr>
              <a:t>Wei </a:t>
            </a:r>
            <a:r>
              <a:rPr lang="en-US" sz="2400" b="1" i="1" dirty="0">
                <a:latin typeface="Arial" charset="0"/>
                <a:cs typeface="Arial" charset="0"/>
              </a:rPr>
              <a:t>et al</a:t>
            </a:r>
            <a:r>
              <a:rPr lang="en-US" sz="2400" b="1" dirty="0">
                <a:latin typeface="Arial" charset="0"/>
                <a:cs typeface="Arial" charset="0"/>
              </a:rPr>
              <a:t>.  Suppl. Fig. 6</a:t>
            </a:r>
          </a:p>
        </p:txBody>
      </p:sp>
      <p:sp>
        <p:nvSpPr>
          <p:cNvPr id="14339" name="TextBox 122"/>
          <p:cNvSpPr txBox="1">
            <a:spLocks noChangeArrowheads="1"/>
          </p:cNvSpPr>
          <p:nvPr/>
        </p:nvSpPr>
        <p:spPr bwMode="auto">
          <a:xfrm>
            <a:off x="2652713" y="1524000"/>
            <a:ext cx="5873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0000FF"/>
                </a:solidFill>
                <a:latin typeface="Arial" charset="0"/>
                <a:cs typeface="Arial" charset="0"/>
              </a:rPr>
              <a:t>DAPI</a:t>
            </a:r>
          </a:p>
        </p:txBody>
      </p:sp>
      <p:sp>
        <p:nvSpPr>
          <p:cNvPr id="14340" name="TextBox 123"/>
          <p:cNvSpPr txBox="1">
            <a:spLocks noChangeArrowheads="1"/>
          </p:cNvSpPr>
          <p:nvPr/>
        </p:nvSpPr>
        <p:spPr bwMode="auto">
          <a:xfrm>
            <a:off x="3116263" y="1522413"/>
            <a:ext cx="7874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FF00FF"/>
                </a:solidFill>
                <a:latin typeface="Arial" charset="0"/>
                <a:ea typeface="MS PGothic" pitchFamily="34" charset="-128"/>
                <a:sym typeface="Symbol" pitchFamily="18" charset="2"/>
              </a:rPr>
              <a:t></a:t>
            </a:r>
            <a:r>
              <a:rPr lang="en-US" sz="1200" b="1">
                <a:solidFill>
                  <a:srgbClr val="FF00FF"/>
                </a:solidFill>
                <a:latin typeface="Arial" charset="0"/>
                <a:ea typeface="MS PGothic" pitchFamily="34" charset="-128"/>
              </a:rPr>
              <a:t>H2AX</a:t>
            </a:r>
          </a:p>
        </p:txBody>
      </p:sp>
      <p:grpSp>
        <p:nvGrpSpPr>
          <p:cNvPr id="14341" name="Group 100"/>
          <p:cNvGrpSpPr>
            <a:grpSpLocks/>
          </p:cNvGrpSpPr>
          <p:nvPr/>
        </p:nvGrpSpPr>
        <p:grpSpPr bwMode="auto">
          <a:xfrm>
            <a:off x="3043238" y="2506663"/>
            <a:ext cx="803275" cy="725487"/>
            <a:chOff x="1676400" y="6518277"/>
            <a:chExt cx="1566863" cy="1314502"/>
          </a:xfrm>
        </p:grpSpPr>
        <p:pic>
          <p:nvPicPr>
            <p:cNvPr id="14421" name="Picture 10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182" t="44350" r="6526" b="18401"/>
            <a:stretch>
              <a:fillRect/>
            </a:stretch>
          </p:blipFill>
          <p:spPr bwMode="auto">
            <a:xfrm>
              <a:off x="1676400" y="6518277"/>
              <a:ext cx="1566863" cy="1314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422" name="Picture 10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667" t="88033" r="6311" b="10078"/>
            <a:stretch>
              <a:fillRect/>
            </a:stretch>
          </p:blipFill>
          <p:spPr bwMode="auto">
            <a:xfrm>
              <a:off x="2424113" y="7737531"/>
              <a:ext cx="800100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342" name="Group 103"/>
          <p:cNvGrpSpPr>
            <a:grpSpLocks/>
          </p:cNvGrpSpPr>
          <p:nvPr/>
        </p:nvGrpSpPr>
        <p:grpSpPr bwMode="auto">
          <a:xfrm>
            <a:off x="2205038" y="2503488"/>
            <a:ext cx="815975" cy="728662"/>
            <a:chOff x="3899841" y="4822228"/>
            <a:chExt cx="1453209" cy="1285929"/>
          </a:xfrm>
        </p:grpSpPr>
        <p:pic>
          <p:nvPicPr>
            <p:cNvPr id="14419" name="Picture 10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05" t="44550" r="10028" b="19131"/>
            <a:stretch>
              <a:fillRect/>
            </a:stretch>
          </p:blipFill>
          <p:spPr bwMode="auto">
            <a:xfrm>
              <a:off x="3899841" y="4822228"/>
              <a:ext cx="1453209" cy="1285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420" name="Picture 10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667" t="88033" r="6311" b="10078"/>
            <a:stretch>
              <a:fillRect/>
            </a:stretch>
          </p:blipFill>
          <p:spPr bwMode="auto">
            <a:xfrm>
              <a:off x="4572000" y="6004007"/>
              <a:ext cx="746211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343" name="Group 106"/>
          <p:cNvGrpSpPr>
            <a:grpSpLocks/>
          </p:cNvGrpSpPr>
          <p:nvPr/>
        </p:nvGrpSpPr>
        <p:grpSpPr bwMode="auto">
          <a:xfrm>
            <a:off x="1370013" y="2503488"/>
            <a:ext cx="809625" cy="723900"/>
            <a:chOff x="1341295" y="2196057"/>
            <a:chExt cx="1611905" cy="1309143"/>
          </a:xfrm>
        </p:grpSpPr>
        <p:pic>
          <p:nvPicPr>
            <p:cNvPr id="14417" name="Picture 10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16" t="11865" r="22556" b="50938"/>
            <a:stretch>
              <a:fillRect/>
            </a:stretch>
          </p:blipFill>
          <p:spPr bwMode="auto">
            <a:xfrm>
              <a:off x="1341295" y="2196057"/>
              <a:ext cx="1611905" cy="1309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418" name="Picture 10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667" t="88033" r="6311" b="10078"/>
            <a:stretch>
              <a:fillRect/>
            </a:stretch>
          </p:blipFill>
          <p:spPr bwMode="auto">
            <a:xfrm>
              <a:off x="2198458" y="3393744"/>
              <a:ext cx="746211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344" name="Group 115"/>
          <p:cNvGrpSpPr>
            <a:grpSpLocks/>
          </p:cNvGrpSpPr>
          <p:nvPr/>
        </p:nvGrpSpPr>
        <p:grpSpPr bwMode="auto">
          <a:xfrm>
            <a:off x="541338" y="2497138"/>
            <a:ext cx="815975" cy="733425"/>
            <a:chOff x="2398211" y="1241467"/>
            <a:chExt cx="1435171" cy="1289141"/>
          </a:xfrm>
        </p:grpSpPr>
        <p:pic>
          <p:nvPicPr>
            <p:cNvPr id="14415" name="Picture 11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667" t="54012" r="27220" b="9850"/>
            <a:stretch>
              <a:fillRect/>
            </a:stretch>
          </p:blipFill>
          <p:spPr bwMode="auto">
            <a:xfrm>
              <a:off x="2398211" y="1241467"/>
              <a:ext cx="1435171" cy="1289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416" name="Picture 11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667" t="88033" r="6311" b="10078"/>
            <a:stretch>
              <a:fillRect/>
            </a:stretch>
          </p:blipFill>
          <p:spPr bwMode="auto">
            <a:xfrm>
              <a:off x="3087171" y="2379217"/>
              <a:ext cx="746211" cy="65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345" name="Group 56"/>
          <p:cNvGrpSpPr>
            <a:grpSpLocks/>
          </p:cNvGrpSpPr>
          <p:nvPr/>
        </p:nvGrpSpPr>
        <p:grpSpPr bwMode="auto">
          <a:xfrm>
            <a:off x="490538" y="1700213"/>
            <a:ext cx="866775" cy="781050"/>
            <a:chOff x="379386" y="5649832"/>
            <a:chExt cx="866802" cy="781131"/>
          </a:xfrm>
        </p:grpSpPr>
        <p:grpSp>
          <p:nvGrpSpPr>
            <p:cNvPr id="14411" name="Group 112"/>
            <p:cNvGrpSpPr>
              <a:grpSpLocks/>
            </p:cNvGrpSpPr>
            <p:nvPr/>
          </p:nvGrpSpPr>
          <p:grpSpPr bwMode="auto">
            <a:xfrm>
              <a:off x="433388" y="5697538"/>
              <a:ext cx="812800" cy="733425"/>
              <a:chOff x="3305970" y="1760073"/>
              <a:chExt cx="2453480" cy="2278527"/>
            </a:xfrm>
          </p:grpSpPr>
          <p:pic>
            <p:nvPicPr>
              <p:cNvPr id="14413" name="Picture 113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44" t="8026"/>
              <a:stretch>
                <a:fillRect/>
              </a:stretch>
            </p:blipFill>
            <p:spPr bwMode="auto">
              <a:xfrm>
                <a:off x="3305970" y="1760073"/>
                <a:ext cx="2453480" cy="22785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3" name="Rectangle 112"/>
              <p:cNvSpPr/>
              <p:nvPr/>
            </p:nvSpPr>
            <p:spPr>
              <a:xfrm>
                <a:off x="4077421" y="2928811"/>
                <a:ext cx="958420" cy="892764"/>
              </a:xfrm>
              <a:prstGeom prst="rect">
                <a:avLst/>
              </a:prstGeom>
              <a:noFill/>
              <a:ln w="12700"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4412" name="TextBox 124"/>
            <p:cNvSpPr txBox="1">
              <a:spLocks noChangeArrowheads="1"/>
            </p:cNvSpPr>
            <p:nvPr/>
          </p:nvSpPr>
          <p:spPr bwMode="auto">
            <a:xfrm>
              <a:off x="379386" y="5649832"/>
              <a:ext cx="400062" cy="244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sz="10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Ctrl</a:t>
              </a:r>
            </a:p>
          </p:txBody>
        </p:sp>
      </p:grpSp>
      <p:grpSp>
        <p:nvGrpSpPr>
          <p:cNvPr id="14346" name="Group 57"/>
          <p:cNvGrpSpPr>
            <a:grpSpLocks/>
          </p:cNvGrpSpPr>
          <p:nvPr/>
        </p:nvGrpSpPr>
        <p:grpSpPr bwMode="auto">
          <a:xfrm>
            <a:off x="1325563" y="1709738"/>
            <a:ext cx="866775" cy="771525"/>
            <a:chOff x="381000" y="6411913"/>
            <a:chExt cx="868363" cy="771525"/>
          </a:xfrm>
        </p:grpSpPr>
        <p:grpSp>
          <p:nvGrpSpPr>
            <p:cNvPr id="14407" name="Group 109"/>
            <p:cNvGrpSpPr>
              <a:grpSpLocks/>
            </p:cNvGrpSpPr>
            <p:nvPr/>
          </p:nvGrpSpPr>
          <p:grpSpPr bwMode="auto">
            <a:xfrm>
              <a:off x="430213" y="6451600"/>
              <a:ext cx="819150" cy="731838"/>
              <a:chOff x="914878" y="2499143"/>
              <a:chExt cx="1461330" cy="1287331"/>
            </a:xfrm>
          </p:grpSpPr>
          <p:pic>
            <p:nvPicPr>
              <p:cNvPr id="14409" name="Picture 110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00" t="3761" b="2"/>
              <a:stretch>
                <a:fillRect/>
              </a:stretch>
            </p:blipFill>
            <p:spPr bwMode="auto">
              <a:xfrm>
                <a:off x="914878" y="2499143"/>
                <a:ext cx="1461330" cy="1287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8" name="Rectangle 117"/>
              <p:cNvSpPr/>
              <p:nvPr/>
            </p:nvSpPr>
            <p:spPr>
              <a:xfrm>
                <a:off x="1465458" y="2599672"/>
                <a:ext cx="570283" cy="505439"/>
              </a:xfrm>
              <a:prstGeom prst="rect">
                <a:avLst/>
              </a:prstGeom>
              <a:noFill/>
              <a:ln w="12700"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4408" name="TextBox 125"/>
            <p:cNvSpPr txBox="1">
              <a:spLocks noChangeArrowheads="1"/>
            </p:cNvSpPr>
            <p:nvPr/>
          </p:nvSpPr>
          <p:spPr bwMode="auto">
            <a:xfrm>
              <a:off x="381000" y="6411913"/>
              <a:ext cx="31347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sz="10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IR</a:t>
              </a:r>
            </a:p>
          </p:txBody>
        </p:sp>
      </p:grpSp>
      <p:grpSp>
        <p:nvGrpSpPr>
          <p:cNvPr id="14347" name="Group 58"/>
          <p:cNvGrpSpPr>
            <a:grpSpLocks/>
          </p:cNvGrpSpPr>
          <p:nvPr/>
        </p:nvGrpSpPr>
        <p:grpSpPr bwMode="auto">
          <a:xfrm>
            <a:off x="2141538" y="1725613"/>
            <a:ext cx="879475" cy="762000"/>
            <a:chOff x="366685" y="7164347"/>
            <a:chExt cx="879503" cy="762014"/>
          </a:xfrm>
        </p:grpSpPr>
        <p:grpSp>
          <p:nvGrpSpPr>
            <p:cNvPr id="14403" name="Group 119"/>
            <p:cNvGrpSpPr>
              <a:grpSpLocks/>
            </p:cNvGrpSpPr>
            <p:nvPr/>
          </p:nvGrpSpPr>
          <p:grpSpPr bwMode="auto">
            <a:xfrm>
              <a:off x="436563" y="7194523"/>
              <a:ext cx="809625" cy="731838"/>
              <a:chOff x="685800" y="4128536"/>
              <a:chExt cx="2453480" cy="2284877"/>
            </a:xfrm>
          </p:grpSpPr>
          <p:pic>
            <p:nvPicPr>
              <p:cNvPr id="14405" name="Picture 120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08" t="8231"/>
              <a:stretch>
                <a:fillRect/>
              </a:stretch>
            </p:blipFill>
            <p:spPr bwMode="auto">
              <a:xfrm>
                <a:off x="685800" y="4128536"/>
                <a:ext cx="2453480" cy="22848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3" name="Rectangle 122"/>
              <p:cNvSpPr/>
              <p:nvPr/>
            </p:nvSpPr>
            <p:spPr>
              <a:xfrm>
                <a:off x="1926933" y="5040479"/>
                <a:ext cx="957368" cy="897116"/>
              </a:xfrm>
              <a:prstGeom prst="rect">
                <a:avLst/>
              </a:prstGeom>
              <a:noFill/>
              <a:ln w="12700"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4404" name="TextBox 126"/>
            <p:cNvSpPr txBox="1">
              <a:spLocks noChangeArrowheads="1"/>
            </p:cNvSpPr>
            <p:nvPr/>
          </p:nvSpPr>
          <p:spPr bwMode="auto">
            <a:xfrm>
              <a:off x="366685" y="7164347"/>
              <a:ext cx="638195" cy="244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sz="10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LB100</a:t>
              </a:r>
            </a:p>
          </p:txBody>
        </p:sp>
      </p:grpSp>
      <p:grpSp>
        <p:nvGrpSpPr>
          <p:cNvPr id="14348" name="Group 3"/>
          <p:cNvGrpSpPr>
            <a:grpSpLocks/>
          </p:cNvGrpSpPr>
          <p:nvPr/>
        </p:nvGrpSpPr>
        <p:grpSpPr bwMode="auto">
          <a:xfrm>
            <a:off x="2963863" y="1717675"/>
            <a:ext cx="873125" cy="795338"/>
            <a:chOff x="2947153" y="5748696"/>
            <a:chExt cx="870544" cy="794979"/>
          </a:xfrm>
        </p:grpSpPr>
        <p:grpSp>
          <p:nvGrpSpPr>
            <p:cNvPr id="14399" name="Group 2"/>
            <p:cNvGrpSpPr>
              <a:grpSpLocks/>
            </p:cNvGrpSpPr>
            <p:nvPr/>
          </p:nvGrpSpPr>
          <p:grpSpPr bwMode="auto">
            <a:xfrm>
              <a:off x="3014422" y="5796652"/>
              <a:ext cx="803275" cy="747023"/>
              <a:chOff x="3100507" y="4610104"/>
              <a:chExt cx="2084268" cy="1935159"/>
            </a:xfrm>
          </p:grpSpPr>
          <p:pic>
            <p:nvPicPr>
              <p:cNvPr id="14401" name="Picture 98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182" t="4301" r="-2" b="-4301"/>
              <a:stretch>
                <a:fillRect/>
              </a:stretch>
            </p:blipFill>
            <p:spPr bwMode="auto">
              <a:xfrm>
                <a:off x="3100507" y="4610104"/>
                <a:ext cx="2084268" cy="1935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8" name="Rectangle 127"/>
              <p:cNvSpPr/>
              <p:nvPr/>
            </p:nvSpPr>
            <p:spPr bwMode="auto">
              <a:xfrm>
                <a:off x="4207326" y="5353202"/>
                <a:ext cx="837813" cy="752230"/>
              </a:xfrm>
              <a:prstGeom prst="rect">
                <a:avLst/>
              </a:prstGeom>
              <a:noFill/>
              <a:ln w="12700"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4400" name="TextBox 127"/>
            <p:cNvSpPr txBox="1">
              <a:spLocks noChangeArrowheads="1"/>
            </p:cNvSpPr>
            <p:nvPr/>
          </p:nvSpPr>
          <p:spPr bwMode="auto">
            <a:xfrm>
              <a:off x="2947153" y="5748696"/>
              <a:ext cx="842002" cy="246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sz="10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LB100+ IR</a:t>
              </a:r>
            </a:p>
          </p:txBody>
        </p:sp>
      </p:grpSp>
      <p:sp>
        <p:nvSpPr>
          <p:cNvPr id="14349" name="TextBox 63"/>
          <p:cNvSpPr txBox="1">
            <a:spLocks noChangeArrowheads="1"/>
          </p:cNvSpPr>
          <p:nvPr/>
        </p:nvSpPr>
        <p:spPr bwMode="auto">
          <a:xfrm>
            <a:off x="3786188" y="1955800"/>
            <a:ext cx="4984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400" b="1" dirty="0">
                <a:latin typeface="Arial" charset="0"/>
                <a:cs typeface="Arial" charset="0"/>
              </a:rPr>
              <a:t>40×</a:t>
            </a:r>
          </a:p>
        </p:txBody>
      </p:sp>
      <p:sp>
        <p:nvSpPr>
          <p:cNvPr id="14350" name="TextBox 63"/>
          <p:cNvSpPr txBox="1">
            <a:spLocks noChangeArrowheads="1"/>
          </p:cNvSpPr>
          <p:nvPr/>
        </p:nvSpPr>
        <p:spPr bwMode="auto">
          <a:xfrm>
            <a:off x="3108325" y="3160713"/>
            <a:ext cx="9302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b="1">
                <a:latin typeface="Arial" charset="0"/>
                <a:cs typeface="Arial" charset="0"/>
              </a:rPr>
              <a:t>Magnified</a:t>
            </a:r>
          </a:p>
        </p:txBody>
      </p:sp>
      <p:grpSp>
        <p:nvGrpSpPr>
          <p:cNvPr id="14351" name="Group 62"/>
          <p:cNvGrpSpPr>
            <a:grpSpLocks/>
          </p:cNvGrpSpPr>
          <p:nvPr/>
        </p:nvGrpSpPr>
        <p:grpSpPr bwMode="auto">
          <a:xfrm>
            <a:off x="4260848" y="1354138"/>
            <a:ext cx="2694413" cy="2303462"/>
            <a:chOff x="4030977" y="3905242"/>
            <a:chExt cx="2309608" cy="2007655"/>
          </a:xfrm>
        </p:grpSpPr>
        <p:graphicFrame>
          <p:nvGraphicFramePr>
            <p:cNvPr id="14394" name="Chart 131"/>
            <p:cNvGraphicFramePr>
              <a:graphicFrameLocks/>
            </p:cNvGraphicFramePr>
            <p:nvPr/>
          </p:nvGraphicFramePr>
          <p:xfrm>
            <a:off x="4030977" y="3905242"/>
            <a:ext cx="2059684" cy="20076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75" name="Chart" r:id="rId13" imgW="2057400" imgH="2009648" progId="Excel.Chart.8">
                    <p:embed/>
                  </p:oleObj>
                </mc:Choice>
                <mc:Fallback>
                  <p:oleObj name="Chart" r:id="rId13" imgW="2057400" imgH="2009648" progId="Excel.Chart.8">
                    <p:embed/>
                    <p:pic>
                      <p:nvPicPr>
                        <p:cNvPr id="0" name="Chart 131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30977" y="3905242"/>
                          <a:ext cx="2059684" cy="20076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95" name="TextBox 132"/>
            <p:cNvSpPr txBox="1">
              <a:spLocks noChangeArrowheads="1"/>
            </p:cNvSpPr>
            <p:nvPr/>
          </p:nvSpPr>
          <p:spPr bwMode="auto">
            <a:xfrm rot="-2497548">
              <a:off x="4632915" y="5414605"/>
              <a:ext cx="564846" cy="244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sz="1000" b="1">
                  <a:latin typeface="Arial" charset="0"/>
                  <a:cs typeface="Arial" charset="0"/>
                </a:rPr>
                <a:t>Ctrl</a:t>
              </a:r>
            </a:p>
          </p:txBody>
        </p:sp>
        <p:sp>
          <p:nvSpPr>
            <p:cNvPr id="14396" name="TextBox 133"/>
            <p:cNvSpPr txBox="1">
              <a:spLocks noChangeArrowheads="1"/>
            </p:cNvSpPr>
            <p:nvPr/>
          </p:nvSpPr>
          <p:spPr bwMode="auto">
            <a:xfrm rot="19083417">
              <a:off x="4958481" y="5283715"/>
              <a:ext cx="844798" cy="214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sz="1000" b="1" dirty="0" smtClean="0">
                  <a:latin typeface="Arial" charset="0"/>
                  <a:cs typeface="Arial" charset="0"/>
                </a:rPr>
                <a:t>IR</a:t>
              </a:r>
              <a:endParaRPr lang="en-US" sz="1000" b="1" dirty="0">
                <a:latin typeface="Arial" charset="0"/>
                <a:cs typeface="Arial" charset="0"/>
              </a:endParaRPr>
            </a:p>
          </p:txBody>
        </p:sp>
        <p:sp>
          <p:nvSpPr>
            <p:cNvPr id="14397" name="TextBox 134"/>
            <p:cNvSpPr txBox="1">
              <a:spLocks noChangeArrowheads="1"/>
            </p:cNvSpPr>
            <p:nvPr/>
          </p:nvSpPr>
          <p:spPr bwMode="auto">
            <a:xfrm rot="19083417">
              <a:off x="5056348" y="5268283"/>
              <a:ext cx="1284237" cy="214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sz="1000" b="1" dirty="0" smtClean="0">
                  <a:latin typeface="Arial" charset="0"/>
                  <a:cs typeface="Arial" charset="0"/>
                </a:rPr>
                <a:t>LB100</a:t>
              </a:r>
              <a:endParaRPr lang="en-US" sz="1000" b="1" dirty="0">
                <a:latin typeface="Arial" charset="0"/>
                <a:cs typeface="Arial" charset="0"/>
              </a:endParaRPr>
            </a:p>
          </p:txBody>
        </p:sp>
        <p:sp>
          <p:nvSpPr>
            <p:cNvPr id="14398" name="TextBox 135"/>
            <p:cNvSpPr txBox="1">
              <a:spLocks noChangeArrowheads="1"/>
            </p:cNvSpPr>
            <p:nvPr/>
          </p:nvSpPr>
          <p:spPr bwMode="auto">
            <a:xfrm rot="19083417">
              <a:off x="5280233" y="5505649"/>
              <a:ext cx="1027328" cy="245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sz="1000" b="1" dirty="0">
                  <a:latin typeface="Arial" charset="0"/>
                  <a:cs typeface="Arial" charset="0"/>
                </a:rPr>
                <a:t>LB100 + IR</a:t>
              </a:r>
            </a:p>
          </p:txBody>
        </p:sp>
      </p:grpSp>
      <p:grpSp>
        <p:nvGrpSpPr>
          <p:cNvPr id="14352" name="Group 67"/>
          <p:cNvGrpSpPr>
            <a:grpSpLocks/>
          </p:cNvGrpSpPr>
          <p:nvPr/>
        </p:nvGrpSpPr>
        <p:grpSpPr bwMode="auto">
          <a:xfrm>
            <a:off x="2117725" y="4683125"/>
            <a:ext cx="814388" cy="742950"/>
            <a:chOff x="685800" y="762000"/>
            <a:chExt cx="3209030" cy="2665448"/>
          </a:xfrm>
        </p:grpSpPr>
        <p:pic>
          <p:nvPicPr>
            <p:cNvPr id="14392" name="Picture 68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0" y="762000"/>
              <a:ext cx="3209030" cy="2665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9" name="Rectangle 138"/>
            <p:cNvSpPr/>
            <p:nvPr/>
          </p:nvSpPr>
          <p:spPr>
            <a:xfrm>
              <a:off x="2230890" y="1576444"/>
              <a:ext cx="1301126" cy="1030866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4353" name="Group 70"/>
          <p:cNvGrpSpPr>
            <a:grpSpLocks/>
          </p:cNvGrpSpPr>
          <p:nvPr/>
        </p:nvGrpSpPr>
        <p:grpSpPr bwMode="auto">
          <a:xfrm>
            <a:off x="2941638" y="5449888"/>
            <a:ext cx="822325" cy="762000"/>
            <a:chOff x="2438400" y="3810000"/>
            <a:chExt cx="1044549" cy="973962"/>
          </a:xfrm>
        </p:grpSpPr>
        <p:pic>
          <p:nvPicPr>
            <p:cNvPr id="14390" name="Picture 71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128" t="30592" r="11555" b="30698"/>
            <a:stretch>
              <a:fillRect/>
            </a:stretch>
          </p:blipFill>
          <p:spPr bwMode="auto">
            <a:xfrm>
              <a:off x="2438400" y="3810000"/>
              <a:ext cx="1044549" cy="973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2" name="Straight Connector 141"/>
            <p:cNvCxnSpPr/>
            <p:nvPr/>
          </p:nvCxnSpPr>
          <p:spPr>
            <a:xfrm>
              <a:off x="2932443" y="4725118"/>
              <a:ext cx="524291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54" name="Group 73"/>
          <p:cNvGrpSpPr>
            <a:grpSpLocks/>
          </p:cNvGrpSpPr>
          <p:nvPr/>
        </p:nvGrpSpPr>
        <p:grpSpPr bwMode="auto">
          <a:xfrm>
            <a:off x="1308100" y="5449888"/>
            <a:ext cx="798513" cy="762000"/>
            <a:chOff x="4953000" y="2547167"/>
            <a:chExt cx="1191502" cy="1068352"/>
          </a:xfrm>
        </p:grpSpPr>
        <p:pic>
          <p:nvPicPr>
            <p:cNvPr id="14388" name="Picture 74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60" t="38728" r="52473" b="22238"/>
            <a:stretch>
              <a:fillRect/>
            </a:stretch>
          </p:blipFill>
          <p:spPr bwMode="auto">
            <a:xfrm>
              <a:off x="4953000" y="2547167"/>
              <a:ext cx="1191502" cy="1068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5" name="Straight Connector 144"/>
            <p:cNvCxnSpPr/>
            <p:nvPr/>
          </p:nvCxnSpPr>
          <p:spPr>
            <a:xfrm>
              <a:off x="5538092" y="3526490"/>
              <a:ext cx="58509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55" name="Group 76"/>
          <p:cNvGrpSpPr>
            <a:grpSpLocks/>
          </p:cNvGrpSpPr>
          <p:nvPr/>
        </p:nvGrpSpPr>
        <p:grpSpPr bwMode="auto">
          <a:xfrm>
            <a:off x="1303338" y="4672013"/>
            <a:ext cx="788987" cy="758825"/>
            <a:chOff x="914401" y="2362201"/>
            <a:chExt cx="1600200" cy="1600200"/>
          </a:xfrm>
        </p:grpSpPr>
        <p:pic>
          <p:nvPicPr>
            <p:cNvPr id="14386" name="Picture 77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1" y="2362201"/>
              <a:ext cx="1600200" cy="160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8" name="Rectangle 147"/>
            <p:cNvSpPr/>
            <p:nvPr/>
          </p:nvSpPr>
          <p:spPr>
            <a:xfrm>
              <a:off x="1030311" y="2981524"/>
              <a:ext cx="643944" cy="622672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4356" name="Group 79"/>
          <p:cNvGrpSpPr>
            <a:grpSpLocks/>
          </p:cNvGrpSpPr>
          <p:nvPr/>
        </p:nvGrpSpPr>
        <p:grpSpPr bwMode="auto">
          <a:xfrm>
            <a:off x="2951163" y="4664075"/>
            <a:ext cx="812800" cy="766763"/>
            <a:chOff x="820986" y="4343400"/>
            <a:chExt cx="4490838" cy="4038600"/>
          </a:xfrm>
        </p:grpSpPr>
        <p:pic>
          <p:nvPicPr>
            <p:cNvPr id="14384" name="Picture 80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0986" y="4343400"/>
              <a:ext cx="4490838" cy="403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1" name="Rectangle 150"/>
            <p:cNvSpPr/>
            <p:nvPr/>
          </p:nvSpPr>
          <p:spPr>
            <a:xfrm>
              <a:off x="3145343" y="5296609"/>
              <a:ext cx="1885804" cy="1563600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4357" name="Group 82"/>
          <p:cNvGrpSpPr>
            <a:grpSpLocks/>
          </p:cNvGrpSpPr>
          <p:nvPr/>
        </p:nvGrpSpPr>
        <p:grpSpPr bwMode="auto">
          <a:xfrm>
            <a:off x="2122488" y="5445125"/>
            <a:ext cx="798512" cy="766763"/>
            <a:chOff x="4962098" y="3395599"/>
            <a:chExt cx="1197189" cy="1067634"/>
          </a:xfrm>
        </p:grpSpPr>
        <p:pic>
          <p:nvPicPr>
            <p:cNvPr id="14382" name="Picture 83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743" t="23515" r="6255" b="37778"/>
            <a:stretch>
              <a:fillRect/>
            </a:stretch>
          </p:blipFill>
          <p:spPr bwMode="auto">
            <a:xfrm>
              <a:off x="4962098" y="3395599"/>
              <a:ext cx="1197189" cy="1067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54" name="Straight Connector 153"/>
            <p:cNvCxnSpPr/>
            <p:nvPr/>
          </p:nvCxnSpPr>
          <p:spPr>
            <a:xfrm>
              <a:off x="5547602" y="4370395"/>
              <a:ext cx="585504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58" name="Group 85"/>
          <p:cNvGrpSpPr>
            <a:grpSpLocks/>
          </p:cNvGrpSpPr>
          <p:nvPr/>
        </p:nvGrpSpPr>
        <p:grpSpPr bwMode="auto">
          <a:xfrm>
            <a:off x="479425" y="4664075"/>
            <a:ext cx="803275" cy="766763"/>
            <a:chOff x="389584" y="1059414"/>
            <a:chExt cx="2982105" cy="2590800"/>
          </a:xfrm>
        </p:grpSpPr>
        <p:pic>
          <p:nvPicPr>
            <p:cNvPr id="14380" name="Picture 86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584" y="1059414"/>
              <a:ext cx="2982105" cy="259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7" name="Rectangle 156"/>
            <p:cNvSpPr/>
            <p:nvPr/>
          </p:nvSpPr>
          <p:spPr>
            <a:xfrm>
              <a:off x="1686151" y="1971289"/>
              <a:ext cx="1202272" cy="1008427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4359" name="Group 88"/>
          <p:cNvGrpSpPr>
            <a:grpSpLocks/>
          </p:cNvGrpSpPr>
          <p:nvPr/>
        </p:nvGrpSpPr>
        <p:grpSpPr bwMode="auto">
          <a:xfrm>
            <a:off x="488950" y="5449888"/>
            <a:ext cx="803275" cy="762000"/>
            <a:chOff x="4955724" y="4800600"/>
            <a:chExt cx="1207465" cy="1067634"/>
          </a:xfrm>
        </p:grpSpPr>
        <p:pic>
          <p:nvPicPr>
            <p:cNvPr id="14378" name="Picture 89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680" t="35295" r="16293" b="25912"/>
            <a:stretch>
              <a:fillRect/>
            </a:stretch>
          </p:blipFill>
          <p:spPr bwMode="auto">
            <a:xfrm>
              <a:off x="4955724" y="4800600"/>
              <a:ext cx="1207465" cy="1067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60" name="Straight Connector 159"/>
            <p:cNvCxnSpPr/>
            <p:nvPr/>
          </p:nvCxnSpPr>
          <p:spPr>
            <a:xfrm>
              <a:off x="5557070" y="5777040"/>
              <a:ext cx="584643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360" name="TextBox 122"/>
          <p:cNvSpPr txBox="1">
            <a:spLocks noChangeArrowheads="1"/>
          </p:cNvSpPr>
          <p:nvPr/>
        </p:nvSpPr>
        <p:spPr bwMode="auto">
          <a:xfrm>
            <a:off x="2516188" y="4419600"/>
            <a:ext cx="5873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0000FF"/>
                </a:solidFill>
                <a:latin typeface="Arial" charset="0"/>
                <a:cs typeface="Arial" charset="0"/>
              </a:rPr>
              <a:t>DAPI</a:t>
            </a:r>
          </a:p>
        </p:txBody>
      </p:sp>
      <p:sp>
        <p:nvSpPr>
          <p:cNvPr id="14361" name="TextBox 123"/>
          <p:cNvSpPr txBox="1">
            <a:spLocks noChangeArrowheads="1"/>
          </p:cNvSpPr>
          <p:nvPr/>
        </p:nvSpPr>
        <p:spPr bwMode="auto">
          <a:xfrm>
            <a:off x="2979738" y="4418013"/>
            <a:ext cx="7858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FF00FF"/>
                </a:solidFill>
                <a:latin typeface="Arial" charset="0"/>
                <a:ea typeface="MS PGothic" pitchFamily="34" charset="-128"/>
                <a:sym typeface="Symbol" pitchFamily="18" charset="2"/>
              </a:rPr>
              <a:t></a:t>
            </a:r>
            <a:r>
              <a:rPr lang="en-US" sz="1200" b="1">
                <a:solidFill>
                  <a:srgbClr val="FF00FF"/>
                </a:solidFill>
                <a:latin typeface="Arial" charset="0"/>
                <a:ea typeface="MS PGothic" pitchFamily="34" charset="-128"/>
              </a:rPr>
              <a:t>H2AX</a:t>
            </a:r>
          </a:p>
        </p:txBody>
      </p:sp>
      <p:sp>
        <p:nvSpPr>
          <p:cNvPr id="14362" name="TextBox 63"/>
          <p:cNvSpPr txBox="1">
            <a:spLocks noChangeArrowheads="1"/>
          </p:cNvSpPr>
          <p:nvPr/>
        </p:nvSpPr>
        <p:spPr bwMode="auto">
          <a:xfrm>
            <a:off x="2971800" y="6164263"/>
            <a:ext cx="10731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b="1">
                <a:latin typeface="Arial" charset="0"/>
                <a:cs typeface="Arial" charset="0"/>
              </a:rPr>
              <a:t>Magnified</a:t>
            </a:r>
          </a:p>
        </p:txBody>
      </p:sp>
      <p:sp>
        <p:nvSpPr>
          <p:cNvPr id="14363" name="TextBox 4"/>
          <p:cNvSpPr txBox="1">
            <a:spLocks noChangeArrowheads="1"/>
          </p:cNvSpPr>
          <p:nvPr/>
        </p:nvSpPr>
        <p:spPr bwMode="auto">
          <a:xfrm>
            <a:off x="420688" y="4602163"/>
            <a:ext cx="5334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>
                <a:solidFill>
                  <a:schemeClr val="bg1"/>
                </a:solidFill>
                <a:latin typeface="Arial" charset="0"/>
                <a:cs typeface="Arial" charset="0"/>
              </a:rPr>
              <a:t>Ctrl</a:t>
            </a:r>
          </a:p>
        </p:txBody>
      </p:sp>
      <p:sp>
        <p:nvSpPr>
          <p:cNvPr id="14364" name="TextBox 115"/>
          <p:cNvSpPr txBox="1">
            <a:spLocks noChangeArrowheads="1"/>
          </p:cNvSpPr>
          <p:nvPr/>
        </p:nvSpPr>
        <p:spPr bwMode="auto">
          <a:xfrm>
            <a:off x="1246188" y="4602163"/>
            <a:ext cx="5334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>
                <a:solidFill>
                  <a:schemeClr val="bg1"/>
                </a:solidFill>
                <a:latin typeface="Arial" charset="0"/>
                <a:cs typeface="Arial" charset="0"/>
              </a:rPr>
              <a:t>IR</a:t>
            </a:r>
          </a:p>
        </p:txBody>
      </p:sp>
      <p:sp>
        <p:nvSpPr>
          <p:cNvPr id="14365" name="TextBox 116"/>
          <p:cNvSpPr txBox="1">
            <a:spLocks noChangeArrowheads="1"/>
          </p:cNvSpPr>
          <p:nvPr/>
        </p:nvSpPr>
        <p:spPr bwMode="auto">
          <a:xfrm>
            <a:off x="2898775" y="4613275"/>
            <a:ext cx="9731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>
                <a:solidFill>
                  <a:schemeClr val="bg1"/>
                </a:solidFill>
                <a:latin typeface="Arial" charset="0"/>
                <a:cs typeface="Arial" charset="0"/>
              </a:rPr>
              <a:t>LB100+IR</a:t>
            </a:r>
          </a:p>
        </p:txBody>
      </p:sp>
      <p:sp>
        <p:nvSpPr>
          <p:cNvPr id="14366" name="TextBox 117"/>
          <p:cNvSpPr txBox="1">
            <a:spLocks noChangeArrowheads="1"/>
          </p:cNvSpPr>
          <p:nvPr/>
        </p:nvSpPr>
        <p:spPr bwMode="auto">
          <a:xfrm>
            <a:off x="2055813" y="4621213"/>
            <a:ext cx="754062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>
                <a:solidFill>
                  <a:schemeClr val="bg1"/>
                </a:solidFill>
                <a:latin typeface="Arial" charset="0"/>
                <a:cs typeface="Arial" charset="0"/>
              </a:rPr>
              <a:t>LB100</a:t>
            </a:r>
          </a:p>
        </p:txBody>
      </p:sp>
      <p:graphicFrame>
        <p:nvGraphicFramePr>
          <p:cNvPr id="14367" name="Chart 91"/>
          <p:cNvGraphicFramePr>
            <a:graphicFrameLocks/>
          </p:cNvGraphicFramePr>
          <p:nvPr/>
        </p:nvGraphicFramePr>
        <p:xfrm>
          <a:off x="4038600" y="4532313"/>
          <a:ext cx="2566988" cy="20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76" name="Chart" r:id="rId24" imgW="2524125" imgH="2047850" progId="Excel.Chart.8">
                  <p:embed/>
                </p:oleObj>
              </mc:Choice>
              <mc:Fallback>
                <p:oleObj name="Chart" r:id="rId24" imgW="2524125" imgH="2047850" progId="Excel.Chart.8">
                  <p:embed/>
                  <p:pic>
                    <p:nvPicPr>
                      <p:cNvPr id="0" name="Chart 91"/>
                      <p:cNvPicPr>
                        <a:picLocks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4532313"/>
                        <a:ext cx="2566988" cy="203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68" name="TextBox 132"/>
          <p:cNvSpPr txBox="1">
            <a:spLocks noChangeArrowheads="1"/>
          </p:cNvSpPr>
          <p:nvPr/>
        </p:nvSpPr>
        <p:spPr bwMode="auto">
          <a:xfrm rot="19102452">
            <a:off x="4929188" y="6251575"/>
            <a:ext cx="565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b="1" dirty="0">
                <a:latin typeface="Arial" charset="0"/>
                <a:cs typeface="Arial" charset="0"/>
              </a:rPr>
              <a:t>Ctrl</a:t>
            </a:r>
          </a:p>
        </p:txBody>
      </p:sp>
      <p:sp>
        <p:nvSpPr>
          <p:cNvPr id="14369" name="TextBox 133"/>
          <p:cNvSpPr txBox="1">
            <a:spLocks noChangeArrowheads="1"/>
          </p:cNvSpPr>
          <p:nvPr/>
        </p:nvSpPr>
        <p:spPr bwMode="auto">
          <a:xfrm rot="19083417">
            <a:off x="5341938" y="6146800"/>
            <a:ext cx="7493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b="1" dirty="0" smtClean="0">
                <a:latin typeface="Arial" charset="0"/>
                <a:cs typeface="Arial" charset="0"/>
              </a:rPr>
              <a:t>IR</a:t>
            </a:r>
            <a:endParaRPr lang="en-US" sz="1000" b="1" dirty="0">
              <a:latin typeface="Arial" charset="0"/>
              <a:cs typeface="Arial" charset="0"/>
            </a:endParaRPr>
          </a:p>
        </p:txBody>
      </p:sp>
      <p:sp>
        <p:nvSpPr>
          <p:cNvPr id="14370" name="TextBox 135"/>
          <p:cNvSpPr txBox="1">
            <a:spLocks noChangeArrowheads="1"/>
          </p:cNvSpPr>
          <p:nvPr/>
        </p:nvSpPr>
        <p:spPr bwMode="auto">
          <a:xfrm rot="-2516583">
            <a:off x="5670550" y="6438900"/>
            <a:ext cx="9429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b="1">
                <a:latin typeface="Arial" charset="0"/>
                <a:cs typeface="Arial" charset="0"/>
              </a:rPr>
              <a:t>LB100 + IR</a:t>
            </a:r>
          </a:p>
        </p:txBody>
      </p:sp>
      <p:sp>
        <p:nvSpPr>
          <p:cNvPr id="14371" name="TextBox 134"/>
          <p:cNvSpPr txBox="1">
            <a:spLocks noChangeArrowheads="1"/>
          </p:cNvSpPr>
          <p:nvPr/>
        </p:nvSpPr>
        <p:spPr bwMode="auto">
          <a:xfrm rot="19083417">
            <a:off x="5468945" y="6079331"/>
            <a:ext cx="1368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b="1" dirty="0" smtClean="0">
                <a:latin typeface="Arial" charset="0"/>
                <a:cs typeface="Arial" charset="0"/>
              </a:rPr>
              <a:t>LB100</a:t>
            </a:r>
            <a:endParaRPr lang="en-US" sz="1000" b="1" dirty="0">
              <a:latin typeface="Arial" charset="0"/>
              <a:cs typeface="Arial" charset="0"/>
            </a:endParaRPr>
          </a:p>
        </p:txBody>
      </p:sp>
      <p:sp>
        <p:nvSpPr>
          <p:cNvPr id="14372" name="TextBox 120"/>
          <p:cNvSpPr txBox="1">
            <a:spLocks noChangeArrowheads="1"/>
          </p:cNvSpPr>
          <p:nvPr/>
        </p:nvSpPr>
        <p:spPr bwMode="auto">
          <a:xfrm>
            <a:off x="104775" y="762000"/>
            <a:ext cx="45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 b="1">
                <a:latin typeface="Arial" charset="0"/>
                <a:cs typeface="Arial" charset="0"/>
              </a:rPr>
              <a:t>A</a:t>
            </a:r>
          </a:p>
        </p:txBody>
      </p:sp>
      <p:sp>
        <p:nvSpPr>
          <p:cNvPr id="14373" name="TextBox 125"/>
          <p:cNvSpPr txBox="1">
            <a:spLocks noChangeArrowheads="1"/>
          </p:cNvSpPr>
          <p:nvPr/>
        </p:nvSpPr>
        <p:spPr bwMode="auto">
          <a:xfrm>
            <a:off x="158750" y="3857625"/>
            <a:ext cx="45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 b="1">
                <a:latin typeface="Arial" charset="0"/>
                <a:cs typeface="Arial" charset="0"/>
              </a:rPr>
              <a:t>B</a:t>
            </a:r>
          </a:p>
        </p:txBody>
      </p:sp>
      <p:sp>
        <p:nvSpPr>
          <p:cNvPr id="14374" name="TextBox 5"/>
          <p:cNvSpPr txBox="1">
            <a:spLocks noChangeArrowheads="1"/>
          </p:cNvSpPr>
          <p:nvPr/>
        </p:nvSpPr>
        <p:spPr bwMode="auto">
          <a:xfrm rot="-5400000">
            <a:off x="-160337" y="2374900"/>
            <a:ext cx="10191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b="1">
                <a:latin typeface="Arial" charset="0"/>
                <a:cs typeface="Arial" charset="0"/>
              </a:rPr>
              <a:t>MiaPaCa-2</a:t>
            </a:r>
          </a:p>
        </p:txBody>
      </p:sp>
      <p:sp>
        <p:nvSpPr>
          <p:cNvPr id="14375" name="TextBox 6"/>
          <p:cNvSpPr txBox="1">
            <a:spLocks noChangeArrowheads="1"/>
          </p:cNvSpPr>
          <p:nvPr/>
        </p:nvSpPr>
        <p:spPr bwMode="auto">
          <a:xfrm rot="-5400000">
            <a:off x="-71437" y="5192713"/>
            <a:ext cx="8413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b="1">
                <a:latin typeface="Arial" charset="0"/>
                <a:cs typeface="Arial" charset="0"/>
              </a:rPr>
              <a:t>Panc-1</a:t>
            </a:r>
          </a:p>
        </p:txBody>
      </p:sp>
      <p:sp>
        <p:nvSpPr>
          <p:cNvPr id="14377" name="TextBox 63"/>
          <p:cNvSpPr txBox="1">
            <a:spLocks noChangeArrowheads="1"/>
          </p:cNvSpPr>
          <p:nvPr/>
        </p:nvSpPr>
        <p:spPr bwMode="auto">
          <a:xfrm>
            <a:off x="3713163" y="4837113"/>
            <a:ext cx="6302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400" b="1">
                <a:latin typeface="Arial" charset="0"/>
                <a:cs typeface="Arial" charset="0"/>
              </a:rPr>
              <a:t>40×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7188</TotalTime>
  <Words>47</Words>
  <Application>Microsoft Office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Chart</vt:lpstr>
      <vt:lpstr>PowerPoint Presentation</vt:lpstr>
    </vt:vector>
  </TitlesOfParts>
  <Company>University of Michigan Hospital and Health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dpwei</dc:creator>
  <cp:lastModifiedBy>Vandy, Cara</cp:lastModifiedBy>
  <cp:revision>376</cp:revision>
  <cp:lastPrinted>2013-05-20T13:58:26Z</cp:lastPrinted>
  <dcterms:created xsi:type="dcterms:W3CDTF">2012-06-06T19:54:46Z</dcterms:created>
  <dcterms:modified xsi:type="dcterms:W3CDTF">2013-06-17T19:59:28Z</dcterms:modified>
</cp:coreProperties>
</file>