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2" r:id="rId2"/>
  </p:sldIdLst>
  <p:sldSz cx="6858000" cy="9144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49" autoAdjust="0"/>
    <p:restoredTop sz="94690" autoAdjust="0"/>
  </p:normalViewPr>
  <p:slideViewPr>
    <p:cSldViewPr snapToGrid="0">
      <p:cViewPr>
        <p:scale>
          <a:sx n="100" d="100"/>
          <a:sy n="100" d="100"/>
        </p:scale>
        <p:origin x="-2094" y="-72"/>
      </p:cViewPr>
      <p:guideLst>
        <p:guide orient="horz" pos="48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E8A689-8A36-45F6-996E-8A38EBB215F6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1863" y="698500"/>
            <a:ext cx="261620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ABD64-A28B-49BE-ABDE-D1C7A78BD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41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D5931-91EC-4BDE-8A7C-21DE42586906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C6D41-B81E-4FA3-A184-DC61199F4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2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C9F95-D23A-4762-BC67-E8C6476D5E4C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9E786-CA99-48A1-85E8-BA46206F6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6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684A-2F24-4962-BCA1-CDB3B3014772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C7BDD-F17E-4517-BFF7-E1A65A940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68BD0-19CA-4A08-9C0F-1F938E295A7C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C35CC-C8F8-4961-BBE0-31E89100D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8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D641-6B13-4B0B-BF93-5B916AF81B83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49AC6-AE18-43D4-896A-909485B86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2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F47B3-1B96-4956-8AC1-64A3F95000A4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A5477-4F8F-4881-8013-075627952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4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88F53-0C22-4F05-A906-636C96FF4075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BCF9E-B81E-41DC-B286-FAA32604C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3178E-531E-4485-9D92-57C0EB2D04FF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A6168-9E77-415C-BA07-3E5CDBFB1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5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F095A-03BD-423D-81FB-80C15058B846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D6A4B-8A9A-4A05-9A03-D5219ED42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0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4DBAC-0B21-4619-A84C-8B5FC0C4BEC9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D35DE-5199-49AC-BB6E-A5F9C66FA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64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BAF3B-D83C-4ECC-AE8F-B3173F2B90F0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6F894-2BCC-4821-87A2-F57120909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3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BE3AD29-CA12-4B0B-AD50-4E2D005EF860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80A59BD-AD8E-4617-9CFB-D4DCC8AB1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png"/><Relationship Id="rId18" Type="http://schemas.microsoft.com/office/2007/relationships/hdphoto" Target="../media/hdphoto8.wdp"/><Relationship Id="rId26" Type="http://schemas.openxmlformats.org/officeDocument/2006/relationships/image" Target="../media/image13.png"/><Relationship Id="rId39" Type="http://schemas.openxmlformats.org/officeDocument/2006/relationships/oleObject" Target="../embeddings/Microsoft_Excel_97-2003_Worksheet2.xls"/><Relationship Id="rId3" Type="http://schemas.openxmlformats.org/officeDocument/2006/relationships/image" Target="../media/image3.png"/><Relationship Id="rId21" Type="http://schemas.openxmlformats.org/officeDocument/2006/relationships/image" Target="../media/image1.png"/><Relationship Id="rId34" Type="http://schemas.openxmlformats.org/officeDocument/2006/relationships/image" Target="../media/image17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17" Type="http://schemas.openxmlformats.org/officeDocument/2006/relationships/image" Target="../media/image10.png"/><Relationship Id="rId25" Type="http://schemas.microsoft.com/office/2007/relationships/hdphoto" Target="../media/hdphoto10.wdp"/><Relationship Id="rId33" Type="http://schemas.microsoft.com/office/2007/relationships/hdphoto" Target="../media/hdphoto14.wdp"/><Relationship Id="rId38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microsoft.com/office/2007/relationships/hdphoto" Target="../media/hdphoto7.wdp"/><Relationship Id="rId20" Type="http://schemas.openxmlformats.org/officeDocument/2006/relationships/oleObject" Target="../embeddings/Microsoft_Excel_97-2003_Worksheet1.xls"/><Relationship Id="rId29" Type="http://schemas.microsoft.com/office/2007/relationships/hdphoto" Target="../media/hdphoto12.wdp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24" Type="http://schemas.openxmlformats.org/officeDocument/2006/relationships/image" Target="../media/image12.png"/><Relationship Id="rId32" Type="http://schemas.openxmlformats.org/officeDocument/2006/relationships/image" Target="../media/image16.png"/><Relationship Id="rId37" Type="http://schemas.microsoft.com/office/2007/relationships/hdphoto" Target="../media/hdphoto16.wdp"/><Relationship Id="rId40" Type="http://schemas.openxmlformats.org/officeDocument/2006/relationships/image" Target="../media/image2.emf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23" Type="http://schemas.microsoft.com/office/2007/relationships/hdphoto" Target="../media/hdphoto9.wdp"/><Relationship Id="rId28" Type="http://schemas.openxmlformats.org/officeDocument/2006/relationships/image" Target="../media/image14.png"/><Relationship Id="rId36" Type="http://schemas.openxmlformats.org/officeDocument/2006/relationships/image" Target="../media/image18.png"/><Relationship Id="rId10" Type="http://schemas.microsoft.com/office/2007/relationships/hdphoto" Target="../media/hdphoto4.wdp"/><Relationship Id="rId19" Type="http://schemas.openxmlformats.org/officeDocument/2006/relationships/oleObject" Target="../embeddings/oleObject1.bin"/><Relationship Id="rId31" Type="http://schemas.microsoft.com/office/2007/relationships/hdphoto" Target="../media/hdphoto13.wdp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microsoft.com/office/2007/relationships/hdphoto" Target="../media/hdphoto6.wdp"/><Relationship Id="rId22" Type="http://schemas.openxmlformats.org/officeDocument/2006/relationships/image" Target="../media/image11.png"/><Relationship Id="rId27" Type="http://schemas.microsoft.com/office/2007/relationships/hdphoto" Target="../media/hdphoto11.wdp"/><Relationship Id="rId30" Type="http://schemas.openxmlformats.org/officeDocument/2006/relationships/image" Target="../media/image15.png"/><Relationship Id="rId35" Type="http://schemas.microsoft.com/office/2007/relationships/hdphoto" Target="../media/hdphoto1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257054" y="1962586"/>
            <a:ext cx="897907" cy="870964"/>
            <a:chOff x="2282870" y="3276600"/>
            <a:chExt cx="3276600" cy="24384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2870" y="3276600"/>
              <a:ext cx="3276600" cy="24384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124200" y="4419600"/>
              <a:ext cx="1347591" cy="1158261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4023505" y="5481339"/>
              <a:ext cx="389935" cy="0"/>
            </a:xfrm>
            <a:prstGeom prst="line">
              <a:avLst/>
            </a:prstGeom>
            <a:ln w="19050">
              <a:solidFill>
                <a:srgbClr val="61D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382521" y="1956993"/>
            <a:ext cx="908915" cy="870964"/>
            <a:chOff x="3886200" y="1600200"/>
            <a:chExt cx="5029200" cy="413675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1600200"/>
              <a:ext cx="5029200" cy="4136756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4809971" y="3474150"/>
              <a:ext cx="2068395" cy="1964995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6190300" y="5275395"/>
              <a:ext cx="598505" cy="0"/>
            </a:xfrm>
            <a:prstGeom prst="line">
              <a:avLst/>
            </a:prstGeom>
            <a:ln w="19050">
              <a:solidFill>
                <a:srgbClr val="61D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405" y="2852751"/>
            <a:ext cx="907032" cy="84548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941" y="2860054"/>
            <a:ext cx="897907" cy="83818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314659" y="1962585"/>
            <a:ext cx="908914" cy="865372"/>
            <a:chOff x="1828800" y="3429000"/>
            <a:chExt cx="3276600" cy="24384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5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800" y="3429000"/>
              <a:ext cx="3276600" cy="2438400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2081409" y="4251939"/>
              <a:ext cx="1347591" cy="1158261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980714" y="5313678"/>
              <a:ext cx="389935" cy="0"/>
            </a:xfrm>
            <a:prstGeom prst="line">
              <a:avLst/>
            </a:prstGeom>
            <a:ln w="19050">
              <a:solidFill>
                <a:srgbClr val="61D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614" y="2852751"/>
            <a:ext cx="907450" cy="845489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453887" y="1956993"/>
            <a:ext cx="908915" cy="859278"/>
            <a:chOff x="317695" y="2971800"/>
            <a:chExt cx="3263705" cy="24384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harpenSoften amount="5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695" y="2971800"/>
              <a:ext cx="3263705" cy="243840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743401" y="3611869"/>
              <a:ext cx="1347591" cy="1158261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1642706" y="4673608"/>
              <a:ext cx="389935" cy="0"/>
            </a:xfrm>
            <a:prstGeom prst="line">
              <a:avLst/>
            </a:prstGeom>
            <a:ln w="19050">
              <a:solidFill>
                <a:srgbClr val="61D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58" y="2844556"/>
            <a:ext cx="908844" cy="853685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4569046" y="1713702"/>
            <a:ext cx="2403254" cy="2115847"/>
            <a:chOff x="4448783" y="4262544"/>
            <a:chExt cx="2403254" cy="2115847"/>
          </a:xfrm>
        </p:grpSpPr>
        <p:graphicFrame>
          <p:nvGraphicFramePr>
            <p:cNvPr id="25" name="Chart 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60385882"/>
                </p:ext>
              </p:extLst>
            </p:nvPr>
          </p:nvGraphicFramePr>
          <p:xfrm>
            <a:off x="4448783" y="4262544"/>
            <a:ext cx="2403254" cy="20036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08" r:id="rId20" imgW="3456732" imgH="2682472" progId="Excel.Chart.8">
                    <p:embed/>
                  </p:oleObj>
                </mc:Choice>
                <mc:Fallback>
                  <p:oleObj r:id="rId20" imgW="3456732" imgH="2682472" progId="Excel.Char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48783" y="4262544"/>
                          <a:ext cx="2403254" cy="20036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TextBox 132"/>
            <p:cNvSpPr txBox="1">
              <a:spLocks noChangeArrowheads="1"/>
            </p:cNvSpPr>
            <p:nvPr/>
          </p:nvSpPr>
          <p:spPr bwMode="auto">
            <a:xfrm rot="19102452">
              <a:off x="4957863" y="5985063"/>
              <a:ext cx="46796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 dirty="0">
                  <a:latin typeface="Arial" pitchFamily="34" charset="0"/>
                  <a:cs typeface="Arial" pitchFamily="34" charset="0"/>
                </a:rPr>
                <a:t>Ctrl</a:t>
              </a:r>
            </a:p>
          </p:txBody>
        </p:sp>
        <p:sp>
          <p:nvSpPr>
            <p:cNvPr id="27" name="TextBox 133"/>
            <p:cNvSpPr txBox="1">
              <a:spLocks noChangeArrowheads="1"/>
            </p:cNvSpPr>
            <p:nvPr/>
          </p:nvSpPr>
          <p:spPr bwMode="auto">
            <a:xfrm rot="19083417">
              <a:off x="5394475" y="5973181"/>
              <a:ext cx="347222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 dirty="0">
                  <a:latin typeface="Arial" pitchFamily="34" charset="0"/>
                  <a:cs typeface="Arial" pitchFamily="34" charset="0"/>
                </a:rPr>
                <a:t>IR </a:t>
              </a:r>
            </a:p>
          </p:txBody>
        </p:sp>
        <p:sp>
          <p:nvSpPr>
            <p:cNvPr id="28" name="TextBox 134"/>
            <p:cNvSpPr txBox="1">
              <a:spLocks noChangeArrowheads="1"/>
            </p:cNvSpPr>
            <p:nvPr/>
          </p:nvSpPr>
          <p:spPr bwMode="auto">
            <a:xfrm rot="19083417">
              <a:off x="5566277" y="6054121"/>
              <a:ext cx="56957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LB100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135"/>
            <p:cNvSpPr txBox="1">
              <a:spLocks noChangeArrowheads="1"/>
            </p:cNvSpPr>
            <p:nvPr/>
          </p:nvSpPr>
          <p:spPr bwMode="auto">
            <a:xfrm rot="19083417">
              <a:off x="5684822" y="6133916"/>
              <a:ext cx="904452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 dirty="0">
                  <a:latin typeface="Arial" pitchFamily="34" charset="0"/>
                  <a:cs typeface="Arial" pitchFamily="34" charset="0"/>
                </a:rPr>
                <a:t>LB100 + IR</a:t>
              </a:r>
            </a:p>
          </p:txBody>
        </p:sp>
      </p:grpSp>
      <p:sp>
        <p:nvSpPr>
          <p:cNvPr id="30" name="TextBox 2"/>
          <p:cNvSpPr txBox="1">
            <a:spLocks noChangeArrowheads="1"/>
          </p:cNvSpPr>
          <p:nvPr/>
        </p:nvSpPr>
        <p:spPr bwMode="auto">
          <a:xfrm>
            <a:off x="396522" y="1758180"/>
            <a:ext cx="58952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 dirty="0">
                <a:latin typeface="Arial" pitchFamily="34" charset="0"/>
                <a:cs typeface="Arial" pitchFamily="34" charset="0"/>
              </a:rPr>
              <a:t>Ctrl</a:t>
            </a:r>
          </a:p>
        </p:txBody>
      </p:sp>
      <p:sp>
        <p:nvSpPr>
          <p:cNvPr id="31" name="TextBox 62"/>
          <p:cNvSpPr txBox="1">
            <a:spLocks noChangeArrowheads="1"/>
          </p:cNvSpPr>
          <p:nvPr/>
        </p:nvSpPr>
        <p:spPr bwMode="auto">
          <a:xfrm>
            <a:off x="3166833" y="1777286"/>
            <a:ext cx="109640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 dirty="0">
                <a:latin typeface="Arial" pitchFamily="34" charset="0"/>
                <a:cs typeface="Arial" pitchFamily="34" charset="0"/>
              </a:rPr>
              <a:t>LB100 + IR</a:t>
            </a:r>
          </a:p>
        </p:txBody>
      </p:sp>
      <p:sp>
        <p:nvSpPr>
          <p:cNvPr id="32" name="TextBox 63"/>
          <p:cNvSpPr txBox="1">
            <a:spLocks noChangeArrowheads="1"/>
          </p:cNvSpPr>
          <p:nvPr/>
        </p:nvSpPr>
        <p:spPr bwMode="auto">
          <a:xfrm>
            <a:off x="1322225" y="1750073"/>
            <a:ext cx="38057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 dirty="0">
                <a:latin typeface="Arial" pitchFamily="34" charset="0"/>
                <a:cs typeface="Arial" pitchFamily="34" charset="0"/>
              </a:rPr>
              <a:t>IR </a:t>
            </a:r>
          </a:p>
        </p:txBody>
      </p:sp>
      <p:sp>
        <p:nvSpPr>
          <p:cNvPr id="33" name="TextBox 61"/>
          <p:cNvSpPr txBox="1">
            <a:spLocks noChangeArrowheads="1"/>
          </p:cNvSpPr>
          <p:nvPr/>
        </p:nvSpPr>
        <p:spPr bwMode="auto">
          <a:xfrm>
            <a:off x="2255559" y="1777074"/>
            <a:ext cx="78108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LB100 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-233984" y="2592279"/>
            <a:ext cx="1029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MiaPaCa-2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02256" y="4611289"/>
            <a:ext cx="923630" cy="882958"/>
            <a:chOff x="224092" y="2971800"/>
            <a:chExt cx="3276600" cy="2444858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sharpenSoften amount="50000"/>
                      </a14:imgEffect>
                      <a14:imgEffect>
                        <a14:colorTemperature colorTemp="5900"/>
                      </a14:imgEffect>
                      <a14:imgEffect>
                        <a14:saturation sat="400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092" y="2971800"/>
              <a:ext cx="3276600" cy="2444858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762000" y="3405753"/>
              <a:ext cx="1347591" cy="1158261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1661305" y="4467492"/>
              <a:ext cx="389935" cy="0"/>
            </a:xfrm>
            <a:prstGeom prst="line">
              <a:avLst/>
            </a:prstGeom>
            <a:ln w="19050">
              <a:solidFill>
                <a:srgbClr val="61D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157" y="5523036"/>
            <a:ext cx="923014" cy="856403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3251847" y="4611290"/>
            <a:ext cx="925275" cy="882958"/>
            <a:chOff x="228600" y="398982"/>
            <a:chExt cx="3276600" cy="2438400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sharpenSoften amount="50000"/>
                      </a14:imgEffect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398982"/>
              <a:ext cx="3276600" cy="2438400"/>
            </a:xfrm>
            <a:prstGeom prst="rect">
              <a:avLst/>
            </a:prstGeom>
          </p:spPr>
        </p:pic>
        <p:sp>
          <p:nvSpPr>
            <p:cNvPr id="42" name="Rectangle 41"/>
            <p:cNvSpPr/>
            <p:nvPr/>
          </p:nvSpPr>
          <p:spPr>
            <a:xfrm>
              <a:off x="1188597" y="911855"/>
              <a:ext cx="1347591" cy="1158261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2087902" y="1973594"/>
              <a:ext cx="389935" cy="0"/>
            </a:xfrm>
            <a:prstGeom prst="line">
              <a:avLst/>
            </a:prstGeom>
            <a:ln w="19050">
              <a:solidFill>
                <a:srgbClr val="61D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1359264" y="4610714"/>
            <a:ext cx="909806" cy="880951"/>
            <a:chOff x="233120" y="2882486"/>
            <a:chExt cx="3276600" cy="2438400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28" cstate="print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sharpenSoften amount="50000"/>
                      </a14:imgEffect>
                      <a14:imgEffect>
                        <a14:colorTemperature colorTemp="11200"/>
                      </a14:imgEffect>
                      <a14:imgEffect>
                        <a14:saturation sat="200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120" y="2882486"/>
              <a:ext cx="3276600" cy="2438400"/>
            </a:xfrm>
            <a:prstGeom prst="rect">
              <a:avLst/>
            </a:prstGeom>
          </p:spPr>
        </p:pic>
        <p:grpSp>
          <p:nvGrpSpPr>
            <p:cNvPr id="46" name="Group 45"/>
            <p:cNvGrpSpPr/>
            <p:nvPr/>
          </p:nvGrpSpPr>
          <p:grpSpPr>
            <a:xfrm>
              <a:off x="1044315" y="3033792"/>
              <a:ext cx="1347591" cy="1158261"/>
              <a:chOff x="507849" y="3048000"/>
              <a:chExt cx="1347591" cy="1158261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507849" y="3048000"/>
                <a:ext cx="1347591" cy="1158261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>
                <a:off x="1407154" y="4109739"/>
                <a:ext cx="389935" cy="0"/>
              </a:xfrm>
              <a:prstGeom prst="line">
                <a:avLst/>
              </a:prstGeom>
              <a:ln w="19050">
                <a:solidFill>
                  <a:srgbClr val="61D6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9" name="Picture 48"/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458" y="5513324"/>
            <a:ext cx="900661" cy="86611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529" y="5518101"/>
            <a:ext cx="929406" cy="861339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425516" y="4618589"/>
            <a:ext cx="908914" cy="868595"/>
            <a:chOff x="3557458" y="398982"/>
            <a:chExt cx="3276600" cy="2438400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34" cstate="print"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sharpenSoften amount="50000"/>
                      </a14:imgEffect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7458" y="398982"/>
              <a:ext cx="3276600" cy="2438400"/>
            </a:xfrm>
            <a:prstGeom prst="rect">
              <a:avLst/>
            </a:prstGeom>
          </p:spPr>
        </p:pic>
        <p:sp>
          <p:nvSpPr>
            <p:cNvPr id="53" name="Rectangle 52"/>
            <p:cNvSpPr/>
            <p:nvPr/>
          </p:nvSpPr>
          <p:spPr>
            <a:xfrm>
              <a:off x="4343400" y="609600"/>
              <a:ext cx="1347591" cy="1158261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242705" y="1671339"/>
              <a:ext cx="389935" cy="0"/>
            </a:xfrm>
            <a:prstGeom prst="line">
              <a:avLst/>
            </a:prstGeom>
            <a:ln w="19050">
              <a:solidFill>
                <a:srgbClr val="61D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Picture 54"/>
          <p:cNvPicPr>
            <a:picLocks noChangeAspect="1"/>
          </p:cNvPicPr>
          <p:nvPr/>
        </p:nvPicPr>
        <p:blipFill>
          <a:blip r:embed="rId36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15" y="5510150"/>
            <a:ext cx="907216" cy="861339"/>
          </a:xfrm>
          <a:prstGeom prst="rect">
            <a:avLst/>
          </a:prstGeom>
        </p:spPr>
      </p:pic>
      <p:graphicFrame>
        <p:nvGraphicFramePr>
          <p:cNvPr id="56" name="Object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7862695"/>
              </p:ext>
            </p:extLst>
          </p:nvPr>
        </p:nvGraphicFramePr>
        <p:xfrm>
          <a:off x="4430713" y="4429125"/>
          <a:ext cx="2481262" cy="196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9" name="Worksheet" r:id="rId39" imgW="4305205" imgH="2771680" progId="Excel.Sheet.8">
                  <p:embed/>
                </p:oleObj>
              </mc:Choice>
              <mc:Fallback>
                <p:oleObj name="Worksheet" r:id="rId39" imgW="4305205" imgH="277168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0713" y="4429125"/>
                        <a:ext cx="2481262" cy="196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Box 132"/>
          <p:cNvSpPr txBox="1">
            <a:spLocks noChangeArrowheads="1"/>
          </p:cNvSpPr>
          <p:nvPr/>
        </p:nvSpPr>
        <p:spPr bwMode="auto">
          <a:xfrm rot="19102452">
            <a:off x="4993947" y="6110046"/>
            <a:ext cx="4679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 dirty="0">
                <a:latin typeface="Arial" pitchFamily="34" charset="0"/>
                <a:cs typeface="Arial" pitchFamily="34" charset="0"/>
              </a:rPr>
              <a:t>Ctrl</a:t>
            </a:r>
          </a:p>
        </p:txBody>
      </p:sp>
      <p:sp>
        <p:nvSpPr>
          <p:cNvPr id="58" name="TextBox 133"/>
          <p:cNvSpPr txBox="1">
            <a:spLocks noChangeArrowheads="1"/>
          </p:cNvSpPr>
          <p:nvPr/>
        </p:nvSpPr>
        <p:spPr bwMode="auto">
          <a:xfrm rot="19083417">
            <a:off x="5437017" y="6102967"/>
            <a:ext cx="34722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 dirty="0">
                <a:latin typeface="Arial" pitchFamily="34" charset="0"/>
                <a:cs typeface="Arial" pitchFamily="34" charset="0"/>
              </a:rPr>
              <a:t>IR </a:t>
            </a:r>
          </a:p>
        </p:txBody>
      </p:sp>
      <p:sp>
        <p:nvSpPr>
          <p:cNvPr id="59" name="TextBox 134"/>
          <p:cNvSpPr txBox="1">
            <a:spLocks noChangeArrowheads="1"/>
          </p:cNvSpPr>
          <p:nvPr/>
        </p:nvSpPr>
        <p:spPr bwMode="auto">
          <a:xfrm rot="19083417">
            <a:off x="5783765" y="6172207"/>
            <a:ext cx="12017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LB100 + IR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135"/>
          <p:cNvSpPr txBox="1">
            <a:spLocks noChangeArrowheads="1"/>
          </p:cNvSpPr>
          <p:nvPr/>
        </p:nvSpPr>
        <p:spPr bwMode="auto">
          <a:xfrm rot="19083417">
            <a:off x="5607388" y="6076876"/>
            <a:ext cx="90445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LB100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2"/>
          <p:cNvSpPr txBox="1">
            <a:spLocks noChangeArrowheads="1"/>
          </p:cNvSpPr>
          <p:nvPr/>
        </p:nvSpPr>
        <p:spPr bwMode="auto">
          <a:xfrm>
            <a:off x="349092" y="4428676"/>
            <a:ext cx="58952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 dirty="0">
                <a:latin typeface="Arial" pitchFamily="34" charset="0"/>
                <a:cs typeface="Arial" pitchFamily="34" charset="0"/>
              </a:rPr>
              <a:t>Ctrl</a:t>
            </a:r>
          </a:p>
        </p:txBody>
      </p:sp>
      <p:sp>
        <p:nvSpPr>
          <p:cNvPr id="62" name="TextBox 62"/>
          <p:cNvSpPr txBox="1">
            <a:spLocks noChangeArrowheads="1"/>
          </p:cNvSpPr>
          <p:nvPr/>
        </p:nvSpPr>
        <p:spPr bwMode="auto">
          <a:xfrm>
            <a:off x="3159211" y="4412124"/>
            <a:ext cx="109640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 dirty="0">
                <a:latin typeface="Arial" pitchFamily="34" charset="0"/>
                <a:cs typeface="Arial" pitchFamily="34" charset="0"/>
              </a:rPr>
              <a:t>LB100 + IR</a:t>
            </a:r>
          </a:p>
        </p:txBody>
      </p:sp>
      <p:sp>
        <p:nvSpPr>
          <p:cNvPr id="63" name="TextBox 63"/>
          <p:cNvSpPr txBox="1">
            <a:spLocks noChangeArrowheads="1"/>
          </p:cNvSpPr>
          <p:nvPr/>
        </p:nvSpPr>
        <p:spPr bwMode="auto">
          <a:xfrm>
            <a:off x="1297610" y="4421649"/>
            <a:ext cx="42425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IR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1"/>
          <p:cNvSpPr txBox="1">
            <a:spLocks noChangeArrowheads="1"/>
          </p:cNvSpPr>
          <p:nvPr/>
        </p:nvSpPr>
        <p:spPr bwMode="auto">
          <a:xfrm>
            <a:off x="2242943" y="4419250"/>
            <a:ext cx="6175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LB100 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-147823" y="5226614"/>
            <a:ext cx="775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Panc-1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3"/>
          <p:cNvSpPr txBox="1">
            <a:spLocks noChangeArrowheads="1"/>
          </p:cNvSpPr>
          <p:nvPr/>
        </p:nvSpPr>
        <p:spPr bwMode="auto">
          <a:xfrm>
            <a:off x="3281150" y="6371016"/>
            <a:ext cx="93027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 dirty="0">
                <a:latin typeface="Arial" pitchFamily="34" charset="0"/>
                <a:cs typeface="Arial" pitchFamily="34" charset="0"/>
              </a:rPr>
              <a:t>Magnified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1911" y="1093801"/>
            <a:ext cx="695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739" y="3826039"/>
            <a:ext cx="770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4303" y="1412903"/>
            <a:ext cx="7520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DAPI</a:t>
            </a:r>
          </a:p>
          <a:p>
            <a:r>
              <a:rPr lang="en-US" sz="1100" b="1" dirty="0">
                <a:solidFill>
                  <a:srgbClr val="33CC33"/>
                </a:solidFill>
                <a:latin typeface="Arial" pitchFamily="34" charset="0"/>
                <a:cs typeface="Arial" pitchFamily="34" charset="0"/>
              </a:rPr>
              <a:t>53BP1</a:t>
            </a:r>
          </a:p>
          <a:p>
            <a:endParaRPr lang="en-US" sz="11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63"/>
          <p:cNvSpPr txBox="1">
            <a:spLocks noChangeArrowheads="1"/>
          </p:cNvSpPr>
          <p:nvPr/>
        </p:nvSpPr>
        <p:spPr bwMode="auto">
          <a:xfrm>
            <a:off x="3292766" y="3652707"/>
            <a:ext cx="93027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 dirty="0">
                <a:latin typeface="Arial" pitchFamily="34" charset="0"/>
                <a:cs typeface="Arial" pitchFamily="34" charset="0"/>
              </a:rPr>
              <a:t>Magnified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52425" y="4092065"/>
            <a:ext cx="7520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DAPI</a:t>
            </a:r>
          </a:p>
          <a:p>
            <a:r>
              <a:rPr lang="en-US" sz="1100" b="1" dirty="0">
                <a:solidFill>
                  <a:srgbClr val="33CC33"/>
                </a:solidFill>
                <a:latin typeface="Arial" pitchFamily="34" charset="0"/>
                <a:cs typeface="Arial" pitchFamily="34" charset="0"/>
              </a:rPr>
              <a:t>53BP1</a:t>
            </a:r>
          </a:p>
          <a:p>
            <a:endParaRPr lang="en-US" sz="11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63"/>
          <p:cNvSpPr txBox="1">
            <a:spLocks noChangeArrowheads="1"/>
          </p:cNvSpPr>
          <p:nvPr/>
        </p:nvSpPr>
        <p:spPr bwMode="auto">
          <a:xfrm>
            <a:off x="4071938" y="2289175"/>
            <a:ext cx="498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400" b="1" dirty="0">
                <a:latin typeface="Arial" charset="0"/>
                <a:cs typeface="Arial" charset="0"/>
              </a:rPr>
              <a:t>40×</a:t>
            </a:r>
          </a:p>
        </p:txBody>
      </p:sp>
      <p:sp>
        <p:nvSpPr>
          <p:cNvPr id="77" name="TextBox 63"/>
          <p:cNvSpPr txBox="1">
            <a:spLocks noChangeArrowheads="1"/>
          </p:cNvSpPr>
          <p:nvPr/>
        </p:nvSpPr>
        <p:spPr bwMode="auto">
          <a:xfrm>
            <a:off x="4090987" y="4931437"/>
            <a:ext cx="498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400" b="1" dirty="0">
                <a:latin typeface="Arial" charset="0"/>
                <a:cs typeface="Arial" charset="0"/>
              </a:rPr>
              <a:t>40×</a:t>
            </a:r>
          </a:p>
        </p:txBody>
      </p:sp>
      <p:sp>
        <p:nvSpPr>
          <p:cNvPr id="78" name="TextBox 38"/>
          <p:cNvSpPr txBox="1">
            <a:spLocks noChangeArrowheads="1"/>
          </p:cNvSpPr>
          <p:nvPr/>
        </p:nvSpPr>
        <p:spPr bwMode="auto">
          <a:xfrm>
            <a:off x="1560513" y="452438"/>
            <a:ext cx="4121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rial" charset="0"/>
                <a:cs typeface="Arial" charset="0"/>
              </a:rPr>
              <a:t>Wei </a:t>
            </a:r>
            <a:r>
              <a:rPr lang="en-US" sz="2400" b="1" i="1" dirty="0">
                <a:latin typeface="Arial" charset="0"/>
                <a:cs typeface="Arial" charset="0"/>
              </a:rPr>
              <a:t>et al</a:t>
            </a:r>
            <a:r>
              <a:rPr lang="en-US" sz="2400" b="1" dirty="0">
                <a:latin typeface="Arial" charset="0"/>
                <a:cs typeface="Arial" charset="0"/>
              </a:rPr>
              <a:t>.  Suppl. Fig. 7</a:t>
            </a:r>
          </a:p>
        </p:txBody>
      </p:sp>
    </p:spTree>
    <p:extLst>
      <p:ext uri="{BB962C8B-B14F-4D97-AF65-F5344CB8AC3E}">
        <p14:creationId xmlns:p14="http://schemas.microsoft.com/office/powerpoint/2010/main" val="1278416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7189</TotalTime>
  <Words>47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Microsoft Excel Chart</vt:lpstr>
      <vt:lpstr>Worksheet</vt:lpstr>
      <vt:lpstr>PowerPoint Presentation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dpwei</dc:creator>
  <cp:lastModifiedBy>Vandy, Cara</cp:lastModifiedBy>
  <cp:revision>376</cp:revision>
  <cp:lastPrinted>2013-05-20T13:58:26Z</cp:lastPrinted>
  <dcterms:created xsi:type="dcterms:W3CDTF">2012-06-06T19:54:46Z</dcterms:created>
  <dcterms:modified xsi:type="dcterms:W3CDTF">2013-06-17T20:00:10Z</dcterms:modified>
</cp:coreProperties>
</file>