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sic\Mis%20documentos\ICVV%20Manolo\My%20Dropbox\Paper%20HIP%20HOP\Figuras%20individuales\Fenotipos%20HOP%20(3A,%203B,%203C,%20S3,%205B,%20S4A,%20S4B,%205D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hart>
    <c:plotArea>
      <c:layout>
        <c:manualLayout>
          <c:layoutTarget val="inner"/>
          <c:xMode val="edge"/>
          <c:yMode val="edge"/>
          <c:x val="0.16183155438272026"/>
          <c:y val="4.4858679665530858E-2"/>
          <c:w val="0.74985680441878622"/>
          <c:h val="0.70961925065433995"/>
        </c:manualLayout>
      </c:layout>
      <c:barChart>
        <c:barDir val="col"/>
        <c:grouping val="clustered"/>
        <c:ser>
          <c:idx val="0"/>
          <c:order val="0"/>
          <c:tx>
            <c:v>24 h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cat>
            <c:strRef>
              <c:f>Sheet1!$D$25:$D$28</c:f>
              <c:strCache>
                <c:ptCount val="4"/>
                <c:pt idx="0">
                  <c:v>EMC5</c:v>
                </c:pt>
                <c:pt idx="1">
                  <c:v>UFD4</c:v>
                </c:pt>
                <c:pt idx="2">
                  <c:v>GSF2</c:v>
                </c:pt>
                <c:pt idx="3">
                  <c:v>YOR055W</c:v>
                </c:pt>
              </c:strCache>
            </c:strRef>
          </c:cat>
          <c:val>
            <c:numRef>
              <c:f>Sheet1!$E$25:$E$28</c:f>
              <c:numCache>
                <c:formatCode>0.00</c:formatCode>
                <c:ptCount val="4"/>
                <c:pt idx="0">
                  <c:v>0.89361702127659637</c:v>
                </c:pt>
                <c:pt idx="1">
                  <c:v>0.90957446808510645</c:v>
                </c:pt>
                <c:pt idx="2">
                  <c:v>0.57579787234042756</c:v>
                </c:pt>
                <c:pt idx="3">
                  <c:v>0.94414893617021378</c:v>
                </c:pt>
              </c:numCache>
            </c:numRef>
          </c:val>
        </c:ser>
        <c:ser>
          <c:idx val="1"/>
          <c:order val="1"/>
          <c:tx>
            <c:v>21 days</c:v>
          </c:tx>
          <c:spPr>
            <a:solidFill>
              <a:schemeClr val="tx1"/>
            </a:solidFill>
          </c:spPr>
          <c:cat>
            <c:strRef>
              <c:f>Sheet1!$D$25:$D$28</c:f>
              <c:strCache>
                <c:ptCount val="4"/>
                <c:pt idx="0">
                  <c:v>EMC5</c:v>
                </c:pt>
                <c:pt idx="1">
                  <c:v>UFD4</c:v>
                </c:pt>
                <c:pt idx="2">
                  <c:v>GSF2</c:v>
                </c:pt>
                <c:pt idx="3">
                  <c:v>YOR055W</c:v>
                </c:pt>
              </c:strCache>
            </c:strRef>
          </c:cat>
          <c:val>
            <c:numRef>
              <c:f>Sheet1!$F$25:$F$28</c:f>
              <c:numCache>
                <c:formatCode>0.00</c:formatCode>
                <c:ptCount val="4"/>
                <c:pt idx="0">
                  <c:v>0.96803977272727271</c:v>
                </c:pt>
                <c:pt idx="1">
                  <c:v>0.99502840909090917</c:v>
                </c:pt>
                <c:pt idx="2">
                  <c:v>0.97869318181818232</c:v>
                </c:pt>
                <c:pt idx="3">
                  <c:v>0.88778409090909172</c:v>
                </c:pt>
              </c:numCache>
            </c:numRef>
          </c:val>
        </c:ser>
        <c:axId val="89702784"/>
        <c:axId val="84399232"/>
      </c:barChart>
      <c:catAx>
        <c:axId val="89702784"/>
        <c:scaling>
          <c:orientation val="minMax"/>
        </c:scaling>
        <c:axPos val="b"/>
        <c:tickLblPos val="nextTo"/>
        <c:txPr>
          <a:bodyPr rot="-2700000"/>
          <a:lstStyle/>
          <a:p>
            <a:pPr>
              <a:defRPr sz="1100">
                <a:latin typeface="Arial" pitchFamily="34" charset="0"/>
                <a:cs typeface="Arial" pitchFamily="34" charset="0"/>
              </a:defRPr>
            </a:pPr>
            <a:endParaRPr lang="es-ES_tradnl"/>
          </a:p>
        </c:txPr>
        <c:crossAx val="84399232"/>
        <c:crosses val="autoZero"/>
        <c:auto val="1"/>
        <c:lblAlgn val="ctr"/>
        <c:lblOffset val="100"/>
      </c:catAx>
      <c:valAx>
        <c:axId val="843992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s-ES" sz="1200" dirty="0" err="1">
                    <a:latin typeface="Arial" pitchFamily="34" charset="0"/>
                    <a:cs typeface="Arial" pitchFamily="34" charset="0"/>
                  </a:rPr>
                  <a:t>Relative</a:t>
                </a:r>
                <a:r>
                  <a:rPr lang="es-ES" sz="1200" baseline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" sz="1200" baseline="0" dirty="0" err="1" smtClean="0">
                    <a:latin typeface="Arial" pitchFamily="34" charset="0"/>
                    <a:cs typeface="Arial" pitchFamily="34" charset="0"/>
                  </a:rPr>
                  <a:t>biomass</a:t>
                </a:r>
                <a:endParaRPr lang="es-ES" sz="120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1.133859597759998E-2"/>
              <c:y val="0.18804205457474124"/>
            </c:manualLayout>
          </c:layout>
        </c:title>
        <c:numFmt formatCode="0.0" sourceLinked="0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s-ES_tradnl"/>
          </a:p>
        </c:txPr>
        <c:crossAx val="89702784"/>
        <c:crosses val="autoZero"/>
        <c:crossBetween val="between"/>
      </c:valAx>
    </c:plotArea>
    <c:plotVisOnly val="1"/>
  </c:chart>
  <c:spPr>
    <a:solidFill>
      <a:schemeClr val="bg1"/>
    </a:solidFill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2FA54-5894-491F-AE5A-692790828AFC}" type="datetimeFigureOut">
              <a:rPr lang="en-US" smtClean="0"/>
              <a:pPr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6F8CC-C8BE-45C7-BFBF-E64AA0293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6 Gráfico"/>
          <p:cNvGraphicFramePr/>
          <p:nvPr/>
        </p:nvGraphicFramePr>
        <p:xfrm>
          <a:off x="2699792" y="692696"/>
          <a:ext cx="3528391" cy="3143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1043608" y="3933056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sz="1200" b="1" dirty="0" smtClean="0">
                <a:latin typeface="Arial"/>
              </a:rPr>
              <a:t>Figure S3: </a:t>
            </a:r>
            <a:r>
              <a:rPr lang="en-US" sz="1200" dirty="0" smtClean="0">
                <a:latin typeface="Arial"/>
              </a:rPr>
              <a:t>Relative biomass observed after 24 h (white bars) or after fermentation arrest (black bars) for strains identified simultaneously under Phase I and Phase II conditions by HOP analyses. Relative biomass after 24 h was estimated by comparing turbidity of the indicated strains with the control strain (BY4743) in the same batch. It was measured as NTUs with a 2100N </a:t>
            </a:r>
            <a:r>
              <a:rPr lang="en-US" sz="1200" dirty="0" err="1" smtClean="0">
                <a:latin typeface="Arial"/>
              </a:rPr>
              <a:t>Turbidimeter</a:t>
            </a:r>
            <a:r>
              <a:rPr lang="en-US" sz="1200" dirty="0" smtClean="0">
                <a:latin typeface="Arial"/>
              </a:rPr>
              <a:t> (HASH, Loveland. CO). Relative biomass after 21 days was estimated by measuring OD600 of the </a:t>
            </a:r>
            <a:r>
              <a:rPr lang="en-US" sz="1200" smtClean="0">
                <a:latin typeface="Arial"/>
              </a:rPr>
              <a:t>homogenized </a:t>
            </a:r>
            <a:r>
              <a:rPr lang="en-US" sz="1200" smtClean="0">
                <a:latin typeface="Arial"/>
              </a:rPr>
              <a:t>culture and </a:t>
            </a:r>
            <a:r>
              <a:rPr lang="en-US" sz="1200" dirty="0" smtClean="0">
                <a:latin typeface="Arial"/>
              </a:rPr>
              <a:t>comparing </a:t>
            </a:r>
            <a:r>
              <a:rPr lang="en-US" sz="1200" smtClean="0">
                <a:latin typeface="Arial"/>
              </a:rPr>
              <a:t>data </a:t>
            </a:r>
            <a:r>
              <a:rPr lang="en-US" sz="1200" smtClean="0">
                <a:latin typeface="Arial"/>
              </a:rPr>
              <a:t>from </a:t>
            </a:r>
            <a:r>
              <a:rPr lang="en-US" sz="1200" dirty="0" smtClean="0">
                <a:latin typeface="Arial"/>
              </a:rPr>
              <a:t>the deleted strains with those of the control strain (BY4743) in the same batch. Stars indicate statistically significant differences between BY4743 and the deleted strain.</a:t>
            </a:r>
            <a:endParaRPr lang="en-US" sz="2400" b="1" dirty="0">
              <a:latin typeface="Times New Roman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4703966" y="1772816"/>
            <a:ext cx="300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677388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694" algn="l" defTabSz="677388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7388" algn="l" defTabSz="677388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16081" algn="l" defTabSz="677388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4775" algn="l" defTabSz="677388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3469" algn="l" defTabSz="677388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32163" algn="l" defTabSz="677388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70856" algn="l" defTabSz="677388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09550" algn="l" defTabSz="677388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200" dirty="0" smtClean="0"/>
              <a:t>*</a:t>
            </a:r>
            <a:endParaRPr lang="es-ES_tradnl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csic</dc:creator>
  <cp:lastModifiedBy>Pilar y Ramón</cp:lastModifiedBy>
  <cp:revision>9</cp:revision>
  <dcterms:created xsi:type="dcterms:W3CDTF">2013-03-12T09:53:43Z</dcterms:created>
  <dcterms:modified xsi:type="dcterms:W3CDTF">2013-06-23T09:27:01Z</dcterms:modified>
</cp:coreProperties>
</file>