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202" d="100"/>
          <a:sy n="202" d="100"/>
        </p:scale>
        <p:origin x="-16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064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943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0342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3986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6512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885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7263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087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148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812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219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C5224-FF98-4569-AE30-D16DC50BE692}" type="datetimeFigureOut">
              <a:rPr lang="en-AU" smtClean="0"/>
              <a:t>6/06/2013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FC650-DD54-486C-96AD-D95F350D3F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4993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3699" y="423125"/>
            <a:ext cx="2954103" cy="6906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3102167" y="449812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/>
              <a:t>Whole Exome Sequencing</a:t>
            </a:r>
          </a:p>
          <a:p>
            <a:pPr algn="ctr"/>
            <a:r>
              <a:rPr lang="en-AU" sz="1200" dirty="0" smtClean="0"/>
              <a:t>19 HPC families </a:t>
            </a:r>
          </a:p>
          <a:p>
            <a:pPr algn="ctr"/>
            <a:r>
              <a:rPr lang="en-AU" sz="1200" dirty="0" smtClean="0"/>
              <a:t>80 </a:t>
            </a:r>
            <a:r>
              <a:rPr lang="en-AU" sz="1200" dirty="0" err="1" smtClean="0"/>
              <a:t>affecteds</a:t>
            </a:r>
            <a:r>
              <a:rPr lang="en-AU" sz="1200" dirty="0" smtClean="0"/>
              <a:t>; 11 </a:t>
            </a:r>
            <a:r>
              <a:rPr lang="en-AU" sz="1200" dirty="0" err="1" smtClean="0"/>
              <a:t>unaffecteds</a:t>
            </a:r>
            <a:endParaRPr lang="en-AU" sz="12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4737715" y="1936301"/>
            <a:ext cx="3175302" cy="720080"/>
            <a:chOff x="5180720" y="1700808"/>
            <a:chExt cx="3175302" cy="720080"/>
          </a:xfrm>
        </p:grpSpPr>
        <p:grpSp>
          <p:nvGrpSpPr>
            <p:cNvPr id="34" name="Group 33"/>
            <p:cNvGrpSpPr/>
            <p:nvPr/>
          </p:nvGrpSpPr>
          <p:grpSpPr>
            <a:xfrm>
              <a:off x="5180720" y="1700808"/>
              <a:ext cx="792088" cy="720080"/>
              <a:chOff x="4819211" y="1700808"/>
              <a:chExt cx="792088" cy="72008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4819211" y="1700808"/>
                <a:ext cx="79208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827121" y="1700808"/>
                <a:ext cx="781942" cy="710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200" dirty="0" smtClean="0"/>
                  <a:t>INDEL</a:t>
                </a:r>
                <a:endParaRPr lang="en-AU" sz="1200" dirty="0"/>
              </a:p>
              <a:p>
                <a:pPr algn="ctr"/>
                <a:r>
                  <a:rPr lang="en-AU" sz="1200" dirty="0" smtClean="0"/>
                  <a:t>Filter 1</a:t>
                </a:r>
              </a:p>
              <a:p>
                <a:pPr algn="ctr"/>
                <a:r>
                  <a:rPr lang="en-AU" sz="1200" dirty="0" smtClean="0"/>
                  <a:t>N=35</a:t>
                </a: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979504" y="1700808"/>
              <a:ext cx="792088" cy="720080"/>
              <a:chOff x="5759275" y="1700808"/>
              <a:chExt cx="792088" cy="72008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759275" y="1700808"/>
                <a:ext cx="79208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767185" y="1709924"/>
                <a:ext cx="781942" cy="710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200" dirty="0" smtClean="0"/>
                  <a:t>INDEL</a:t>
                </a:r>
                <a:endParaRPr lang="en-AU" sz="1200" dirty="0"/>
              </a:p>
              <a:p>
                <a:pPr algn="ctr"/>
                <a:r>
                  <a:rPr lang="en-AU" sz="1200" dirty="0" smtClean="0"/>
                  <a:t>Filter 2</a:t>
                </a:r>
              </a:p>
              <a:p>
                <a:pPr algn="ctr"/>
                <a:r>
                  <a:rPr lang="en-AU" sz="1200" dirty="0" smtClean="0"/>
                  <a:t>N=473</a:t>
                </a: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767387" y="1700808"/>
              <a:ext cx="792088" cy="720080"/>
              <a:chOff x="6767387" y="1700808"/>
              <a:chExt cx="792088" cy="72008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6767387" y="1700808"/>
                <a:ext cx="79208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75297" y="1709924"/>
                <a:ext cx="78194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200" dirty="0" smtClean="0"/>
                  <a:t>INDEL</a:t>
                </a:r>
                <a:endParaRPr lang="en-AU" sz="1200" dirty="0"/>
              </a:p>
              <a:p>
                <a:pPr algn="ctr"/>
                <a:r>
                  <a:rPr lang="en-AU" sz="1200" dirty="0" smtClean="0"/>
                  <a:t>Filter 3</a:t>
                </a:r>
              </a:p>
              <a:p>
                <a:pPr algn="ctr"/>
                <a:r>
                  <a:rPr lang="en-AU" sz="1200" dirty="0" smtClean="0"/>
                  <a:t>N=562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7563680" y="1700808"/>
              <a:ext cx="792342" cy="720080"/>
              <a:chOff x="7699277" y="1700808"/>
              <a:chExt cx="792342" cy="720080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7699531" y="1700808"/>
                <a:ext cx="792088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699277" y="1709924"/>
                <a:ext cx="78194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sz="1200" dirty="0" smtClean="0"/>
                  <a:t>INDEL</a:t>
                </a:r>
                <a:endParaRPr lang="en-AU" sz="1200" dirty="0"/>
              </a:p>
              <a:p>
                <a:pPr algn="ctr"/>
                <a:r>
                  <a:rPr lang="en-AU" sz="1200" dirty="0" smtClean="0"/>
                  <a:t>Filter 4</a:t>
                </a:r>
              </a:p>
              <a:p>
                <a:pPr algn="ctr"/>
                <a:r>
                  <a:rPr lang="en-AU" sz="1200" dirty="0" smtClean="0"/>
                  <a:t>N=1440</a:t>
                </a:r>
              </a:p>
            </p:txBody>
          </p:sp>
        </p:grpSp>
      </p:grpSp>
      <p:grpSp>
        <p:nvGrpSpPr>
          <p:cNvPr id="90" name="Group 89"/>
          <p:cNvGrpSpPr/>
          <p:nvPr/>
        </p:nvGrpSpPr>
        <p:grpSpPr>
          <a:xfrm>
            <a:off x="1253542" y="1931692"/>
            <a:ext cx="3175048" cy="728458"/>
            <a:chOff x="1195788" y="2114855"/>
            <a:chExt cx="3175048" cy="728458"/>
          </a:xfrm>
        </p:grpSpPr>
        <p:sp>
          <p:nvSpPr>
            <p:cNvPr id="7" name="Rectangle 6"/>
            <p:cNvSpPr/>
            <p:nvPr/>
          </p:nvSpPr>
          <p:spPr>
            <a:xfrm>
              <a:off x="1195788" y="2123233"/>
              <a:ext cx="792088" cy="7200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95788" y="2132009"/>
              <a:ext cx="792088" cy="710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/>
                <a:t>SNV</a:t>
              </a:r>
            </a:p>
            <a:p>
              <a:pPr algn="ctr"/>
              <a:r>
                <a:rPr lang="en-AU" sz="1200" dirty="0" smtClean="0"/>
                <a:t>Filter 1</a:t>
              </a:r>
            </a:p>
            <a:p>
              <a:pPr algn="ctr"/>
              <a:r>
                <a:rPr lang="en-AU" sz="1200" dirty="0" smtClean="0"/>
                <a:t>N=138</a:t>
              </a:r>
              <a:endParaRPr lang="en-AU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87876" y="2123075"/>
              <a:ext cx="792088" cy="7200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91837" y="2132191"/>
              <a:ext cx="784167" cy="710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/>
                <a:t>SNV</a:t>
              </a:r>
            </a:p>
            <a:p>
              <a:pPr algn="ctr"/>
              <a:r>
                <a:rPr lang="en-AU" sz="1200" dirty="0" smtClean="0"/>
                <a:t>Filter 2</a:t>
              </a:r>
            </a:p>
            <a:p>
              <a:pPr algn="ctr"/>
              <a:r>
                <a:rPr lang="en-AU" sz="1200" dirty="0" smtClean="0"/>
                <a:t>N=996</a:t>
              </a:r>
              <a:endParaRPr lang="en-AU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779964" y="2123075"/>
              <a:ext cx="792088" cy="7200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83925" y="2123075"/>
              <a:ext cx="784167" cy="710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/>
                <a:t>SNV</a:t>
              </a:r>
            </a:p>
            <a:p>
              <a:pPr algn="ctr"/>
              <a:r>
                <a:rPr lang="en-AU" sz="1200" dirty="0" smtClean="0"/>
                <a:t>Filter 3</a:t>
              </a:r>
            </a:p>
            <a:p>
              <a:pPr algn="ctr"/>
              <a:r>
                <a:rPr lang="en-AU" sz="1200" dirty="0" smtClean="0"/>
                <a:t>N=48</a:t>
              </a:r>
              <a:endParaRPr lang="en-AU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77893" y="2114855"/>
              <a:ext cx="784167" cy="7109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/>
                <a:t>SNV</a:t>
              </a:r>
            </a:p>
            <a:p>
              <a:pPr algn="ctr"/>
              <a:r>
                <a:rPr lang="en-AU" sz="1200" dirty="0" smtClean="0"/>
                <a:t>Filter 4</a:t>
              </a:r>
            </a:p>
            <a:p>
              <a:pPr algn="ctr"/>
              <a:r>
                <a:rPr lang="en-AU" sz="1200" dirty="0" smtClean="0"/>
                <a:t>N=277</a:t>
              </a:r>
              <a:endParaRPr lang="en-AU" sz="12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578748" y="2119464"/>
              <a:ext cx="792088" cy="7200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2084376" y="2910289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Filter 1: N=57</a:t>
            </a:r>
          </a:p>
          <a:p>
            <a:r>
              <a:rPr lang="en-AU" sz="1200" dirty="0" smtClean="0"/>
              <a:t>Filter 2: N=96</a:t>
            </a:r>
          </a:p>
          <a:p>
            <a:r>
              <a:rPr lang="en-AU" sz="1200" dirty="0" smtClean="0"/>
              <a:t>Filter 3: N=14</a:t>
            </a:r>
          </a:p>
          <a:p>
            <a:r>
              <a:rPr lang="en-AU" sz="1200" dirty="0" smtClean="0"/>
              <a:t>Filter 4: N=7</a:t>
            </a:r>
            <a:endParaRPr lang="en-AU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6052980" y="2918896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Filter 1: N=8</a:t>
            </a:r>
          </a:p>
          <a:p>
            <a:r>
              <a:rPr lang="en-AU" sz="1200" dirty="0" smtClean="0"/>
              <a:t>Filter 2: N=7</a:t>
            </a:r>
          </a:p>
          <a:p>
            <a:r>
              <a:rPr lang="en-AU" sz="1200" dirty="0" smtClean="0"/>
              <a:t>Filter 3: N=7</a:t>
            </a:r>
          </a:p>
          <a:p>
            <a:r>
              <a:rPr lang="en-AU" sz="1200" dirty="0" smtClean="0"/>
              <a:t>Filter 4: N=0</a:t>
            </a:r>
            <a:endParaRPr lang="en-AU" sz="1200" dirty="0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2940712" y="2734321"/>
            <a:ext cx="736004" cy="864096"/>
          </a:xfrm>
          <a:prstGeom prst="straightConnector1">
            <a:avLst/>
          </a:prstGeom>
          <a:ln w="63500">
            <a:solidFill>
              <a:schemeClr val="tx2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5476916" y="2734321"/>
            <a:ext cx="736408" cy="864096"/>
          </a:xfrm>
          <a:prstGeom prst="straightConnector1">
            <a:avLst/>
          </a:prstGeom>
          <a:ln w="63500">
            <a:solidFill>
              <a:schemeClr val="tx2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4588934" y="4451063"/>
            <a:ext cx="4816" cy="680728"/>
          </a:xfrm>
          <a:prstGeom prst="straightConnector1">
            <a:avLst/>
          </a:prstGeom>
          <a:ln w="63500">
            <a:solidFill>
              <a:schemeClr val="tx2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4575651" y="1236104"/>
            <a:ext cx="4816" cy="680728"/>
          </a:xfrm>
          <a:prstGeom prst="straightConnector1">
            <a:avLst/>
          </a:prstGeom>
          <a:ln w="63500">
            <a:solidFill>
              <a:schemeClr val="tx2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oup 105"/>
          <p:cNvGrpSpPr/>
          <p:nvPr/>
        </p:nvGrpSpPr>
        <p:grpSpPr>
          <a:xfrm>
            <a:off x="3134520" y="5214340"/>
            <a:ext cx="2954103" cy="518916"/>
            <a:chOff x="3066784" y="5301208"/>
            <a:chExt cx="2954103" cy="518916"/>
          </a:xfrm>
        </p:grpSpPr>
        <p:sp>
          <p:nvSpPr>
            <p:cNvPr id="101" name="Rectangle 100"/>
            <p:cNvSpPr/>
            <p:nvPr/>
          </p:nvSpPr>
          <p:spPr>
            <a:xfrm>
              <a:off x="3066784" y="5301208"/>
              <a:ext cx="2954103" cy="5189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066785" y="5316068"/>
              <a:ext cx="2952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i="1" dirty="0" smtClean="0"/>
                <a:t>BTNL2</a:t>
              </a:r>
              <a:r>
                <a:rPr lang="en-AU" sz="1200" dirty="0" smtClean="0"/>
                <a:t> Genotyping</a:t>
              </a:r>
            </a:p>
            <a:p>
              <a:pPr algn="ctr"/>
              <a:r>
                <a:rPr lang="en-AU" sz="1200" dirty="0" smtClean="0"/>
                <a:t>1,155 </a:t>
              </a:r>
              <a:r>
                <a:rPr lang="en-AU" sz="1200" dirty="0" smtClean="0"/>
                <a:t>cases</a:t>
              </a:r>
              <a:r>
                <a:rPr lang="en-AU" sz="1200" dirty="0" smtClean="0"/>
                <a:t>; 1,060 </a:t>
              </a:r>
              <a:r>
                <a:rPr lang="en-AU" sz="1200" dirty="0" smtClean="0"/>
                <a:t>controls</a:t>
              </a:r>
              <a:endParaRPr lang="en-AU" sz="12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087730" y="3646575"/>
            <a:ext cx="2971037" cy="710966"/>
            <a:chOff x="3087730" y="3638108"/>
            <a:chExt cx="2971037" cy="710966"/>
          </a:xfrm>
        </p:grpSpPr>
        <p:sp>
          <p:nvSpPr>
            <p:cNvPr id="104" name="TextBox 103"/>
            <p:cNvSpPr txBox="1"/>
            <p:nvPr/>
          </p:nvSpPr>
          <p:spPr>
            <a:xfrm>
              <a:off x="3106439" y="3638108"/>
              <a:ext cx="2952328" cy="710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200" dirty="0" smtClean="0"/>
                <a:t>Molecular Inversion Probe Assay</a:t>
              </a:r>
            </a:p>
            <a:p>
              <a:pPr algn="ctr"/>
              <a:r>
                <a:rPr lang="en-AU" sz="1200" dirty="0" smtClean="0"/>
                <a:t>270 HPC families</a:t>
              </a:r>
              <a:endParaRPr lang="en-AU" sz="1200" dirty="0"/>
            </a:p>
            <a:p>
              <a:pPr algn="ctr"/>
              <a:r>
                <a:rPr lang="en-AU" sz="1200" dirty="0" smtClean="0"/>
                <a:t>869 </a:t>
              </a:r>
              <a:r>
                <a:rPr lang="en-AU" sz="1200" dirty="0" err="1" smtClean="0"/>
                <a:t>affecteds</a:t>
              </a:r>
              <a:r>
                <a:rPr lang="en-AU" sz="1200" dirty="0" smtClean="0"/>
                <a:t>; 519 </a:t>
              </a:r>
              <a:r>
                <a:rPr lang="en-AU" sz="1200" dirty="0" err="1" smtClean="0"/>
                <a:t>unaffecteds</a:t>
              </a:r>
              <a:endParaRPr lang="en-AU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087730" y="3649296"/>
              <a:ext cx="2954103" cy="69067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95536" y="260648"/>
            <a:ext cx="2160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Supplementary Figure 1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511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97</Words>
  <Application>Microsoft Office PowerPoint</Application>
  <PresentationFormat>On-screen Show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Cancer Council Victoria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Liesel Fitzgerald</dc:creator>
  <cp:lastModifiedBy>Stanford, Janet L</cp:lastModifiedBy>
  <cp:revision>25</cp:revision>
  <dcterms:created xsi:type="dcterms:W3CDTF">2013-06-03T00:57:05Z</dcterms:created>
  <dcterms:modified xsi:type="dcterms:W3CDTF">2013-06-06T21:13:00Z</dcterms:modified>
</cp:coreProperties>
</file>