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10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ldrich\Desktop\Cytokine%20manuscript\kinetic%20plo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ldrich\Desktop\Cytokine%20manuscript\kinetic%20plo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4763998250218723E-2"/>
          <c:y val="3.5835080363382253E-2"/>
          <c:w val="0.62836067366579174"/>
          <c:h val="0.87865828092243181"/>
        </c:manualLayout>
      </c:layout>
      <c:lineChart>
        <c:grouping val="standard"/>
        <c:varyColors val="0"/>
        <c:ser>
          <c:idx val="0"/>
          <c:order val="0"/>
          <c:tx>
            <c:strRef>
              <c:f>Sheet1!$C$40</c:f>
              <c:strCache>
                <c:ptCount val="1"/>
                <c:pt idx="0">
                  <c:v>LPS R side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errBars>
            <c:errDir val="y"/>
            <c:errBarType val="both"/>
            <c:errValType val="cust"/>
            <c:noEndCap val="0"/>
            <c:plus>
              <c:numRef>
                <c:f>Sheet1!$I$41:$I$44</c:f>
                <c:numCache>
                  <c:formatCode>General</c:formatCode>
                  <c:ptCount val="4"/>
                  <c:pt idx="0">
                    <c:v>2.2799999999999998</c:v>
                  </c:pt>
                  <c:pt idx="1">
                    <c:v>1.34</c:v>
                  </c:pt>
                  <c:pt idx="2">
                    <c:v>2.12</c:v>
                  </c:pt>
                  <c:pt idx="3">
                    <c:v>0</c:v>
                  </c:pt>
                </c:numCache>
              </c:numRef>
            </c:plus>
            <c:minus>
              <c:numRef>
                <c:f>Sheet1!$I$41:$I$44</c:f>
                <c:numCache>
                  <c:formatCode>General</c:formatCode>
                  <c:ptCount val="4"/>
                  <c:pt idx="0">
                    <c:v>2.2799999999999998</c:v>
                  </c:pt>
                  <c:pt idx="1">
                    <c:v>1.34</c:v>
                  </c:pt>
                  <c:pt idx="2">
                    <c:v>2.12</c:v>
                  </c:pt>
                  <c:pt idx="3">
                    <c:v>0</c:v>
                  </c:pt>
                </c:numCache>
              </c:numRef>
            </c:minus>
            <c:spPr>
              <a:ln>
                <a:solidFill>
                  <a:srgbClr val="0070C0"/>
                </a:solidFill>
              </a:ln>
            </c:spPr>
          </c:errBars>
          <c:cat>
            <c:numRef>
              <c:f>Sheet1!$B$41:$B$44</c:f>
              <c:numCache>
                <c:formatCode>General</c:formatCode>
                <c:ptCount val="4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</c:numCache>
            </c:numRef>
          </c:cat>
          <c:val>
            <c:numRef>
              <c:f>Sheet1!$C$41:$C$44</c:f>
              <c:numCache>
                <c:formatCode>General</c:formatCode>
                <c:ptCount val="4"/>
                <c:pt idx="0">
                  <c:v>4.8</c:v>
                </c:pt>
                <c:pt idx="1">
                  <c:v>1.4</c:v>
                </c:pt>
                <c:pt idx="2">
                  <c:v>1.5</c:v>
                </c:pt>
                <c:pt idx="3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Sheet1!$D$40</c:f>
              <c:strCache>
                <c:ptCount val="1"/>
                <c:pt idx="0">
                  <c:v>LPS L side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Sheet1!$J$41:$J$44</c:f>
                <c:numCache>
                  <c:formatCode>General</c:formatCode>
                  <c:ptCount val="4"/>
                  <c:pt idx="0">
                    <c:v>2.2799999999999998</c:v>
                  </c:pt>
                  <c:pt idx="1">
                    <c:v>2.2000000000000002</c:v>
                  </c:pt>
                  <c:pt idx="2">
                    <c:v>1.41</c:v>
                  </c:pt>
                  <c:pt idx="3">
                    <c:v>2.23</c:v>
                  </c:pt>
                </c:numCache>
              </c:numRef>
            </c:plus>
            <c:minus>
              <c:numRef>
                <c:f>Sheet1!$J$41:$J$44</c:f>
                <c:numCache>
                  <c:formatCode>General</c:formatCode>
                  <c:ptCount val="4"/>
                  <c:pt idx="0">
                    <c:v>2.2799999999999998</c:v>
                  </c:pt>
                  <c:pt idx="1">
                    <c:v>2.2000000000000002</c:v>
                  </c:pt>
                  <c:pt idx="2">
                    <c:v>1.41</c:v>
                  </c:pt>
                  <c:pt idx="3">
                    <c:v>2.23</c:v>
                  </c:pt>
                </c:numCache>
              </c:numRef>
            </c:minus>
            <c:spPr>
              <a:ln>
                <a:solidFill>
                  <a:srgbClr val="C00000"/>
                </a:solidFill>
              </a:ln>
            </c:spPr>
          </c:errBars>
          <c:cat>
            <c:numRef>
              <c:f>Sheet1!$B$41:$B$44</c:f>
              <c:numCache>
                <c:formatCode>General</c:formatCode>
                <c:ptCount val="4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</c:numCache>
            </c:numRef>
          </c:cat>
          <c:val>
            <c:numRef>
              <c:f>Sheet1!$D$41:$D$44</c:f>
              <c:numCache>
                <c:formatCode>General</c:formatCode>
                <c:ptCount val="4"/>
                <c:pt idx="0">
                  <c:v>5.8</c:v>
                </c:pt>
                <c:pt idx="1">
                  <c:v>1.8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Sheet1!$E$40</c:f>
              <c:strCache>
                <c:ptCount val="1"/>
                <c:pt idx="0">
                  <c:v>IL1b R side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Sheet1!$K$41:$K$44</c:f>
                <c:numCache>
                  <c:formatCode>General</c:formatCode>
                  <c:ptCount val="4"/>
                  <c:pt idx="0">
                    <c:v>3.42</c:v>
                  </c:pt>
                  <c:pt idx="1">
                    <c:v>2.2799999999999998</c:v>
                  </c:pt>
                  <c:pt idx="2">
                    <c:v>1.34</c:v>
                  </c:pt>
                  <c:pt idx="3">
                    <c:v>1.94</c:v>
                  </c:pt>
                </c:numCache>
              </c:numRef>
            </c:plus>
            <c:minus>
              <c:numRef>
                <c:f>Sheet1!$K$41:$K$44</c:f>
                <c:numCache>
                  <c:formatCode>General</c:formatCode>
                  <c:ptCount val="4"/>
                  <c:pt idx="0">
                    <c:v>3.42</c:v>
                  </c:pt>
                  <c:pt idx="1">
                    <c:v>2.2799999999999998</c:v>
                  </c:pt>
                  <c:pt idx="2">
                    <c:v>1.34</c:v>
                  </c:pt>
                  <c:pt idx="3">
                    <c:v>1.94</c:v>
                  </c:pt>
                </c:numCache>
              </c:numRef>
            </c:minus>
            <c:spPr>
              <a:ln>
                <a:solidFill>
                  <a:srgbClr val="92D050"/>
                </a:solidFill>
              </a:ln>
            </c:spPr>
          </c:errBars>
          <c:cat>
            <c:numRef>
              <c:f>Sheet1!$B$41:$B$44</c:f>
              <c:numCache>
                <c:formatCode>General</c:formatCode>
                <c:ptCount val="4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</c:numCache>
            </c:numRef>
          </c:cat>
          <c:val>
            <c:numRef>
              <c:f>Sheet1!$E$41:$E$44</c:f>
              <c:numCache>
                <c:formatCode>General</c:formatCode>
                <c:ptCount val="4"/>
                <c:pt idx="0">
                  <c:v>5.8</c:v>
                </c:pt>
                <c:pt idx="1">
                  <c:v>2.2799999999999998</c:v>
                </c:pt>
                <c:pt idx="2">
                  <c:v>1.4</c:v>
                </c:pt>
                <c:pt idx="3">
                  <c:v>1.4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Sheet1!$F$40</c:f>
              <c:strCache>
                <c:ptCount val="1"/>
                <c:pt idx="0">
                  <c:v>IL1b L side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Sheet1!$L$41:$L$44</c:f>
                <c:numCache>
                  <c:formatCode>General</c:formatCode>
                  <c:ptCount val="4"/>
                  <c:pt idx="0">
                    <c:v>3.2</c:v>
                  </c:pt>
                  <c:pt idx="1">
                    <c:v>1.21</c:v>
                  </c:pt>
                  <c:pt idx="2">
                    <c:v>1.0900000000000001</c:v>
                  </c:pt>
                  <c:pt idx="3">
                    <c:v>0</c:v>
                  </c:pt>
                </c:numCache>
              </c:numRef>
            </c:plus>
            <c:minus>
              <c:numRef>
                <c:f>Sheet1!$L$41:$L$44</c:f>
                <c:numCache>
                  <c:formatCode>General</c:formatCode>
                  <c:ptCount val="4"/>
                  <c:pt idx="0">
                    <c:v>3.2</c:v>
                  </c:pt>
                  <c:pt idx="1">
                    <c:v>1.21</c:v>
                  </c:pt>
                  <c:pt idx="2">
                    <c:v>1.0900000000000001</c:v>
                  </c:pt>
                  <c:pt idx="3">
                    <c:v>0</c:v>
                  </c:pt>
                </c:numCache>
              </c:numRef>
            </c:minus>
            <c:spPr>
              <a:ln>
                <a:solidFill>
                  <a:srgbClr val="7030A0"/>
                </a:solidFill>
              </a:ln>
            </c:spPr>
          </c:errBars>
          <c:cat>
            <c:numRef>
              <c:f>Sheet1!$B$41:$B$44</c:f>
              <c:numCache>
                <c:formatCode>General</c:formatCode>
                <c:ptCount val="4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</c:numCache>
            </c:numRef>
          </c:cat>
          <c:val>
            <c:numRef>
              <c:f>Sheet1!$F$41:$F$44</c:f>
              <c:numCache>
                <c:formatCode>General</c:formatCode>
                <c:ptCount val="4"/>
                <c:pt idx="0">
                  <c:v>5.6</c:v>
                </c:pt>
                <c:pt idx="1">
                  <c:v>0.85699999999999998</c:v>
                </c:pt>
                <c:pt idx="2">
                  <c:v>1.2</c:v>
                </c:pt>
                <c:pt idx="3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8513152"/>
        <c:axId val="68527232"/>
      </c:lineChart>
      <c:catAx>
        <c:axId val="68513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8527232"/>
        <c:crosses val="autoZero"/>
        <c:auto val="1"/>
        <c:lblAlgn val="ctr"/>
        <c:lblOffset val="100"/>
        <c:noMultiLvlLbl val="0"/>
      </c:catAx>
      <c:valAx>
        <c:axId val="68527232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crossAx val="685131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4256911636045495"/>
          <c:y val="0.23454288339743695"/>
          <c:w val="0.29076421697287841"/>
          <c:h val="0.2402082129670898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400" b="1" i="0" baseline="0">
          <a:latin typeface="Arial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Sheet1!$M$47</c:f>
              <c:strCache>
                <c:ptCount val="1"/>
                <c:pt idx="0">
                  <c:v>LPS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Sheet1!$O$48:$O$51</c:f>
                <c:numCache>
                  <c:formatCode>General</c:formatCode>
                  <c:ptCount val="4"/>
                  <c:pt idx="0">
                    <c:v>2.21</c:v>
                  </c:pt>
                  <c:pt idx="1">
                    <c:v>1.72</c:v>
                  </c:pt>
                  <c:pt idx="2">
                    <c:v>1.19</c:v>
                  </c:pt>
                  <c:pt idx="3">
                    <c:v>1.58</c:v>
                  </c:pt>
                </c:numCache>
              </c:numRef>
            </c:plus>
            <c:minus>
              <c:numRef>
                <c:f>Sheet1!$O$48:$O$51</c:f>
                <c:numCache>
                  <c:formatCode>General</c:formatCode>
                  <c:ptCount val="4"/>
                  <c:pt idx="0">
                    <c:v>2.21</c:v>
                  </c:pt>
                  <c:pt idx="1">
                    <c:v>1.72</c:v>
                  </c:pt>
                  <c:pt idx="2">
                    <c:v>1.19</c:v>
                  </c:pt>
                  <c:pt idx="3">
                    <c:v>1.58</c:v>
                  </c:pt>
                </c:numCache>
              </c:numRef>
            </c:minus>
            <c:spPr>
              <a:ln>
                <a:solidFill>
                  <a:schemeClr val="accent1"/>
                </a:solidFill>
              </a:ln>
            </c:spPr>
          </c:errBars>
          <c:xVal>
            <c:numRef>
              <c:f>Sheet1!$L$48:$L$51</c:f>
              <c:numCache>
                <c:formatCode>General</c:formatCode>
                <c:ptCount val="4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</c:numCache>
            </c:numRef>
          </c:xVal>
          <c:yVal>
            <c:numRef>
              <c:f>Sheet1!$M$48:$M$51</c:f>
              <c:numCache>
                <c:formatCode>General</c:formatCode>
                <c:ptCount val="4"/>
                <c:pt idx="0">
                  <c:v>5.3</c:v>
                </c:pt>
                <c:pt idx="1">
                  <c:v>1.6</c:v>
                </c:pt>
                <c:pt idx="2">
                  <c:v>1</c:v>
                </c:pt>
                <c:pt idx="3">
                  <c:v>0.5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Sheet1!$N$47</c:f>
              <c:strCache>
                <c:ptCount val="1"/>
                <c:pt idx="0">
                  <c:v>IL1b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Sheet1!$P$48:$P$51</c:f>
                <c:numCache>
                  <c:formatCode>General</c:formatCode>
                  <c:ptCount val="4"/>
                  <c:pt idx="0">
                    <c:v>3.12</c:v>
                  </c:pt>
                  <c:pt idx="1">
                    <c:v>1.93</c:v>
                  </c:pt>
                  <c:pt idx="2">
                    <c:v>1.1499999999999999</c:v>
                  </c:pt>
                  <c:pt idx="3">
                    <c:v>1.49</c:v>
                  </c:pt>
                </c:numCache>
              </c:numRef>
            </c:plus>
            <c:minus>
              <c:numRef>
                <c:f>Sheet1!$P$48:$P$51</c:f>
                <c:numCache>
                  <c:formatCode>General</c:formatCode>
                  <c:ptCount val="4"/>
                  <c:pt idx="0">
                    <c:v>3.12</c:v>
                  </c:pt>
                  <c:pt idx="1">
                    <c:v>1.93</c:v>
                  </c:pt>
                  <c:pt idx="2">
                    <c:v>1.1499999999999999</c:v>
                  </c:pt>
                  <c:pt idx="3">
                    <c:v>1.49</c:v>
                  </c:pt>
                </c:numCache>
              </c:numRef>
            </c:minus>
            <c:spPr>
              <a:ln>
                <a:solidFill>
                  <a:schemeClr val="accent2"/>
                </a:solidFill>
              </a:ln>
            </c:spPr>
          </c:errBars>
          <c:xVal>
            <c:numRef>
              <c:f>Sheet1!$L$48:$L$51</c:f>
              <c:numCache>
                <c:formatCode>General</c:formatCode>
                <c:ptCount val="4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</c:numCache>
            </c:numRef>
          </c:xVal>
          <c:yVal>
            <c:numRef>
              <c:f>Sheet1!$N$48:$N$51</c:f>
              <c:numCache>
                <c:formatCode>General</c:formatCode>
                <c:ptCount val="4"/>
                <c:pt idx="0">
                  <c:v>5.7</c:v>
                </c:pt>
                <c:pt idx="1">
                  <c:v>1.57</c:v>
                </c:pt>
                <c:pt idx="2">
                  <c:v>1.3</c:v>
                </c:pt>
                <c:pt idx="3">
                  <c:v>0.7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8557056"/>
        <c:axId val="68558848"/>
      </c:scatterChart>
      <c:valAx>
        <c:axId val="68557056"/>
        <c:scaling>
          <c:orientation val="minMax"/>
          <c:max val="2"/>
        </c:scaling>
        <c:delete val="0"/>
        <c:axPos val="b"/>
        <c:numFmt formatCode="General" sourceLinked="1"/>
        <c:majorTickMark val="out"/>
        <c:minorTickMark val="none"/>
        <c:tickLblPos val="nextTo"/>
        <c:crossAx val="68558848"/>
        <c:crosses val="autoZero"/>
        <c:crossBetween val="midCat"/>
      </c:valAx>
      <c:valAx>
        <c:axId val="68558848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crossAx val="6855705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3673600174978131"/>
          <c:y val="0.15053878681831437"/>
          <c:w val="0.16326399825021873"/>
          <c:h val="0.1989224263633712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 b="1" i="0" baseline="0">
          <a:latin typeface="Arial" pitchFamily="34" charset="0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03E4-192C-4542-96B2-708CBA484A74}" type="datetimeFigureOut">
              <a:rPr lang="en-US" smtClean="0"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988B-960E-4C4D-84F8-2AB3620BB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223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03E4-192C-4542-96B2-708CBA484A74}" type="datetimeFigureOut">
              <a:rPr lang="en-US" smtClean="0"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988B-960E-4C4D-84F8-2AB3620BB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989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03E4-192C-4542-96B2-708CBA484A74}" type="datetimeFigureOut">
              <a:rPr lang="en-US" smtClean="0"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988B-960E-4C4D-84F8-2AB3620BB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98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03E4-192C-4542-96B2-708CBA484A74}" type="datetimeFigureOut">
              <a:rPr lang="en-US" smtClean="0"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988B-960E-4C4D-84F8-2AB3620BB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283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03E4-192C-4542-96B2-708CBA484A74}" type="datetimeFigureOut">
              <a:rPr lang="en-US" smtClean="0"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988B-960E-4C4D-84F8-2AB3620BB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434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03E4-192C-4542-96B2-708CBA484A74}" type="datetimeFigureOut">
              <a:rPr lang="en-US" smtClean="0"/>
              <a:t>4/5/2013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988B-960E-4C4D-84F8-2AB3620BB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605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03E4-192C-4542-96B2-708CBA484A74}" type="datetimeFigureOut">
              <a:rPr lang="en-US" smtClean="0"/>
              <a:t>4/5/2013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988B-960E-4C4D-84F8-2AB3620BB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189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03E4-192C-4542-96B2-708CBA484A74}" type="datetimeFigureOut">
              <a:rPr lang="en-US" smtClean="0"/>
              <a:t>4/5/2013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988B-960E-4C4D-84F8-2AB3620BB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543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03E4-192C-4542-96B2-708CBA484A74}" type="datetimeFigureOut">
              <a:rPr lang="en-US" smtClean="0"/>
              <a:t>4/5/2013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988B-960E-4C4D-84F8-2AB3620BB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729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03E4-192C-4542-96B2-708CBA484A74}" type="datetimeFigureOut">
              <a:rPr lang="en-US" smtClean="0"/>
              <a:t>4/5/2013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988B-960E-4C4D-84F8-2AB3620BB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939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03E4-192C-4542-96B2-708CBA484A74}" type="datetimeFigureOut">
              <a:rPr lang="en-US" smtClean="0"/>
              <a:t>4/5/2013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988B-960E-4C4D-84F8-2AB3620BB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178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703E4-192C-4542-96B2-708CBA484A74}" type="datetimeFigureOut">
              <a:rPr lang="en-US" smtClean="0"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7988B-960E-4C4D-84F8-2AB3620BB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11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04801" y="1143000"/>
            <a:ext cx="8852262" cy="4941332"/>
            <a:chOff x="304801" y="1143000"/>
            <a:chExt cx="8852262" cy="4941332"/>
          </a:xfrm>
        </p:grpSpPr>
        <p:graphicFrame>
          <p:nvGraphicFramePr>
            <p:cNvPr id="4" name="Chart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14933510"/>
                </p:ext>
              </p:extLst>
            </p:nvPr>
          </p:nvGraphicFramePr>
          <p:xfrm>
            <a:off x="685800" y="1143000"/>
            <a:ext cx="4572000" cy="454342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5" name="Chart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589379760"/>
                </p:ext>
              </p:extLst>
            </p:nvPr>
          </p:nvGraphicFramePr>
          <p:xfrm>
            <a:off x="4585063" y="1143000"/>
            <a:ext cx="4572000" cy="454587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6" name="Rectangle 5"/>
            <p:cNvSpPr/>
            <p:nvPr/>
          </p:nvSpPr>
          <p:spPr>
            <a:xfrm>
              <a:off x="2851150" y="2774950"/>
              <a:ext cx="12065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851150" y="3035300"/>
              <a:ext cx="12065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620000" y="2362200"/>
              <a:ext cx="12065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2739225" y="2708971"/>
              <a:ext cx="381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Symbol" pitchFamily="18" charset="2"/>
                </a:rPr>
                <a:t>b</a:t>
              </a:r>
              <a:endParaRPr lang="en-US" sz="1600" b="1" dirty="0">
                <a:latin typeface="Symbol" pitchFamily="18" charset="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742638" y="2980323"/>
              <a:ext cx="381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Symbol" pitchFamily="18" charset="2"/>
                </a:rPr>
                <a:t>b </a:t>
              </a:r>
              <a:endParaRPr lang="en-US" sz="1600" b="1" dirty="0">
                <a:latin typeface="Symbol" pitchFamily="18" charset="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516031" y="2323421"/>
              <a:ext cx="381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Symbol" pitchFamily="18" charset="2"/>
                </a:rPr>
                <a:t>b</a:t>
              </a:r>
              <a:endParaRPr lang="en-US" sz="1600" b="1" dirty="0">
                <a:latin typeface="Symbol" pitchFamily="18" charset="2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 rot="16200000">
              <a:off x="-1666844" y="3343245"/>
              <a:ext cx="4343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pulses per minute</a:t>
              </a:r>
              <a:endParaRPr lang="en-US" sz="2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120225" y="5715000"/>
              <a:ext cx="297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hours after injection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7469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9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UTHealth MSB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Aldrich, Melissa B</dc:creator>
  <cp:lastModifiedBy>Aldrich, Melissa B</cp:lastModifiedBy>
  <cp:revision>6</cp:revision>
  <dcterms:created xsi:type="dcterms:W3CDTF">2013-04-04T21:04:54Z</dcterms:created>
  <dcterms:modified xsi:type="dcterms:W3CDTF">2013-04-05T19:39:34Z</dcterms:modified>
</cp:coreProperties>
</file>