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92976" autoAdjust="0"/>
  </p:normalViewPr>
  <p:slideViewPr>
    <p:cSldViewPr>
      <p:cViewPr>
        <p:scale>
          <a:sx n="80" d="100"/>
          <a:sy n="80" d="100"/>
        </p:scale>
        <p:origin x="-1642" y="-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13108B-FDF8-4C17-9732-93B77026F734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89D95D-0AF8-4D56-A36B-3649B835D8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307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53328-0167-48A3-A8F1-59F05CE6F983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632E5-BD3E-4A56-8583-BF64BD742C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4D1CE-210D-4C0D-AC09-91DAA62164FF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BBEFD-7900-4325-BBC9-BCEF2310CA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327-CFD8-403C-895B-B07A4A6327FB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06B49-BD99-475D-9126-C7A46BBD8E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978F1-CBCB-4FFC-A92C-72170E6B85CE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ECF2-3B86-4E4F-A302-815E53D1AB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7EB0-F016-4F37-8C5E-D5888B394CE5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5E2B3-F634-453A-B6E6-8645D294A9F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025D7-F308-4BAE-BF29-1AEE92D0E727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EF162-B4D6-46DB-BB74-F49B35A39AB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2038F-F6AC-45F3-8AA2-2EA723C9AACB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F367-577D-4F91-A703-BE8D59FD2F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0DD4-E654-467B-A655-888B5F4BE971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B2E22-2276-4F6F-81D1-2DBEE09EAD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0D41-19B4-48AB-928C-93FD668E8F74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126E-7EA8-42EC-AF93-6F340C7ACB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9FE8-E41A-4FDF-901D-B01B905AE7A3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82BE1-86F0-4DBE-9548-6EFA5D80D4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10E90-7294-4E39-918A-7C4626B1054D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3DAE2-986A-4DFC-BFC3-534EAC8AA27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4053AB-26C1-447A-977E-CD33F192F5CD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87C4E9-E6A9-4D45-9AE1-A65866F1B2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2.e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Textfeld 34"/>
          <p:cNvSpPr txBox="1">
            <a:spLocks noChangeArrowheads="1"/>
          </p:cNvSpPr>
          <p:nvPr/>
        </p:nvSpPr>
        <p:spPr bwMode="auto">
          <a:xfrm>
            <a:off x="179388" y="-138113"/>
            <a:ext cx="628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4800" b="1">
                <a:cs typeface="Arial" charset="0"/>
              </a:rPr>
              <a:t>A</a:t>
            </a:r>
          </a:p>
        </p:txBody>
      </p:sp>
      <p:cxnSp>
        <p:nvCxnSpPr>
          <p:cNvPr id="88" name="Gerade Verbindung 87"/>
          <p:cNvCxnSpPr/>
          <p:nvPr/>
        </p:nvCxnSpPr>
        <p:spPr>
          <a:xfrm flipV="1">
            <a:off x="1077913" y="3638550"/>
            <a:ext cx="146843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hteck 113"/>
          <p:cNvSpPr/>
          <p:nvPr/>
        </p:nvSpPr>
        <p:spPr>
          <a:xfrm>
            <a:off x="3949700" y="2879725"/>
            <a:ext cx="217488" cy="3636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208" name="Textfeld 134"/>
          <p:cNvSpPr txBox="1">
            <a:spLocks noChangeArrowheads="1"/>
          </p:cNvSpPr>
          <p:nvPr/>
        </p:nvSpPr>
        <p:spPr bwMode="auto">
          <a:xfrm>
            <a:off x="179388" y="1052513"/>
            <a:ext cx="628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4800" b="1">
                <a:cs typeface="Arial" charset="0"/>
              </a:rPr>
              <a:t>B</a:t>
            </a:r>
          </a:p>
        </p:txBody>
      </p:sp>
      <p:grpSp>
        <p:nvGrpSpPr>
          <p:cNvPr id="8209" name="Gruppieren 1"/>
          <p:cNvGrpSpPr>
            <a:grpSpLocks/>
          </p:cNvGrpSpPr>
          <p:nvPr/>
        </p:nvGrpSpPr>
        <p:grpSpPr bwMode="auto">
          <a:xfrm>
            <a:off x="560388" y="393700"/>
            <a:ext cx="3435350" cy="804863"/>
            <a:chOff x="4683125" y="527050"/>
            <a:chExt cx="3435350" cy="804863"/>
          </a:xfrm>
        </p:grpSpPr>
        <p:sp>
          <p:nvSpPr>
            <p:cNvPr id="169" name="Oval 4"/>
            <p:cNvSpPr>
              <a:spLocks noChangeArrowheads="1"/>
            </p:cNvSpPr>
            <p:nvPr/>
          </p:nvSpPr>
          <p:spPr bwMode="auto">
            <a:xfrm>
              <a:off x="4683125" y="812800"/>
              <a:ext cx="619125" cy="3095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8265" name="Rectangle 5"/>
            <p:cNvSpPr>
              <a:spLocks noChangeArrowheads="1"/>
            </p:cNvSpPr>
            <p:nvPr/>
          </p:nvSpPr>
          <p:spPr bwMode="auto">
            <a:xfrm>
              <a:off x="5308600" y="812800"/>
              <a:ext cx="966788" cy="30956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  <p:grpSp>
          <p:nvGrpSpPr>
            <p:cNvPr id="171" name="Group 9"/>
            <p:cNvGrpSpPr>
              <a:grpSpLocks/>
            </p:cNvGrpSpPr>
            <p:nvPr/>
          </p:nvGrpSpPr>
          <p:grpSpPr bwMode="auto">
            <a:xfrm>
              <a:off x="6284853" y="848237"/>
              <a:ext cx="557212" cy="238125"/>
              <a:chOff x="2863" y="1864"/>
              <a:chExt cx="585" cy="250"/>
            </a:xfrm>
            <a:solidFill>
              <a:schemeClr val="bg1">
                <a:lumMod val="75000"/>
              </a:schemeClr>
            </a:solidFill>
          </p:grpSpPr>
          <p:sp>
            <p:nvSpPr>
              <p:cNvPr id="179" name="AutoShape 6"/>
              <p:cNvSpPr>
                <a:spLocks noChangeArrowheads="1"/>
              </p:cNvSpPr>
              <p:nvPr/>
            </p:nvSpPr>
            <p:spPr bwMode="auto">
              <a:xfrm>
                <a:off x="2863" y="1864"/>
                <a:ext cx="201" cy="250"/>
              </a:xfrm>
              <a:prstGeom prst="doubleWave">
                <a:avLst>
                  <a:gd name="adj1" fmla="val 6500"/>
                  <a:gd name="adj2" fmla="val 0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80" name="AutoShape 7"/>
              <p:cNvSpPr>
                <a:spLocks noChangeArrowheads="1"/>
              </p:cNvSpPr>
              <p:nvPr/>
            </p:nvSpPr>
            <p:spPr bwMode="auto">
              <a:xfrm>
                <a:off x="3047" y="1864"/>
                <a:ext cx="201" cy="250"/>
              </a:xfrm>
              <a:prstGeom prst="doubleWave">
                <a:avLst>
                  <a:gd name="adj1" fmla="val 6500"/>
                  <a:gd name="adj2" fmla="val 0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  <p:sp>
            <p:nvSpPr>
              <p:cNvPr id="181" name="AutoShape 8"/>
              <p:cNvSpPr>
                <a:spLocks noChangeArrowheads="1"/>
              </p:cNvSpPr>
              <p:nvPr/>
            </p:nvSpPr>
            <p:spPr bwMode="auto">
              <a:xfrm>
                <a:off x="3247" y="1864"/>
                <a:ext cx="201" cy="250"/>
              </a:xfrm>
              <a:prstGeom prst="doubleWave">
                <a:avLst>
                  <a:gd name="adj1" fmla="val 6500"/>
                  <a:gd name="adj2" fmla="val 0"/>
                </a:avLst>
              </a:prstGeom>
              <a:grpFill/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latin typeface="+mn-lt"/>
                </a:endParaRPr>
              </a:p>
            </p:txBody>
          </p:sp>
        </p:grpSp>
        <p:sp>
          <p:nvSpPr>
            <p:cNvPr id="8267" name="Rectangle 10"/>
            <p:cNvSpPr>
              <a:spLocks noChangeArrowheads="1"/>
            </p:cNvSpPr>
            <p:nvPr/>
          </p:nvSpPr>
          <p:spPr bwMode="auto">
            <a:xfrm>
              <a:off x="6848475" y="812800"/>
              <a:ext cx="1063625" cy="30956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8268" name="Line 36"/>
            <p:cNvSpPr>
              <a:spLocks noChangeShapeType="1"/>
            </p:cNvSpPr>
            <p:nvPr/>
          </p:nvSpPr>
          <p:spPr bwMode="auto">
            <a:xfrm>
              <a:off x="5997575" y="725488"/>
              <a:ext cx="0" cy="714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269" name="Textfeld 182"/>
            <p:cNvSpPr txBox="1">
              <a:spLocks noChangeArrowheads="1"/>
            </p:cNvSpPr>
            <p:nvPr/>
          </p:nvSpPr>
          <p:spPr bwMode="auto">
            <a:xfrm>
              <a:off x="4741863" y="828675"/>
              <a:ext cx="501650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>
                  <a:cs typeface="Arial" charset="0"/>
                </a:rPr>
                <a:t>GST</a:t>
              </a:r>
            </a:p>
          </p:txBody>
        </p:sp>
        <p:sp>
          <p:nvSpPr>
            <p:cNvPr id="8270" name="Textfeld 183"/>
            <p:cNvSpPr txBox="1">
              <a:spLocks noChangeArrowheads="1"/>
            </p:cNvSpPr>
            <p:nvPr/>
          </p:nvSpPr>
          <p:spPr bwMode="auto">
            <a:xfrm>
              <a:off x="5253038" y="828675"/>
              <a:ext cx="1079500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>
                  <a:cs typeface="Arial" charset="0"/>
                </a:rPr>
                <a:t>NS1(DNA-B)</a:t>
              </a:r>
            </a:p>
          </p:txBody>
        </p:sp>
        <p:sp>
          <p:nvSpPr>
            <p:cNvPr id="8271" name="Textfeld 184"/>
            <p:cNvSpPr txBox="1">
              <a:spLocks noChangeArrowheads="1"/>
            </p:cNvSpPr>
            <p:nvPr/>
          </p:nvSpPr>
          <p:spPr bwMode="auto">
            <a:xfrm>
              <a:off x="6311900" y="828675"/>
              <a:ext cx="503238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>
                  <a:cs typeface="Arial" charset="0"/>
                </a:rPr>
                <a:t>GFP</a:t>
              </a:r>
            </a:p>
          </p:txBody>
        </p:sp>
        <p:sp>
          <p:nvSpPr>
            <p:cNvPr id="8272" name="Textfeld 185"/>
            <p:cNvSpPr txBox="1">
              <a:spLocks noChangeArrowheads="1"/>
            </p:cNvSpPr>
            <p:nvPr/>
          </p:nvSpPr>
          <p:spPr bwMode="auto">
            <a:xfrm>
              <a:off x="7016750" y="828675"/>
              <a:ext cx="727075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>
                  <a:cs typeface="Arial" charset="0"/>
                </a:rPr>
                <a:t>NS1-TA</a:t>
              </a:r>
            </a:p>
          </p:txBody>
        </p:sp>
        <p:sp>
          <p:nvSpPr>
            <p:cNvPr id="8273" name="Textfeld 186"/>
            <p:cNvSpPr txBox="1">
              <a:spLocks noChangeArrowheads="1"/>
            </p:cNvSpPr>
            <p:nvPr/>
          </p:nvSpPr>
          <p:spPr bwMode="auto">
            <a:xfrm>
              <a:off x="5764213" y="527050"/>
              <a:ext cx="492125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>
                  <a:cs typeface="Arial" charset="0"/>
                </a:rPr>
                <a:t>NLS</a:t>
              </a:r>
            </a:p>
          </p:txBody>
        </p:sp>
        <p:sp>
          <p:nvSpPr>
            <p:cNvPr id="8274" name="Textfeld 187"/>
            <p:cNvSpPr txBox="1">
              <a:spLocks noChangeArrowheads="1"/>
            </p:cNvSpPr>
            <p:nvPr/>
          </p:nvSpPr>
          <p:spPr bwMode="auto">
            <a:xfrm>
              <a:off x="5175250" y="1085850"/>
              <a:ext cx="2540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00" b="1">
                  <a:cs typeface="Arial" charset="0"/>
                </a:rPr>
                <a:t>1</a:t>
              </a:r>
            </a:p>
          </p:txBody>
        </p:sp>
        <p:sp>
          <p:nvSpPr>
            <p:cNvPr id="8275" name="Textfeld 188"/>
            <p:cNvSpPr txBox="1">
              <a:spLocks noChangeArrowheads="1"/>
            </p:cNvSpPr>
            <p:nvPr/>
          </p:nvSpPr>
          <p:spPr bwMode="auto">
            <a:xfrm>
              <a:off x="6078538" y="1085850"/>
              <a:ext cx="3968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00" b="1">
                  <a:cs typeface="Arial" charset="0"/>
                </a:rPr>
                <a:t>275</a:t>
              </a:r>
            </a:p>
          </p:txBody>
        </p:sp>
        <p:sp>
          <p:nvSpPr>
            <p:cNvPr id="8276" name="Textfeld 189"/>
            <p:cNvSpPr txBox="1">
              <a:spLocks noChangeArrowheads="1"/>
            </p:cNvSpPr>
            <p:nvPr/>
          </p:nvSpPr>
          <p:spPr bwMode="auto">
            <a:xfrm>
              <a:off x="6654800" y="1085850"/>
              <a:ext cx="3968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00" b="1">
                  <a:cs typeface="Arial" charset="0"/>
                </a:rPr>
                <a:t>545</a:t>
              </a:r>
            </a:p>
          </p:txBody>
        </p:sp>
        <p:sp>
          <p:nvSpPr>
            <p:cNvPr id="8277" name="Textfeld 190"/>
            <p:cNvSpPr txBox="1">
              <a:spLocks noChangeArrowheads="1"/>
            </p:cNvSpPr>
            <p:nvPr/>
          </p:nvSpPr>
          <p:spPr bwMode="auto">
            <a:xfrm>
              <a:off x="7721600" y="1085850"/>
              <a:ext cx="3968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000" b="1">
                  <a:cs typeface="Arial" charset="0"/>
                </a:rPr>
                <a:t>672</a:t>
              </a:r>
            </a:p>
          </p:txBody>
        </p:sp>
      </p:grpSp>
      <p:sp>
        <p:nvSpPr>
          <p:cNvPr id="8210" name="Textfeld 192"/>
          <p:cNvSpPr txBox="1">
            <a:spLocks noChangeArrowheads="1"/>
          </p:cNvSpPr>
          <p:nvPr/>
        </p:nvSpPr>
        <p:spPr bwMode="auto">
          <a:xfrm>
            <a:off x="179388" y="2636838"/>
            <a:ext cx="628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4800" b="1">
                <a:cs typeface="Arial" charset="0"/>
              </a:rPr>
              <a:t>C</a:t>
            </a:r>
          </a:p>
        </p:txBody>
      </p:sp>
      <p:sp>
        <p:nvSpPr>
          <p:cNvPr id="8211" name="Textfeld 209"/>
          <p:cNvSpPr txBox="1">
            <a:spLocks noChangeArrowheads="1"/>
          </p:cNvSpPr>
          <p:nvPr/>
        </p:nvSpPr>
        <p:spPr bwMode="auto">
          <a:xfrm>
            <a:off x="6804025" y="6418263"/>
            <a:ext cx="23069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>
                <a:latin typeface="Calibri" pitchFamily="34" charset="0"/>
              </a:rPr>
              <a:t>Supplementary</a:t>
            </a:r>
            <a:r>
              <a:rPr lang="de-DE" b="1" dirty="0">
                <a:latin typeface="Calibri" pitchFamily="34" charset="0"/>
              </a:rPr>
              <a:t> Fig. </a:t>
            </a:r>
            <a:r>
              <a:rPr lang="de-DE" b="1" dirty="0" smtClean="0">
                <a:latin typeface="Calibri" pitchFamily="34" charset="0"/>
              </a:rPr>
              <a:t>S2</a:t>
            </a:r>
            <a:endParaRPr lang="de-DE" b="1" dirty="0">
              <a:latin typeface="Calibri" pitchFamily="34" charset="0"/>
            </a:endParaRPr>
          </a:p>
        </p:txBody>
      </p:sp>
      <p:pic>
        <p:nvPicPr>
          <p:cNvPr id="8212" name="Picture 5" descr="conf141112_TA_neg_z000_ch02"/>
          <p:cNvPicPr>
            <a:picLocks noChangeAspect="1" noChangeArrowheads="1"/>
          </p:cNvPicPr>
          <p:nvPr/>
        </p:nvPicPr>
        <p:blipFill>
          <a:blip r:embed="rId4">
            <a:lum bright="42000" contrast="78000"/>
          </a:blip>
          <a:srcRect/>
          <a:stretch>
            <a:fillRect/>
          </a:stretch>
        </p:blipFill>
        <p:spPr bwMode="auto">
          <a:xfrm>
            <a:off x="1127125" y="1497013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Picture 6" descr="conf141112_TA_neg_z000_ch03"/>
          <p:cNvPicPr>
            <a:picLocks noChangeAspect="1" noChangeArrowheads="1"/>
          </p:cNvPicPr>
          <p:nvPr/>
        </p:nvPicPr>
        <p:blipFill>
          <a:blip r:embed="rId5">
            <a:lum bright="30000" contrast="54000"/>
          </a:blip>
          <a:srcRect/>
          <a:stretch>
            <a:fillRect/>
          </a:stretch>
        </p:blipFill>
        <p:spPr bwMode="auto">
          <a:xfrm>
            <a:off x="1127125" y="2144713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8" descr="conf141112_TA_rab1_z000_ch00"/>
          <p:cNvPicPr>
            <a:picLocks noChangeAspect="1" noChangeArrowheads="1"/>
          </p:cNvPicPr>
          <p:nvPr/>
        </p:nvPicPr>
        <p:blipFill>
          <a:blip r:embed="rId6">
            <a:lum bright="36000" contrast="60000"/>
          </a:blip>
          <a:srcRect/>
          <a:stretch>
            <a:fillRect/>
          </a:stretch>
        </p:blipFill>
        <p:spPr bwMode="auto">
          <a:xfrm>
            <a:off x="1766888" y="21463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Picture 9" descr="conf141112_TA_rab1_z000_ch02"/>
          <p:cNvPicPr>
            <a:picLocks noChangeAspect="1" noChangeArrowheads="1"/>
          </p:cNvPicPr>
          <p:nvPr/>
        </p:nvPicPr>
        <p:blipFill>
          <a:blip r:embed="rId7">
            <a:lum bright="24000" contrast="60000"/>
          </a:blip>
          <a:srcRect/>
          <a:stretch>
            <a:fillRect/>
          </a:stretch>
        </p:blipFill>
        <p:spPr bwMode="auto">
          <a:xfrm>
            <a:off x="1770063" y="14986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Picture 11" descr="conf141112_TA_TA_z000_ch00"/>
          <p:cNvPicPr>
            <a:picLocks noChangeAspect="1" noChangeArrowheads="1"/>
          </p:cNvPicPr>
          <p:nvPr/>
        </p:nvPicPr>
        <p:blipFill>
          <a:blip r:embed="rId8">
            <a:lum bright="42000" contrast="78000"/>
          </a:blip>
          <a:srcRect/>
          <a:stretch>
            <a:fillRect/>
          </a:stretch>
        </p:blipFill>
        <p:spPr bwMode="auto">
          <a:xfrm>
            <a:off x="2414588" y="2144713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Picture 12" descr="conf141112_TA_TA_z000_ch02"/>
          <p:cNvPicPr>
            <a:picLocks noChangeAspect="1" noChangeArrowheads="1"/>
          </p:cNvPicPr>
          <p:nvPr/>
        </p:nvPicPr>
        <p:blipFill>
          <a:blip r:embed="rId9">
            <a:lum bright="36000" contrast="78000"/>
          </a:blip>
          <a:srcRect/>
          <a:stretch>
            <a:fillRect/>
          </a:stretch>
        </p:blipFill>
        <p:spPr bwMode="auto">
          <a:xfrm>
            <a:off x="2414588" y="14986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8" name="Picture 18" descr="conf141112_TA_rab1_ta2_z000_ch00"/>
          <p:cNvPicPr>
            <a:picLocks noChangeAspect="1" noChangeArrowheads="1"/>
          </p:cNvPicPr>
          <p:nvPr/>
        </p:nvPicPr>
        <p:blipFill>
          <a:blip r:embed="rId10">
            <a:lum bright="54000" contrast="72000"/>
          </a:blip>
          <a:srcRect/>
          <a:stretch>
            <a:fillRect/>
          </a:stretch>
        </p:blipFill>
        <p:spPr bwMode="auto">
          <a:xfrm>
            <a:off x="3062288" y="2151063"/>
            <a:ext cx="660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19" descr="conf141112_TA_rab1_ta2_z000_ch02"/>
          <p:cNvPicPr>
            <a:picLocks noChangeAspect="1" noChangeArrowheads="1"/>
          </p:cNvPicPr>
          <p:nvPr/>
        </p:nvPicPr>
        <p:blipFill>
          <a:blip r:embed="rId11">
            <a:lum bright="24000" contrast="42000"/>
          </a:blip>
          <a:srcRect/>
          <a:stretch>
            <a:fillRect/>
          </a:stretch>
        </p:blipFill>
        <p:spPr bwMode="auto">
          <a:xfrm>
            <a:off x="3062288" y="1498600"/>
            <a:ext cx="660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8" name="Gerade Verbindung 157"/>
          <p:cNvCxnSpPr/>
          <p:nvPr/>
        </p:nvCxnSpPr>
        <p:spPr>
          <a:xfrm>
            <a:off x="2414588" y="1339850"/>
            <a:ext cx="0" cy="1524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158"/>
          <p:cNvCxnSpPr/>
          <p:nvPr/>
        </p:nvCxnSpPr>
        <p:spPr>
          <a:xfrm>
            <a:off x="3044825" y="1447800"/>
            <a:ext cx="0" cy="1525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rade Verbindung 159"/>
          <p:cNvCxnSpPr/>
          <p:nvPr/>
        </p:nvCxnSpPr>
        <p:spPr>
          <a:xfrm>
            <a:off x="1784350" y="1339850"/>
            <a:ext cx="0" cy="1524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161"/>
          <p:cNvCxnSpPr/>
          <p:nvPr/>
        </p:nvCxnSpPr>
        <p:spPr>
          <a:xfrm>
            <a:off x="984250" y="2146300"/>
            <a:ext cx="2808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24" name="Textfeld 155"/>
          <p:cNvSpPr txBox="1">
            <a:spLocks noChangeArrowheads="1"/>
          </p:cNvSpPr>
          <p:nvPr/>
        </p:nvSpPr>
        <p:spPr bwMode="auto">
          <a:xfrm>
            <a:off x="971600" y="1268413"/>
            <a:ext cx="8851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err="1" smtClean="0">
                <a:cs typeface="Arial" charset="0"/>
              </a:rPr>
              <a:t>untreated</a:t>
            </a:r>
            <a:endParaRPr lang="de-DE" sz="1200" b="1" dirty="0">
              <a:cs typeface="Arial" charset="0"/>
            </a:endParaRPr>
          </a:p>
        </p:txBody>
      </p:sp>
      <p:sp>
        <p:nvSpPr>
          <p:cNvPr id="8225" name="Textfeld 162"/>
          <p:cNvSpPr txBox="1">
            <a:spLocks noChangeArrowheads="1"/>
          </p:cNvSpPr>
          <p:nvPr/>
        </p:nvSpPr>
        <p:spPr bwMode="auto">
          <a:xfrm>
            <a:off x="1749425" y="1268413"/>
            <a:ext cx="742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>
                <a:cs typeface="Arial" charset="0"/>
              </a:rPr>
              <a:t>dnRab1</a:t>
            </a:r>
          </a:p>
        </p:txBody>
      </p:sp>
      <p:sp>
        <p:nvSpPr>
          <p:cNvPr id="8226" name="Textfeld 163"/>
          <p:cNvSpPr txBox="1">
            <a:spLocks noChangeArrowheads="1"/>
          </p:cNvSpPr>
          <p:nvPr/>
        </p:nvSpPr>
        <p:spPr bwMode="auto">
          <a:xfrm>
            <a:off x="2540000" y="1268413"/>
            <a:ext cx="387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>
                <a:cs typeface="Arial" charset="0"/>
              </a:rPr>
              <a:t>TA</a:t>
            </a:r>
          </a:p>
        </p:txBody>
      </p:sp>
      <p:sp>
        <p:nvSpPr>
          <p:cNvPr id="8227" name="Textfeld 164"/>
          <p:cNvSpPr txBox="1">
            <a:spLocks noChangeArrowheads="1"/>
          </p:cNvSpPr>
          <p:nvPr/>
        </p:nvSpPr>
        <p:spPr bwMode="auto">
          <a:xfrm>
            <a:off x="2909888" y="1268413"/>
            <a:ext cx="1035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>
                <a:cs typeface="Arial" charset="0"/>
              </a:rPr>
              <a:t>TA+dnRab1</a:t>
            </a:r>
          </a:p>
        </p:txBody>
      </p:sp>
      <p:sp>
        <p:nvSpPr>
          <p:cNvPr id="8228" name="Textfeld 165"/>
          <p:cNvSpPr txBox="1">
            <a:spLocks noChangeArrowheads="1"/>
          </p:cNvSpPr>
          <p:nvPr/>
        </p:nvSpPr>
        <p:spPr bwMode="auto">
          <a:xfrm>
            <a:off x="476250" y="1709738"/>
            <a:ext cx="704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1200" b="1">
                <a:cs typeface="Arial" charset="0"/>
              </a:rPr>
              <a:t>α</a:t>
            </a:r>
            <a:r>
              <a:rPr lang="de-DE" sz="1200" b="1">
                <a:cs typeface="Arial" charset="0"/>
              </a:rPr>
              <a:t>LamB</a:t>
            </a:r>
          </a:p>
        </p:txBody>
      </p:sp>
      <p:sp>
        <p:nvSpPr>
          <p:cNvPr id="8229" name="Textfeld 166"/>
          <p:cNvSpPr txBox="1">
            <a:spLocks noChangeArrowheads="1"/>
          </p:cNvSpPr>
          <p:nvPr/>
        </p:nvSpPr>
        <p:spPr bwMode="auto">
          <a:xfrm>
            <a:off x="604838" y="2347913"/>
            <a:ext cx="57626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1200" b="1">
                <a:cs typeface="Arial" charset="0"/>
              </a:rPr>
              <a:t>α</a:t>
            </a:r>
            <a:r>
              <a:rPr lang="de-DE" sz="1200" b="1">
                <a:cs typeface="Arial" charset="0"/>
              </a:rPr>
              <a:t>Myc</a:t>
            </a:r>
          </a:p>
        </p:txBody>
      </p:sp>
      <p:graphicFrame>
        <p:nvGraphicFramePr>
          <p:cNvPr id="8203" name="Object 11"/>
          <p:cNvGraphicFramePr>
            <a:graphicFrameLocks noChangeAspect="1"/>
          </p:cNvGraphicFramePr>
          <p:nvPr/>
        </p:nvGraphicFramePr>
        <p:xfrm>
          <a:off x="920750" y="3162300"/>
          <a:ext cx="2813050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" name="Chart" r:id="rId12" imgW="6648260" imgH="2714625" progId="Excel.Sheet.8">
                  <p:embed/>
                </p:oleObj>
              </mc:Choice>
              <mc:Fallback>
                <p:oleObj name="Chart" r:id="rId12" imgW="6648260" imgH="2714625" progId="Excel.Shee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3162300"/>
                        <a:ext cx="2813050" cy="1539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" name="Rechteck 194"/>
          <p:cNvSpPr/>
          <p:nvPr/>
        </p:nvSpPr>
        <p:spPr>
          <a:xfrm>
            <a:off x="892175" y="3186113"/>
            <a:ext cx="188913" cy="1420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96" name="Rechteck 195"/>
          <p:cNvSpPr/>
          <p:nvPr/>
        </p:nvSpPr>
        <p:spPr>
          <a:xfrm>
            <a:off x="892175" y="4516438"/>
            <a:ext cx="3052763" cy="176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232" name="Textfeld 198"/>
          <p:cNvSpPr txBox="1">
            <a:spLocks noChangeArrowheads="1"/>
          </p:cNvSpPr>
          <p:nvPr/>
        </p:nvSpPr>
        <p:spPr bwMode="auto">
          <a:xfrm>
            <a:off x="950517" y="4433888"/>
            <a:ext cx="8851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err="1" smtClean="0">
                <a:cs typeface="Arial" charset="0"/>
              </a:rPr>
              <a:t>untreated</a:t>
            </a:r>
            <a:endParaRPr lang="de-DE" sz="1200" b="1" dirty="0">
              <a:cs typeface="Arial" charset="0"/>
            </a:endParaRPr>
          </a:p>
        </p:txBody>
      </p:sp>
      <p:sp>
        <p:nvSpPr>
          <p:cNvPr id="8233" name="Textfeld 199"/>
          <p:cNvSpPr txBox="1">
            <a:spLocks noChangeArrowheads="1"/>
          </p:cNvSpPr>
          <p:nvPr/>
        </p:nvSpPr>
        <p:spPr bwMode="auto">
          <a:xfrm>
            <a:off x="1740818" y="4433888"/>
            <a:ext cx="742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>
                <a:cs typeface="Arial" charset="0"/>
              </a:rPr>
              <a:t>dnRab1</a:t>
            </a:r>
          </a:p>
        </p:txBody>
      </p:sp>
      <p:sp>
        <p:nvSpPr>
          <p:cNvPr id="8234" name="Textfeld 200"/>
          <p:cNvSpPr txBox="1">
            <a:spLocks noChangeArrowheads="1"/>
          </p:cNvSpPr>
          <p:nvPr/>
        </p:nvSpPr>
        <p:spPr bwMode="auto">
          <a:xfrm>
            <a:off x="2540000" y="4433888"/>
            <a:ext cx="3794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>
                <a:cs typeface="Arial" charset="0"/>
              </a:rPr>
              <a:t>TA</a:t>
            </a:r>
          </a:p>
        </p:txBody>
      </p:sp>
      <p:sp>
        <p:nvSpPr>
          <p:cNvPr id="8235" name="Textfeld 201"/>
          <p:cNvSpPr txBox="1">
            <a:spLocks noChangeArrowheads="1"/>
          </p:cNvSpPr>
          <p:nvPr/>
        </p:nvSpPr>
        <p:spPr bwMode="auto">
          <a:xfrm>
            <a:off x="2838450" y="4433888"/>
            <a:ext cx="1035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>
                <a:cs typeface="Arial" charset="0"/>
              </a:rPr>
              <a:t>TA+dnRab1</a:t>
            </a:r>
          </a:p>
        </p:txBody>
      </p:sp>
      <p:sp>
        <p:nvSpPr>
          <p:cNvPr id="8236" name="Textfeld 202"/>
          <p:cNvSpPr txBox="1">
            <a:spLocks noChangeArrowheads="1"/>
          </p:cNvSpPr>
          <p:nvPr/>
        </p:nvSpPr>
        <p:spPr bwMode="auto">
          <a:xfrm>
            <a:off x="882650" y="4314825"/>
            <a:ext cx="2698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0</a:t>
            </a:r>
          </a:p>
        </p:txBody>
      </p:sp>
      <p:sp>
        <p:nvSpPr>
          <p:cNvPr id="8237" name="Textfeld 203"/>
          <p:cNvSpPr txBox="1">
            <a:spLocks noChangeArrowheads="1"/>
          </p:cNvSpPr>
          <p:nvPr/>
        </p:nvSpPr>
        <p:spPr bwMode="auto">
          <a:xfrm>
            <a:off x="798513" y="4119563"/>
            <a:ext cx="3540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20</a:t>
            </a:r>
          </a:p>
        </p:txBody>
      </p:sp>
      <p:sp>
        <p:nvSpPr>
          <p:cNvPr id="8238" name="Textfeld 204"/>
          <p:cNvSpPr txBox="1">
            <a:spLocks noChangeArrowheads="1"/>
          </p:cNvSpPr>
          <p:nvPr/>
        </p:nvSpPr>
        <p:spPr bwMode="auto">
          <a:xfrm>
            <a:off x="798513" y="3937000"/>
            <a:ext cx="3540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40</a:t>
            </a:r>
          </a:p>
        </p:txBody>
      </p:sp>
      <p:sp>
        <p:nvSpPr>
          <p:cNvPr id="8239" name="Textfeld 205"/>
          <p:cNvSpPr txBox="1">
            <a:spLocks noChangeArrowheads="1"/>
          </p:cNvSpPr>
          <p:nvPr/>
        </p:nvSpPr>
        <p:spPr bwMode="auto">
          <a:xfrm>
            <a:off x="798513" y="3748088"/>
            <a:ext cx="3540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60</a:t>
            </a:r>
          </a:p>
        </p:txBody>
      </p:sp>
      <p:sp>
        <p:nvSpPr>
          <p:cNvPr id="8240" name="Textfeld 206"/>
          <p:cNvSpPr txBox="1">
            <a:spLocks noChangeArrowheads="1"/>
          </p:cNvSpPr>
          <p:nvPr/>
        </p:nvSpPr>
        <p:spPr bwMode="auto">
          <a:xfrm>
            <a:off x="798513" y="3551238"/>
            <a:ext cx="3540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80</a:t>
            </a:r>
          </a:p>
        </p:txBody>
      </p:sp>
      <p:sp>
        <p:nvSpPr>
          <p:cNvPr id="8241" name="Textfeld 207"/>
          <p:cNvSpPr txBox="1">
            <a:spLocks noChangeArrowheads="1"/>
          </p:cNvSpPr>
          <p:nvPr/>
        </p:nvSpPr>
        <p:spPr bwMode="auto">
          <a:xfrm>
            <a:off x="712788" y="3371850"/>
            <a:ext cx="4397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100</a:t>
            </a:r>
          </a:p>
        </p:txBody>
      </p:sp>
      <p:sp>
        <p:nvSpPr>
          <p:cNvPr id="8242" name="Textfeld 208"/>
          <p:cNvSpPr txBox="1">
            <a:spLocks noChangeArrowheads="1"/>
          </p:cNvSpPr>
          <p:nvPr/>
        </p:nvSpPr>
        <p:spPr bwMode="auto">
          <a:xfrm rot="-5400000">
            <a:off x="54769" y="3779044"/>
            <a:ext cx="1311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% secreted Luc</a:t>
            </a:r>
          </a:p>
        </p:txBody>
      </p:sp>
      <p:sp>
        <p:nvSpPr>
          <p:cNvPr id="8243" name="Textfeld 192"/>
          <p:cNvSpPr txBox="1">
            <a:spLocks noChangeArrowheads="1"/>
          </p:cNvSpPr>
          <p:nvPr/>
        </p:nvSpPr>
        <p:spPr bwMode="auto">
          <a:xfrm>
            <a:off x="179388" y="4398963"/>
            <a:ext cx="628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4800" b="1">
                <a:cs typeface="Arial" charset="0"/>
              </a:rPr>
              <a:t>D</a:t>
            </a:r>
          </a:p>
        </p:txBody>
      </p:sp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900113" y="4724400"/>
          <a:ext cx="28257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8" name="Chart" r:id="rId14" imgW="6562534" imgH="3038666" progId="Excel.Chart.8">
                  <p:embed/>
                </p:oleObj>
              </mc:Choice>
              <mc:Fallback>
                <p:oleObj name="Chart" r:id="rId14" imgW="6562534" imgH="3038666" progId="Excel.Chart.8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1799"/>
                      <a:stretch>
                        <a:fillRect/>
                      </a:stretch>
                    </p:blipFill>
                    <p:spPr bwMode="auto">
                      <a:xfrm>
                        <a:off x="900113" y="4724400"/>
                        <a:ext cx="282575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/>
          <p:cNvSpPr/>
          <p:nvPr/>
        </p:nvSpPr>
        <p:spPr>
          <a:xfrm>
            <a:off x="931863" y="4868863"/>
            <a:ext cx="120650" cy="1311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8245" name="Textfeld 3"/>
          <p:cNvSpPr txBox="1">
            <a:spLocks noChangeArrowheads="1"/>
          </p:cNvSpPr>
          <p:nvPr/>
        </p:nvSpPr>
        <p:spPr bwMode="auto">
          <a:xfrm>
            <a:off x="827088" y="4848225"/>
            <a:ext cx="2682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/>
              <a:t>1</a:t>
            </a:r>
          </a:p>
        </p:txBody>
      </p:sp>
      <p:sp>
        <p:nvSpPr>
          <p:cNvPr id="8246" name="Textfeld 164"/>
          <p:cNvSpPr txBox="1">
            <a:spLocks noChangeArrowheads="1"/>
          </p:cNvSpPr>
          <p:nvPr/>
        </p:nvSpPr>
        <p:spPr bwMode="auto">
          <a:xfrm>
            <a:off x="746125" y="5062538"/>
            <a:ext cx="395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/>
              <a:t>0,8</a:t>
            </a:r>
          </a:p>
        </p:txBody>
      </p:sp>
      <p:sp>
        <p:nvSpPr>
          <p:cNvPr id="8247" name="Textfeld 165"/>
          <p:cNvSpPr txBox="1">
            <a:spLocks noChangeArrowheads="1"/>
          </p:cNvSpPr>
          <p:nvPr/>
        </p:nvSpPr>
        <p:spPr bwMode="auto">
          <a:xfrm>
            <a:off x="746125" y="5270500"/>
            <a:ext cx="395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/>
              <a:t>0,6</a:t>
            </a:r>
          </a:p>
        </p:txBody>
      </p:sp>
      <p:sp>
        <p:nvSpPr>
          <p:cNvPr id="8248" name="Textfeld 166"/>
          <p:cNvSpPr txBox="1">
            <a:spLocks noChangeArrowheads="1"/>
          </p:cNvSpPr>
          <p:nvPr/>
        </p:nvSpPr>
        <p:spPr bwMode="auto">
          <a:xfrm>
            <a:off x="746125" y="5489575"/>
            <a:ext cx="395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/>
              <a:t>0,4</a:t>
            </a:r>
          </a:p>
        </p:txBody>
      </p:sp>
      <p:sp>
        <p:nvSpPr>
          <p:cNvPr id="8249" name="Textfeld 167"/>
          <p:cNvSpPr txBox="1">
            <a:spLocks noChangeArrowheads="1"/>
          </p:cNvSpPr>
          <p:nvPr/>
        </p:nvSpPr>
        <p:spPr bwMode="auto">
          <a:xfrm>
            <a:off x="746125" y="5713413"/>
            <a:ext cx="395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/>
              <a:t>0,2</a:t>
            </a:r>
          </a:p>
        </p:txBody>
      </p:sp>
      <p:sp>
        <p:nvSpPr>
          <p:cNvPr id="8250" name="Textfeld 169"/>
          <p:cNvSpPr txBox="1">
            <a:spLocks noChangeArrowheads="1"/>
          </p:cNvSpPr>
          <p:nvPr/>
        </p:nvSpPr>
        <p:spPr bwMode="auto">
          <a:xfrm>
            <a:off x="871538" y="592296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/>
              <a:t>0</a:t>
            </a:r>
          </a:p>
        </p:txBody>
      </p:sp>
      <p:sp>
        <p:nvSpPr>
          <p:cNvPr id="8251" name="Textfeld 6"/>
          <p:cNvSpPr txBox="1">
            <a:spLocks noChangeArrowheads="1"/>
          </p:cNvSpPr>
          <p:nvPr/>
        </p:nvSpPr>
        <p:spPr bwMode="auto">
          <a:xfrm>
            <a:off x="971600" y="6051550"/>
            <a:ext cx="8851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 dirty="0" err="1" smtClean="0"/>
              <a:t>untreated</a:t>
            </a:r>
            <a:endParaRPr lang="de-DE" sz="1200" b="1" dirty="0"/>
          </a:p>
        </p:txBody>
      </p:sp>
      <p:sp>
        <p:nvSpPr>
          <p:cNvPr id="8252" name="Textfeld 171"/>
          <p:cNvSpPr txBox="1">
            <a:spLocks noChangeArrowheads="1"/>
          </p:cNvSpPr>
          <p:nvPr/>
        </p:nvSpPr>
        <p:spPr bwMode="auto">
          <a:xfrm>
            <a:off x="1866900" y="6051550"/>
            <a:ext cx="377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/>
              <a:t>TA</a:t>
            </a:r>
          </a:p>
        </p:txBody>
      </p:sp>
      <p:sp>
        <p:nvSpPr>
          <p:cNvPr id="8253" name="Textfeld 172"/>
          <p:cNvSpPr txBox="1">
            <a:spLocks noChangeArrowheads="1"/>
          </p:cNvSpPr>
          <p:nvPr/>
        </p:nvSpPr>
        <p:spPr bwMode="auto">
          <a:xfrm>
            <a:off x="2301875" y="6051550"/>
            <a:ext cx="7826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/>
              <a:t>dnPDK1</a:t>
            </a:r>
          </a:p>
        </p:txBody>
      </p:sp>
      <p:sp>
        <p:nvSpPr>
          <p:cNvPr id="8254" name="Textfeld 173"/>
          <p:cNvSpPr txBox="1">
            <a:spLocks noChangeArrowheads="1"/>
          </p:cNvSpPr>
          <p:nvPr/>
        </p:nvSpPr>
        <p:spPr bwMode="auto">
          <a:xfrm>
            <a:off x="2976563" y="6051550"/>
            <a:ext cx="730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/>
              <a:t>PV-NS1</a:t>
            </a:r>
          </a:p>
        </p:txBody>
      </p:sp>
      <p:sp>
        <p:nvSpPr>
          <p:cNvPr id="102" name="Rechteck 101"/>
          <p:cNvSpPr/>
          <p:nvPr/>
        </p:nvSpPr>
        <p:spPr>
          <a:xfrm>
            <a:off x="971550" y="2781300"/>
            <a:ext cx="3116263" cy="169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256" name="Line 143"/>
          <p:cNvSpPr>
            <a:spLocks noChangeShapeType="1"/>
          </p:cNvSpPr>
          <p:nvPr/>
        </p:nvSpPr>
        <p:spPr bwMode="auto">
          <a:xfrm>
            <a:off x="3598863" y="2727325"/>
            <a:ext cx="7143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257" name="Text Box 144"/>
          <p:cNvSpPr txBox="1">
            <a:spLocks noChangeArrowheads="1"/>
          </p:cNvSpPr>
          <p:nvPr/>
        </p:nvSpPr>
        <p:spPr bwMode="auto">
          <a:xfrm>
            <a:off x="3348038" y="2727325"/>
            <a:ext cx="5762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800"/>
              <a:t>30µm</a:t>
            </a:r>
          </a:p>
        </p:txBody>
      </p:sp>
      <p:sp>
        <p:nvSpPr>
          <p:cNvPr id="8258" name="Rectangle 24" descr="Wide upward diagonal"/>
          <p:cNvSpPr>
            <a:spLocks noChangeArrowheads="1"/>
          </p:cNvSpPr>
          <p:nvPr/>
        </p:nvSpPr>
        <p:spPr bwMode="auto">
          <a:xfrm>
            <a:off x="1519238" y="6381750"/>
            <a:ext cx="125412" cy="71438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800">
              <a:latin typeface="Calibri" pitchFamily="34" charset="0"/>
            </a:endParaRPr>
          </a:p>
        </p:txBody>
      </p:sp>
      <p:grpSp>
        <p:nvGrpSpPr>
          <p:cNvPr id="8259" name="Gruppieren 2"/>
          <p:cNvGrpSpPr>
            <a:grpSpLocks/>
          </p:cNvGrpSpPr>
          <p:nvPr/>
        </p:nvGrpSpPr>
        <p:grpSpPr bwMode="auto">
          <a:xfrm>
            <a:off x="1116013" y="6308725"/>
            <a:ext cx="412750" cy="215900"/>
            <a:chOff x="583997" y="6385326"/>
            <a:chExt cx="412417" cy="214989"/>
          </a:xfrm>
        </p:grpSpPr>
        <p:sp>
          <p:nvSpPr>
            <p:cNvPr id="8262" name="Rectangle 23"/>
            <p:cNvSpPr>
              <a:spLocks noChangeArrowheads="1"/>
            </p:cNvSpPr>
            <p:nvPr/>
          </p:nvSpPr>
          <p:spPr bwMode="auto">
            <a:xfrm>
              <a:off x="583997" y="6456932"/>
              <a:ext cx="126206" cy="7223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sz="800">
                <a:latin typeface="Calibri" pitchFamily="34" charset="0"/>
              </a:endParaRPr>
            </a:p>
          </p:txBody>
        </p:sp>
        <p:sp>
          <p:nvSpPr>
            <p:cNvPr id="8263" name="Textfeld 328"/>
            <p:cNvSpPr txBox="1">
              <a:spLocks noChangeArrowheads="1"/>
            </p:cNvSpPr>
            <p:nvPr/>
          </p:nvSpPr>
          <p:spPr bwMode="auto">
            <a:xfrm>
              <a:off x="680456" y="6385326"/>
              <a:ext cx="315958" cy="214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800" b="1">
                  <a:cs typeface="Arial" charset="0"/>
                </a:rPr>
                <a:t>A9</a:t>
              </a:r>
            </a:p>
          </p:txBody>
        </p:sp>
      </p:grpSp>
      <p:sp>
        <p:nvSpPr>
          <p:cNvPr id="8260" name="Textfeld 329"/>
          <p:cNvSpPr txBox="1">
            <a:spLocks noChangeArrowheads="1"/>
          </p:cNvSpPr>
          <p:nvPr/>
        </p:nvSpPr>
        <p:spPr bwMode="auto">
          <a:xfrm>
            <a:off x="1614488" y="6308725"/>
            <a:ext cx="5794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800" b="1">
                <a:cs typeface="Arial" charset="0"/>
              </a:rPr>
              <a:t>NCH149</a:t>
            </a:r>
          </a:p>
        </p:txBody>
      </p:sp>
      <p:sp>
        <p:nvSpPr>
          <p:cNvPr id="8261" name="Textfeld 240"/>
          <p:cNvSpPr txBox="1">
            <a:spLocks noChangeArrowheads="1"/>
          </p:cNvSpPr>
          <p:nvPr/>
        </p:nvSpPr>
        <p:spPr bwMode="auto">
          <a:xfrm rot="-5400000">
            <a:off x="286544" y="5318919"/>
            <a:ext cx="803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/>
              <a:t>M.F./Cell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Bildschirmpräsentation (4:3)</PresentationFormat>
  <Paragraphs>45</Paragraphs>
  <Slides>1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</vt:lpstr>
      <vt:lpstr>Chart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nuesch</dc:creator>
  <cp:lastModifiedBy>nuesch</cp:lastModifiedBy>
  <cp:revision>168</cp:revision>
  <cp:lastPrinted>2013-06-20T13:28:25Z</cp:lastPrinted>
  <dcterms:created xsi:type="dcterms:W3CDTF">2012-08-03T07:36:47Z</dcterms:created>
  <dcterms:modified xsi:type="dcterms:W3CDTF">2013-06-21T07:11:18Z</dcterms:modified>
</cp:coreProperties>
</file>